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2"/>
  </p:notesMasterIdLst>
  <p:handoutMasterIdLst>
    <p:handoutMasterId r:id="rId23"/>
  </p:handoutMasterIdLst>
  <p:sldIdLst>
    <p:sldId id="278" r:id="rId5"/>
    <p:sldId id="292" r:id="rId6"/>
    <p:sldId id="293" r:id="rId7"/>
    <p:sldId id="283" r:id="rId8"/>
    <p:sldId id="291" r:id="rId9"/>
    <p:sldId id="295" r:id="rId10"/>
    <p:sldId id="281" r:id="rId11"/>
    <p:sldId id="280" r:id="rId12"/>
    <p:sldId id="282" r:id="rId13"/>
    <p:sldId id="284" r:id="rId14"/>
    <p:sldId id="286" r:id="rId15"/>
    <p:sldId id="294" r:id="rId16"/>
    <p:sldId id="287" r:id="rId17"/>
    <p:sldId id="288" r:id="rId18"/>
    <p:sldId id="289" r:id="rId19"/>
    <p:sldId id="296" r:id="rId20"/>
    <p:sldId id="297" r:id="rId21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530" autoAdjust="0"/>
  </p:normalViewPr>
  <p:slideViewPr>
    <p:cSldViewPr snapToGrid="0">
      <p:cViewPr varScale="1">
        <p:scale>
          <a:sx n="83" d="100"/>
          <a:sy n="83" d="100"/>
        </p:scale>
        <p:origin x="390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4D419D-7A78-4EB6-B1B0-C7F4D125C09E}" type="datetime1">
              <a:rPr lang="fr-FR" smtClean="0"/>
              <a:t>12/12/2024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7CDAC-C694-4EDB-9D9B-30A18B0B1F5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9049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04D1DB3-262B-4CAB-9798-16AA7AD26B79}" type="datetime1">
              <a:rPr lang="fr-FR" noProof="0" smtClean="0"/>
              <a:t>12/12/2024</a:t>
            </a:fld>
            <a:endParaRPr lang="fr-FR" noProof="0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19020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7FC429-88E6-4FA2-9105-B390EB89F3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027C3EC-8039-1821-D233-FCE41E58E4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6110E43-CE71-F7AE-D24C-F2982D7F4B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Une définition rapide.</a:t>
            </a:r>
          </a:p>
          <a:p>
            <a:r>
              <a:rPr lang="fr-FR" dirty="0"/>
              <a:t>Un schéma ou un diagramme si possible pour illustrer.</a:t>
            </a:r>
          </a:p>
          <a:p>
            <a:r>
              <a:rPr lang="fr-FR" dirty="0"/>
              <a:t>L’utilisation dans votre projet.</a:t>
            </a:r>
          </a:p>
          <a:p>
            <a:r>
              <a:rPr lang="fr-FR" dirty="0"/>
              <a:t>Les avantages spécifiques.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12AE2F1-B6FC-3B7F-B059-4A89C2B69D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8675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E890A0-3996-7EA8-34C6-C02405E45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D8B0D63-5160-1866-3E15-741DD66F85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718265D-8D92-606E-500E-977F8C643D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Une définition rapide.</a:t>
            </a:r>
          </a:p>
          <a:p>
            <a:r>
              <a:rPr lang="fr-FR" dirty="0"/>
              <a:t>Un schéma ou un diagramme si possible pour illustrer.</a:t>
            </a:r>
          </a:p>
          <a:p>
            <a:r>
              <a:rPr lang="fr-FR" dirty="0"/>
              <a:t>L’utilisation dans votre projet.</a:t>
            </a:r>
          </a:p>
          <a:p>
            <a:r>
              <a:rPr lang="fr-FR" dirty="0"/>
              <a:t>Les avantages spécifiques.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178F8A9-EE3D-B2F1-7A07-C226F90FED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78433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D1E885-839E-32B2-43AA-877F35DA17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8F2FF78-5B36-FFC0-130E-16243C2348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ADE9936-6341-41F8-E5B4-1127AE30C1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FF4502D-5B5F-8944-2594-AD6B68A0A4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95584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66903A-85D5-5C4D-C8B8-A7EC181E97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0A1D145-7B5A-BE8D-483C-F51D2ED7C4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B90388B-0B7C-5BD4-2FFF-B6BD202C1D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Montrer comment elle permet de surveiller et anticiper les pannes.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9867D66-D7DA-07A4-DD9D-368D69037A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76021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3825B-1985-7DBA-553A-6AB678F354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51309B5-0221-A1BA-7D62-F746002B61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32FD517-766E-6F55-19C9-BCF611712D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4C0D298-C6CE-2D8C-216C-EB18685D50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fr-FR" smtClean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20149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D691EE-17B8-45B0-40EC-ED831A8A60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528277F-20C8-30DF-C492-744D992205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6CA8A30-327A-0D8A-9258-73EC5FB59A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Insister sur leur rôle dans la gestion des utilisateurs et des politiques de sécurité.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E35EE8D-50CA-5E8B-5EB9-0CDD7A9F01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fr-FR" smtClean="0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37215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A20827-7963-DEC0-B38C-1B62ED02D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7AA7CD0-4F9B-9F29-0E3A-F9DDC4AB15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2FCE711-90D7-C84F-E3E1-529A033591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Insister sur leur rôle dans la gestion des utilisateurs et des politiques de sécurité.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B92429A-2CF0-E16C-988E-31320EBBA8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fr-FR" smtClean="0"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25913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BBD283-A3D9-6B92-C11F-08DB0B453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1458AC3-0CE3-5714-2459-6050119E08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A9BDA58-16A2-6015-0ED3-F6E0223BDB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8DDC2AC-F8ED-D4C8-A657-52B23BB3C4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fr-FR" smtClean="0"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3577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18B55E-90BB-D7AF-2B64-1EB442A26F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F85ED12-696F-51D4-9BF8-AB194C0F9F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9E2871C-A346-D07E-B3AE-6DBD86755A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fr-FR" b="1" dirty="0"/>
              <a:t>Contexte :</a:t>
            </a:r>
            <a:endParaRPr lang="fr-FR" dirty="0"/>
          </a:p>
          <a:p>
            <a:pPr marL="742950" lvl="1" indent="-285750">
              <a:buFont typeface="+mj-lt"/>
              <a:buAutoNum type="arabicPeriod"/>
            </a:pPr>
            <a:r>
              <a:rPr lang="fr-FR" dirty="0"/>
              <a:t>Notre projet s'inscrit dans le cadre de notre formation en ingénierie informatique.</a:t>
            </a:r>
          </a:p>
          <a:p>
            <a:pPr marL="742950" lvl="1" indent="-285750">
              <a:buFont typeface="+mj-lt"/>
              <a:buAutoNum type="arabicPeriod"/>
            </a:pPr>
            <a:r>
              <a:rPr lang="fr-FR" dirty="0"/>
              <a:t>Objectif principal : Proposer une solution intégrée et sécurisée pour la gestion et la supervision d'un système d'information.</a:t>
            </a:r>
          </a:p>
          <a:p>
            <a:pPr marL="742950" lvl="1" indent="-285750">
              <a:buFont typeface="+mj-lt"/>
              <a:buAutoNum type="arabicPeriod"/>
            </a:pPr>
            <a:endParaRPr lang="fr-FR" dirty="0"/>
          </a:p>
          <a:p>
            <a:pPr>
              <a:buFont typeface="+mj-lt"/>
              <a:buAutoNum type="arabicPeriod"/>
            </a:pPr>
            <a:r>
              <a:rPr lang="fr-FR" b="1" dirty="0"/>
              <a:t>Objectifs clés :</a:t>
            </a:r>
            <a:endParaRPr lang="fr-FR" dirty="0"/>
          </a:p>
          <a:p>
            <a:pPr marL="742950" lvl="1" indent="-285750">
              <a:buFont typeface="+mj-lt"/>
              <a:buAutoNum type="arabicPeriod"/>
            </a:pPr>
            <a:r>
              <a:rPr lang="fr-FR" dirty="0"/>
              <a:t>Mettre en place une infrastructure réseau performante et sécurisée.</a:t>
            </a:r>
          </a:p>
          <a:p>
            <a:pPr marL="742950" lvl="1" indent="-285750">
              <a:buFont typeface="+mj-lt"/>
              <a:buAutoNum type="arabicPeriod"/>
            </a:pPr>
            <a:r>
              <a:rPr lang="fr-FR" dirty="0"/>
              <a:t>Assurer la protection des données et la résilience face aux cybermenaces.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fr-FR" dirty="0"/>
              <a:t>Optimiser la gestion des utilisateurs et des ressources au sein de l'organisation.</a:t>
            </a:r>
          </a:p>
          <a:p>
            <a:pPr marL="457200" lvl="1" indent="0">
              <a:buFont typeface="+mj-lt"/>
              <a:buNone/>
            </a:pPr>
            <a:endParaRPr lang="fr-FR" dirty="0"/>
          </a:p>
          <a:p>
            <a:pPr>
              <a:buFont typeface="+mj-lt"/>
              <a:buAutoNum type="arabicPeriod"/>
            </a:pPr>
            <a:r>
              <a:rPr lang="fr-FR" b="1" dirty="0"/>
              <a:t>Solution proposée :</a:t>
            </a:r>
            <a:endParaRPr lang="fr-FR" dirty="0"/>
          </a:p>
          <a:p>
            <a:pPr marL="742950" lvl="1" indent="-285750">
              <a:buFont typeface="+mj-lt"/>
              <a:buAutoNum type="arabicPeriod"/>
            </a:pPr>
            <a:r>
              <a:rPr lang="fr-FR" dirty="0"/>
              <a:t>Une architecture réseau complète intégrant des technologies essentielles : VPN, Proxy, Intranet, DNS, DHCP, Firewall, etc.</a:t>
            </a:r>
          </a:p>
          <a:p>
            <a:pPr marL="742950" lvl="1" indent="-285750">
              <a:buFont typeface="+mj-lt"/>
              <a:buAutoNum type="arabicPeriod"/>
            </a:pPr>
            <a:r>
              <a:rPr lang="fr-FR" dirty="0"/>
              <a:t>Utilisation d'outils de supervision pour une gestion proactive.</a:t>
            </a:r>
          </a:p>
          <a:p>
            <a:pPr marL="742950" lvl="1" indent="-285750">
              <a:buFont typeface="+mj-lt"/>
              <a:buAutoNum type="arabicPeriod"/>
            </a:pPr>
            <a:r>
              <a:rPr lang="fr-FR" dirty="0"/>
              <a:t>Renforcement de la sécurité et de la gestion des utilisateurs via Active Directory et GPO.</a:t>
            </a:r>
          </a:p>
          <a:p>
            <a:pPr marL="742950" lvl="1" indent="-285750">
              <a:buFont typeface="+mj-lt"/>
              <a:buAutoNum type="arabicPeriod"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EF6E819-12C2-71BC-AB9E-2C4907217A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03873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B8B826-48DE-4A3F-47D8-87B2CCAC8D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A98F8D0-B481-8EAA-EA9B-322B3B399D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B509382-1D40-8BB8-F980-5669A9B4B2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FEB29C7-0406-A08C-C2CD-0074D1CDA3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7598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31D29A-74F7-492A-EF32-069AC85CDB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43E34DA-3FBC-EBBD-7540-7C468FE709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77114FC-6CE0-CC8F-18AE-2905E871F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867174E-7549-C361-2170-FAC2EB1197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5127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698DFD-E0F4-F3DD-3369-6F5CA1D075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028F8E9-FA44-D2FD-F67F-8EF3F5C29F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17786FC-5976-DAEC-19AB-61A7F3C3F0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AC1C4E0-CC41-8E50-0DFC-4E4BC451DD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9980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6604DD-FCC1-3575-D852-2227CF3E12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C4D9020-30BD-B324-67F5-96D18523D2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4D8A8E1-E5BF-BB81-7FCD-B19AE2F3B1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7FB3834-A32E-3E8F-8F56-A0B0A0A093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99816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37C07F-C436-48D0-E108-D05503BD9E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1E061C5-BC89-1957-3149-EBA563C325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0641841-7A90-FD98-8B3A-3B3EE8BB4D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Une définition rapide.</a:t>
            </a:r>
          </a:p>
          <a:p>
            <a:r>
              <a:rPr lang="fr-FR" dirty="0"/>
              <a:t>Un schéma ou un diagramme si possible pour illustrer.</a:t>
            </a:r>
          </a:p>
          <a:p>
            <a:r>
              <a:rPr lang="fr-FR" dirty="0"/>
              <a:t>L’utilisation dans votre projet.</a:t>
            </a:r>
          </a:p>
          <a:p>
            <a:r>
              <a:rPr lang="fr-FR" dirty="0"/>
              <a:t>Les avantages spécifiques.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8609133-77A1-1731-A9FA-145FA66698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785847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B1EDCA-9FC0-C14B-B5CD-882B935C98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8C77EF1-C3CB-32DE-358E-F4EAE83252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734DF75-1660-4D72-51F2-9716448250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Une définition rapide.</a:t>
            </a:r>
          </a:p>
          <a:p>
            <a:r>
              <a:rPr lang="fr-FR" dirty="0"/>
              <a:t>Un schéma ou un diagramme si possible pour illustrer.</a:t>
            </a:r>
          </a:p>
          <a:p>
            <a:r>
              <a:rPr lang="fr-FR" dirty="0"/>
              <a:t>L’utilisation dans votre projet.</a:t>
            </a:r>
          </a:p>
          <a:p>
            <a:r>
              <a:rPr lang="fr-FR" dirty="0"/>
              <a:t>Les avantages spécifiques.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5CBD5E7-1472-A0AE-66A5-A225482BAB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297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4D9A1-A7E4-F6B1-1203-C9DD085EAE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4A0696D-9484-7B3D-ED76-6CCF62443E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844A171-68D2-7B97-7F39-4578F0ED53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Une définition rapide.</a:t>
            </a:r>
          </a:p>
          <a:p>
            <a:r>
              <a:rPr lang="fr-FR" dirty="0"/>
              <a:t>Un schéma ou un diagramme si possible pour illustrer.</a:t>
            </a:r>
          </a:p>
          <a:p>
            <a:r>
              <a:rPr lang="fr-FR" dirty="0"/>
              <a:t>L’utilisation dans votre projet.</a:t>
            </a:r>
          </a:p>
          <a:p>
            <a:r>
              <a:rPr lang="fr-FR" dirty="0"/>
              <a:t>Les avantages spécifiques.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DB054FC-59B0-F88A-A724-4B21CAB580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6680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220AFC-4747-4500-A8C7-A10B7DCF6892}" type="datetime1">
              <a:rPr lang="fr-FR" noProof="0" smtClean="0"/>
              <a:t>12/12/2024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A0542B-C18D-4D58-B9F4-F1C967D21EB7}" type="datetime1">
              <a:rPr lang="fr-FR" noProof="0" smtClean="0"/>
              <a:t>12/12/2024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84237C-71E1-407D-8A95-5D0DA132D162}" type="datetime1">
              <a:rPr lang="fr-FR" noProof="0" smtClean="0"/>
              <a:t>12/12/2024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97CC64-7194-4D10-B1B7-D418C059154B}" type="datetime1">
              <a:rPr lang="fr-FR" noProof="0" smtClean="0"/>
              <a:t>12/12/2024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1" name="Zone de texte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fr-FR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Zone de texte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professionn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258E07-2681-4DDC-9761-F27D26D96DD2}" type="datetime1">
              <a:rPr lang="fr-FR" noProof="0" smtClean="0"/>
              <a:t>12/12/2024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7" name="Espace réservé du texte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half" idx="16" hasCustomPrompt="1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782C4C-DCAC-4DF2-B481-A8A61F7BCD4E}" type="datetime1">
              <a:rPr lang="fr-FR" noProof="0" smtClean="0"/>
              <a:t>12/12/2024</a:t>
            </a:fld>
            <a:endParaRPr lang="fr-FR" noProof="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nne 3 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Imag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Imag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r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19" name="Espace réservé du texte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0" name="Espace réservé d’image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1" name="Espace réservé du texte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23" name="Espace réservé d’image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4" name="Espace réservé du texte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26" name="Espace réservé d’image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7" name="Espace réservé du texte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9ECA3B-6A37-4E6A-BC7F-3768BC7915C0}" type="datetime1">
              <a:rPr lang="fr-FR" noProof="0" smtClean="0"/>
              <a:t>12/12/2024</a:t>
            </a:fld>
            <a:endParaRPr lang="fr-FR" noProof="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D8E831-8378-4BAB-BCBD-A7C304698550}" type="datetime1">
              <a:rPr lang="fr-FR" noProof="0" smtClean="0"/>
              <a:t>12/12/2024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DB5431-7B28-41AD-AA99-418F5276FE32}" type="datetime1">
              <a:rPr lang="fr-FR" noProof="0" smtClean="0"/>
              <a:t>12/12/2024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322A63-6AB9-4C19-B727-7468EB6EEF12}" type="datetime1">
              <a:rPr lang="fr-FR" noProof="0" smtClean="0"/>
              <a:t>12/12/2024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 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Imag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6ED83E-2F3C-4802-B3FE-A9F66A10C59C}" type="datetime1">
              <a:rPr lang="fr-FR" noProof="0" smtClean="0"/>
              <a:t>12/12/2024</a:t>
            </a:fld>
            <a:endParaRPr lang="fr-FR" noProof="0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4ECA66-1FE5-4FCF-969D-2E5E7C29642C}" type="datetime1">
              <a:rPr lang="fr-FR" noProof="0" smtClean="0"/>
              <a:t>12/12/2024</a:t>
            </a:fld>
            <a:endParaRPr lang="fr-FR" noProof="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EFBA03-FEEE-4037-AB6D-57576DBA45E2}" type="datetime1">
              <a:rPr lang="fr-FR" noProof="0" smtClean="0"/>
              <a:t>12/12/2024</a:t>
            </a:fld>
            <a:endParaRPr lang="fr-FR" noProof="0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56F92A-D426-4C37-897E-08EB77489816}" type="datetime1">
              <a:rPr lang="fr-FR" noProof="0" smtClean="0"/>
              <a:t>12/12/2024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 dirty="0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130987-7283-4366-815B-537B34C5E13D}" type="datetime1">
              <a:rPr lang="fr-FR" noProof="0" smtClean="0"/>
              <a:t>12/12/2024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CD2D8CC8-312B-4BBB-8CFE-96DDDB0B6288}" type="datetime1">
              <a:rPr lang="fr-FR" noProof="0" smtClean="0"/>
              <a:t>12/12/2024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jpe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orme libre 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a16="http://schemas.microsoft.com/office/drawing/2014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EE72E4C9-13CC-818E-67B7-2C28B59DAF71}"/>
              </a:ext>
            </a:extLst>
          </p:cNvPr>
          <p:cNvSpPr/>
          <p:nvPr/>
        </p:nvSpPr>
        <p:spPr>
          <a:xfrm>
            <a:off x="4114800" y="1232139"/>
            <a:ext cx="7484853" cy="4393722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4694" y="1246521"/>
            <a:ext cx="6386303" cy="2420504"/>
          </a:xfrm>
        </p:spPr>
        <p:txBody>
          <a:bodyPr rtlCol="0">
            <a:normAutofit/>
          </a:bodyPr>
          <a:lstStyle/>
          <a:p>
            <a:pPr algn="l"/>
            <a:r>
              <a:rPr lang="fr-FR" sz="4000" dirty="0"/>
              <a:t>Projet : ASSURANCEPLUS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4980" y="3928256"/>
            <a:ext cx="3485072" cy="1262411"/>
          </a:xfrm>
        </p:spPr>
        <p:txBody>
          <a:bodyPr rtlCol="0">
            <a:normAutofit fontScale="62500" lnSpcReduction="20000"/>
          </a:bodyPr>
          <a:lstStyle/>
          <a:p>
            <a:pPr algn="r" rtl="0"/>
            <a:r>
              <a:rPr lang="fr-FR" sz="2300" dirty="0"/>
              <a:t>Eliot </a:t>
            </a:r>
            <a:r>
              <a:rPr lang="fr-FR" sz="2300" b="1" dirty="0"/>
              <a:t>MAFILLE</a:t>
            </a:r>
          </a:p>
          <a:p>
            <a:pPr algn="r" rtl="0"/>
            <a:r>
              <a:rPr lang="fr-FR" sz="2300" dirty="0"/>
              <a:t>Hugo </a:t>
            </a:r>
            <a:r>
              <a:rPr lang="fr-FR" sz="2300" b="1" dirty="0"/>
              <a:t>DE BRABANDER</a:t>
            </a:r>
          </a:p>
          <a:p>
            <a:pPr algn="r" rtl="0"/>
            <a:r>
              <a:rPr lang="fr-FR" dirty="0"/>
              <a:t>Corentin </a:t>
            </a:r>
            <a:r>
              <a:rPr lang="fr-FR" b="1" dirty="0"/>
              <a:t>LE NOZAHIC</a:t>
            </a:r>
          </a:p>
          <a:p>
            <a:pPr algn="r" rtl="0"/>
            <a:r>
              <a:rPr lang="fr-FR" sz="2300" dirty="0"/>
              <a:t>Théo </a:t>
            </a:r>
            <a:r>
              <a:rPr lang="fr-FR" sz="2300" b="1" dirty="0"/>
              <a:t>DALLET--THUILLIER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4A584E-E6EF-5310-E5A4-5A86E3BFB6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2ADFE08-9B8F-5E69-B16B-FCE7A8E5BC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976FA58-9AE2-6720-251F-5A812B9EE035}"/>
              </a:ext>
            </a:extLst>
          </p:cNvPr>
          <p:cNvSpPr/>
          <p:nvPr/>
        </p:nvSpPr>
        <p:spPr>
          <a:xfrm>
            <a:off x="0" y="276045"/>
            <a:ext cx="12238008" cy="150099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DNS</a:t>
            </a:r>
          </a:p>
        </p:txBody>
      </p:sp>
      <p:pic>
        <p:nvPicPr>
          <p:cNvPr id="3" name="Image 2" descr="Une image contenant Rectangle, Bleu électrique, bleu, Bleu Majorelle&#10;&#10;Description générée automatiquement">
            <a:extLst>
              <a:ext uri="{FF2B5EF4-FFF2-40B4-BE49-F238E27FC236}">
                <a16:creationId xmlns:a16="http://schemas.microsoft.com/office/drawing/2014/main" id="{43842AFD-85D8-0424-27AC-99A00BA23F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4028" y="2425336"/>
            <a:ext cx="3243943" cy="3243943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26BC2EB2-D3E2-E16E-5B50-A9425ED0D6F6}"/>
              </a:ext>
            </a:extLst>
          </p:cNvPr>
          <p:cNvSpPr txBox="1"/>
          <p:nvPr/>
        </p:nvSpPr>
        <p:spPr>
          <a:xfrm>
            <a:off x="4656909" y="5741126"/>
            <a:ext cx="2841171" cy="461665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b="1" dirty="0" err="1">
                <a:solidFill>
                  <a:srgbClr val="0070C0"/>
                </a:solidFill>
              </a:rPr>
              <a:t>Technitium</a:t>
            </a:r>
            <a:endParaRPr lang="fr-FR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9690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6CCCD9-9F06-22CD-4612-78FB257BA1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95012672-E34D-E6B5-FD94-EF26BAB5B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42C0170-0CBA-2715-5497-F883086F7773}"/>
              </a:ext>
            </a:extLst>
          </p:cNvPr>
          <p:cNvSpPr/>
          <p:nvPr/>
        </p:nvSpPr>
        <p:spPr>
          <a:xfrm>
            <a:off x="0" y="276045"/>
            <a:ext cx="12238008" cy="150099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Firewall</a:t>
            </a:r>
          </a:p>
        </p:txBody>
      </p:sp>
      <p:pic>
        <p:nvPicPr>
          <p:cNvPr id="3" name="Image 2" descr="Une image contenant texte, Police, Graphique, logo&#10;&#10;Description générée automatiquement">
            <a:extLst>
              <a:ext uri="{FF2B5EF4-FFF2-40B4-BE49-F238E27FC236}">
                <a16:creationId xmlns:a16="http://schemas.microsoft.com/office/drawing/2014/main" id="{FEF4B28C-CD04-4909-AC08-743CDF765C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3930" y="2954382"/>
            <a:ext cx="7570147" cy="1767841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785473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F66FC2-DE75-4CAF-2F1A-4C08F77D14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811D927-ABB7-363E-152E-438C467FC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6B5E0FE-5278-3EAE-8EA9-EB180CF9D190}"/>
              </a:ext>
            </a:extLst>
          </p:cNvPr>
          <p:cNvSpPr/>
          <p:nvPr/>
        </p:nvSpPr>
        <p:spPr>
          <a:xfrm>
            <a:off x="0" y="276045"/>
            <a:ext cx="12238008" cy="150099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u="sng" dirty="0"/>
              <a:t>Sécurité et gestion des systèmes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1AC7034-322A-54BD-02BF-DE73A0A79E0D}"/>
              </a:ext>
            </a:extLst>
          </p:cNvPr>
          <p:cNvSpPr txBox="1"/>
          <p:nvPr/>
        </p:nvSpPr>
        <p:spPr>
          <a:xfrm>
            <a:off x="4555818" y="3429000"/>
            <a:ext cx="308036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sz="2400" b="1" dirty="0"/>
              <a:t>Supervision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400" b="1" dirty="0"/>
              <a:t>Hyperviseur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400" b="1" dirty="0"/>
              <a:t>Active Directory</a:t>
            </a:r>
          </a:p>
        </p:txBody>
      </p:sp>
    </p:spTree>
    <p:extLst>
      <p:ext uri="{BB962C8B-B14F-4D97-AF65-F5344CB8AC3E}">
        <p14:creationId xmlns:p14="http://schemas.microsoft.com/office/powerpoint/2010/main" val="2423613807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C7F66D-0EC3-550B-ACBC-0F8B354AB0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7109742-23E5-480A-36A6-3B733E8636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921C4F3-60FE-E1BE-AF0B-758CF22CADBF}"/>
              </a:ext>
            </a:extLst>
          </p:cNvPr>
          <p:cNvSpPr/>
          <p:nvPr/>
        </p:nvSpPr>
        <p:spPr>
          <a:xfrm>
            <a:off x="0" y="276045"/>
            <a:ext cx="12238008" cy="150099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Supervision</a:t>
            </a:r>
          </a:p>
        </p:txBody>
      </p:sp>
      <p:pic>
        <p:nvPicPr>
          <p:cNvPr id="3" name="Image 2" descr="Une image contenant Graphique, graphisme, Police, clipart&#10;&#10;Description générée automatiquement">
            <a:extLst>
              <a:ext uri="{FF2B5EF4-FFF2-40B4-BE49-F238E27FC236}">
                <a16:creationId xmlns:a16="http://schemas.microsoft.com/office/drawing/2014/main" id="{8CDD805C-D020-DD36-A827-B5109D474A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427" y="1868474"/>
            <a:ext cx="4053200" cy="4144397"/>
          </a:xfrm>
          <a:prstGeom prst="rect">
            <a:avLst/>
          </a:prstGeom>
          <a:noFill/>
        </p:spPr>
      </p:pic>
      <p:pic>
        <p:nvPicPr>
          <p:cNvPr id="6" name="Image 5" descr="Une image contenant clipart, halloween&#10;&#10;Description générée automatiquement">
            <a:extLst>
              <a:ext uri="{FF2B5EF4-FFF2-40B4-BE49-F238E27FC236}">
                <a16:creationId xmlns:a16="http://schemas.microsoft.com/office/drawing/2014/main" id="{F512A6B3-ED04-8680-2A1A-8022B204AE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7374" y="2053077"/>
            <a:ext cx="4604412" cy="3959794"/>
          </a:xfrm>
          <a:prstGeom prst="rect">
            <a:avLst/>
          </a:prstGeom>
          <a:solidFill>
            <a:schemeClr val="tx1">
              <a:alpha val="69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05753698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6B44F2-5DEB-D588-C1DD-9B6281A428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42A4BC2-E8F1-3DB1-336D-6B77BE1BA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1568C24-980F-A097-A722-C30CB0ECBED2}"/>
              </a:ext>
            </a:extLst>
          </p:cNvPr>
          <p:cNvSpPr/>
          <p:nvPr/>
        </p:nvSpPr>
        <p:spPr>
          <a:xfrm>
            <a:off x="0" y="276045"/>
            <a:ext cx="12238008" cy="150099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Hyperviseur</a:t>
            </a:r>
          </a:p>
        </p:txBody>
      </p:sp>
      <p:pic>
        <p:nvPicPr>
          <p:cNvPr id="3" name="Image 2" descr="Une image contenant Police, Graphique, logo, graphisme&#10;&#10;Description générée automatiquement">
            <a:extLst>
              <a:ext uri="{FF2B5EF4-FFF2-40B4-BE49-F238E27FC236}">
                <a16:creationId xmlns:a16="http://schemas.microsoft.com/office/drawing/2014/main" id="{4AB6A4E1-4D33-B526-5D05-5E9026F047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2731" y="1907077"/>
            <a:ext cx="8426537" cy="468140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20291797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55A4FB-63B9-B76D-66F1-BD1BBDAB8E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8D848E5-FA29-AC5F-CA72-7785295AD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AE6072B-1990-D1D9-499A-B5E7D1A6350F}"/>
              </a:ext>
            </a:extLst>
          </p:cNvPr>
          <p:cNvSpPr/>
          <p:nvPr/>
        </p:nvSpPr>
        <p:spPr>
          <a:xfrm>
            <a:off x="0" y="276045"/>
            <a:ext cx="12238008" cy="150099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Active Directory</a:t>
            </a:r>
          </a:p>
        </p:txBody>
      </p:sp>
      <p:pic>
        <p:nvPicPr>
          <p:cNvPr id="3" name="Image 2" descr="Une image contenant texte, capture d’écran, Graphique, Rectangle&#10;&#10;Description générée automatiquement">
            <a:extLst>
              <a:ext uri="{FF2B5EF4-FFF2-40B4-BE49-F238E27FC236}">
                <a16:creationId xmlns:a16="http://schemas.microsoft.com/office/drawing/2014/main" id="{60AEA5D3-EB9B-AADC-BB2C-BCFA07C38E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0536" y="2053077"/>
            <a:ext cx="9150927" cy="4295509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39848306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B49327-CF07-6D9D-3E7D-5F55169BCF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E518DA2-D31C-C697-1BCF-3390FD21B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5FFD95F-F179-FB57-6F6C-809E7F3B8596}"/>
              </a:ext>
            </a:extLst>
          </p:cNvPr>
          <p:cNvSpPr/>
          <p:nvPr/>
        </p:nvSpPr>
        <p:spPr>
          <a:xfrm>
            <a:off x="0" y="276045"/>
            <a:ext cx="12238008" cy="150099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u="sng" dirty="0"/>
              <a:t>Impact environnemental 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A25B303-6D76-7879-8935-575C2BE879B8}"/>
              </a:ext>
            </a:extLst>
          </p:cNvPr>
          <p:cNvSpPr txBox="1"/>
          <p:nvPr/>
        </p:nvSpPr>
        <p:spPr>
          <a:xfrm>
            <a:off x="713117" y="2116347"/>
            <a:ext cx="3255034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b="1" u="sng" dirty="0"/>
              <a:t>Ordinateur portable :</a:t>
            </a:r>
          </a:p>
          <a:p>
            <a:pPr algn="ctr"/>
            <a:r>
              <a:rPr lang="fr-FR" sz="2000" dirty="0"/>
              <a:t>162 kg de </a:t>
            </a:r>
            <a:r>
              <a:rPr lang="fr-FR" sz="2000" dirty="0" err="1"/>
              <a:t>CO₂e</a:t>
            </a:r>
            <a:r>
              <a:rPr lang="fr-FR" sz="2000" dirty="0"/>
              <a:t> / ordinateur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CAFF36B-D29B-E9CC-50CF-BED980CD04B8}"/>
              </a:ext>
            </a:extLst>
          </p:cNvPr>
          <p:cNvSpPr txBox="1"/>
          <p:nvPr/>
        </p:nvSpPr>
        <p:spPr>
          <a:xfrm>
            <a:off x="713117" y="3309927"/>
            <a:ext cx="3255034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b="1" u="sng" dirty="0"/>
              <a:t>Serveur :</a:t>
            </a:r>
          </a:p>
          <a:p>
            <a:pPr algn="ctr"/>
            <a:r>
              <a:rPr lang="fr-FR" sz="2000" dirty="0"/>
              <a:t>300 kg de </a:t>
            </a:r>
            <a:r>
              <a:rPr lang="fr-FR" sz="2000" dirty="0" err="1"/>
              <a:t>CO₂e</a:t>
            </a:r>
            <a:r>
              <a:rPr lang="fr-FR" sz="2000" dirty="0"/>
              <a:t> / serveur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6C871E8-AE87-2F84-F410-53AC5AC83946}"/>
              </a:ext>
            </a:extLst>
          </p:cNvPr>
          <p:cNvSpPr txBox="1"/>
          <p:nvPr/>
        </p:nvSpPr>
        <p:spPr>
          <a:xfrm>
            <a:off x="713117" y="4503507"/>
            <a:ext cx="3255034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b="1" u="sng" dirty="0"/>
              <a:t>Routeur :</a:t>
            </a:r>
          </a:p>
          <a:p>
            <a:pPr algn="ctr"/>
            <a:r>
              <a:rPr lang="fr-FR" sz="2000" dirty="0"/>
              <a:t>75 kg de </a:t>
            </a:r>
            <a:r>
              <a:rPr lang="fr-FR" sz="2000" dirty="0" err="1"/>
              <a:t>CO₂e</a:t>
            </a:r>
            <a:endParaRPr lang="fr-FR" sz="20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283E927-2298-7007-F45D-CEA3B3620EFE}"/>
              </a:ext>
            </a:extLst>
          </p:cNvPr>
          <p:cNvSpPr txBox="1"/>
          <p:nvPr/>
        </p:nvSpPr>
        <p:spPr>
          <a:xfrm>
            <a:off x="713117" y="5697087"/>
            <a:ext cx="3255034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b="1" u="sng" dirty="0"/>
              <a:t>Switch :</a:t>
            </a:r>
          </a:p>
          <a:p>
            <a:pPr algn="ctr"/>
            <a:r>
              <a:rPr lang="fr-FR" sz="2000" dirty="0"/>
              <a:t>75 kg de </a:t>
            </a:r>
            <a:r>
              <a:rPr lang="fr-FR" sz="2000" dirty="0" err="1"/>
              <a:t>CO₂e</a:t>
            </a:r>
            <a:endParaRPr lang="fr-FR" sz="20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DCCD3A0-EF34-C960-A01A-9AB65594A6E8}"/>
              </a:ext>
            </a:extLst>
          </p:cNvPr>
          <p:cNvSpPr txBox="1"/>
          <p:nvPr/>
        </p:nvSpPr>
        <p:spPr>
          <a:xfrm>
            <a:off x="5799826" y="3963578"/>
            <a:ext cx="3255034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b="1" u="sng" dirty="0"/>
              <a:t>Total:</a:t>
            </a:r>
          </a:p>
          <a:p>
            <a:pPr algn="ctr"/>
            <a:r>
              <a:rPr lang="fr-FR" sz="2000" dirty="0"/>
              <a:t>8850 kg de </a:t>
            </a:r>
            <a:r>
              <a:rPr lang="fr-FR" sz="2000" dirty="0" err="1"/>
              <a:t>CO₂e</a:t>
            </a:r>
            <a:r>
              <a:rPr lang="fr-FR" sz="2000" dirty="0"/>
              <a:t> / année</a:t>
            </a:r>
          </a:p>
        </p:txBody>
      </p:sp>
    </p:spTree>
    <p:extLst>
      <p:ext uri="{BB962C8B-B14F-4D97-AF65-F5344CB8AC3E}">
        <p14:creationId xmlns:p14="http://schemas.microsoft.com/office/powerpoint/2010/main" val="1554502474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D5BAE5-598B-7364-E8FE-EB66F59AB4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86E180F-95F2-350E-DAAA-4CEC108F8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ED2EBFA0-94F7-F9FE-E267-B88945E9F56E}"/>
              </a:ext>
            </a:extLst>
          </p:cNvPr>
          <p:cNvSpPr/>
          <p:nvPr/>
        </p:nvSpPr>
        <p:spPr>
          <a:xfrm>
            <a:off x="4114800" y="1232139"/>
            <a:ext cx="7484853" cy="4393722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5A5709B-DBC0-AA67-8AA0-05EA37AF91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4075" y="2218748"/>
            <a:ext cx="6386303" cy="2420504"/>
          </a:xfrm>
        </p:spPr>
        <p:txBody>
          <a:bodyPr rtlCol="0" anchor="ctr">
            <a:normAutofit/>
          </a:bodyPr>
          <a:lstStyle/>
          <a:p>
            <a:r>
              <a:rPr lang="fr-FR" sz="4000" dirty="0"/>
              <a:t>Avez-vous des questions ?</a:t>
            </a:r>
          </a:p>
        </p:txBody>
      </p:sp>
    </p:spTree>
    <p:extLst>
      <p:ext uri="{BB962C8B-B14F-4D97-AF65-F5344CB8AC3E}">
        <p14:creationId xmlns:p14="http://schemas.microsoft.com/office/powerpoint/2010/main" val="1584337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059203-5299-3E0B-2564-798586E8D7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9B419E26-36D8-D130-8C55-7A3B1C0B1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94CA2DE-6CB9-AC8C-BF59-810BE74088AB}"/>
              </a:ext>
            </a:extLst>
          </p:cNvPr>
          <p:cNvSpPr/>
          <p:nvPr/>
        </p:nvSpPr>
        <p:spPr>
          <a:xfrm>
            <a:off x="0" y="276045"/>
            <a:ext cx="12238008" cy="150099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Introduction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9D341DE-172F-8A23-DDAF-FBFC9AF71010}"/>
              </a:ext>
            </a:extLst>
          </p:cNvPr>
          <p:cNvSpPr txBox="1"/>
          <p:nvPr/>
        </p:nvSpPr>
        <p:spPr>
          <a:xfrm>
            <a:off x="4308474" y="3136612"/>
            <a:ext cx="357505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3200" dirty="0"/>
              <a:t>ASSURANCEPLUS</a:t>
            </a:r>
          </a:p>
        </p:txBody>
      </p:sp>
    </p:spTree>
    <p:extLst>
      <p:ext uri="{BB962C8B-B14F-4D97-AF65-F5344CB8AC3E}">
        <p14:creationId xmlns:p14="http://schemas.microsoft.com/office/powerpoint/2010/main" val="89075761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2EDC6E-DF17-C583-EB88-1D1AF09FFB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3BE90FF-DD24-440A-1631-D8BAAD628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4719F0D-8BC5-C471-7A7E-01DB1839100C}"/>
              </a:ext>
            </a:extLst>
          </p:cNvPr>
          <p:cNvSpPr/>
          <p:nvPr/>
        </p:nvSpPr>
        <p:spPr>
          <a:xfrm>
            <a:off x="0" y="276045"/>
            <a:ext cx="12238008" cy="150099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Sommaire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4875F42-8212-5B3E-A1CE-AF1E730DC610}"/>
              </a:ext>
            </a:extLst>
          </p:cNvPr>
          <p:cNvSpPr txBox="1"/>
          <p:nvPr/>
        </p:nvSpPr>
        <p:spPr>
          <a:xfrm>
            <a:off x="3660369" y="2459504"/>
            <a:ext cx="4871259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sz="2400" b="1" dirty="0"/>
              <a:t>Présentation de notre structure</a:t>
            </a:r>
          </a:p>
          <a:p>
            <a:pPr marL="342900" indent="-342900">
              <a:buFont typeface="+mj-lt"/>
              <a:buAutoNum type="arabicPeriod"/>
            </a:pPr>
            <a:endParaRPr lang="fr-FR" sz="2400" b="1" dirty="0"/>
          </a:p>
          <a:p>
            <a:pPr marL="342900" indent="-342900">
              <a:buFont typeface="+mj-lt"/>
              <a:buAutoNum type="arabicPeriod"/>
            </a:pPr>
            <a:r>
              <a:rPr lang="fr-FR" sz="2400" b="1" dirty="0"/>
              <a:t>Technologies utilisées</a:t>
            </a:r>
          </a:p>
          <a:p>
            <a:pPr marL="342900" indent="-342900">
              <a:buFont typeface="+mj-lt"/>
              <a:buAutoNum type="arabicPeriod"/>
            </a:pPr>
            <a:endParaRPr lang="fr-FR" sz="2400" b="1" dirty="0"/>
          </a:p>
          <a:p>
            <a:pPr marL="342900" indent="-342900">
              <a:buFont typeface="+mj-lt"/>
              <a:buAutoNum type="arabicPeriod"/>
            </a:pPr>
            <a:r>
              <a:rPr lang="fr-FR" sz="2400" b="1" dirty="0"/>
              <a:t>Sécurité et gestion des systèmes</a:t>
            </a:r>
          </a:p>
          <a:p>
            <a:pPr marL="342900" indent="-342900">
              <a:buFont typeface="+mj-lt"/>
              <a:buAutoNum type="arabicPeriod"/>
            </a:pPr>
            <a:endParaRPr lang="fr-FR" sz="2400" b="1" dirty="0"/>
          </a:p>
          <a:p>
            <a:pPr marL="342900" indent="-342900">
              <a:buFont typeface="+mj-lt"/>
              <a:buAutoNum type="arabicPeriod"/>
            </a:pPr>
            <a:r>
              <a:rPr lang="fr-FR" sz="2400" b="1" dirty="0"/>
              <a:t>Impact environnemental</a:t>
            </a:r>
          </a:p>
        </p:txBody>
      </p:sp>
    </p:spTree>
    <p:extLst>
      <p:ext uri="{BB962C8B-B14F-4D97-AF65-F5344CB8AC3E}">
        <p14:creationId xmlns:p14="http://schemas.microsoft.com/office/powerpoint/2010/main" val="237254019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E9C5C9-59AA-129E-DB44-A100E7D5EF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DF5212B-2740-CA78-A8B0-6478F704A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3141028-D4CA-9871-3D04-32E2FACC9CDE}"/>
              </a:ext>
            </a:extLst>
          </p:cNvPr>
          <p:cNvSpPr/>
          <p:nvPr/>
        </p:nvSpPr>
        <p:spPr>
          <a:xfrm>
            <a:off x="0" y="276045"/>
            <a:ext cx="12238008" cy="150099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Présentation générale</a:t>
            </a:r>
          </a:p>
        </p:txBody>
      </p:sp>
      <p:pic>
        <p:nvPicPr>
          <p:cNvPr id="6" name="Image 5" descr="Une image contenant texte, diagramme, carte, cercle">
            <a:extLst>
              <a:ext uri="{FF2B5EF4-FFF2-40B4-BE49-F238E27FC236}">
                <a16:creationId xmlns:a16="http://schemas.microsoft.com/office/drawing/2014/main" id="{1A4DCD93-66CD-E2A5-E077-B01DBA4739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"/>
            <a:ext cx="12191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63166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3B7CF5-C61E-C5AE-2A2A-BE996AC968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2B58A79-153D-5D46-6A98-CD8FD7A3FB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EDADD81-4C0B-8855-D176-F9A725B96FB2}"/>
              </a:ext>
            </a:extLst>
          </p:cNvPr>
          <p:cNvSpPr/>
          <p:nvPr/>
        </p:nvSpPr>
        <p:spPr>
          <a:xfrm>
            <a:off x="0" y="276045"/>
            <a:ext cx="12238008" cy="150099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Segmentation du réseau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529EA9BE-388D-E3D3-A94F-04DCF9DB5FE6}"/>
              </a:ext>
            </a:extLst>
          </p:cNvPr>
          <p:cNvGrpSpPr/>
          <p:nvPr/>
        </p:nvGrpSpPr>
        <p:grpSpPr>
          <a:xfrm>
            <a:off x="0" y="-10"/>
            <a:ext cx="12192001" cy="6858010"/>
            <a:chOff x="0" y="-10"/>
            <a:chExt cx="12192001" cy="6858010"/>
          </a:xfrm>
        </p:grpSpPr>
        <p:pic>
          <p:nvPicPr>
            <p:cNvPr id="3" name="Image 2" descr="Une image contenant texte, capture d’écran, diagramme, conception&#10;&#10;Description générée automatiquement">
              <a:extLst>
                <a:ext uri="{FF2B5EF4-FFF2-40B4-BE49-F238E27FC236}">
                  <a16:creationId xmlns:a16="http://schemas.microsoft.com/office/drawing/2014/main" id="{3D8A187C-69FD-06B8-179D-B01E74953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86738" y="1385"/>
              <a:ext cx="6864532" cy="6856615"/>
            </a:xfrm>
            <a:prstGeom prst="rect">
              <a:avLst/>
            </a:prstGeom>
          </p:spPr>
        </p:pic>
        <p:pic>
          <p:nvPicPr>
            <p:cNvPr id="6" name="Image 5" descr="Une image contenant Police, Graphique, logo, graphisme&#10;&#10;Description générée automatiquement">
              <a:extLst>
                <a:ext uri="{FF2B5EF4-FFF2-40B4-BE49-F238E27FC236}">
                  <a16:creationId xmlns:a16="http://schemas.microsoft.com/office/drawing/2014/main" id="{19FBB5A2-9DFF-66CE-5CBD-73945D08F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t="63611" r="72349"/>
            <a:stretch/>
          </p:blipFill>
          <p:spPr>
            <a:xfrm>
              <a:off x="0" y="0"/>
              <a:ext cx="2686737" cy="6858000"/>
            </a:xfrm>
            <a:prstGeom prst="rect">
              <a:avLst/>
            </a:prstGeom>
          </p:spPr>
        </p:pic>
        <p:pic>
          <p:nvPicPr>
            <p:cNvPr id="7" name="Image 6" descr="Une image contenant Police, Graphique, logo, graphisme&#10;&#10;Description générée automatiquement">
              <a:extLst>
                <a:ext uri="{FF2B5EF4-FFF2-40B4-BE49-F238E27FC236}">
                  <a16:creationId xmlns:a16="http://schemas.microsoft.com/office/drawing/2014/main" id="{5D0267FE-D413-8D56-DA30-CF218FBE4E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t="63611" r="72349"/>
            <a:stretch/>
          </p:blipFill>
          <p:spPr>
            <a:xfrm>
              <a:off x="9551271" y="-10"/>
              <a:ext cx="264073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81033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B3ABF-F389-23B9-3E33-6548DF3480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F65DE7C-B397-518B-4777-B853554FD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5A4F0EE-661B-1DAF-F757-CEE7009627D6}"/>
              </a:ext>
            </a:extLst>
          </p:cNvPr>
          <p:cNvSpPr/>
          <p:nvPr/>
        </p:nvSpPr>
        <p:spPr>
          <a:xfrm>
            <a:off x="0" y="276045"/>
            <a:ext cx="12238008" cy="150099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u="sng" dirty="0"/>
              <a:t>Technologies utilisées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472C02E-EF35-2A5D-2A3C-0AB99A9B895B}"/>
              </a:ext>
            </a:extLst>
          </p:cNvPr>
          <p:cNvSpPr txBox="1"/>
          <p:nvPr/>
        </p:nvSpPr>
        <p:spPr>
          <a:xfrm>
            <a:off x="4918460" y="3141967"/>
            <a:ext cx="2355077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sz="2400" b="1" dirty="0"/>
              <a:t>VPN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400" b="1" dirty="0"/>
              <a:t>Proxy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400" b="1" dirty="0"/>
              <a:t>Intranet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400" b="1" dirty="0"/>
              <a:t>DNS</a:t>
            </a:r>
          </a:p>
          <a:p>
            <a:pPr marL="342900" indent="-342900">
              <a:buFont typeface="+mj-lt"/>
              <a:buAutoNum type="arabicPeriod"/>
            </a:pPr>
            <a:r>
              <a:rPr lang="fr-FR" sz="2400" b="1" dirty="0"/>
              <a:t>Firewall</a:t>
            </a:r>
          </a:p>
        </p:txBody>
      </p:sp>
    </p:spTree>
    <p:extLst>
      <p:ext uri="{BB962C8B-B14F-4D97-AF65-F5344CB8AC3E}">
        <p14:creationId xmlns:p14="http://schemas.microsoft.com/office/powerpoint/2010/main" val="219125393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E575E7-C24D-B081-1709-87B4D786B9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F6F7555-597B-4319-A884-62FED1039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-14278"/>
            <a:ext cx="12192001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A3B6A6F-048F-A1D6-B295-E49ED1669909}"/>
              </a:ext>
            </a:extLst>
          </p:cNvPr>
          <p:cNvSpPr/>
          <p:nvPr/>
        </p:nvSpPr>
        <p:spPr>
          <a:xfrm>
            <a:off x="0" y="276045"/>
            <a:ext cx="12238008" cy="150099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VPN</a:t>
            </a:r>
          </a:p>
        </p:txBody>
      </p:sp>
      <p:pic>
        <p:nvPicPr>
          <p:cNvPr id="3" name="Image 2" descr="Une image contenant Graphique, Police, logo, graphisme&#10;&#10;Description générée automatiquement">
            <a:extLst>
              <a:ext uri="{FF2B5EF4-FFF2-40B4-BE49-F238E27FC236}">
                <a16:creationId xmlns:a16="http://schemas.microsoft.com/office/drawing/2014/main" id="{1831357B-B6EF-E32F-719C-CDB66E1810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6910" y="2224511"/>
            <a:ext cx="7438180" cy="371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48813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384C8-1C15-069E-2F2F-0956404682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035853A-B9A3-7890-A210-19FDC96A2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32665"/>
            <a:ext cx="12192001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8999030-B189-F329-A2B7-87A74DA2BECB}"/>
              </a:ext>
            </a:extLst>
          </p:cNvPr>
          <p:cNvSpPr/>
          <p:nvPr/>
        </p:nvSpPr>
        <p:spPr>
          <a:xfrm>
            <a:off x="0" y="276045"/>
            <a:ext cx="12238008" cy="150099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Proxy</a:t>
            </a:r>
          </a:p>
        </p:txBody>
      </p:sp>
      <p:pic>
        <p:nvPicPr>
          <p:cNvPr id="13" name="Image 12" descr="Une image contenant texte, Graphique, logo, Police&#10;&#10;Description générée automatiquement">
            <a:extLst>
              <a:ext uri="{FF2B5EF4-FFF2-40B4-BE49-F238E27FC236}">
                <a16:creationId xmlns:a16="http://schemas.microsoft.com/office/drawing/2014/main" id="{652D925D-4DE4-0CD9-B045-156E3E27B1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787" y="2335220"/>
            <a:ext cx="10894423" cy="375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0099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A81F0-4900-555E-D8C4-8BBF3285B2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8FF7BA6-9372-9E4F-E847-BA9F531D9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0AAE9D1-999B-5BF2-65F3-98CE9051CAEB}"/>
              </a:ext>
            </a:extLst>
          </p:cNvPr>
          <p:cNvSpPr/>
          <p:nvPr/>
        </p:nvSpPr>
        <p:spPr>
          <a:xfrm>
            <a:off x="0" y="276045"/>
            <a:ext cx="12238008" cy="150099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Intranet</a:t>
            </a:r>
          </a:p>
        </p:txBody>
      </p:sp>
      <p:pic>
        <p:nvPicPr>
          <p:cNvPr id="3" name="Image 2" descr="Une image contenant texte, capture d’écran, diagramme, cercle&#10;&#10;Description générée automatiquement">
            <a:extLst>
              <a:ext uri="{FF2B5EF4-FFF2-40B4-BE49-F238E27FC236}">
                <a16:creationId xmlns:a16="http://schemas.microsoft.com/office/drawing/2014/main" id="{729D463C-7110-1D9F-9550-E6E6D10831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1218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910_TF55705232.potx" id="{02AF44FE-3C0F-483E-AB42-A62B4B49395F}" vid="{F23FCEBA-AEA9-4629-922F-EE14B03EEF7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{23019795-7F9F-4C9E-8E83-4272FED9F009}tf55705232_win32</Template>
  <TotalTime>0</TotalTime>
  <Words>411</Words>
  <Application>Microsoft Office PowerPoint</Application>
  <PresentationFormat>Grand écran</PresentationFormat>
  <Paragraphs>101</Paragraphs>
  <Slides>17</Slides>
  <Notes>17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Calibri</vt:lpstr>
      <vt:lpstr>Goudy Old Style</vt:lpstr>
      <vt:lpstr>Wingdings 2</vt:lpstr>
      <vt:lpstr>SlateVTI</vt:lpstr>
      <vt:lpstr>Projet : ASSURANCEPLUS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Avez-vous des 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Hugo De Brabander</dc:creator>
  <cp:lastModifiedBy>Hugo De Brabander</cp:lastModifiedBy>
  <cp:revision>3</cp:revision>
  <dcterms:created xsi:type="dcterms:W3CDTF">2024-12-12T10:43:00Z</dcterms:created>
  <dcterms:modified xsi:type="dcterms:W3CDTF">2024-12-12T13:15:31Z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