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2BC"/>
    <a:srgbClr val="005187"/>
    <a:srgbClr val="486F9A"/>
    <a:srgbClr val="87A7D0"/>
    <a:srgbClr val="84B6F4"/>
    <a:srgbClr val="C0E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0E5BF-51F6-4D79-A7DD-5C23FCE1C79D}" type="datetimeFigureOut">
              <a:rPr lang="es-PE" smtClean="0"/>
              <a:t>14/03/2024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FB68B-7B6F-47BA-91AF-30ADC90B1D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616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6392009"/>
            <a:ext cx="12192000" cy="465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0" y="6424948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70C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Matemática</a:t>
            </a:r>
            <a:endParaRPr lang="es-PE" sz="2000" dirty="0">
              <a:solidFill>
                <a:srgbClr val="0070C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4759569" y="6431513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Agrarios </a:t>
            </a:r>
            <a:r>
              <a:rPr lang="es-PE" sz="2000" dirty="0" err="1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Student</a:t>
            </a:r>
            <a:endParaRPr lang="es-PE" sz="2000" dirty="0">
              <a:solidFill>
                <a:srgbClr val="7030A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11066584" y="645789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206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Inicial</a:t>
            </a:r>
            <a:endParaRPr lang="es-PE" sz="2000" dirty="0">
              <a:solidFill>
                <a:srgbClr val="00206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2906741" y="211718"/>
            <a:ext cx="3449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>
                <a:solidFill>
                  <a:srgbClr val="0070C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Matemática</a:t>
            </a:r>
            <a:endParaRPr lang="es-PE" sz="4400" dirty="0">
              <a:solidFill>
                <a:srgbClr val="0070C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1595804"/>
            <a:ext cx="5185996" cy="4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6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6392009"/>
            <a:ext cx="12192000" cy="465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0" y="6424948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70C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Matemática</a:t>
            </a:r>
            <a:endParaRPr lang="es-PE" sz="2000" dirty="0">
              <a:solidFill>
                <a:srgbClr val="0070C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4759569" y="6431513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Agrarios </a:t>
            </a:r>
            <a:r>
              <a:rPr lang="es-PE" sz="2000" dirty="0" err="1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Student</a:t>
            </a:r>
            <a:endParaRPr lang="es-PE" sz="2000" dirty="0">
              <a:solidFill>
                <a:srgbClr val="7030A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11066584" y="645789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206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Inicial</a:t>
            </a:r>
            <a:endParaRPr lang="es-PE" sz="2000" dirty="0">
              <a:solidFill>
                <a:srgbClr val="00206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20646" y="46046"/>
            <a:ext cx="1342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u="sng" dirty="0" smtClean="0">
                <a:solidFill>
                  <a:srgbClr val="008080"/>
                </a:solidFill>
                <a:latin typeface="Bell MT" panose="02020503060305020303" pitchFamily="18" charset="0"/>
              </a:rPr>
              <a:t>Theory</a:t>
            </a:r>
            <a:endParaRPr lang="es-PE" b="1" u="sng" dirty="0">
              <a:solidFill>
                <a:srgbClr val="00808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8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6392009"/>
            <a:ext cx="12192000" cy="465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0" y="6424948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70C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Matemática</a:t>
            </a:r>
            <a:endParaRPr lang="es-PE" sz="2000" dirty="0">
              <a:solidFill>
                <a:srgbClr val="0070C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4759569" y="6431513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Agrarios </a:t>
            </a:r>
            <a:r>
              <a:rPr lang="es-PE" sz="2000" dirty="0" err="1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Student</a:t>
            </a:r>
            <a:endParaRPr lang="es-PE" sz="2000" dirty="0">
              <a:solidFill>
                <a:srgbClr val="7030A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11066584" y="645789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206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Inicial</a:t>
            </a:r>
            <a:endParaRPr lang="es-PE" sz="2000" dirty="0">
              <a:solidFill>
                <a:srgbClr val="00206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20646" y="46046"/>
            <a:ext cx="14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u="sng" dirty="0" err="1" smtClean="0">
                <a:solidFill>
                  <a:srgbClr val="008080"/>
                </a:solidFill>
                <a:latin typeface="Bell MT" panose="02020503060305020303" pitchFamily="18" charset="0"/>
              </a:rPr>
              <a:t>Practice</a:t>
            </a:r>
            <a:endParaRPr lang="es-PE" b="1" u="sng" dirty="0">
              <a:solidFill>
                <a:srgbClr val="00808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3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6392009"/>
            <a:ext cx="12192000" cy="465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0" y="6424948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70C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Matemática</a:t>
            </a:r>
            <a:endParaRPr lang="es-PE" sz="2000" dirty="0">
              <a:solidFill>
                <a:srgbClr val="0070C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4759569" y="6431513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Agrarios </a:t>
            </a:r>
            <a:r>
              <a:rPr lang="es-PE" sz="2000" dirty="0" err="1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Student</a:t>
            </a:r>
            <a:endParaRPr lang="es-PE" sz="2000" dirty="0">
              <a:solidFill>
                <a:srgbClr val="7030A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11066584" y="645789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206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Inicial</a:t>
            </a:r>
            <a:endParaRPr lang="es-PE" sz="2000" dirty="0">
              <a:solidFill>
                <a:srgbClr val="00206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20646" y="46046"/>
            <a:ext cx="1857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u="sng" dirty="0" err="1" smtClean="0">
                <a:solidFill>
                  <a:srgbClr val="008080"/>
                </a:solidFill>
                <a:latin typeface="Bell MT" panose="02020503060305020303" pitchFamily="18" charset="0"/>
              </a:rPr>
              <a:t>WorkShop</a:t>
            </a:r>
            <a:endParaRPr lang="es-PE" b="1" u="sng" dirty="0">
              <a:solidFill>
                <a:srgbClr val="00808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4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6392009"/>
            <a:ext cx="12192000" cy="465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0" y="6424948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70C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Matemática</a:t>
            </a:r>
            <a:endParaRPr lang="es-PE" sz="2000" dirty="0">
              <a:solidFill>
                <a:srgbClr val="0070C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4759569" y="6431513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Agrarios </a:t>
            </a:r>
            <a:r>
              <a:rPr lang="es-PE" sz="2000" dirty="0" err="1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Student</a:t>
            </a:r>
            <a:endParaRPr lang="es-PE" sz="2000" dirty="0">
              <a:solidFill>
                <a:srgbClr val="7030A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11066584" y="645789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206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Inicial</a:t>
            </a:r>
            <a:endParaRPr lang="es-PE" sz="2000" dirty="0">
              <a:solidFill>
                <a:srgbClr val="00206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20646" y="46046"/>
            <a:ext cx="306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u="sng" dirty="0" err="1" smtClean="0">
                <a:solidFill>
                  <a:srgbClr val="008080"/>
                </a:solidFill>
                <a:latin typeface="Bell MT" panose="02020503060305020303" pitchFamily="18" charset="0"/>
              </a:rPr>
              <a:t>Retroalimentation</a:t>
            </a:r>
            <a:endParaRPr lang="es-PE" b="1" u="sng" dirty="0">
              <a:solidFill>
                <a:srgbClr val="00808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9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6392009"/>
            <a:ext cx="12192000" cy="465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0" y="6424948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70C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Matemática</a:t>
            </a:r>
            <a:endParaRPr lang="es-PE" sz="2000" dirty="0">
              <a:solidFill>
                <a:srgbClr val="0070C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4759569" y="6431513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Agrarios </a:t>
            </a:r>
            <a:r>
              <a:rPr lang="es-PE" sz="2000" dirty="0" err="1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Student</a:t>
            </a:r>
            <a:endParaRPr lang="es-PE" sz="2000" dirty="0">
              <a:solidFill>
                <a:srgbClr val="7030A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11066584" y="645789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206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Inicial</a:t>
            </a:r>
            <a:endParaRPr lang="es-PE" sz="2000" dirty="0">
              <a:solidFill>
                <a:srgbClr val="00206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20646" y="46046"/>
            <a:ext cx="1863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u="sng" dirty="0" err="1" smtClean="0">
                <a:solidFill>
                  <a:srgbClr val="008080"/>
                </a:solidFill>
                <a:latin typeface="Bell MT" panose="02020503060305020303" pitchFamily="18" charset="0"/>
              </a:rPr>
              <a:t>Evaluation</a:t>
            </a:r>
            <a:endParaRPr lang="es-PE" b="1" u="sng" dirty="0">
              <a:solidFill>
                <a:srgbClr val="00808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2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51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7323" y="2086494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>
                <a:solidFill>
                  <a:schemeClr val="accent3">
                    <a:lumMod val="5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4°Años</a:t>
            </a:r>
            <a:endParaRPr lang="es-PE" sz="4800" dirty="0">
              <a:solidFill>
                <a:schemeClr val="accent3">
                  <a:lumMod val="50000"/>
                </a:schemeClr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43840" y="5472544"/>
            <a:ext cx="5000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u="sng" dirty="0" smtClean="0">
                <a:solidFill>
                  <a:srgbClr val="84B6F4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Practica exploratoria</a:t>
            </a:r>
            <a:endParaRPr lang="es-PE" sz="3600" u="sng" dirty="0">
              <a:solidFill>
                <a:srgbClr val="84B6F4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15296" y="224444"/>
            <a:ext cx="4181300" cy="735883"/>
          </a:xfrm>
          <a:prstGeom prst="rect">
            <a:avLst/>
          </a:prstGeom>
          <a:solidFill>
            <a:srgbClr val="4D8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smtClean="0">
                <a:latin typeface="Milky Nice" pitchFamily="50" charset="0"/>
              </a:rPr>
              <a:t>Juegos de Ingenio</a:t>
            </a:r>
            <a:endParaRPr lang="es-PE" sz="3200" dirty="0">
              <a:latin typeface="Milky Nice" pitchFamily="50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0946" y="1363287"/>
            <a:ext cx="381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5187"/>
                </a:solidFill>
                <a:latin typeface="Trebuchet MS" panose="020B0603020202020204" pitchFamily="34" charset="0"/>
              </a:rPr>
              <a:t>¿Cuántos cuadrados hay?</a:t>
            </a:r>
            <a:endParaRPr lang="es-PE" sz="2400" b="1" dirty="0">
              <a:solidFill>
                <a:srgbClr val="005187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15141" y="2473345"/>
            <a:ext cx="1333467" cy="1317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529541" y="2473345"/>
            <a:ext cx="1333467" cy="1317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529541" y="3387745"/>
            <a:ext cx="1333467" cy="1317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615141" y="3387745"/>
            <a:ext cx="1333467" cy="1317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72341" y="2930545"/>
            <a:ext cx="1333467" cy="1317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 a la derecha con bandas 11"/>
          <p:cNvSpPr/>
          <p:nvPr/>
        </p:nvSpPr>
        <p:spPr>
          <a:xfrm>
            <a:off x="3320208" y="3074563"/>
            <a:ext cx="1451298" cy="1031924"/>
          </a:xfrm>
          <a:prstGeom prst="stripedRightArrow">
            <a:avLst>
              <a:gd name="adj1" fmla="val 59667"/>
              <a:gd name="adj2" fmla="val 50000"/>
            </a:avLst>
          </a:prstGeom>
          <a:solidFill>
            <a:srgbClr val="84B6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8611985" y="2473345"/>
            <a:ext cx="1572819" cy="14492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/>
          <p:cNvSpPr/>
          <p:nvPr/>
        </p:nvSpPr>
        <p:spPr>
          <a:xfrm>
            <a:off x="9526385" y="2473345"/>
            <a:ext cx="1572819" cy="14492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9526385" y="3387745"/>
            <a:ext cx="1572819" cy="14492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8611985" y="3387745"/>
            <a:ext cx="1572819" cy="14492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/>
          <p:cNvSpPr/>
          <p:nvPr/>
        </p:nvSpPr>
        <p:spPr>
          <a:xfrm>
            <a:off x="9069185" y="2930545"/>
            <a:ext cx="1572819" cy="14492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/>
          <p:cNvSpPr txBox="1"/>
          <p:nvPr/>
        </p:nvSpPr>
        <p:spPr>
          <a:xfrm>
            <a:off x="7146656" y="1363287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i="1" dirty="0" smtClean="0">
                <a:solidFill>
                  <a:srgbClr val="FF0000"/>
                </a:solidFill>
                <a:latin typeface="Milky Nice" pitchFamily="50" charset="0"/>
              </a:rPr>
              <a:t>Resolución:</a:t>
            </a:r>
            <a:endParaRPr lang="es-PE" sz="2400" i="1" dirty="0">
              <a:solidFill>
                <a:srgbClr val="FF0000"/>
              </a:solidFill>
              <a:latin typeface="Milky Nice" pitchFamily="50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228758" y="5043546"/>
            <a:ext cx="5461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rgbClr val="486F9A"/>
                </a:solidFill>
                <a:latin typeface="Berlin Sans FB" panose="020E0602020502020306" pitchFamily="34" charset="0"/>
              </a:rPr>
              <a:t>En total hay 5 cuadrados perfectos, los demás son rectángulos</a:t>
            </a:r>
            <a:endParaRPr lang="es-PE" sz="2000" b="1" dirty="0">
              <a:solidFill>
                <a:srgbClr val="486F9A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7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915296" y="224444"/>
            <a:ext cx="4181300" cy="735883"/>
          </a:xfrm>
          <a:prstGeom prst="rect">
            <a:avLst/>
          </a:prstGeom>
          <a:solidFill>
            <a:srgbClr val="4D8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smtClean="0">
                <a:latin typeface="Milky Nice" pitchFamily="50" charset="0"/>
              </a:rPr>
              <a:t>Juegos de Ingenio</a:t>
            </a:r>
            <a:endParaRPr lang="es-PE" sz="3200" dirty="0">
              <a:latin typeface="Milky Nice" pitchFamily="50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423" l="4386" r="73246">
                        <a14:foregroundMark x1="29825" y1="15141" x2="36404" y2="704"/>
                        <a14:foregroundMark x1="62719" y1="48592" x2="73684" y2="51761"/>
                        <a14:foregroundMark x1="30702" y1="86620" x2="42982" y2="95423"/>
                        <a14:foregroundMark x1="13596" y1="67606" x2="4386" y2="48944"/>
                      </a14:backgroundRemoval>
                    </a14:imgEffect>
                  </a14:imgLayer>
                </a14:imgProps>
              </a:ext>
            </a:extLst>
          </a:blip>
          <a:srcRect r="18811"/>
          <a:stretch/>
        </p:blipFill>
        <p:spPr>
          <a:xfrm>
            <a:off x="395816" y="2622163"/>
            <a:ext cx="2161117" cy="331561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-101600" y="1383256"/>
            <a:ext cx="46058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 smtClean="0">
                <a:solidFill>
                  <a:srgbClr val="005187"/>
                </a:solidFill>
                <a:latin typeface="Berlin Sans FB" panose="020E0602020502020306" pitchFamily="34" charset="0"/>
              </a:rPr>
              <a:t>¿Cuántos </a:t>
            </a:r>
            <a:r>
              <a:rPr lang="es-PE" dirty="0">
                <a:solidFill>
                  <a:srgbClr val="005187"/>
                </a:solidFill>
                <a:latin typeface="Berlin Sans FB" panose="020E0602020502020306" pitchFamily="34" charset="0"/>
              </a:rPr>
              <a:t>cerillos se debe retirar, como</a:t>
            </a:r>
          </a:p>
          <a:p>
            <a:pPr algn="ctr"/>
            <a:r>
              <a:rPr lang="es-PE" dirty="0" smtClean="0">
                <a:solidFill>
                  <a:srgbClr val="005187"/>
                </a:solidFill>
                <a:latin typeface="Berlin Sans FB" panose="020E0602020502020306" pitchFamily="34" charset="0"/>
              </a:rPr>
              <a:t>mínimo, </a:t>
            </a:r>
            <a:r>
              <a:rPr lang="es-PE" dirty="0">
                <a:solidFill>
                  <a:srgbClr val="005187"/>
                </a:solidFill>
                <a:latin typeface="Berlin Sans FB" panose="020E0602020502020306" pitchFamily="34" charset="0"/>
              </a:rPr>
              <a:t>para que no se observe </a:t>
            </a:r>
            <a:r>
              <a:rPr lang="es-PE" dirty="0" smtClean="0">
                <a:solidFill>
                  <a:srgbClr val="005187"/>
                </a:solidFill>
                <a:latin typeface="Berlin Sans FB" panose="020E0602020502020306" pitchFamily="34" charset="0"/>
              </a:rPr>
              <a:t>ningún</a:t>
            </a:r>
            <a:endParaRPr lang="es-PE" dirty="0">
              <a:solidFill>
                <a:srgbClr val="005187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s-PE" dirty="0" smtClean="0">
                <a:solidFill>
                  <a:srgbClr val="005187"/>
                </a:solidFill>
                <a:latin typeface="Berlin Sans FB" panose="020E0602020502020306" pitchFamily="34" charset="0"/>
              </a:rPr>
              <a:t>Triángulo?</a:t>
            </a:r>
            <a:endParaRPr lang="es-PE" dirty="0">
              <a:solidFill>
                <a:srgbClr val="005187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345" y="3373177"/>
            <a:ext cx="1790837" cy="2625205"/>
          </a:xfrm>
          <a:prstGeom prst="rect">
            <a:avLst/>
          </a:prstGeom>
        </p:spPr>
      </p:pic>
      <p:sp>
        <p:nvSpPr>
          <p:cNvPr id="18" name="Flecha a la derecha con bandas 17"/>
          <p:cNvSpPr/>
          <p:nvPr/>
        </p:nvSpPr>
        <p:spPr>
          <a:xfrm>
            <a:off x="7814382" y="4316472"/>
            <a:ext cx="880613" cy="588450"/>
          </a:xfrm>
          <a:prstGeom prst="stripedRightArrow">
            <a:avLst>
              <a:gd name="adj1" fmla="val 59667"/>
              <a:gd name="adj2" fmla="val 50000"/>
            </a:avLst>
          </a:prstGeom>
          <a:solidFill>
            <a:srgbClr val="84B6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195" y="3251778"/>
            <a:ext cx="1929971" cy="2868002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5646995" y="1812019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1600" b="1" dirty="0">
                <a:solidFill>
                  <a:srgbClr val="4D82BC"/>
                </a:solidFill>
                <a:latin typeface="Berlin Sans FB" panose="020E0602020502020306" pitchFamily="34" charset="0"/>
              </a:rPr>
              <a:t>Si retiramos los cerillos desde el borde y en</a:t>
            </a:r>
          </a:p>
          <a:p>
            <a:pPr algn="ctr"/>
            <a:r>
              <a:rPr lang="es-PE" sz="1600" b="1" dirty="0">
                <a:solidFill>
                  <a:srgbClr val="4D82BC"/>
                </a:solidFill>
                <a:latin typeface="Berlin Sans FB" panose="020E0602020502020306" pitchFamily="34" charset="0"/>
              </a:rPr>
              <a:t>forma alternada </a:t>
            </a:r>
            <a:r>
              <a:rPr lang="es-PE" sz="1600" b="1" dirty="0" smtClean="0">
                <a:solidFill>
                  <a:srgbClr val="4D82BC"/>
                </a:solidFill>
                <a:latin typeface="Berlin Sans FB" panose="020E0602020502020306" pitchFamily="34" charset="0"/>
              </a:rPr>
              <a:t>aún </a:t>
            </a:r>
            <a:r>
              <a:rPr lang="es-PE" sz="1600" b="1" dirty="0">
                <a:solidFill>
                  <a:srgbClr val="4D82BC"/>
                </a:solidFill>
                <a:latin typeface="Berlin Sans FB" panose="020E0602020502020306" pitchFamily="34" charset="0"/>
              </a:rPr>
              <a:t>nos quedan </a:t>
            </a:r>
            <a:r>
              <a:rPr lang="es-PE" sz="1600" b="1" dirty="0" smtClean="0">
                <a:solidFill>
                  <a:srgbClr val="4D82BC"/>
                </a:solidFill>
                <a:latin typeface="Berlin Sans FB" panose="020E0602020502020306" pitchFamily="34" charset="0"/>
              </a:rPr>
              <a:t>tirar</a:t>
            </a:r>
            <a:endParaRPr lang="es-PE" sz="1600" b="1" dirty="0">
              <a:solidFill>
                <a:srgbClr val="4D82BC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s-PE" sz="1600" b="1" dirty="0">
                <a:solidFill>
                  <a:srgbClr val="4D82BC"/>
                </a:solidFill>
                <a:latin typeface="Berlin Sans FB" panose="020E0602020502020306" pitchFamily="34" charset="0"/>
              </a:rPr>
              <a:t>en el interior.</a:t>
            </a:r>
          </a:p>
          <a:p>
            <a:pPr algn="ctr"/>
            <a:r>
              <a:rPr lang="es-PE" sz="1600" b="1" dirty="0">
                <a:solidFill>
                  <a:srgbClr val="4D82BC"/>
                </a:solidFill>
                <a:latin typeface="Berlin Sans FB" panose="020E0602020502020306" pitchFamily="34" charset="0"/>
              </a:rPr>
              <a:t>Por eso retiramos del interior de </a:t>
            </a:r>
            <a:r>
              <a:rPr lang="es-PE" sz="1600" b="1" dirty="0" smtClean="0">
                <a:solidFill>
                  <a:srgbClr val="4D82BC"/>
                </a:solidFill>
                <a:latin typeface="Berlin Sans FB" panose="020E0602020502020306" pitchFamily="34" charset="0"/>
              </a:rPr>
              <a:t>la </a:t>
            </a:r>
            <a:r>
              <a:rPr lang="es-PE" sz="1600" b="1" dirty="0">
                <a:solidFill>
                  <a:srgbClr val="4D82BC"/>
                </a:solidFill>
                <a:latin typeface="Berlin Sans FB" panose="020E0602020502020306" pitchFamily="34" charset="0"/>
              </a:rPr>
              <a:t>figura</a:t>
            </a:r>
          </a:p>
          <a:p>
            <a:pPr algn="ctr"/>
            <a:r>
              <a:rPr lang="es-PE" sz="1600" b="1" dirty="0">
                <a:solidFill>
                  <a:srgbClr val="4D82BC"/>
                </a:solidFill>
                <a:latin typeface="Berlin Sans FB" panose="020E0602020502020306" pitchFamily="34" charset="0"/>
              </a:rPr>
              <a:t>de la siguiente manera.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146656" y="1363287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i="1" dirty="0" smtClean="0">
                <a:solidFill>
                  <a:srgbClr val="FF0000"/>
                </a:solidFill>
                <a:latin typeface="Milky Nice" pitchFamily="50" charset="0"/>
              </a:rPr>
              <a:t>Resolución:</a:t>
            </a:r>
            <a:endParaRPr lang="es-PE" sz="2400" i="1" dirty="0">
              <a:solidFill>
                <a:srgbClr val="FF0000"/>
              </a:solidFill>
              <a:latin typeface="Milky Nic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0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17" y="1118129"/>
            <a:ext cx="6229350" cy="44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3A3E3538-1E14-4F3D-BFBC-210809684597}" vid="{81530D27-8A5A-4DC6-AF8E-0FE675281C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Mátematica_Inicial_AgrariosStudent</Template>
  <TotalTime>240</TotalTime>
  <Words>79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Artifakt Element Heavy</vt:lpstr>
      <vt:lpstr>Bell MT</vt:lpstr>
      <vt:lpstr>Berlin Sans FB</vt:lpstr>
      <vt:lpstr>Calibri</vt:lpstr>
      <vt:lpstr>Milky Nice</vt:lpstr>
      <vt:lpstr>Trebuchet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Arkipolis7</dc:creator>
  <cp:lastModifiedBy>Arkipolis7</cp:lastModifiedBy>
  <cp:revision>7</cp:revision>
  <dcterms:created xsi:type="dcterms:W3CDTF">2024-03-14T21:10:01Z</dcterms:created>
  <dcterms:modified xsi:type="dcterms:W3CDTF">2024-03-15T01:10:53Z</dcterms:modified>
</cp:coreProperties>
</file>