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97C"/>
    <a:srgbClr val="0BBCCC"/>
    <a:srgbClr val="152056"/>
    <a:srgbClr val="2898EE"/>
    <a:srgbClr val="117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0E5BF-51F6-4D79-A7DD-5C23FCE1C79D}" type="datetimeFigureOut">
              <a:rPr lang="es-PE" smtClean="0"/>
              <a:t>21/03/2024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FB68B-7B6F-47BA-91AF-30ADC90B1D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616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906741" y="211718"/>
            <a:ext cx="3449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44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1595804"/>
            <a:ext cx="5185996" cy="4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6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0646" y="46046"/>
            <a:ext cx="1342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 smtClean="0">
                <a:solidFill>
                  <a:srgbClr val="008080"/>
                </a:solidFill>
                <a:latin typeface="Bell MT" panose="02020503060305020303" pitchFamily="18" charset="0"/>
              </a:rPr>
              <a:t>Theory</a:t>
            </a:r>
            <a:endParaRPr lang="es-PE" b="1" u="sng" dirty="0">
              <a:solidFill>
                <a:srgbClr val="00808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8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0646" y="46046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 err="1" smtClean="0">
                <a:solidFill>
                  <a:srgbClr val="008080"/>
                </a:solidFill>
                <a:latin typeface="Bell MT" panose="02020503060305020303" pitchFamily="18" charset="0"/>
              </a:rPr>
              <a:t>Practice</a:t>
            </a:r>
            <a:endParaRPr lang="es-PE" b="1" u="sng" dirty="0">
              <a:solidFill>
                <a:srgbClr val="00808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20646" y="46046"/>
            <a:ext cx="1857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 err="1" smtClean="0">
                <a:solidFill>
                  <a:srgbClr val="008080"/>
                </a:solidFill>
                <a:latin typeface="Bell MT" panose="02020503060305020303" pitchFamily="18" charset="0"/>
              </a:rPr>
              <a:t>WorkShop</a:t>
            </a:r>
            <a:endParaRPr lang="es-PE" b="1" u="sng" dirty="0">
              <a:solidFill>
                <a:srgbClr val="00808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4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20646" y="46046"/>
            <a:ext cx="306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 err="1" smtClean="0">
                <a:solidFill>
                  <a:srgbClr val="008080"/>
                </a:solidFill>
                <a:latin typeface="Bell MT" panose="02020503060305020303" pitchFamily="18" charset="0"/>
              </a:rPr>
              <a:t>Retroalimentation</a:t>
            </a:r>
            <a:endParaRPr lang="es-PE" b="1" u="sng" dirty="0">
              <a:solidFill>
                <a:srgbClr val="00808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9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6392009"/>
            <a:ext cx="12192000" cy="4659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0" y="6424948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70C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Matemática</a:t>
            </a:r>
            <a:endParaRPr lang="es-PE" sz="2000" dirty="0">
              <a:solidFill>
                <a:srgbClr val="0070C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4759569" y="6431513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Agrarios </a:t>
            </a:r>
            <a:r>
              <a:rPr lang="es-PE" sz="2000" dirty="0" err="1" smtClean="0">
                <a:solidFill>
                  <a:srgbClr val="7030A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Student</a:t>
            </a:r>
            <a:endParaRPr lang="es-PE" sz="2000" dirty="0">
              <a:solidFill>
                <a:srgbClr val="7030A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1066584" y="6457890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>
                <a:solidFill>
                  <a:srgbClr val="00206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Inicial</a:t>
            </a:r>
            <a:endParaRPr lang="es-PE" sz="2000" dirty="0">
              <a:solidFill>
                <a:srgbClr val="00206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20646" y="46046"/>
            <a:ext cx="1863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 err="1" smtClean="0">
                <a:solidFill>
                  <a:srgbClr val="008080"/>
                </a:solidFill>
                <a:latin typeface="Bell MT" panose="02020503060305020303" pitchFamily="18" charset="0"/>
              </a:rPr>
              <a:t>Evaluation</a:t>
            </a:r>
            <a:endParaRPr lang="es-PE" b="1" u="sng" dirty="0">
              <a:solidFill>
                <a:srgbClr val="00808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5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73578" y="2086495"/>
            <a:ext cx="2358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>
                <a:solidFill>
                  <a:schemeClr val="accent1">
                    <a:lumMod val="7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4°años</a:t>
            </a:r>
            <a:endParaRPr lang="es-PE" sz="4800" dirty="0">
              <a:solidFill>
                <a:schemeClr val="accent1">
                  <a:lumMod val="75000"/>
                </a:schemeClr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3578" y="278448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FF000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Capitulo 1</a:t>
            </a:r>
            <a:endParaRPr lang="es-PE" sz="2400" dirty="0">
              <a:solidFill>
                <a:srgbClr val="FF000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5774" y="5688402"/>
            <a:ext cx="7225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rgbClr val="14297C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Relaciones de Tiempo y Parentesco</a:t>
            </a:r>
            <a:endParaRPr lang="es-PE" sz="3200" dirty="0">
              <a:solidFill>
                <a:srgbClr val="14297C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524"/>
            <a:ext cx="12192000" cy="55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17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42953" y="249381"/>
            <a:ext cx="6434050" cy="839586"/>
          </a:xfrm>
          <a:prstGeom prst="rect">
            <a:avLst/>
          </a:prstGeom>
          <a:solidFill>
            <a:srgbClr val="2898E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 smtClean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ESTRATEGIA MOTIVADORA</a:t>
            </a:r>
            <a:endParaRPr lang="es-PE" sz="2800" dirty="0"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4561098" y="1737360"/>
            <a:ext cx="2776451" cy="53980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Relaciones de Tiempo y Parentesco</a:t>
            </a:r>
            <a:endParaRPr lang="es-PE" sz="16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6" name="Conector recto 5"/>
          <p:cNvCxnSpPr>
            <a:endCxn id="26" idx="0"/>
          </p:cNvCxnSpPr>
          <p:nvPr/>
        </p:nvCxnSpPr>
        <p:spPr>
          <a:xfrm flipH="1">
            <a:off x="1607992" y="2226515"/>
            <a:ext cx="2998151" cy="699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>
            <a:endCxn id="27" idx="0"/>
          </p:cNvCxnSpPr>
          <p:nvPr/>
        </p:nvCxnSpPr>
        <p:spPr>
          <a:xfrm flipH="1">
            <a:off x="2583558" y="2275096"/>
            <a:ext cx="2136953" cy="1785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>
            <a:endCxn id="28" idx="0"/>
          </p:cNvCxnSpPr>
          <p:nvPr/>
        </p:nvCxnSpPr>
        <p:spPr>
          <a:xfrm flipH="1">
            <a:off x="4782967" y="2275096"/>
            <a:ext cx="84116" cy="2776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>
            <a:endCxn id="30" idx="0"/>
          </p:cNvCxnSpPr>
          <p:nvPr/>
        </p:nvCxnSpPr>
        <p:spPr>
          <a:xfrm>
            <a:off x="5623039" y="2282370"/>
            <a:ext cx="641598" cy="33079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endCxn id="39" idx="0"/>
          </p:cNvCxnSpPr>
          <p:nvPr/>
        </p:nvCxnSpPr>
        <p:spPr>
          <a:xfrm>
            <a:off x="6609066" y="2277168"/>
            <a:ext cx="3001809" cy="3309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endCxn id="41" idx="0"/>
          </p:cNvCxnSpPr>
          <p:nvPr/>
        </p:nvCxnSpPr>
        <p:spPr>
          <a:xfrm>
            <a:off x="7135104" y="2277168"/>
            <a:ext cx="3650637" cy="2855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endCxn id="32" idx="0"/>
          </p:cNvCxnSpPr>
          <p:nvPr/>
        </p:nvCxnSpPr>
        <p:spPr>
          <a:xfrm>
            <a:off x="6007923" y="2267565"/>
            <a:ext cx="1929833" cy="35156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43" idx="0"/>
          </p:cNvCxnSpPr>
          <p:nvPr/>
        </p:nvCxnSpPr>
        <p:spPr>
          <a:xfrm>
            <a:off x="7337549" y="2226515"/>
            <a:ext cx="3767627" cy="1839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892717" y="2925561"/>
            <a:ext cx="1430550" cy="382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Generaciones</a:t>
            </a:r>
            <a:endParaRPr lang="es-PE" sz="105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1868283" y="4061037"/>
            <a:ext cx="1430550" cy="382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1"/>
                </a:solidFill>
                <a:latin typeface="Bodoni MT" panose="02070603080606020203" pitchFamily="18" charset="0"/>
              </a:rPr>
              <a:t>Ascendencia y Descendencia</a:t>
            </a:r>
          </a:p>
        </p:txBody>
      </p:sp>
      <p:sp>
        <p:nvSpPr>
          <p:cNvPr id="28" name="Rectángulo redondeado 27"/>
          <p:cNvSpPr/>
          <p:nvPr/>
        </p:nvSpPr>
        <p:spPr>
          <a:xfrm>
            <a:off x="4067692" y="5052067"/>
            <a:ext cx="1430550" cy="382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1"/>
                </a:solidFill>
                <a:latin typeface="Bodoni MT" panose="02070603080606020203" pitchFamily="18" charset="0"/>
              </a:rPr>
              <a:t>Antepasados y Descendientes</a:t>
            </a:r>
          </a:p>
        </p:txBody>
      </p:sp>
      <p:sp>
        <p:nvSpPr>
          <p:cNvPr id="30" name="Rectángulo redondeado 29"/>
          <p:cNvSpPr/>
          <p:nvPr/>
        </p:nvSpPr>
        <p:spPr>
          <a:xfrm>
            <a:off x="5549362" y="5590316"/>
            <a:ext cx="1430550" cy="382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1"/>
                </a:solidFill>
                <a:latin typeface="Bodoni MT" panose="02070603080606020203" pitchFamily="18" charset="0"/>
              </a:rPr>
              <a:t>Línea de Tiempo Familiar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7222481" y="5783168"/>
            <a:ext cx="1430550" cy="382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1"/>
                </a:solidFill>
                <a:latin typeface="Bodoni MT" panose="02070603080606020203" pitchFamily="18" charset="0"/>
              </a:rPr>
              <a:t>Edades Relativas</a:t>
            </a:r>
          </a:p>
        </p:txBody>
      </p:sp>
      <p:sp>
        <p:nvSpPr>
          <p:cNvPr id="39" name="Rectángulo redondeado 38"/>
          <p:cNvSpPr/>
          <p:nvPr/>
        </p:nvSpPr>
        <p:spPr>
          <a:xfrm>
            <a:off x="8895600" y="5586721"/>
            <a:ext cx="1430550" cy="382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1"/>
                </a:solidFill>
                <a:latin typeface="Bodoni MT" panose="02070603080606020203" pitchFamily="18" charset="0"/>
              </a:rPr>
              <a:t>Eras Familiares</a:t>
            </a:r>
          </a:p>
        </p:txBody>
      </p:sp>
      <p:sp>
        <p:nvSpPr>
          <p:cNvPr id="41" name="Rectángulo redondeado 40"/>
          <p:cNvSpPr/>
          <p:nvPr/>
        </p:nvSpPr>
        <p:spPr>
          <a:xfrm>
            <a:off x="10070466" y="5132292"/>
            <a:ext cx="1430550" cy="382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1"/>
                </a:solidFill>
                <a:latin typeface="Bodoni MT" panose="02070603080606020203" pitchFamily="18" charset="0"/>
              </a:rPr>
              <a:t>Aniversarios Familiares</a:t>
            </a:r>
          </a:p>
        </p:txBody>
      </p:sp>
      <p:sp>
        <p:nvSpPr>
          <p:cNvPr id="43" name="Rectángulo redondeado 42"/>
          <p:cNvSpPr/>
          <p:nvPr/>
        </p:nvSpPr>
        <p:spPr>
          <a:xfrm>
            <a:off x="10389901" y="4065873"/>
            <a:ext cx="1430550" cy="382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50" dirty="0">
                <a:solidFill>
                  <a:schemeClr val="tx1"/>
                </a:solidFill>
                <a:latin typeface="Bodoni MT" panose="02070603080606020203" pitchFamily="18" charset="0"/>
              </a:rPr>
              <a:t>Historias de Vida</a:t>
            </a:r>
          </a:p>
        </p:txBody>
      </p:sp>
    </p:spTree>
    <p:extLst>
      <p:ext uri="{BB962C8B-B14F-4D97-AF65-F5344CB8AC3E}">
        <p14:creationId xmlns:p14="http://schemas.microsoft.com/office/powerpoint/2010/main" val="118594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6" grpId="0" animBg="1"/>
      <p:bldP spid="27" grpId="0" animBg="1"/>
      <p:bldP spid="28" grpId="0" animBg="1"/>
      <p:bldP spid="30" grpId="0" animBg="1"/>
      <p:bldP spid="39" grpId="0" animBg="1"/>
      <p:bldP spid="41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1193" y="731519"/>
            <a:ext cx="1820487" cy="556954"/>
          </a:xfrm>
          <a:prstGeom prst="rect">
            <a:avLst/>
          </a:prstGeom>
          <a:solidFill>
            <a:srgbClr val="117A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Ejemplo 1:</a:t>
            </a:r>
            <a:endParaRPr lang="es-PE" sz="2400" dirty="0"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91193" y="1460052"/>
            <a:ext cx="322533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rgbClr val="2898E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 una familia, Juan tiene 30 años y su hijo Pedro tiene 5 años. Si la abuela de Pedro tiene el doble de años que Pedro y su bisabuelo tiene 3 veces la edad de Juan, ¿cuántos años tiene la abuela de Pedro y cuántos años tiene el bisabuelo de Pedro?</a:t>
            </a: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4023361" y="831271"/>
            <a:ext cx="8312" cy="54198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4031673" y="500686"/>
            <a:ext cx="185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i="1" u="sng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Resolución:</a:t>
            </a:r>
            <a:endParaRPr lang="es-PE" sz="2800" i="1" u="sng" dirty="0">
              <a:solidFill>
                <a:srgbClr val="FF0000"/>
              </a:solidFill>
              <a:latin typeface="Bodoni MT" panose="02070603080606020203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245033" y="128847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152056"/>
                </a:solidFill>
                <a:latin typeface="Bodoni MT" panose="02070603080606020203" pitchFamily="18" charset="0"/>
              </a:rPr>
              <a:t>Juan tiene 30 años.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152056"/>
                </a:solidFill>
                <a:latin typeface="Bodoni MT" panose="02070603080606020203" pitchFamily="18" charset="0"/>
              </a:rPr>
              <a:t>Pedro tiene 5 años.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152056"/>
                </a:solidFill>
                <a:latin typeface="Bodoni MT" panose="02070603080606020203" pitchFamily="18" charset="0"/>
              </a:rPr>
              <a:t>La abuela de Pedro tiene el doble de años que Pedro, por lo tanto, tiene 5*2 = 10 años.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152056"/>
                </a:solidFill>
                <a:latin typeface="Bodoni MT" panose="02070603080606020203" pitchFamily="18" charset="0"/>
              </a:rPr>
              <a:t>El bisabuelo de Pedro tiene 3 veces la edad de Juan, entonces tiene 30*3 = 90 años.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501" y="3614492"/>
            <a:ext cx="3292360" cy="263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68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91193" y="731519"/>
            <a:ext cx="1820487" cy="556954"/>
          </a:xfrm>
          <a:prstGeom prst="rect">
            <a:avLst/>
          </a:prstGeom>
          <a:solidFill>
            <a:srgbClr val="117A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 smtClean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Ejemplo 2:</a:t>
            </a:r>
            <a:endParaRPr lang="es-PE" sz="2400" dirty="0"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91193" y="1460052"/>
            <a:ext cx="32253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2898E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 te proporciona una línea de tiempo familiar que muestra los años de nacimiento y muerte de varios miembros de la familia. Se te pide que identifiques quién vivió más tiempo, quién nació primero, y quién vivió durante el mayor período de tiempo simultáneamente con otro miembro de la familia.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031673" y="500686"/>
            <a:ext cx="185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i="1" u="sng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Resolución:</a:t>
            </a:r>
            <a:endParaRPr lang="es-PE" sz="2800" i="1" u="sng" dirty="0">
              <a:solidFill>
                <a:srgbClr val="FF0000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245033" y="128847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152056"/>
                </a:solidFill>
                <a:latin typeface="Bodoni MT" panose="02070603080606020203" pitchFamily="18" charset="0"/>
              </a:rPr>
              <a:t>Para identificar quién vivió más tiempo, simplemente se observa la fecha de muerte más tardía en la línea de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152056"/>
                </a:solidFill>
                <a:latin typeface="Bodoni MT" panose="02070603080606020203" pitchFamily="18" charset="0"/>
              </a:rPr>
              <a:t>El miembro más antiguo se identifica buscando la fecha de nacimiento más temprana.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152056"/>
                </a:solidFill>
                <a:latin typeface="Bodoni MT" panose="02070603080606020203" pitchFamily="18" charset="0"/>
              </a:rPr>
              <a:t>Para identificar quiénes vivieron simultáneamente por más tiempo, se pueden observar las superposiciones de las líneas de tiempo de diferentes miembros.</a:t>
            </a:r>
          </a:p>
        </p:txBody>
      </p:sp>
      <p:cxnSp>
        <p:nvCxnSpPr>
          <p:cNvPr id="7" name="Conector recto 6"/>
          <p:cNvCxnSpPr/>
          <p:nvPr/>
        </p:nvCxnSpPr>
        <p:spPr>
          <a:xfrm flipH="1">
            <a:off x="4023361" y="831271"/>
            <a:ext cx="8312" cy="54198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43" y="4150795"/>
            <a:ext cx="2958290" cy="21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 flipV="1">
            <a:off x="798020" y="3092336"/>
            <a:ext cx="10607041" cy="41562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963583" y="3208713"/>
            <a:ext cx="69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Bodoni MT" panose="02070603080606020203" pitchFamily="18" charset="0"/>
              </a:rPr>
              <a:t>Hace 3 días</a:t>
            </a:r>
            <a:endParaRPr lang="es-PE" dirty="0">
              <a:latin typeface="Bodoni MT" panose="02070603080606020203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05174" y="3393379"/>
            <a:ext cx="111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Bodoni MT" panose="02070603080606020203" pitchFamily="18" charset="0"/>
              </a:rPr>
              <a:t>Anteayer</a:t>
            </a:r>
            <a:endParaRPr lang="es-PE" dirty="0">
              <a:latin typeface="Bodoni MT" panose="020706030806060202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355820" y="3208713"/>
            <a:ext cx="62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Hoy</a:t>
            </a:r>
            <a:endParaRPr lang="es-PE" dirty="0">
              <a:solidFill>
                <a:srgbClr val="FF0000"/>
              </a:solidFill>
              <a:latin typeface="Bodoni MT" panose="02070603080606020203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476999" y="3208713"/>
            <a:ext cx="9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Bodoni MT" panose="02070603080606020203" pitchFamily="18" charset="0"/>
              </a:rPr>
              <a:t>Mañana</a:t>
            </a:r>
            <a:endParaRPr lang="es-PE" dirty="0">
              <a:latin typeface="Bodoni MT" panose="02070603080606020203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308570" y="3208713"/>
            <a:ext cx="97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Bodoni MT" panose="02070603080606020203" pitchFamily="18" charset="0"/>
              </a:rPr>
              <a:t>Pasado</a:t>
            </a:r>
          </a:p>
          <a:p>
            <a:r>
              <a:rPr lang="es-PE" dirty="0" smtClean="0">
                <a:latin typeface="Bodoni MT" panose="02070603080606020203" pitchFamily="18" charset="0"/>
              </a:rPr>
              <a:t>Mañana</a:t>
            </a:r>
            <a:endParaRPr lang="es-PE" dirty="0">
              <a:latin typeface="Bodoni MT" panose="02070603080606020203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167851" y="3208712"/>
            <a:ext cx="971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Bodoni MT" panose="02070603080606020203" pitchFamily="18" charset="0"/>
              </a:rPr>
              <a:t>Dentro de 4 días</a:t>
            </a:r>
            <a:endParaRPr lang="es-PE" dirty="0">
              <a:latin typeface="Bodoni MT" panose="02070603080606020203" pitchFamily="18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963583" y="4206858"/>
            <a:ext cx="624151" cy="373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FF0000"/>
                </a:solidFill>
              </a:rPr>
              <a:t>-3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852126" y="4223479"/>
            <a:ext cx="624151" cy="373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FF0000"/>
                </a:solidFill>
              </a:rPr>
              <a:t>-2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42608" y="3393379"/>
            <a:ext cx="74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latin typeface="Bodoni MT" panose="02070603080606020203" pitchFamily="18" charset="0"/>
              </a:rPr>
              <a:t>Ayer</a:t>
            </a:r>
            <a:endParaRPr lang="es-PE" dirty="0">
              <a:latin typeface="Bodoni MT" panose="02070603080606020203" pitchFamily="18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237752" y="4223478"/>
            <a:ext cx="624151" cy="373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FF0000"/>
                </a:solidFill>
              </a:rPr>
              <a:t>-1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364821" y="4206856"/>
            <a:ext cx="624151" cy="373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FF0000"/>
                </a:solidFill>
              </a:rPr>
              <a:t>0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650525" y="4206856"/>
            <a:ext cx="624151" cy="373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FF0000"/>
                </a:solidFill>
              </a:rPr>
              <a:t>+1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8439147" y="4223480"/>
            <a:ext cx="624151" cy="373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FF0000"/>
                </a:solidFill>
              </a:rPr>
              <a:t>+2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0227769" y="4206856"/>
            <a:ext cx="624151" cy="373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rgbClr val="FF0000"/>
                </a:solidFill>
              </a:rPr>
              <a:t>+3</a:t>
            </a:r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21" name="Conector recto 20"/>
          <p:cNvCxnSpPr>
            <a:stCxn id="6" idx="2"/>
            <a:endCxn id="13" idx="0"/>
          </p:cNvCxnSpPr>
          <p:nvPr/>
        </p:nvCxnSpPr>
        <p:spPr>
          <a:xfrm flipH="1">
            <a:off x="3164202" y="3762711"/>
            <a:ext cx="696" cy="46076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15" idx="0"/>
          </p:cNvCxnSpPr>
          <p:nvPr/>
        </p:nvCxnSpPr>
        <p:spPr>
          <a:xfrm flipH="1">
            <a:off x="4549828" y="3719982"/>
            <a:ext cx="12469" cy="50349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endCxn id="16" idx="0"/>
          </p:cNvCxnSpPr>
          <p:nvPr/>
        </p:nvCxnSpPr>
        <p:spPr>
          <a:xfrm>
            <a:off x="5650744" y="3576877"/>
            <a:ext cx="26153" cy="62997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endCxn id="17" idx="0"/>
          </p:cNvCxnSpPr>
          <p:nvPr/>
        </p:nvCxnSpPr>
        <p:spPr>
          <a:xfrm flipH="1">
            <a:off x="6962601" y="3506221"/>
            <a:ext cx="695" cy="70063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endCxn id="18" idx="0"/>
          </p:cNvCxnSpPr>
          <p:nvPr/>
        </p:nvCxnSpPr>
        <p:spPr>
          <a:xfrm>
            <a:off x="8748799" y="3762711"/>
            <a:ext cx="2424" cy="46076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endCxn id="19" idx="0"/>
          </p:cNvCxnSpPr>
          <p:nvPr/>
        </p:nvCxnSpPr>
        <p:spPr>
          <a:xfrm>
            <a:off x="10536726" y="4062569"/>
            <a:ext cx="3119" cy="14428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275658" y="4062569"/>
            <a:ext cx="1" cy="14428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rma libre 40"/>
          <p:cNvSpPr/>
          <p:nvPr/>
        </p:nvSpPr>
        <p:spPr>
          <a:xfrm>
            <a:off x="1213658" y="1878667"/>
            <a:ext cx="4768387" cy="1205355"/>
          </a:xfrm>
          <a:custGeom>
            <a:avLst/>
            <a:gdLst>
              <a:gd name="connsiteX0" fmla="*/ 4438997 w 4828078"/>
              <a:gd name="connsiteY0" fmla="*/ 1205355 h 1205355"/>
              <a:gd name="connsiteX1" fmla="*/ 4389120 w 4828078"/>
              <a:gd name="connsiteY1" fmla="*/ 9 h 1205355"/>
              <a:gd name="connsiteX2" fmla="*/ 0 w 4828078"/>
              <a:gd name="connsiteY2" fmla="*/ 1188729 h 1205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8078" h="1205355">
                <a:moveTo>
                  <a:pt x="4438997" y="1205355"/>
                </a:moveTo>
                <a:cubicBezTo>
                  <a:pt x="4783975" y="604067"/>
                  <a:pt x="5128953" y="2780"/>
                  <a:pt x="4389120" y="9"/>
                </a:cubicBezTo>
                <a:cubicBezTo>
                  <a:pt x="3649287" y="-2762"/>
                  <a:pt x="1824643" y="592983"/>
                  <a:pt x="0" y="11887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Forma libre 41"/>
          <p:cNvSpPr/>
          <p:nvPr/>
        </p:nvSpPr>
        <p:spPr>
          <a:xfrm>
            <a:off x="3150524" y="2177856"/>
            <a:ext cx="2754505" cy="931104"/>
          </a:xfrm>
          <a:custGeom>
            <a:avLst/>
            <a:gdLst>
              <a:gd name="connsiteX0" fmla="*/ 2477192 w 2754505"/>
              <a:gd name="connsiteY0" fmla="*/ 889540 h 931104"/>
              <a:gd name="connsiteX1" fmla="*/ 2527069 w 2754505"/>
              <a:gd name="connsiteY1" fmla="*/ 79 h 931104"/>
              <a:gd name="connsiteX2" fmla="*/ 0 w 2754505"/>
              <a:gd name="connsiteY2" fmla="*/ 931104 h 93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4505" h="931104">
                <a:moveTo>
                  <a:pt x="2477192" y="889540"/>
                </a:moveTo>
                <a:cubicBezTo>
                  <a:pt x="2708563" y="441346"/>
                  <a:pt x="2939934" y="-6848"/>
                  <a:pt x="2527069" y="79"/>
                </a:cubicBezTo>
                <a:cubicBezTo>
                  <a:pt x="2114204" y="7006"/>
                  <a:pt x="1057102" y="469055"/>
                  <a:pt x="0" y="9311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" name="Forma libre 42"/>
          <p:cNvSpPr/>
          <p:nvPr/>
        </p:nvSpPr>
        <p:spPr>
          <a:xfrm>
            <a:off x="4562297" y="2343644"/>
            <a:ext cx="1185510" cy="815193"/>
          </a:xfrm>
          <a:custGeom>
            <a:avLst/>
            <a:gdLst>
              <a:gd name="connsiteX0" fmla="*/ 1039091 w 1185510"/>
              <a:gd name="connsiteY0" fmla="*/ 715440 h 815193"/>
              <a:gd name="connsiteX1" fmla="*/ 1097280 w 1185510"/>
              <a:gd name="connsiteY1" fmla="*/ 546 h 815193"/>
              <a:gd name="connsiteX2" fmla="*/ 0 w 1185510"/>
              <a:gd name="connsiteY2" fmla="*/ 815193 h 81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510" h="815193">
                <a:moveTo>
                  <a:pt x="1039091" y="715440"/>
                </a:moveTo>
                <a:cubicBezTo>
                  <a:pt x="1154776" y="349680"/>
                  <a:pt x="1270462" y="-16080"/>
                  <a:pt x="1097280" y="546"/>
                </a:cubicBezTo>
                <a:cubicBezTo>
                  <a:pt x="924098" y="17171"/>
                  <a:pt x="462049" y="416182"/>
                  <a:pt x="0" y="8151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4" name="Forma libre 43"/>
          <p:cNvSpPr/>
          <p:nvPr/>
        </p:nvSpPr>
        <p:spPr>
          <a:xfrm>
            <a:off x="5515874" y="2053062"/>
            <a:ext cx="1408628" cy="1047585"/>
          </a:xfrm>
          <a:custGeom>
            <a:avLst/>
            <a:gdLst>
              <a:gd name="connsiteX0" fmla="*/ 95217 w 1408628"/>
              <a:gd name="connsiteY0" fmla="*/ 981083 h 1047585"/>
              <a:gd name="connsiteX1" fmla="*/ 136781 w 1408628"/>
              <a:gd name="connsiteY1" fmla="*/ 182 h 1047585"/>
              <a:gd name="connsiteX2" fmla="*/ 1408628 w 1408628"/>
              <a:gd name="connsiteY2" fmla="*/ 1047585 h 104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8628" h="1047585">
                <a:moveTo>
                  <a:pt x="95217" y="981083"/>
                </a:moveTo>
                <a:cubicBezTo>
                  <a:pt x="6548" y="485090"/>
                  <a:pt x="-82121" y="-10902"/>
                  <a:pt x="136781" y="182"/>
                </a:cubicBezTo>
                <a:cubicBezTo>
                  <a:pt x="355683" y="11266"/>
                  <a:pt x="882155" y="529425"/>
                  <a:pt x="1408628" y="10475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Forma libre 44"/>
          <p:cNvSpPr/>
          <p:nvPr/>
        </p:nvSpPr>
        <p:spPr>
          <a:xfrm>
            <a:off x="5307077" y="2019969"/>
            <a:ext cx="3479476" cy="1064053"/>
          </a:xfrm>
          <a:custGeom>
            <a:avLst/>
            <a:gdLst>
              <a:gd name="connsiteX0" fmla="*/ 328952 w 3479476"/>
              <a:gd name="connsiteY0" fmla="*/ 1039115 h 1064053"/>
              <a:gd name="connsiteX1" fmla="*/ 295701 w 3479476"/>
              <a:gd name="connsiteY1" fmla="*/ 24 h 1064053"/>
              <a:gd name="connsiteX2" fmla="*/ 3479476 w 3479476"/>
              <a:gd name="connsiteY2" fmla="*/ 1064053 h 106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476" h="1064053">
                <a:moveTo>
                  <a:pt x="328952" y="1039115"/>
                </a:moveTo>
                <a:cubicBezTo>
                  <a:pt x="49783" y="517491"/>
                  <a:pt x="-229386" y="-4132"/>
                  <a:pt x="295701" y="24"/>
                </a:cubicBezTo>
                <a:cubicBezTo>
                  <a:pt x="820788" y="4180"/>
                  <a:pt x="2150132" y="534116"/>
                  <a:pt x="3479476" y="10640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6" name="Forma libre 45"/>
          <p:cNvSpPr/>
          <p:nvPr/>
        </p:nvSpPr>
        <p:spPr>
          <a:xfrm>
            <a:off x="5137013" y="2011345"/>
            <a:ext cx="5445089" cy="1089302"/>
          </a:xfrm>
          <a:custGeom>
            <a:avLst/>
            <a:gdLst>
              <a:gd name="connsiteX0" fmla="*/ 507329 w 5445089"/>
              <a:gd name="connsiteY0" fmla="*/ 997862 h 1089302"/>
              <a:gd name="connsiteX1" fmla="*/ 465765 w 5445089"/>
              <a:gd name="connsiteY1" fmla="*/ 335 h 1089302"/>
              <a:gd name="connsiteX2" fmla="*/ 5445089 w 5445089"/>
              <a:gd name="connsiteY2" fmla="*/ 1089302 h 108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5089" h="1089302">
                <a:moveTo>
                  <a:pt x="507329" y="997862"/>
                </a:moveTo>
                <a:cubicBezTo>
                  <a:pt x="75067" y="491478"/>
                  <a:pt x="-357195" y="-14905"/>
                  <a:pt x="465765" y="335"/>
                </a:cubicBezTo>
                <a:cubicBezTo>
                  <a:pt x="1288725" y="15575"/>
                  <a:pt x="3366907" y="552438"/>
                  <a:pt x="5445089" y="10893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361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20" y="230333"/>
            <a:ext cx="8210030" cy="57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0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909" y="385155"/>
            <a:ext cx="8113310" cy="57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4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73578" y="2086495"/>
            <a:ext cx="2358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>
                <a:solidFill>
                  <a:schemeClr val="accent1">
                    <a:lumMod val="7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4°años</a:t>
            </a:r>
            <a:endParaRPr lang="es-PE" sz="4800" dirty="0">
              <a:solidFill>
                <a:schemeClr val="accent1">
                  <a:lumMod val="75000"/>
                </a:schemeClr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3578" y="278448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>
                <a:solidFill>
                  <a:srgbClr val="FF0000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Capitulo 1</a:t>
            </a:r>
            <a:endParaRPr lang="es-PE" sz="2400" dirty="0">
              <a:solidFill>
                <a:srgbClr val="FF0000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35774" y="5688402"/>
            <a:ext cx="4041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solidFill>
                  <a:srgbClr val="14297C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Trabajemos Juntos</a:t>
            </a:r>
            <a:endParaRPr lang="es-PE" sz="3200" dirty="0">
              <a:solidFill>
                <a:srgbClr val="14297C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08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390698" y="773083"/>
            <a:ext cx="714895" cy="673332"/>
          </a:xfrm>
          <a:prstGeom prst="ellipse">
            <a:avLst/>
          </a:prstGeom>
          <a:solidFill>
            <a:srgbClr val="0BBC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s-PE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80407" y="773083"/>
            <a:ext cx="10505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rgbClr val="14297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 el pasado mañana del ayer del pasado mañana del anteayer es domingo ¿Qué día es hoy?</a:t>
            </a:r>
            <a:endParaRPr lang="es-PE" sz="2000" dirty="0">
              <a:solidFill>
                <a:srgbClr val="14297C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90698" y="217319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latin typeface="Merriweather Light" panose="00000400000000000000" pitchFamily="2" charset="0"/>
              </a:rPr>
              <a:t>Sea x </a:t>
            </a:r>
            <a:r>
              <a:rPr lang="es-PE" sz="2800" dirty="0" smtClean="0">
                <a:solidFill>
                  <a:srgbClr val="FF0000"/>
                </a:solidFill>
                <a:latin typeface="Merriweather Light" panose="00000400000000000000" pitchFamily="2" charset="0"/>
              </a:rPr>
              <a:t>=</a:t>
            </a:r>
            <a:r>
              <a:rPr lang="es-PE" sz="2800" dirty="0" smtClean="0">
                <a:latin typeface="Merriweather Light" panose="00000400000000000000" pitchFamily="2" charset="0"/>
              </a:rPr>
              <a:t> Hoy</a:t>
            </a:r>
            <a:endParaRPr lang="es-PE" sz="2800" dirty="0">
              <a:latin typeface="Merriweather Light" panose="00000400000000000000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1380" y="1657118"/>
            <a:ext cx="1423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u="sng" dirty="0" smtClean="0">
                <a:solidFill>
                  <a:srgbClr val="FF0000"/>
                </a:solidFill>
                <a:latin typeface="Bodoni MT" panose="02070603080606020203" pitchFamily="18" charset="0"/>
                <a:cs typeface="Segoe UI Semibold" panose="020B0702040204020203" pitchFamily="34" charset="0"/>
              </a:rPr>
              <a:t>Resolución:</a:t>
            </a:r>
            <a:endParaRPr lang="es-PE" sz="2000" u="sng" dirty="0">
              <a:solidFill>
                <a:srgbClr val="FF0000"/>
              </a:solidFill>
              <a:latin typeface="Bodoni MT" panose="02070603080606020203" pitchFamily="18" charset="0"/>
              <a:cs typeface="Segoe UI Semibold" panose="020B07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90698" y="2749455"/>
            <a:ext cx="4990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latin typeface="Merriweather Light" panose="00000400000000000000" pitchFamily="2" charset="0"/>
              </a:rPr>
              <a:t>X </a:t>
            </a:r>
            <a:r>
              <a:rPr lang="es-PE" sz="2800" dirty="0" smtClean="0">
                <a:solidFill>
                  <a:srgbClr val="FF0000"/>
                </a:solidFill>
                <a:latin typeface="Merriweather Light" panose="00000400000000000000" pitchFamily="2" charset="0"/>
              </a:rPr>
              <a:t>+</a:t>
            </a:r>
            <a:r>
              <a:rPr lang="es-PE" sz="2800" dirty="0" smtClean="0">
                <a:latin typeface="Merriweather Light" panose="00000400000000000000" pitchFamily="2" charset="0"/>
              </a:rPr>
              <a:t> 2 </a:t>
            </a:r>
            <a:r>
              <a:rPr lang="es-PE" sz="2800" dirty="0" smtClean="0">
                <a:solidFill>
                  <a:srgbClr val="FF0000"/>
                </a:solidFill>
                <a:latin typeface="Merriweather Light" panose="00000400000000000000" pitchFamily="2" charset="0"/>
              </a:rPr>
              <a:t>–</a:t>
            </a:r>
            <a:r>
              <a:rPr lang="es-PE" sz="2800" dirty="0" smtClean="0">
                <a:latin typeface="Merriweather Light" panose="00000400000000000000" pitchFamily="2" charset="0"/>
              </a:rPr>
              <a:t> 1 </a:t>
            </a:r>
            <a:r>
              <a:rPr lang="es-PE" sz="2800" dirty="0" smtClean="0">
                <a:solidFill>
                  <a:srgbClr val="FF0000"/>
                </a:solidFill>
                <a:latin typeface="Merriweather Light" panose="00000400000000000000" pitchFamily="2" charset="0"/>
              </a:rPr>
              <a:t>+</a:t>
            </a:r>
            <a:r>
              <a:rPr lang="es-PE" sz="2800" dirty="0" smtClean="0">
                <a:latin typeface="Merriweather Light" panose="00000400000000000000" pitchFamily="2" charset="0"/>
              </a:rPr>
              <a:t> 2 </a:t>
            </a:r>
            <a:r>
              <a:rPr lang="es-PE" sz="2800" dirty="0" smtClean="0">
                <a:solidFill>
                  <a:srgbClr val="FF0000"/>
                </a:solidFill>
                <a:latin typeface="Merriweather Light" panose="00000400000000000000" pitchFamily="2" charset="0"/>
              </a:rPr>
              <a:t>–</a:t>
            </a:r>
            <a:r>
              <a:rPr lang="es-PE" sz="2800" dirty="0" smtClean="0">
                <a:latin typeface="Merriweather Light" panose="00000400000000000000" pitchFamily="2" charset="0"/>
              </a:rPr>
              <a:t> 2 </a:t>
            </a:r>
            <a:r>
              <a:rPr lang="es-PE" sz="2800" dirty="0" smtClean="0">
                <a:solidFill>
                  <a:srgbClr val="FF0000"/>
                </a:solidFill>
                <a:latin typeface="Merriweather Light" panose="00000400000000000000" pitchFamily="2" charset="0"/>
              </a:rPr>
              <a:t>=</a:t>
            </a:r>
            <a:r>
              <a:rPr lang="es-PE" sz="2800" dirty="0" smtClean="0">
                <a:latin typeface="Merriweather Light" panose="00000400000000000000" pitchFamily="2" charset="0"/>
              </a:rPr>
              <a:t> Domingo</a:t>
            </a:r>
            <a:endParaRPr lang="es-PE" sz="2800" dirty="0">
              <a:latin typeface="Merriweather Light" panose="00000400000000000000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360788" y="3272675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latin typeface="Merriweather Light" panose="00000400000000000000" pitchFamily="2" charset="0"/>
              </a:rPr>
              <a:t>X </a:t>
            </a:r>
            <a:r>
              <a:rPr lang="es-PE" sz="2800" dirty="0" smtClean="0">
                <a:solidFill>
                  <a:srgbClr val="FF0000"/>
                </a:solidFill>
                <a:latin typeface="Merriweather Light" panose="00000400000000000000" pitchFamily="2" charset="0"/>
              </a:rPr>
              <a:t>+</a:t>
            </a:r>
            <a:r>
              <a:rPr lang="es-PE" sz="2800" dirty="0" smtClean="0">
                <a:latin typeface="Merriweather Light" panose="00000400000000000000" pitchFamily="2" charset="0"/>
              </a:rPr>
              <a:t> 1 </a:t>
            </a:r>
            <a:r>
              <a:rPr lang="es-PE" sz="2800" dirty="0" smtClean="0">
                <a:solidFill>
                  <a:srgbClr val="FF0000"/>
                </a:solidFill>
                <a:latin typeface="Merriweather Light" panose="00000400000000000000" pitchFamily="2" charset="0"/>
              </a:rPr>
              <a:t>=</a:t>
            </a:r>
            <a:r>
              <a:rPr lang="es-PE" sz="2800" dirty="0" smtClean="0">
                <a:latin typeface="Merriweather Light" panose="00000400000000000000" pitchFamily="2" charset="0"/>
              </a:rPr>
              <a:t> Domingo</a:t>
            </a:r>
            <a:endParaRPr lang="es-PE" sz="2800" dirty="0">
              <a:latin typeface="Merriweather Light" panose="00000400000000000000" pitchFamily="2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50080" y="3784079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latin typeface="Merriweather Light" panose="00000400000000000000" pitchFamily="2" charset="0"/>
              </a:rPr>
              <a:t>x</a:t>
            </a:r>
            <a:r>
              <a:rPr lang="es-PE" sz="2800" dirty="0" smtClean="0">
                <a:solidFill>
                  <a:srgbClr val="FF0000"/>
                </a:solidFill>
                <a:latin typeface="Merriweather Light" panose="00000400000000000000" pitchFamily="2" charset="0"/>
              </a:rPr>
              <a:t>=</a:t>
            </a:r>
            <a:r>
              <a:rPr lang="es-PE" sz="2800" dirty="0" smtClean="0">
                <a:latin typeface="Merriweather Light" panose="00000400000000000000" pitchFamily="2" charset="0"/>
              </a:rPr>
              <a:t> Domingo</a:t>
            </a:r>
            <a:endParaRPr lang="es-PE" sz="2800" dirty="0">
              <a:latin typeface="Merriweather Light" panose="000004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050079" y="4252199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latin typeface="Merriweather Light" panose="00000400000000000000" pitchFamily="2" charset="0"/>
              </a:rPr>
              <a:t>x</a:t>
            </a:r>
            <a:r>
              <a:rPr lang="es-PE" sz="2800" dirty="0" smtClean="0">
                <a:solidFill>
                  <a:srgbClr val="FF0000"/>
                </a:solidFill>
                <a:latin typeface="Merriweather Light" panose="00000400000000000000" pitchFamily="2" charset="0"/>
              </a:rPr>
              <a:t>=</a:t>
            </a:r>
            <a:r>
              <a:rPr lang="es-PE" sz="2800" dirty="0" smtClean="0">
                <a:latin typeface="Merriweather Light" panose="00000400000000000000" pitchFamily="2" charset="0"/>
              </a:rPr>
              <a:t> Domingo - 1</a:t>
            </a:r>
            <a:endParaRPr lang="es-PE" sz="2800" dirty="0">
              <a:latin typeface="Merriweather Light" panose="00000400000000000000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51380" y="5684759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rgbClr val="FF0000"/>
                </a:solidFill>
                <a:latin typeface="Merriweather Light" panose="00000400000000000000" pitchFamily="2" charset="0"/>
              </a:rPr>
              <a:t>Sábado</a:t>
            </a:r>
            <a:endParaRPr lang="es-PE" sz="2800" dirty="0">
              <a:solidFill>
                <a:srgbClr val="FF0000"/>
              </a:solidFill>
              <a:latin typeface="Merriweather Light" panose="00000400000000000000" pitchFamily="2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2200894" y="2696416"/>
            <a:ext cx="542306" cy="614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2885932" y="2712837"/>
            <a:ext cx="542306" cy="614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21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A3E3538-1E14-4F3D-BFBC-210809684597}" vid="{81530D27-8A5A-4DC6-AF8E-0FE675281C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Mátematica_Inicial_AgrariosStudent</Template>
  <TotalTime>61</TotalTime>
  <Words>347</Words>
  <Application>Microsoft Office PowerPoint</Application>
  <PresentationFormat>Panorámica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Artifakt Element Heavy</vt:lpstr>
      <vt:lpstr>Bell MT</vt:lpstr>
      <vt:lpstr>Bodoni MT</vt:lpstr>
      <vt:lpstr>Calibri</vt:lpstr>
      <vt:lpstr>Merriweather Light</vt:lpstr>
      <vt:lpstr>Segoe UI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Arkipolis7</dc:creator>
  <cp:lastModifiedBy>Arkipolis7</cp:lastModifiedBy>
  <cp:revision>7</cp:revision>
  <dcterms:created xsi:type="dcterms:W3CDTF">2024-03-21T22:50:49Z</dcterms:created>
  <dcterms:modified xsi:type="dcterms:W3CDTF">2024-03-21T23:52:39Z</dcterms:modified>
</cp:coreProperties>
</file>