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Baloo" charset="1" panose="03080902040302020200"/>
      <p:regular r:id="rId18"/>
    </p:embeddedFont>
    <p:embeddedFont>
      <p:font typeface="Jella" charset="1" panose="00000000000000000000"/>
      <p:regular r:id="rId19"/>
    </p:embeddedFont>
    <p:embeddedFont>
      <p:font typeface="Muli Bold" charset="1" panose="00000800000000000000"/>
      <p:regular r:id="rId20"/>
    </p:embeddedFont>
    <p:embeddedFont>
      <p:font typeface="Jella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30.png" Type="http://schemas.openxmlformats.org/officeDocument/2006/relationships/image"/><Relationship Id="rId12" Target="../media/image3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20.png" Type="http://schemas.openxmlformats.org/officeDocument/2006/relationships/image"/><Relationship Id="rId12" Target="../media/image21.svg" Type="http://schemas.openxmlformats.org/officeDocument/2006/relationships/image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144732" y="1028700"/>
            <a:ext cx="14912928" cy="7636662"/>
          </a:xfrm>
          <a:custGeom>
            <a:avLst/>
            <a:gdLst/>
            <a:ahLst/>
            <a:cxnLst/>
            <a:rect r="r" b="b" t="t" l="l"/>
            <a:pathLst>
              <a:path h="7636662" w="14912928">
                <a:moveTo>
                  <a:pt x="0" y="0"/>
                </a:moveTo>
                <a:lnTo>
                  <a:pt x="14912928" y="0"/>
                </a:lnTo>
                <a:lnTo>
                  <a:pt x="14912928" y="7636662"/>
                </a:lnTo>
                <a:lnTo>
                  <a:pt x="0" y="7636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17919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309402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true" flipV="false" rot="0">
            <a:off x="14664677" y="6128860"/>
            <a:ext cx="1177117" cy="901826"/>
          </a:xfrm>
          <a:custGeom>
            <a:avLst/>
            <a:gdLst/>
            <a:ahLst/>
            <a:cxnLst/>
            <a:rect r="r" b="b" t="t" l="l"/>
            <a:pathLst>
              <a:path h="901826" w="1177117">
                <a:moveTo>
                  <a:pt x="1177116" y="0"/>
                </a:moveTo>
                <a:lnTo>
                  <a:pt x="0" y="0"/>
                </a:lnTo>
                <a:lnTo>
                  <a:pt x="0" y="901826"/>
                </a:lnTo>
                <a:lnTo>
                  <a:pt x="1177116" y="901826"/>
                </a:lnTo>
                <a:lnTo>
                  <a:pt x="1177116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006377" y="3756118"/>
            <a:ext cx="12835416" cy="23727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22"/>
              </a:lnSpc>
              <a:spcBef>
                <a:spcPct val="0"/>
              </a:spcBef>
            </a:pPr>
            <a:r>
              <a:rPr lang="en-US" sz="7900" spc="442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DỰ ĐOÁN BỆNH DỰA TRÊN BIỂU HIỆN BAN ĐẦU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-840127">
            <a:off x="2917763" y="3637458"/>
            <a:ext cx="1199384" cy="1172589"/>
          </a:xfrm>
          <a:custGeom>
            <a:avLst/>
            <a:gdLst/>
            <a:ahLst/>
            <a:cxnLst/>
            <a:rect r="r" b="b" t="t" l="l"/>
            <a:pathLst>
              <a:path h="1172589" w="1199384">
                <a:moveTo>
                  <a:pt x="0" y="0"/>
                </a:moveTo>
                <a:lnTo>
                  <a:pt x="1199384" y="0"/>
                </a:lnTo>
                <a:lnTo>
                  <a:pt x="1199384" y="1172589"/>
                </a:lnTo>
                <a:lnTo>
                  <a:pt x="0" y="11725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241224" y="6292787"/>
            <a:ext cx="5805552" cy="88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GVHD: Trần Như Ý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4180238" y="1660448"/>
            <a:ext cx="992752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KẾT QUẢ ĐẠT ĐƯỢC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952394" y="2947797"/>
            <a:ext cx="12308309" cy="5260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Luật kết hợp: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Ví</a:t>
            </a: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dụ: {Sốt, Mất vị giác} → Covid-19.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Sử dụng Apriori/FP-Growth để tìm mẫu bệnh lý.</a:t>
            </a:r>
          </a:p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Phân cụm: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KMeans chia bệnh nhân thành 3-15 cụm dựa trên triệu chứng.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Mỗi</a:t>
            </a: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cụm áp dụng Apriori để tìm luật đặc trưng.</a:t>
            </a:r>
          </a:p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Ứng dụng thực tiễn: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Hỗ trợ bác sĩ chẩn đoán nhanh hơn.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Gợi ý bệnh viện phù hợp theo khu vực.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5960153" y="2803448"/>
            <a:ext cx="6517547" cy="43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4"/>
              </a:lnSpc>
            </a:pPr>
            <a:r>
              <a:rPr lang="en-US" sz="2953" spc="165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LUẬT KẾT HỢP VÀ PHÂN CỤM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4180238" y="1660448"/>
            <a:ext cx="992752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KẾT LUẬN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86621" y="2520109"/>
            <a:ext cx="12308309" cy="6269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Thành tựu: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Xây dựng hệ thống dự đoán bệnh với độ chính xác &gt;90%.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Ứng</a:t>
            </a: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dụng web thân thiện, hỗ trợ chẩn đoán và tư vấn.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Kết hợp học máy, p</a:t>
            </a: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hân cụm, và luật kết hợp hiệu quả.</a:t>
            </a:r>
          </a:p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Hạn chế: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Dữ liệu còn phụ thuộc vào nguồn mô phỏng.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Chưa</a:t>
            </a: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tích hợp xử lý ngôn ngữ tự nhiên (NLU).</a:t>
            </a:r>
          </a:p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Định hướng phát triển: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Mở rộ</a:t>
            </a: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ng dữ liệu từ nguồn thực tế (Bộ Y tế, WHO).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Tích hợp học sâu và NLU.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Tr</a:t>
            </a: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iển khai ứng dụng mobile, tối ưu hiệu năng.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Freeform 18" id="18"/>
          <p:cNvSpPr/>
          <p:nvPr/>
        </p:nvSpPr>
        <p:spPr>
          <a:xfrm flipH="false" flipV="false" rot="-2219639">
            <a:off x="2408618" y="2855764"/>
            <a:ext cx="725260" cy="417931"/>
          </a:xfrm>
          <a:custGeom>
            <a:avLst/>
            <a:gdLst/>
            <a:ahLst/>
            <a:cxnLst/>
            <a:rect r="r" b="b" t="t" l="l"/>
            <a:pathLst>
              <a:path h="417931" w="725260">
                <a:moveTo>
                  <a:pt x="0" y="0"/>
                </a:moveTo>
                <a:lnTo>
                  <a:pt x="725260" y="0"/>
                </a:lnTo>
                <a:lnTo>
                  <a:pt x="725260" y="417931"/>
                </a:lnTo>
                <a:lnTo>
                  <a:pt x="0" y="4179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2219639">
            <a:off x="2408618" y="4730403"/>
            <a:ext cx="725260" cy="417931"/>
          </a:xfrm>
          <a:custGeom>
            <a:avLst/>
            <a:gdLst/>
            <a:ahLst/>
            <a:cxnLst/>
            <a:rect r="r" b="b" t="t" l="l"/>
            <a:pathLst>
              <a:path h="417931" w="725260">
                <a:moveTo>
                  <a:pt x="0" y="0"/>
                </a:moveTo>
                <a:lnTo>
                  <a:pt x="725260" y="0"/>
                </a:lnTo>
                <a:lnTo>
                  <a:pt x="725260" y="417931"/>
                </a:lnTo>
                <a:lnTo>
                  <a:pt x="0" y="41793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2219639">
            <a:off x="2419877" y="6302533"/>
            <a:ext cx="725260" cy="417931"/>
          </a:xfrm>
          <a:custGeom>
            <a:avLst/>
            <a:gdLst/>
            <a:ahLst/>
            <a:cxnLst/>
            <a:rect r="r" b="b" t="t" l="l"/>
            <a:pathLst>
              <a:path h="417931" w="725260">
                <a:moveTo>
                  <a:pt x="0" y="0"/>
                </a:moveTo>
                <a:lnTo>
                  <a:pt x="725260" y="0"/>
                </a:lnTo>
                <a:lnTo>
                  <a:pt x="725260" y="417930"/>
                </a:lnTo>
                <a:lnTo>
                  <a:pt x="0" y="41793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020850" y="1771950"/>
            <a:ext cx="12246300" cy="6271126"/>
          </a:xfrm>
          <a:custGeom>
            <a:avLst/>
            <a:gdLst/>
            <a:ahLst/>
            <a:cxnLst/>
            <a:rect r="r" b="b" t="t" l="l"/>
            <a:pathLst>
              <a:path h="6271126" w="12246300">
                <a:moveTo>
                  <a:pt x="0" y="0"/>
                </a:moveTo>
                <a:lnTo>
                  <a:pt x="12246300" y="0"/>
                </a:lnTo>
                <a:lnTo>
                  <a:pt x="12246300" y="6271127"/>
                </a:lnTo>
                <a:lnTo>
                  <a:pt x="0" y="627112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17919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4309402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4276960" y="4383438"/>
            <a:ext cx="9734081" cy="159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527"/>
              </a:lnSpc>
              <a:spcBef>
                <a:spcPct val="0"/>
              </a:spcBef>
            </a:pPr>
            <a:r>
              <a:rPr lang="en-US" sz="10616" spc="594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THANK YOU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2717123" y="5460741"/>
            <a:ext cx="1339023" cy="1025868"/>
          </a:xfrm>
          <a:custGeom>
            <a:avLst/>
            <a:gdLst/>
            <a:ahLst/>
            <a:cxnLst/>
            <a:rect r="r" b="b" t="t" l="l"/>
            <a:pathLst>
              <a:path h="1025868" w="1339023">
                <a:moveTo>
                  <a:pt x="1339024" y="0"/>
                </a:moveTo>
                <a:lnTo>
                  <a:pt x="0" y="0"/>
                </a:lnTo>
                <a:lnTo>
                  <a:pt x="0" y="1025868"/>
                </a:lnTo>
                <a:lnTo>
                  <a:pt x="1339024" y="1025868"/>
                </a:lnTo>
                <a:lnTo>
                  <a:pt x="1339024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704622">
            <a:off x="3714588" y="3808059"/>
            <a:ext cx="1124744" cy="990889"/>
          </a:xfrm>
          <a:custGeom>
            <a:avLst/>
            <a:gdLst/>
            <a:ahLst/>
            <a:cxnLst/>
            <a:rect r="r" b="b" t="t" l="l"/>
            <a:pathLst>
              <a:path h="990889" w="1124744">
                <a:moveTo>
                  <a:pt x="0" y="0"/>
                </a:moveTo>
                <a:lnTo>
                  <a:pt x="1124743" y="0"/>
                </a:lnTo>
                <a:lnTo>
                  <a:pt x="1124743" y="990889"/>
                </a:lnTo>
                <a:lnTo>
                  <a:pt x="0" y="99088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17919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14309402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true" flipV="false" rot="0">
            <a:off x="12637297" y="8224749"/>
            <a:ext cx="1177117" cy="901826"/>
          </a:xfrm>
          <a:custGeom>
            <a:avLst/>
            <a:gdLst/>
            <a:ahLst/>
            <a:cxnLst/>
            <a:rect r="r" b="b" t="t" l="l"/>
            <a:pathLst>
              <a:path h="901826" w="1177117">
                <a:moveTo>
                  <a:pt x="1177116" y="0"/>
                </a:moveTo>
                <a:lnTo>
                  <a:pt x="0" y="0"/>
                </a:lnTo>
                <a:lnTo>
                  <a:pt x="0" y="901827"/>
                </a:lnTo>
                <a:lnTo>
                  <a:pt x="1177116" y="901827"/>
                </a:lnTo>
                <a:lnTo>
                  <a:pt x="1177116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840127">
            <a:off x="630648" y="4650052"/>
            <a:ext cx="1199384" cy="1172589"/>
          </a:xfrm>
          <a:custGeom>
            <a:avLst/>
            <a:gdLst/>
            <a:ahLst/>
            <a:cxnLst/>
            <a:rect r="r" b="b" t="t" l="l"/>
            <a:pathLst>
              <a:path h="1172589" w="1199384">
                <a:moveTo>
                  <a:pt x="0" y="0"/>
                </a:moveTo>
                <a:lnTo>
                  <a:pt x="1199384" y="0"/>
                </a:lnTo>
                <a:lnTo>
                  <a:pt x="1199384" y="1172589"/>
                </a:lnTo>
                <a:lnTo>
                  <a:pt x="0" y="117258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071100" y="2400250"/>
            <a:ext cx="2768138" cy="4114800"/>
          </a:xfrm>
          <a:custGeom>
            <a:avLst/>
            <a:gdLst/>
            <a:ahLst/>
            <a:cxnLst/>
            <a:rect r="r" b="b" t="t" l="l"/>
            <a:pathLst>
              <a:path h="4114800" w="2768138">
                <a:moveTo>
                  <a:pt x="0" y="0"/>
                </a:moveTo>
                <a:lnTo>
                  <a:pt x="2768138" y="0"/>
                </a:lnTo>
                <a:lnTo>
                  <a:pt x="276813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637297" y="2400250"/>
            <a:ext cx="3344210" cy="4114800"/>
          </a:xfrm>
          <a:custGeom>
            <a:avLst/>
            <a:gdLst/>
            <a:ahLst/>
            <a:cxnLst/>
            <a:rect r="r" b="b" t="t" l="l"/>
            <a:pathLst>
              <a:path h="4114800" w="3344210">
                <a:moveTo>
                  <a:pt x="0" y="0"/>
                </a:moveTo>
                <a:lnTo>
                  <a:pt x="3344210" y="0"/>
                </a:lnTo>
                <a:lnTo>
                  <a:pt x="33442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954072" y="2400250"/>
            <a:ext cx="4318969" cy="4114800"/>
          </a:xfrm>
          <a:custGeom>
            <a:avLst/>
            <a:gdLst/>
            <a:ahLst/>
            <a:cxnLst/>
            <a:rect r="r" b="b" t="t" l="l"/>
            <a:pathLst>
              <a:path h="4114800" w="4318969">
                <a:moveTo>
                  <a:pt x="0" y="0"/>
                </a:moveTo>
                <a:lnTo>
                  <a:pt x="4318969" y="0"/>
                </a:lnTo>
                <a:lnTo>
                  <a:pt x="43189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733542" y="6753702"/>
            <a:ext cx="2490112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true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Lê Trần Ngọc Yến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2001226134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131081" y="6810559"/>
            <a:ext cx="2648175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true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Phạm Hồ Thúy Vy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2001225958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333332" y="6753702"/>
            <a:ext cx="2648175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 b="true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Lại Phước Thịnh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Muli Bold"/>
                <a:ea typeface="Muli Bold"/>
                <a:cs typeface="Muli Bold"/>
                <a:sym typeface="Muli Bold"/>
              </a:rPr>
              <a:t>2001224956</a:t>
            </a:r>
          </a:p>
        </p:txBody>
      </p:sp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180238" y="1660448"/>
            <a:ext cx="992752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TIMELINE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1852349" y="3923209"/>
            <a:ext cx="15015664" cy="3065935"/>
            <a:chOff x="0" y="0"/>
            <a:chExt cx="20020886" cy="4087914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0" y="1833451"/>
              <a:ext cx="2677496" cy="15673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112"/>
                </a:lnSpc>
              </a:pPr>
              <a:r>
                <a:rPr lang="en-US" sz="2937">
                  <a:solidFill>
                    <a:srgbClr val="65503D"/>
                  </a:solidFill>
                  <a:latin typeface="Jella"/>
                  <a:ea typeface="Jella"/>
                  <a:cs typeface="Jella"/>
                  <a:sym typeface="Jella"/>
                </a:rPr>
                <a:t>Giới thiệu đề tài </a:t>
              </a:r>
            </a:p>
          </p:txBody>
        </p:sp>
        <p:sp>
          <p:nvSpPr>
            <p:cNvPr name="AutoShape 19" id="19"/>
            <p:cNvSpPr/>
            <p:nvPr/>
          </p:nvSpPr>
          <p:spPr>
            <a:xfrm>
              <a:off x="1845494" y="954619"/>
              <a:ext cx="16515194" cy="25400"/>
            </a:xfrm>
            <a:prstGeom prst="line">
              <a:avLst/>
            </a:prstGeom>
            <a:ln cap="flat" w="50800">
              <a:solidFill>
                <a:srgbClr val="65503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453898" y="17468"/>
              <a:ext cx="1769701" cy="1671630"/>
            </a:xfrm>
            <a:custGeom>
              <a:avLst/>
              <a:gdLst/>
              <a:ahLst/>
              <a:cxnLst/>
              <a:rect r="r" b="b" t="t" l="l"/>
              <a:pathLst>
                <a:path h="1671630" w="1769701">
                  <a:moveTo>
                    <a:pt x="0" y="0"/>
                  </a:moveTo>
                  <a:lnTo>
                    <a:pt x="1769700" y="0"/>
                  </a:lnTo>
                  <a:lnTo>
                    <a:pt x="1769700" y="1671630"/>
                  </a:lnTo>
                  <a:lnTo>
                    <a:pt x="0" y="1671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3628864" y="1793870"/>
              <a:ext cx="3320395" cy="15591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65503D"/>
                  </a:solidFill>
                  <a:latin typeface="Jella"/>
                  <a:ea typeface="Jella"/>
                  <a:cs typeface="Jella"/>
                  <a:sym typeface="Jella"/>
                </a:rPr>
                <a:t>Mục tiêu phạm vi</a:t>
              </a:r>
            </a:p>
          </p:txBody>
        </p:sp>
        <p:sp>
          <p:nvSpPr>
            <p:cNvPr name="Freeform 22" id="22"/>
            <p:cNvSpPr/>
            <p:nvPr/>
          </p:nvSpPr>
          <p:spPr>
            <a:xfrm flipH="false" flipV="false" rot="0">
              <a:off x="4404211" y="0"/>
              <a:ext cx="1769701" cy="1671630"/>
            </a:xfrm>
            <a:custGeom>
              <a:avLst/>
              <a:gdLst/>
              <a:ahLst/>
              <a:cxnLst/>
              <a:rect r="r" b="b" t="t" l="l"/>
              <a:pathLst>
                <a:path h="1671630" w="1769701">
                  <a:moveTo>
                    <a:pt x="0" y="0"/>
                  </a:moveTo>
                  <a:lnTo>
                    <a:pt x="1769700" y="0"/>
                  </a:lnTo>
                  <a:lnTo>
                    <a:pt x="1769700" y="1671630"/>
                  </a:lnTo>
                  <a:lnTo>
                    <a:pt x="0" y="1671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3" id="23"/>
            <p:cNvSpPr/>
            <p:nvPr/>
          </p:nvSpPr>
          <p:spPr>
            <a:xfrm flipH="false" flipV="false" rot="0">
              <a:off x="17351277" y="0"/>
              <a:ext cx="1769701" cy="1671630"/>
            </a:xfrm>
            <a:custGeom>
              <a:avLst/>
              <a:gdLst/>
              <a:ahLst/>
              <a:cxnLst/>
              <a:rect r="r" b="b" t="t" l="l"/>
              <a:pathLst>
                <a:path h="1671630" w="1769701">
                  <a:moveTo>
                    <a:pt x="0" y="0"/>
                  </a:moveTo>
                  <a:lnTo>
                    <a:pt x="1769701" y="0"/>
                  </a:lnTo>
                  <a:lnTo>
                    <a:pt x="1769701" y="1671630"/>
                  </a:lnTo>
                  <a:lnTo>
                    <a:pt x="0" y="1671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8129391" y="1842976"/>
              <a:ext cx="3320395" cy="22449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65503D"/>
                  </a:solidFill>
                  <a:latin typeface="Jella"/>
                  <a:ea typeface="Jella"/>
                  <a:cs typeface="Jella"/>
                  <a:sym typeface="Jella"/>
                </a:rPr>
                <a:t>Phương pháp </a:t>
              </a:r>
            </a:p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65503D"/>
                  </a:solidFill>
                  <a:latin typeface="Jella"/>
                  <a:ea typeface="Jella"/>
                  <a:cs typeface="Jella"/>
                  <a:sym typeface="Jella"/>
                </a:rPr>
                <a:t>Công nghệ sử dụng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2630886" y="1842976"/>
              <a:ext cx="3320395" cy="873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65503D"/>
                  </a:solidFill>
                  <a:latin typeface="Jella"/>
                  <a:ea typeface="Jella"/>
                  <a:cs typeface="Jella"/>
                  <a:sym typeface="Jella"/>
                </a:rPr>
                <a:t>Kết quả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16700491" y="1793870"/>
              <a:ext cx="3320395" cy="87333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59"/>
                </a:lnSpc>
              </a:pPr>
              <a:r>
                <a:rPr lang="en-US" sz="2899">
                  <a:solidFill>
                    <a:srgbClr val="65503D"/>
                  </a:solidFill>
                  <a:latin typeface="Jella"/>
                  <a:ea typeface="Jella"/>
                  <a:cs typeface="Jella"/>
                  <a:sym typeface="Jella"/>
                </a:rPr>
                <a:t>Kết luận</a:t>
              </a:r>
            </a:p>
          </p:txBody>
        </p:sp>
        <p:sp>
          <p:nvSpPr>
            <p:cNvPr name="Freeform 27" id="27"/>
            <p:cNvSpPr/>
            <p:nvPr/>
          </p:nvSpPr>
          <p:spPr>
            <a:xfrm flipH="false" flipV="false" rot="0">
              <a:off x="8902587" y="17468"/>
              <a:ext cx="1769701" cy="1671630"/>
            </a:xfrm>
            <a:custGeom>
              <a:avLst/>
              <a:gdLst/>
              <a:ahLst/>
              <a:cxnLst/>
              <a:rect r="r" b="b" t="t" l="l"/>
              <a:pathLst>
                <a:path h="1671630" w="1769701">
                  <a:moveTo>
                    <a:pt x="0" y="0"/>
                  </a:moveTo>
                  <a:lnTo>
                    <a:pt x="1769701" y="0"/>
                  </a:lnTo>
                  <a:lnTo>
                    <a:pt x="1769701" y="1671630"/>
                  </a:lnTo>
                  <a:lnTo>
                    <a:pt x="0" y="1671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3406233" y="17468"/>
              <a:ext cx="1769701" cy="1671630"/>
            </a:xfrm>
            <a:custGeom>
              <a:avLst/>
              <a:gdLst/>
              <a:ahLst/>
              <a:cxnLst/>
              <a:rect r="r" b="b" t="t" l="l"/>
              <a:pathLst>
                <a:path h="1671630" w="1769701">
                  <a:moveTo>
                    <a:pt x="0" y="0"/>
                  </a:moveTo>
                  <a:lnTo>
                    <a:pt x="1769701" y="0"/>
                  </a:lnTo>
                  <a:lnTo>
                    <a:pt x="1769701" y="1671630"/>
                  </a:lnTo>
                  <a:lnTo>
                    <a:pt x="0" y="1671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slow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180238" y="1660448"/>
            <a:ext cx="992752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GIỚI THIỆU ĐỀ TÀI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027297" y="3151838"/>
            <a:ext cx="12041136" cy="4765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Bối cảnh: 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Nhu cầu chăm sóc sức khỏe tăng, áp lực lên hệ thống y tế, đặc biệt với các bệnh phổ biến (cúm, viêm phổi, tiểu đường...).</a:t>
            </a:r>
          </a:p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Lý chọn đề tài: 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Ứng dụng AI và khai phá dữ liệu để hỗ trợ chẩn đoán sớm, giảm tải cho bác sĩ, nâng cao nhận thức bệnh nhân.</a:t>
            </a:r>
          </a:p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Tính ứng dụng:</a:t>
            </a:r>
          </a:p>
          <a:p>
            <a:pPr algn="just">
              <a:lnSpc>
                <a:spcPts val="3919"/>
              </a:lnSpc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Hỗ trợ bác sĩ và bệnh nhân trong chẩn đoán sơ bộ, đề xuất bệnh viện phù hợp.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930097" y="1866429"/>
            <a:ext cx="10427806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MỤC TIÊU VÀ PHẠM VI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06959" y="2970324"/>
            <a:ext cx="12074082" cy="572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Mục tiêu: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Xây dựng mô hình máy học dự đoán bệnh chính xác từ triệu chứng.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Phát triển ứng dụng web thân thiện (Streamlit).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Hỗ trợ bác sĩ và bệnh nhân, nâng cao nhận thức sức khỏe.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Hệ thống mở rộng được cho nhiều bệnh lý hơn.</a:t>
            </a:r>
          </a:p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Phạm vi: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Thu thập dữ liệu triệu chứng, bệnh nền, bệnh hiện tại.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Tập trung vào các bệnh phổ biến (hô hấp, tiêu hóa, tiểu đường...).</a:t>
            </a: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Triển khai ứng dụng hỗ trợ chẩn đoán sơ bộ.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28262" y="4320373"/>
            <a:ext cx="15376417" cy="4205380"/>
            <a:chOff x="0" y="0"/>
            <a:chExt cx="20501889" cy="5607174"/>
          </a:xfrm>
        </p:grpSpPr>
        <p:sp>
          <p:nvSpPr>
            <p:cNvPr name="Freeform 10" id="10"/>
            <p:cNvSpPr/>
            <p:nvPr/>
          </p:nvSpPr>
          <p:spPr>
            <a:xfrm flipH="false" flipV="true" rot="0">
              <a:off x="0" y="63500"/>
              <a:ext cx="20050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2005030">
                  <a:moveTo>
                    <a:pt x="0" y="5486400"/>
                  </a:moveTo>
                  <a:lnTo>
                    <a:pt x="2005030" y="5486400"/>
                  </a:lnTo>
                  <a:lnTo>
                    <a:pt x="2005030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true" rot="0">
              <a:off x="3152435" y="12700"/>
              <a:ext cx="20050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2005030">
                  <a:moveTo>
                    <a:pt x="0" y="5486400"/>
                  </a:moveTo>
                  <a:lnTo>
                    <a:pt x="2005029" y="5486400"/>
                  </a:lnTo>
                  <a:lnTo>
                    <a:pt x="2005029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true" rot="0">
              <a:off x="6211564" y="63500"/>
              <a:ext cx="20050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2005030">
                  <a:moveTo>
                    <a:pt x="0" y="5486400"/>
                  </a:moveTo>
                  <a:lnTo>
                    <a:pt x="2005030" y="5486400"/>
                  </a:lnTo>
                  <a:lnTo>
                    <a:pt x="2005030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true" rot="0">
              <a:off x="9283394" y="0"/>
              <a:ext cx="20050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2005030">
                  <a:moveTo>
                    <a:pt x="0" y="5486400"/>
                  </a:moveTo>
                  <a:lnTo>
                    <a:pt x="2005030" y="5486400"/>
                  </a:lnTo>
                  <a:lnTo>
                    <a:pt x="2005030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4" id="14"/>
            <p:cNvSpPr/>
            <p:nvPr/>
          </p:nvSpPr>
          <p:spPr>
            <a:xfrm flipH="false" flipV="true" rot="0">
              <a:off x="12317397" y="50800"/>
              <a:ext cx="20050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2005030">
                  <a:moveTo>
                    <a:pt x="0" y="5486400"/>
                  </a:moveTo>
                  <a:lnTo>
                    <a:pt x="2005030" y="5486400"/>
                  </a:lnTo>
                  <a:lnTo>
                    <a:pt x="2005030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true" rot="0">
              <a:off x="15478127" y="120774"/>
              <a:ext cx="20050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2005030">
                  <a:moveTo>
                    <a:pt x="0" y="5486400"/>
                  </a:moveTo>
                  <a:lnTo>
                    <a:pt x="2005029" y="5486400"/>
                  </a:lnTo>
                  <a:lnTo>
                    <a:pt x="2005029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true" rot="0">
              <a:off x="18496859" y="38100"/>
              <a:ext cx="2005030" cy="5486400"/>
            </a:xfrm>
            <a:custGeom>
              <a:avLst/>
              <a:gdLst/>
              <a:ahLst/>
              <a:cxnLst/>
              <a:rect r="r" b="b" t="t" l="l"/>
              <a:pathLst>
                <a:path h="5486400" w="2005030">
                  <a:moveTo>
                    <a:pt x="0" y="5486400"/>
                  </a:moveTo>
                  <a:lnTo>
                    <a:pt x="2005030" y="5486400"/>
                  </a:lnTo>
                  <a:lnTo>
                    <a:pt x="2005030" y="0"/>
                  </a:lnTo>
                  <a:lnTo>
                    <a:pt x="0" y="0"/>
                  </a:lnTo>
                  <a:lnTo>
                    <a:pt x="0" y="548640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9" id="19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1" id="21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24" id="24"/>
          <p:cNvGrpSpPr/>
          <p:nvPr/>
        </p:nvGrpSpPr>
        <p:grpSpPr>
          <a:xfrm rot="0">
            <a:off x="1604797" y="3096703"/>
            <a:ext cx="15120500" cy="1342826"/>
            <a:chOff x="0" y="0"/>
            <a:chExt cx="20160666" cy="1790434"/>
          </a:xfrm>
        </p:grpSpPr>
        <p:sp>
          <p:nvSpPr>
            <p:cNvPr name="AutoShape 25" id="25"/>
            <p:cNvSpPr/>
            <p:nvPr/>
          </p:nvSpPr>
          <p:spPr>
            <a:xfrm flipV="true">
              <a:off x="1391596" y="880227"/>
              <a:ext cx="16999369" cy="74392"/>
            </a:xfrm>
            <a:prstGeom prst="line">
              <a:avLst/>
            </a:prstGeom>
            <a:ln cap="flat" w="50800">
              <a:solidFill>
                <a:srgbClr val="65503D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0" y="17468"/>
              <a:ext cx="1769701" cy="1671630"/>
            </a:xfrm>
            <a:custGeom>
              <a:avLst/>
              <a:gdLst/>
              <a:ahLst/>
              <a:cxnLst/>
              <a:rect r="r" b="b" t="t" l="l"/>
              <a:pathLst>
                <a:path h="1671630" w="1769701">
                  <a:moveTo>
                    <a:pt x="0" y="0"/>
                  </a:moveTo>
                  <a:lnTo>
                    <a:pt x="1769701" y="0"/>
                  </a:lnTo>
                  <a:lnTo>
                    <a:pt x="1769701" y="1671630"/>
                  </a:lnTo>
                  <a:lnTo>
                    <a:pt x="0" y="1671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3065463" y="17468"/>
              <a:ext cx="1769701" cy="1671630"/>
            </a:xfrm>
            <a:custGeom>
              <a:avLst/>
              <a:gdLst/>
              <a:ahLst/>
              <a:cxnLst/>
              <a:rect r="r" b="b" t="t" l="l"/>
              <a:pathLst>
                <a:path h="1671630" w="1769701">
                  <a:moveTo>
                    <a:pt x="0" y="0"/>
                  </a:moveTo>
                  <a:lnTo>
                    <a:pt x="1769700" y="0"/>
                  </a:lnTo>
                  <a:lnTo>
                    <a:pt x="1769700" y="1671630"/>
                  </a:lnTo>
                  <a:lnTo>
                    <a:pt x="0" y="1671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15325865" y="118804"/>
              <a:ext cx="1769701" cy="1671630"/>
            </a:xfrm>
            <a:custGeom>
              <a:avLst/>
              <a:gdLst/>
              <a:ahLst/>
              <a:cxnLst/>
              <a:rect r="r" b="b" t="t" l="l"/>
              <a:pathLst>
                <a:path h="1671630" w="1769701">
                  <a:moveTo>
                    <a:pt x="0" y="0"/>
                  </a:moveTo>
                  <a:lnTo>
                    <a:pt x="1769701" y="0"/>
                  </a:lnTo>
                  <a:lnTo>
                    <a:pt x="1769701" y="1671630"/>
                  </a:lnTo>
                  <a:lnTo>
                    <a:pt x="0" y="1671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6130563" y="59402"/>
              <a:ext cx="1769701" cy="1671630"/>
            </a:xfrm>
            <a:custGeom>
              <a:avLst/>
              <a:gdLst/>
              <a:ahLst/>
              <a:cxnLst/>
              <a:rect r="r" b="b" t="t" l="l"/>
              <a:pathLst>
                <a:path h="1671630" w="1769701">
                  <a:moveTo>
                    <a:pt x="0" y="0"/>
                  </a:moveTo>
                  <a:lnTo>
                    <a:pt x="1769701" y="0"/>
                  </a:lnTo>
                  <a:lnTo>
                    <a:pt x="1769701" y="1671630"/>
                  </a:lnTo>
                  <a:lnTo>
                    <a:pt x="0" y="1671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9195664" y="0"/>
              <a:ext cx="1769701" cy="1671630"/>
            </a:xfrm>
            <a:custGeom>
              <a:avLst/>
              <a:gdLst/>
              <a:ahLst/>
              <a:cxnLst/>
              <a:rect r="r" b="b" t="t" l="l"/>
              <a:pathLst>
                <a:path h="1671630" w="1769701">
                  <a:moveTo>
                    <a:pt x="0" y="0"/>
                  </a:moveTo>
                  <a:lnTo>
                    <a:pt x="1769701" y="0"/>
                  </a:lnTo>
                  <a:lnTo>
                    <a:pt x="1769701" y="1671630"/>
                  </a:lnTo>
                  <a:lnTo>
                    <a:pt x="0" y="1671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12260765" y="40540"/>
              <a:ext cx="1769701" cy="1671630"/>
            </a:xfrm>
            <a:custGeom>
              <a:avLst/>
              <a:gdLst/>
              <a:ahLst/>
              <a:cxnLst/>
              <a:rect r="r" b="b" t="t" l="l"/>
              <a:pathLst>
                <a:path h="1671630" w="1769701">
                  <a:moveTo>
                    <a:pt x="0" y="0"/>
                  </a:moveTo>
                  <a:lnTo>
                    <a:pt x="1769700" y="0"/>
                  </a:lnTo>
                  <a:lnTo>
                    <a:pt x="1769700" y="1671630"/>
                  </a:lnTo>
                  <a:lnTo>
                    <a:pt x="0" y="1671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18390966" y="40540"/>
              <a:ext cx="1769701" cy="1671630"/>
            </a:xfrm>
            <a:custGeom>
              <a:avLst/>
              <a:gdLst/>
              <a:ahLst/>
              <a:cxnLst/>
              <a:rect r="r" b="b" t="t" l="l"/>
              <a:pathLst>
                <a:path h="1671630" w="1769701">
                  <a:moveTo>
                    <a:pt x="0" y="0"/>
                  </a:moveTo>
                  <a:lnTo>
                    <a:pt x="1769700" y="0"/>
                  </a:lnTo>
                  <a:lnTo>
                    <a:pt x="1769700" y="1671630"/>
                  </a:lnTo>
                  <a:lnTo>
                    <a:pt x="0" y="167163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3603768" y="1713777"/>
            <a:ext cx="11080465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QUY TRÌNH THỰC HIỆN</a:t>
            </a:r>
          </a:p>
        </p:txBody>
      </p:sp>
      <p:grpSp>
        <p:nvGrpSpPr>
          <p:cNvPr name="Group 34" id="34"/>
          <p:cNvGrpSpPr/>
          <p:nvPr/>
        </p:nvGrpSpPr>
        <p:grpSpPr>
          <a:xfrm rot="0">
            <a:off x="1604653" y="5523110"/>
            <a:ext cx="15300026" cy="1799907"/>
            <a:chOff x="0" y="0"/>
            <a:chExt cx="20400035" cy="2399877"/>
          </a:xfrm>
        </p:grpSpPr>
        <p:sp>
          <p:nvSpPr>
            <p:cNvPr name="TextBox 35" id="35"/>
            <p:cNvSpPr txBox="true"/>
            <p:nvPr/>
          </p:nvSpPr>
          <p:spPr>
            <a:xfrm rot="0">
              <a:off x="0" y="-193613"/>
              <a:ext cx="1854839" cy="2044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2"/>
                </a:lnSpc>
              </a:pPr>
              <a:r>
                <a:rPr lang="en-US" sz="2637" b="true">
                  <a:solidFill>
                    <a:srgbClr val="65503D"/>
                  </a:solidFill>
                  <a:latin typeface="Jella Bold"/>
                  <a:ea typeface="Jella Bold"/>
                  <a:cs typeface="Jella Bold"/>
                  <a:sym typeface="Jella Bold"/>
                </a:rPr>
                <a:t>Thu thập dữ liệu</a:t>
              </a:r>
            </a:p>
          </p:txBody>
        </p:sp>
        <p:sp>
          <p:nvSpPr>
            <p:cNvPr name="TextBox 36" id="36"/>
            <p:cNvSpPr txBox="true"/>
            <p:nvPr/>
          </p:nvSpPr>
          <p:spPr>
            <a:xfrm rot="0">
              <a:off x="3121515" y="-193613"/>
              <a:ext cx="1854839" cy="2044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2"/>
                </a:lnSpc>
              </a:pPr>
              <a:r>
                <a:rPr lang="en-US" sz="2637" b="true">
                  <a:solidFill>
                    <a:srgbClr val="65503D"/>
                  </a:solidFill>
                  <a:latin typeface="Jella Bold"/>
                  <a:ea typeface="Jella Bold"/>
                  <a:cs typeface="Jella Bold"/>
                  <a:sym typeface="Jella Bold"/>
                </a:rPr>
                <a:t>Tiền xử lý dữ liệu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6246354" y="-266700"/>
              <a:ext cx="1854839" cy="2044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2"/>
                </a:lnSpc>
              </a:pPr>
              <a:r>
                <a:rPr lang="en-US" sz="2637" b="true">
                  <a:solidFill>
                    <a:srgbClr val="65503D"/>
                  </a:solidFill>
                  <a:latin typeface="Jella Bold"/>
                  <a:ea typeface="Jella Bold"/>
                  <a:cs typeface="Jella Bold"/>
                  <a:sym typeface="Jella Bold"/>
                </a:rPr>
                <a:t>Tăng cường dữ liệu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9272279" y="-266700"/>
              <a:ext cx="1854839" cy="20442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2"/>
                </a:lnSpc>
              </a:pPr>
              <a:r>
                <a:rPr lang="en-US" sz="2637" b="true">
                  <a:solidFill>
                    <a:srgbClr val="65503D"/>
                  </a:solidFill>
                  <a:latin typeface="Jella Bold"/>
                  <a:ea typeface="Jella Bold"/>
                  <a:cs typeface="Jella Bold"/>
                  <a:sym typeface="Jella Bold"/>
                </a:rPr>
                <a:t>Phân tích dữ liệu</a:t>
              </a:r>
            </a:p>
          </p:txBody>
        </p:sp>
        <p:sp>
          <p:nvSpPr>
            <p:cNvPr name="TextBox 39" id="39"/>
            <p:cNvSpPr txBox="true"/>
            <p:nvPr/>
          </p:nvSpPr>
          <p:spPr>
            <a:xfrm rot="0">
              <a:off x="12295518" y="-266700"/>
              <a:ext cx="1854839" cy="26665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2"/>
                </a:lnSpc>
              </a:pPr>
              <a:r>
                <a:rPr lang="en-US" sz="2637" b="true">
                  <a:solidFill>
                    <a:srgbClr val="65503D"/>
                  </a:solidFill>
                  <a:latin typeface="Jella Bold"/>
                  <a:ea typeface="Jella Bold"/>
                  <a:cs typeface="Jella Bold"/>
                  <a:sym typeface="Jella Bold"/>
                </a:rPr>
                <a:t>Mô hình học máy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15420357" y="-228600"/>
              <a:ext cx="1854839" cy="1421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2"/>
                </a:lnSpc>
              </a:pPr>
              <a:r>
                <a:rPr lang="en-US" sz="2637" b="true">
                  <a:solidFill>
                    <a:srgbClr val="65503D"/>
                  </a:solidFill>
                  <a:latin typeface="Jella Bold"/>
                  <a:ea typeface="Jella Bold"/>
                  <a:cs typeface="Jella Bold"/>
                  <a:sym typeface="Jella Bold"/>
                </a:rPr>
                <a:t>Phân cụm</a:t>
              </a:r>
            </a:p>
          </p:txBody>
        </p:sp>
        <p:sp>
          <p:nvSpPr>
            <p:cNvPr name="TextBox 41" id="41"/>
            <p:cNvSpPr txBox="true"/>
            <p:nvPr/>
          </p:nvSpPr>
          <p:spPr>
            <a:xfrm rot="0">
              <a:off x="18545196" y="-266700"/>
              <a:ext cx="1854839" cy="14219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2"/>
                </a:lnSpc>
              </a:pPr>
              <a:r>
                <a:rPr lang="en-US" sz="2637" b="true">
                  <a:solidFill>
                    <a:srgbClr val="65503D"/>
                  </a:solidFill>
                  <a:latin typeface="Jella Bold"/>
                  <a:ea typeface="Jella Bold"/>
                  <a:cs typeface="Jella Bold"/>
                  <a:sym typeface="Jella Bold"/>
                </a:rPr>
                <a:t>Ứng dụng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329124" y="1866429"/>
            <a:ext cx="1375699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CÔNG NGHỆ VÀ THUẬT TOÁN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2048999" y="3366228"/>
            <a:ext cx="6734051" cy="4716642"/>
          </a:xfrm>
          <a:custGeom>
            <a:avLst/>
            <a:gdLst/>
            <a:ahLst/>
            <a:cxnLst/>
            <a:rect r="r" b="b" t="t" l="l"/>
            <a:pathLst>
              <a:path h="4716642" w="6734051">
                <a:moveTo>
                  <a:pt x="0" y="0"/>
                </a:moveTo>
                <a:lnTo>
                  <a:pt x="6734051" y="0"/>
                </a:lnTo>
                <a:lnTo>
                  <a:pt x="6734051" y="4716641"/>
                </a:lnTo>
                <a:lnTo>
                  <a:pt x="0" y="47166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615424" y="3590765"/>
            <a:ext cx="5601201" cy="289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Ngôn ngữ: </a:t>
            </a:r>
            <a:r>
              <a:rPr lang="en-US" sz="30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Python 3.10.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Thư viện: </a:t>
            </a:r>
            <a:r>
              <a:rPr lang="en-US" sz="30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pandas, numpy, scikit-learn, imblearn, mlxtend, plotly, streamlit.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9504950" y="3366228"/>
            <a:ext cx="6734051" cy="4716642"/>
          </a:xfrm>
          <a:custGeom>
            <a:avLst/>
            <a:gdLst/>
            <a:ahLst/>
            <a:cxnLst/>
            <a:rect r="r" b="b" t="t" l="l"/>
            <a:pathLst>
              <a:path h="4716642" w="6734051">
                <a:moveTo>
                  <a:pt x="0" y="0"/>
                </a:moveTo>
                <a:lnTo>
                  <a:pt x="6734051" y="0"/>
                </a:lnTo>
                <a:lnTo>
                  <a:pt x="6734051" y="4716641"/>
                </a:lnTo>
                <a:lnTo>
                  <a:pt x="0" y="471664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0071375" y="3590765"/>
            <a:ext cx="5716649" cy="396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Học máy:</a:t>
            </a:r>
            <a:r>
              <a:rPr lang="en-US" sz="30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Decision Tree, Random Forest, Logistic Regression.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Phân cụm:</a:t>
            </a:r>
            <a:r>
              <a:rPr lang="en-US" sz="30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KMeans.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Luật kết hợp:</a:t>
            </a:r>
            <a:r>
              <a:rPr lang="en-US" sz="30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Apriori/FP-Growth.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Tăng cường dữ liệu:</a:t>
            </a:r>
            <a:r>
              <a:rPr lang="en-US" sz="30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 SMOTE.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1" id="21"/>
          <p:cNvSpPr txBox="true"/>
          <p:nvPr/>
        </p:nvSpPr>
        <p:spPr>
          <a:xfrm rot="0">
            <a:off x="2157251" y="3009429"/>
            <a:ext cx="6517547" cy="465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53" spc="176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CÔNG NGHỆ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68571" y="3009429"/>
            <a:ext cx="6517547" cy="465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20"/>
              </a:lnSpc>
            </a:pPr>
            <a:r>
              <a:rPr lang="en-US" sz="3153" spc="176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THUẬT TOÁN</a:t>
            </a:r>
          </a:p>
        </p:txBody>
      </p: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78125" y="2929671"/>
            <a:ext cx="6137026" cy="520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Độ chính xác: 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Decision Tree: 90.25%.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Random Forest: 90.63%</a:t>
            </a:r>
          </a:p>
          <a:p>
            <a:pPr algn="l">
              <a:lnSpc>
                <a:spcPts val="4200"/>
              </a:lnSpc>
            </a:pPr>
            <a:r>
              <a:rPr lang="en-US" sz="3000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Phân tích: 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Random Forest vượt trội hơn nhờ giảm overfitting.</a:t>
            </a:r>
          </a:p>
          <a:p>
            <a:pPr algn="l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SMOTE giúp cân bằng dữ liệu, cải thiện dự đoán cho bệnh hiếm.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7915151" y="3563080"/>
            <a:ext cx="9125099" cy="3674046"/>
          </a:xfrm>
          <a:custGeom>
            <a:avLst/>
            <a:gdLst/>
            <a:ahLst/>
            <a:cxnLst/>
            <a:rect r="r" b="b" t="t" l="l"/>
            <a:pathLst>
              <a:path h="3674046" w="9125099">
                <a:moveTo>
                  <a:pt x="0" y="0"/>
                </a:moveTo>
                <a:lnTo>
                  <a:pt x="9125099" y="0"/>
                </a:lnTo>
                <a:lnTo>
                  <a:pt x="9125099" y="3674045"/>
                </a:lnTo>
                <a:lnTo>
                  <a:pt x="0" y="3674045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4308" t="0" r="-638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180238" y="1660448"/>
            <a:ext cx="992752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KẾT QUẢ ĐẠT ĐƯỢC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960153" y="2803448"/>
            <a:ext cx="6517547" cy="43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4"/>
              </a:lnSpc>
            </a:pPr>
            <a:r>
              <a:rPr lang="en-US" sz="2953" spc="165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ĐỘ CHÍNH XÁC MÔ HÌNH</a:t>
            </a:r>
          </a:p>
        </p:txBody>
      </p:sp>
    </p:spTree>
  </p:cSld>
  <p:clrMapOvr>
    <a:masterClrMapping/>
  </p:clrMapOvr>
  <p:transition spd="slow">
    <p:cover dir="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644F3D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05720" y="1170762"/>
            <a:ext cx="15876560" cy="7945476"/>
            <a:chOff x="0" y="0"/>
            <a:chExt cx="4181481" cy="209263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181481" cy="2092636"/>
            </a:xfrm>
            <a:custGeom>
              <a:avLst/>
              <a:gdLst/>
              <a:ahLst/>
              <a:cxnLst/>
              <a:rect r="r" b="b" t="t" l="l"/>
              <a:pathLst>
                <a:path h="2092636" w="4181481">
                  <a:moveTo>
                    <a:pt x="0" y="0"/>
                  </a:moveTo>
                  <a:lnTo>
                    <a:pt x="4181481" y="0"/>
                  </a:lnTo>
                  <a:lnTo>
                    <a:pt x="4181481" y="2092636"/>
                  </a:lnTo>
                  <a:lnTo>
                    <a:pt x="0" y="2092636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C1CE9A"/>
              </a:solidFill>
              <a:prstDash val="lgDash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181481" cy="2130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6143268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10801252" y="0"/>
                </a:moveTo>
                <a:lnTo>
                  <a:pt x="0" y="0"/>
                </a:lnTo>
                <a:lnTo>
                  <a:pt x="0" y="5756167"/>
                </a:lnTo>
                <a:lnTo>
                  <a:pt x="10801252" y="5756167"/>
                </a:lnTo>
                <a:lnTo>
                  <a:pt x="1080125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92166" y="1438055"/>
            <a:ext cx="1312631" cy="837697"/>
          </a:xfrm>
          <a:custGeom>
            <a:avLst/>
            <a:gdLst/>
            <a:ahLst/>
            <a:cxnLst/>
            <a:rect r="r" b="b" t="t" l="l"/>
            <a:pathLst>
              <a:path h="837697" w="1312631">
                <a:moveTo>
                  <a:pt x="1312631" y="0"/>
                </a:moveTo>
                <a:lnTo>
                  <a:pt x="0" y="0"/>
                </a:lnTo>
                <a:lnTo>
                  <a:pt x="0" y="837697"/>
                </a:lnTo>
                <a:lnTo>
                  <a:pt x="1312631" y="837697"/>
                </a:lnTo>
                <a:lnTo>
                  <a:pt x="1312631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604797" y="308481"/>
            <a:ext cx="1581824" cy="1009491"/>
          </a:xfrm>
          <a:custGeom>
            <a:avLst/>
            <a:gdLst/>
            <a:ahLst/>
            <a:cxnLst/>
            <a:rect r="r" b="b" t="t" l="l"/>
            <a:pathLst>
              <a:path h="1009491" w="1581824">
                <a:moveTo>
                  <a:pt x="0" y="0"/>
                </a:moveTo>
                <a:lnTo>
                  <a:pt x="1581824" y="0"/>
                </a:lnTo>
                <a:lnTo>
                  <a:pt x="1581824" y="1009491"/>
                </a:lnTo>
                <a:lnTo>
                  <a:pt x="0" y="10094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6143268" y="7552514"/>
            <a:ext cx="1793964" cy="1144875"/>
          </a:xfrm>
          <a:custGeom>
            <a:avLst/>
            <a:gdLst/>
            <a:ahLst/>
            <a:cxnLst/>
            <a:rect r="r" b="b" t="t" l="l"/>
            <a:pathLst>
              <a:path h="1144875" w="1793964">
                <a:moveTo>
                  <a:pt x="0" y="0"/>
                </a:moveTo>
                <a:lnTo>
                  <a:pt x="1793964" y="0"/>
                </a:lnTo>
                <a:lnTo>
                  <a:pt x="1793964" y="1144875"/>
                </a:lnTo>
                <a:lnTo>
                  <a:pt x="0" y="114487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-8656520" y="-3984217"/>
            <a:ext cx="10801253" cy="5756168"/>
          </a:xfrm>
          <a:custGeom>
            <a:avLst/>
            <a:gdLst/>
            <a:ahLst/>
            <a:cxnLst/>
            <a:rect r="r" b="b" t="t" l="l"/>
            <a:pathLst>
              <a:path h="5756168" w="10801253">
                <a:moveTo>
                  <a:pt x="0" y="0"/>
                </a:moveTo>
                <a:lnTo>
                  <a:pt x="10801252" y="0"/>
                </a:lnTo>
                <a:lnTo>
                  <a:pt x="10801252" y="5756167"/>
                </a:lnTo>
                <a:lnTo>
                  <a:pt x="0" y="575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-2469220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0" y="0"/>
                </a:moveTo>
                <a:lnTo>
                  <a:pt x="5496517" y="0"/>
                </a:lnTo>
                <a:lnTo>
                  <a:pt x="5496517" y="2970409"/>
                </a:lnTo>
                <a:lnTo>
                  <a:pt x="0" y="297040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15260703" y="7641371"/>
            <a:ext cx="5496517" cy="2970409"/>
          </a:xfrm>
          <a:custGeom>
            <a:avLst/>
            <a:gdLst/>
            <a:ahLst/>
            <a:cxnLst/>
            <a:rect r="r" b="b" t="t" l="l"/>
            <a:pathLst>
              <a:path h="2970409" w="5496517">
                <a:moveTo>
                  <a:pt x="5496517" y="0"/>
                </a:moveTo>
                <a:lnTo>
                  <a:pt x="0" y="0"/>
                </a:lnTo>
                <a:lnTo>
                  <a:pt x="0" y="2970409"/>
                </a:lnTo>
                <a:lnTo>
                  <a:pt x="5496517" y="2970409"/>
                </a:lnTo>
                <a:lnTo>
                  <a:pt x="549651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7914239" y="3315775"/>
            <a:ext cx="8582087" cy="4537778"/>
          </a:xfrm>
          <a:custGeom>
            <a:avLst/>
            <a:gdLst/>
            <a:ahLst/>
            <a:cxnLst/>
            <a:rect r="r" b="b" t="t" l="l"/>
            <a:pathLst>
              <a:path h="4537778" w="8582087">
                <a:moveTo>
                  <a:pt x="0" y="0"/>
                </a:moveTo>
                <a:lnTo>
                  <a:pt x="8582086" y="0"/>
                </a:lnTo>
                <a:lnTo>
                  <a:pt x="8582086" y="4537778"/>
                </a:lnTo>
                <a:lnTo>
                  <a:pt x="0" y="453777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180238" y="1660448"/>
            <a:ext cx="9927524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50"/>
              </a:lnSpc>
            </a:pPr>
            <a:r>
              <a:rPr lang="en-US" sz="7500" spc="420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KẾT QUẢ ĐẠT ĐƯỢC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30432" y="2832023"/>
            <a:ext cx="5698906" cy="581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999" b="true">
                <a:solidFill>
                  <a:srgbClr val="65503D"/>
                </a:solidFill>
                <a:latin typeface="Jella Bold"/>
                <a:ea typeface="Jella Bold"/>
                <a:cs typeface="Jella Bold"/>
                <a:sym typeface="Jella Bold"/>
              </a:rPr>
              <a:t>Giao diện Streamlit: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Tab Phân tích dữ liệu: Hiển thị phân bố bệnh, tương quan triệu chứng.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Tab Dự đoán bệnh: Nhập triệu chứng, trả về top 3 bệnh, gợi ý bệnh viện.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Tab Phân cụm: KMeans, luật kết hợp Apriori/FP-Growth.</a:t>
            </a:r>
          </a:p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65503D"/>
                </a:solidFill>
                <a:latin typeface="Jella"/>
                <a:ea typeface="Jella"/>
                <a:cs typeface="Jella"/>
                <a:sym typeface="Jella"/>
              </a:rPr>
              <a:t>Tab Chatbox: Tư vấn cá nhân hóa, lưu lịch sử trò chuyện.</a:t>
            </a:r>
          </a:p>
          <a:p>
            <a:pPr algn="just">
              <a:lnSpc>
                <a:spcPts val="3919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5960153" y="2803448"/>
            <a:ext cx="6517547" cy="436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4"/>
              </a:lnSpc>
            </a:pPr>
            <a:r>
              <a:rPr lang="en-US" sz="2953" spc="165">
                <a:solidFill>
                  <a:srgbClr val="65503D"/>
                </a:solidFill>
                <a:latin typeface="Baloo"/>
                <a:ea typeface="Baloo"/>
                <a:cs typeface="Baloo"/>
                <a:sym typeface="Baloo"/>
              </a:rPr>
              <a:t>GIAO DIỆN ỨNG DỤNG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DAGodGhB-BE</dc:identifier>
  <dcterms:modified xsi:type="dcterms:W3CDTF">2011-08-01T06:04:30Z</dcterms:modified>
  <cp:revision>1</cp:revision>
  <dc:title>DuDoanBenhDuaTrenBieuHienBanDau</dc:title>
</cp:coreProperties>
</file>