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12"/>
  </p:notesMasterIdLst>
  <p:sldIdLst>
    <p:sldId id="263" r:id="rId2"/>
    <p:sldId id="264" r:id="rId3"/>
    <p:sldId id="265" r:id="rId4"/>
    <p:sldId id="269" r:id="rId5"/>
    <p:sldId id="311" r:id="rId6"/>
    <p:sldId id="314" r:id="rId7"/>
    <p:sldId id="313" r:id="rId8"/>
    <p:sldId id="312" r:id="rId9"/>
    <p:sldId id="315" r:id="rId10"/>
    <p:sldId id="316"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4"/>
    <p:restoredTop sz="96197"/>
  </p:normalViewPr>
  <p:slideViewPr>
    <p:cSldViewPr snapToGrid="0" snapToObjects="1">
      <p:cViewPr>
        <p:scale>
          <a:sx n="120" d="100"/>
          <a:sy n="120" d="100"/>
        </p:scale>
        <p:origin x="3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2A82E-A269-5E4D-A88D-5339E3297941}" type="datetimeFigureOut">
              <a:rPr lang="en-VN" smtClean="0"/>
              <a:t>22/08/2022</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75DCF-98C6-4244-ADE4-DE46F5059C36}" type="slidenum">
              <a:rPr lang="en-VN" smtClean="0"/>
              <a:t>‹#›</a:t>
            </a:fld>
            <a:endParaRPr lang="en-VN"/>
          </a:p>
        </p:txBody>
      </p:sp>
    </p:spTree>
    <p:extLst>
      <p:ext uri="{BB962C8B-B14F-4D97-AF65-F5344CB8AC3E}">
        <p14:creationId xmlns:p14="http://schemas.microsoft.com/office/powerpoint/2010/main" val="117590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2582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5435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1471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9395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27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6402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351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936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690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688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8/22/22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856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8/22/22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80445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3" r:id="rId10"/>
    <p:sldLayoutId id="214748373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ctrTitle"/>
          </p:nvPr>
        </p:nvSpPr>
        <p:spPr>
          <a:xfrm>
            <a:off x="685799" y="899025"/>
            <a:ext cx="5663630" cy="2529970"/>
          </a:xfrm>
          <a:prstGeom prst="rect">
            <a:avLst/>
          </a:prstGeom>
        </p:spPr>
        <p:txBody>
          <a:bodyPr spcFirstLastPara="1" lIns="121900" tIns="121900" rIns="121900" bIns="121900" anchorCtr="0">
            <a:normAutofit fontScale="90000"/>
          </a:bodyPr>
          <a:lstStyle/>
          <a:p>
            <a:r>
              <a:rPr lang="vi-VN" sz="3400" dirty="0">
                <a:latin typeface="+mn-lt"/>
                <a:cs typeface="Arial" panose="020B0604020202020204" pitchFamily="34" charset="0"/>
              </a:rPr>
              <a:t>Hệ thống Giám sát và phân tích năng lượng điện tiêu thụ trong hộ gia đình</a:t>
            </a:r>
            <a:br>
              <a:rPr lang="vi-VN" sz="3400" dirty="0">
                <a:latin typeface="+mn-lt"/>
              </a:rPr>
            </a:br>
            <a:r>
              <a:rPr lang="vi-VN" sz="3400" dirty="0">
                <a:latin typeface="+mj-lt"/>
              </a:rPr>
              <a:t>   </a:t>
            </a:r>
          </a:p>
        </p:txBody>
      </p:sp>
      <p:sp>
        <p:nvSpPr>
          <p:cNvPr id="160" name="Google Shape;160;p29"/>
          <p:cNvSpPr txBox="1">
            <a:spLocks noGrp="1"/>
          </p:cNvSpPr>
          <p:nvPr>
            <p:ph type="subTitle" idx="1"/>
          </p:nvPr>
        </p:nvSpPr>
        <p:spPr>
          <a:xfrm>
            <a:off x="685799" y="3024798"/>
            <a:ext cx="5344944" cy="1283379"/>
          </a:xfrm>
          <a:prstGeom prst="rect">
            <a:avLst/>
          </a:prstGeom>
        </p:spPr>
        <p:txBody>
          <a:bodyPr spcFirstLastPara="1" lIns="121900" tIns="121900" rIns="121900" bIns="121900" anchorCtr="0">
            <a:noAutofit/>
          </a:bodyPr>
          <a:lstStyle/>
          <a:p>
            <a:pPr marL="0" indent="0">
              <a:lnSpc>
                <a:spcPct val="110000"/>
              </a:lnSpc>
            </a:pPr>
            <a:r>
              <a:rPr lang="en" sz="2400" dirty="0" err="1">
                <a:latin typeface="Calisto MT" panose="02040603050505030304" pitchFamily="18" charset="77"/>
              </a:rPr>
              <a:t>Lã</a:t>
            </a:r>
            <a:r>
              <a:rPr lang="en" sz="2400" dirty="0">
                <a:latin typeface="Calisto MT" panose="02040603050505030304" pitchFamily="18" charset="77"/>
              </a:rPr>
              <a:t> </a:t>
            </a:r>
            <a:r>
              <a:rPr lang="en" sz="2400" dirty="0" err="1">
                <a:latin typeface="Calisto MT" panose="02040603050505030304" pitchFamily="18" charset="77"/>
              </a:rPr>
              <a:t>Quốc</a:t>
            </a:r>
            <a:r>
              <a:rPr lang="en" sz="2400" dirty="0">
                <a:latin typeface="Calisto MT" panose="02040603050505030304" pitchFamily="18" charset="77"/>
              </a:rPr>
              <a:t> Anh – anhlq36</a:t>
            </a:r>
          </a:p>
        </p:txBody>
      </p:sp>
      <p:cxnSp>
        <p:nvCxnSpPr>
          <p:cNvPr id="103" name="Straight Connector 10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A638094-D78D-B54E-8667-3F51EEB77173}"/>
              </a:ext>
            </a:extLst>
          </p:cNvPr>
          <p:cNvSpPr txBox="1"/>
          <p:nvPr/>
        </p:nvSpPr>
        <p:spPr>
          <a:xfrm>
            <a:off x="5873262" y="2180492"/>
            <a:ext cx="184731" cy="369332"/>
          </a:xfrm>
          <a:prstGeom prst="rect">
            <a:avLst/>
          </a:prstGeom>
          <a:noFill/>
        </p:spPr>
        <p:txBody>
          <a:bodyPr wrap="none" rtlCol="0">
            <a:spAutoFit/>
          </a:bodyPr>
          <a:lstStyle/>
          <a:p>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5" name="Rectangle 1034">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for listening&quot; Tổng hợp hình nền PowerPoint đẹp nhất kết thúc  cuối Slide - Kênh 49">
            <a:extLst>
              <a:ext uri="{FF2B5EF4-FFF2-40B4-BE49-F238E27FC236}">
                <a16:creationId xmlns:a16="http://schemas.microsoft.com/office/drawing/2014/main" id="{F3FDF9C8-7545-6F43-9D2C-B2052B9ABF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55" r="2" b="19676"/>
          <a:stretch/>
        </p:blipFill>
        <p:spPr bwMode="auto">
          <a:xfrm>
            <a:off x="1162371" y="908944"/>
            <a:ext cx="9867258" cy="50401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279020-982B-4E4B-BF08-955ABADC3235}"/>
              </a:ext>
            </a:extLst>
          </p:cNvPr>
          <p:cNvSpPr txBox="1"/>
          <p:nvPr/>
        </p:nvSpPr>
        <p:spPr>
          <a:xfrm>
            <a:off x="3048856" y="3246902"/>
            <a:ext cx="6097712" cy="369332"/>
          </a:xfrm>
          <a:prstGeom prst="rect">
            <a:avLst/>
          </a:prstGeom>
          <a:noFill/>
        </p:spPr>
        <p:txBody>
          <a:bodyPr wrap="square">
            <a:spAutoFit/>
          </a:bodyPr>
          <a:lstStyle/>
          <a:p>
            <a:pPr>
              <a:spcAft>
                <a:spcPts val="600"/>
              </a:spcAft>
            </a:pPr>
            <a:r>
              <a:rPr lang="en-VN" b="0" dirty="0">
                <a:effectLst/>
              </a:rPr>
              <a:t> </a:t>
            </a:r>
            <a:endParaRPr lang="en-VN"/>
          </a:p>
        </p:txBody>
      </p:sp>
    </p:spTree>
    <p:extLst>
      <p:ext uri="{BB962C8B-B14F-4D97-AF65-F5344CB8AC3E}">
        <p14:creationId xmlns:p14="http://schemas.microsoft.com/office/powerpoint/2010/main" val="30475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86A254-CE78-364E-8D57-680D18B0ABFF}"/>
              </a:ext>
            </a:extLst>
          </p:cNvPr>
          <p:cNvSpPr>
            <a:spLocks noGrp="1"/>
          </p:cNvSpPr>
          <p:nvPr>
            <p:ph type="title"/>
          </p:nvPr>
        </p:nvSpPr>
        <p:spPr/>
        <p:txBody>
          <a:bodyPr>
            <a:normAutofit/>
          </a:bodyPr>
          <a:lstStyle/>
          <a:p>
            <a:r>
              <a:rPr lang="vi-VN" sz="2600" dirty="0">
                <a:latin typeface="+mn-lt"/>
                <a:cs typeface="Arial" panose="020B0604020202020204" pitchFamily="34" charset="0"/>
              </a:rPr>
              <a:t>Mục lục</a:t>
            </a:r>
            <a:endParaRPr lang="en-VN" sz="2600" dirty="0">
              <a:latin typeface="+mn-lt"/>
            </a:endParaRPr>
          </a:p>
        </p:txBody>
      </p:sp>
      <p:sp>
        <p:nvSpPr>
          <p:cNvPr id="5" name="Content Placeholder 4">
            <a:extLst>
              <a:ext uri="{FF2B5EF4-FFF2-40B4-BE49-F238E27FC236}">
                <a16:creationId xmlns:a16="http://schemas.microsoft.com/office/drawing/2014/main" id="{F012EEBA-BC44-3042-9E46-F4BF8F0EF41B}"/>
              </a:ext>
            </a:extLst>
          </p:cNvPr>
          <p:cNvSpPr>
            <a:spLocks noGrp="1"/>
          </p:cNvSpPr>
          <p:nvPr>
            <p:ph sz="half" idx="1"/>
          </p:nvPr>
        </p:nvSpPr>
        <p:spPr/>
        <p:txBody>
          <a:bodyPr/>
          <a:lstStyle/>
          <a:p>
            <a:pPr marL="457200" indent="-457200">
              <a:buAutoNum type="arabicPeriod"/>
            </a:pPr>
            <a:r>
              <a:rPr lang="vi-VN" dirty="0">
                <a:cs typeface="Arial" panose="020B0604020202020204" pitchFamily="34" charset="0"/>
              </a:rPr>
              <a:t>Giới thiệu bài toán</a:t>
            </a:r>
          </a:p>
          <a:p>
            <a:pPr marL="457200" indent="-457200">
              <a:buAutoNum type="arabicPeriod"/>
            </a:pPr>
            <a:r>
              <a:rPr lang="vi-VN" dirty="0">
                <a:cs typeface="Arial" panose="020B0604020202020204" pitchFamily="34" charset="0"/>
              </a:rPr>
              <a:t>Giới thiệu tập dữ liệu</a:t>
            </a:r>
          </a:p>
          <a:p>
            <a:pPr marL="457200" indent="-457200">
              <a:buAutoNum type="arabicPeriod"/>
            </a:pPr>
            <a:r>
              <a:rPr lang="vi-VN" dirty="0">
                <a:cs typeface="Arial" panose="020B0604020202020204" pitchFamily="34" charset="0"/>
              </a:rPr>
              <a:t>Giới thiệu kiến trúc hệ thống</a:t>
            </a:r>
          </a:p>
          <a:p>
            <a:pPr marL="457200" indent="-457200">
              <a:buFont typeface="Arial" panose="020B0604020202020204" pitchFamily="34" charset="0"/>
              <a:buAutoNum type="arabicPeriod"/>
            </a:pPr>
            <a:r>
              <a:rPr lang="en-US" dirty="0" err="1">
                <a:cs typeface="Arial" panose="020B0604020202020204" pitchFamily="34" charset="0"/>
              </a:rPr>
              <a:t>Thực</a:t>
            </a:r>
            <a:r>
              <a:rPr lang="en-US" dirty="0">
                <a:cs typeface="Arial" panose="020B0604020202020204" pitchFamily="34" charset="0"/>
              </a:rPr>
              <a:t> </a:t>
            </a:r>
            <a:r>
              <a:rPr lang="en-US" dirty="0" err="1">
                <a:cs typeface="Arial" panose="020B0604020202020204" pitchFamily="34" charset="0"/>
              </a:rPr>
              <a:t>nghiệm</a:t>
            </a:r>
            <a:endParaRPr lang="en-US" dirty="0">
              <a:cs typeface="Arial" panose="020B0604020202020204" pitchFamily="34" charset="0"/>
            </a:endParaRPr>
          </a:p>
        </p:txBody>
      </p:sp>
    </p:spTree>
    <p:extLst>
      <p:ext uri="{BB962C8B-B14F-4D97-AF65-F5344CB8AC3E}">
        <p14:creationId xmlns:p14="http://schemas.microsoft.com/office/powerpoint/2010/main" val="162535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30AFCFB-E1D2-8144-8F56-7D8A6487069F}"/>
              </a:ext>
            </a:extLst>
          </p:cNvPr>
          <p:cNvSpPr>
            <a:spLocks noGrp="1"/>
          </p:cNvSpPr>
          <p:nvPr>
            <p:ph type="body" sz="half" idx="2"/>
          </p:nvPr>
        </p:nvSpPr>
        <p:spPr>
          <a:xfrm>
            <a:off x="822488" y="1027906"/>
            <a:ext cx="10551003" cy="4802188"/>
          </a:xfrm>
        </p:spPr>
        <p:txBody>
          <a:bodyPr>
            <a:normAutofit/>
          </a:bodyPr>
          <a:lstStyle/>
          <a:p>
            <a:r>
              <a:rPr lang="vi-VN" sz="2800" b="1" dirty="0">
                <a:cs typeface="Arial" panose="020B0604020202020204" pitchFamily="34" charset="0"/>
              </a:rPr>
              <a:t>1. Giới thiệu bài toán</a:t>
            </a:r>
          </a:p>
          <a:p>
            <a:pPr marL="285750" indent="-285750" algn="just">
              <a:buFont typeface="Arial" panose="020B0604020202020204" pitchFamily="34" charset="0"/>
              <a:buChar char="•"/>
            </a:pPr>
            <a:r>
              <a:rPr lang="vi-VN" b="1" dirty="0"/>
              <a:t>Bài toán:</a:t>
            </a:r>
            <a:r>
              <a:rPr lang="vi-VN" dirty="0"/>
              <a:t> Ngày nay, hầu hết các thiết bị trong hộ gia đình đều sử dụng nguồn năng lượng điện, nhu cầu sử dụng điên năng trở thành một phần không thể thiếu trong cuộc sống hằng ngày. Trong quá trình sử dụng, khó kiểm soát được các vấn đề không mong muốn như điện năng tiêu thụ tăng cao so với bình thường hoặc các thiết bị điện vượt quá công suất cho phép hay thậm chí là các sự cố về điện… </a:t>
            </a:r>
            <a:endParaRPr lang="vi-VN" sz="1900" dirty="0">
              <a:cs typeface="Arial" panose="020B0604020202020204" pitchFamily="34" charset="0"/>
            </a:endParaRPr>
          </a:p>
          <a:p>
            <a:pPr marL="285750" indent="-285750" algn="just">
              <a:buFont typeface="Arial" panose="020B0604020202020204" pitchFamily="34" charset="0"/>
              <a:buChar char="•"/>
            </a:pPr>
            <a:r>
              <a:rPr lang="vi-VN" b="1" dirty="0"/>
              <a:t>Mục tiêu:</a:t>
            </a:r>
            <a:r>
              <a:rPr lang="vi-VN" dirty="0"/>
              <a:t> Xây dựng hệ thống giám sát lượng điện tiêu thụ theo thời gian thực và phân tích lịch sử tiêu thụ điện     năng.</a:t>
            </a:r>
          </a:p>
          <a:p>
            <a:endParaRPr lang="vi-VN" sz="1900" dirty="0">
              <a:cs typeface="Arial" panose="020B0604020202020204" pitchFamily="34" charset="0"/>
            </a:endParaRPr>
          </a:p>
        </p:txBody>
      </p:sp>
    </p:spTree>
    <p:extLst>
      <p:ext uri="{BB962C8B-B14F-4D97-AF65-F5344CB8AC3E}">
        <p14:creationId xmlns:p14="http://schemas.microsoft.com/office/powerpoint/2010/main" val="12927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1" y="1027906"/>
            <a:ext cx="10393613" cy="4802188"/>
          </a:xfrm>
        </p:spPr>
        <p:txBody>
          <a:bodyPr>
            <a:normAutofit/>
          </a:bodyPr>
          <a:lstStyle/>
          <a:p>
            <a:r>
              <a:rPr lang="vi-VN" sz="2800" b="1" dirty="0">
                <a:cs typeface="Arial" panose="020B0604020202020204" pitchFamily="34" charset="0"/>
              </a:rPr>
              <a:t>2. Giới thiệu tập dữ liệu</a:t>
            </a:r>
          </a:p>
          <a:p>
            <a:pPr marL="285750" indent="-285750">
              <a:buFont typeface="Arial" panose="020B0604020202020204" pitchFamily="34" charset="0"/>
              <a:buChar char="•"/>
            </a:pPr>
            <a:r>
              <a:rPr lang="vi-VN" dirty="0"/>
              <a:t>Tập dữ liệu bao gồm dữ liệu dạng chuỗi thời gian của một số doanh nghiệp nhỏ và hộ gia đình sử dụng hệ thống điện gia đình hoặc hệ thống điện áp thấp. Dữ liệu được ghi nhận mỗi giờ từ từ năm 2015 đến năm 2018.</a:t>
            </a:r>
          </a:p>
          <a:p>
            <a:pPr marL="285750" indent="-285750">
              <a:buFont typeface="Arial" panose="020B0604020202020204" pitchFamily="34" charset="0"/>
              <a:buChar char="•"/>
            </a:pPr>
            <a:r>
              <a:rPr lang="vi-VN" dirty="0"/>
              <a:t>Dữ liệu bao gồm các trường:</a:t>
            </a:r>
          </a:p>
          <a:p>
            <a:pPr marL="1200150" lvl="2" indent="-285750">
              <a:buFont typeface="Arial" panose="020B0604020202020204" pitchFamily="34" charset="0"/>
              <a:buChar char="•"/>
            </a:pPr>
            <a:r>
              <a:rPr lang="en-US" dirty="0" err="1"/>
              <a:t>utc_timestamp</a:t>
            </a:r>
            <a:endParaRPr lang="en-VN" dirty="0"/>
          </a:p>
          <a:p>
            <a:pPr marL="1200150" lvl="2" indent="-285750">
              <a:buFont typeface="Arial" panose="020B0604020202020204" pitchFamily="34" charset="0"/>
              <a:buChar char="•"/>
            </a:pPr>
            <a:r>
              <a:rPr lang="en-US" dirty="0"/>
              <a:t>DE_KN_residential4_dishwasher</a:t>
            </a:r>
            <a:endParaRPr lang="en-VN" dirty="0"/>
          </a:p>
          <a:p>
            <a:pPr marL="1200150" lvl="2" indent="-285750">
              <a:buFont typeface="Arial" panose="020B0604020202020204" pitchFamily="34" charset="0"/>
              <a:buChar char="•"/>
            </a:pPr>
            <a:r>
              <a:rPr lang="en-US" dirty="0"/>
              <a:t>DE_KN_residential4_ev</a:t>
            </a:r>
            <a:endParaRPr lang="en-VN" dirty="0"/>
          </a:p>
          <a:p>
            <a:pPr marL="1200150" lvl="2" indent="-285750">
              <a:buFont typeface="Arial" panose="020B0604020202020204" pitchFamily="34" charset="0"/>
              <a:buChar char="•"/>
            </a:pPr>
            <a:r>
              <a:rPr lang="en-US" dirty="0"/>
              <a:t>DE_KN_residential4_freezer</a:t>
            </a:r>
            <a:endParaRPr lang="en-VN" dirty="0"/>
          </a:p>
          <a:p>
            <a:pPr marL="1200150" lvl="2" indent="-285750">
              <a:buFont typeface="Arial" panose="020B0604020202020204" pitchFamily="34" charset="0"/>
              <a:buChar char="•"/>
            </a:pPr>
            <a:r>
              <a:rPr lang="en-US" dirty="0"/>
              <a:t>DE_KN_residential4_grid_export</a:t>
            </a:r>
            <a:endParaRPr lang="en-VN" dirty="0"/>
          </a:p>
          <a:p>
            <a:pPr marL="1200150" lvl="2" indent="-285750">
              <a:buFont typeface="Arial" panose="020B0604020202020204" pitchFamily="34" charset="0"/>
              <a:buChar char="•"/>
            </a:pPr>
            <a:r>
              <a:rPr lang="en-US" dirty="0"/>
              <a:t>DE_KN_residential4_grid_import</a:t>
            </a:r>
            <a:endParaRPr lang="en-VN" dirty="0"/>
          </a:p>
          <a:p>
            <a:pPr marL="1200150" lvl="2" indent="-285750">
              <a:buFont typeface="Arial" panose="020B0604020202020204" pitchFamily="34" charset="0"/>
              <a:buChar char="•"/>
            </a:pPr>
            <a:r>
              <a:rPr lang="en-US" dirty="0"/>
              <a:t>DE_KN_residential4_heat_pump</a:t>
            </a:r>
            <a:endParaRPr lang="en-VN" dirty="0"/>
          </a:p>
          <a:p>
            <a:pPr marL="1200150" lvl="2" indent="-285750">
              <a:buFont typeface="Arial" panose="020B0604020202020204" pitchFamily="34" charset="0"/>
              <a:buChar char="•"/>
            </a:pPr>
            <a:r>
              <a:rPr lang="en-US" dirty="0"/>
              <a:t>DE_KN_residential4_pv</a:t>
            </a:r>
            <a:endParaRPr lang="en-VN" dirty="0"/>
          </a:p>
          <a:p>
            <a:pPr marL="1200150" lvl="2" indent="-285750">
              <a:buFont typeface="Arial" panose="020B0604020202020204" pitchFamily="34" charset="0"/>
              <a:buChar char="•"/>
            </a:pPr>
            <a:r>
              <a:rPr lang="en-US" dirty="0"/>
              <a:t>DE_KN_residential4_refrigerator</a:t>
            </a:r>
            <a:endParaRPr lang="en-VN" dirty="0"/>
          </a:p>
          <a:p>
            <a:pPr marL="1200150" lvl="2" indent="-285750">
              <a:buFont typeface="Arial" panose="020B0604020202020204" pitchFamily="34" charset="0"/>
              <a:buChar char="•"/>
            </a:pPr>
            <a:r>
              <a:rPr lang="en-US" dirty="0"/>
              <a:t>DE_KN_residential4_washing_machine</a:t>
            </a:r>
            <a:endParaRPr lang="en-VN" dirty="0"/>
          </a:p>
          <a:p>
            <a:pPr marL="1200150" lvl="2" indent="-285750">
              <a:buFont typeface="Arial" panose="020B0604020202020204" pitchFamily="34" charset="0"/>
              <a:buChar char="•"/>
            </a:pPr>
            <a:endParaRPr lang="en-VN" dirty="0"/>
          </a:p>
        </p:txBody>
      </p:sp>
      <p:pic>
        <p:nvPicPr>
          <p:cNvPr id="3" name="Picture 2" descr="Graphical user interface, text, application, email&#10;&#10;Description automatically generated">
            <a:extLst>
              <a:ext uri="{FF2B5EF4-FFF2-40B4-BE49-F238E27FC236}">
                <a16:creationId xmlns:a16="http://schemas.microsoft.com/office/drawing/2014/main" id="{3247A285-167C-3F4A-876B-45019709F9FA}"/>
              </a:ext>
            </a:extLst>
          </p:cNvPr>
          <p:cNvPicPr>
            <a:picLocks noChangeAspect="1"/>
          </p:cNvPicPr>
          <p:nvPr/>
        </p:nvPicPr>
        <p:blipFill>
          <a:blip r:embed="rId2"/>
          <a:stretch>
            <a:fillRect/>
          </a:stretch>
        </p:blipFill>
        <p:spPr>
          <a:xfrm>
            <a:off x="5188660" y="2296632"/>
            <a:ext cx="6115929" cy="3434317"/>
          </a:xfrm>
          <a:prstGeom prst="rect">
            <a:avLst/>
          </a:prstGeom>
        </p:spPr>
      </p:pic>
    </p:spTree>
    <p:extLst>
      <p:ext uri="{BB962C8B-B14F-4D97-AF65-F5344CB8AC3E}">
        <p14:creationId xmlns:p14="http://schemas.microsoft.com/office/powerpoint/2010/main" val="156158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2" y="1027905"/>
            <a:ext cx="10475806" cy="4869461"/>
          </a:xfrm>
        </p:spPr>
        <p:txBody>
          <a:bodyPr>
            <a:normAutofit/>
          </a:bodyPr>
          <a:lstStyle/>
          <a:p>
            <a:r>
              <a:rPr lang="vi-VN" sz="2800" b="1" dirty="0">
                <a:cs typeface="Arial" panose="020B0604020202020204" pitchFamily="34" charset="0"/>
              </a:rPr>
              <a:t>3. Giới thiệu kiến trúc hệ thống</a:t>
            </a:r>
          </a:p>
          <a:p>
            <a:br>
              <a:rPr lang="vi-VN" sz="1500" dirty="0"/>
            </a:br>
            <a:endParaRPr lang="vi-VN" sz="1500" dirty="0"/>
          </a:p>
          <a:p>
            <a:pPr marL="285750" indent="-285750">
              <a:buFont typeface="Arial" panose="020B0604020202020204" pitchFamily="34" charset="0"/>
              <a:buChar char="•"/>
            </a:pPr>
            <a:endParaRPr lang="vi-VN" dirty="0"/>
          </a:p>
          <a:p>
            <a:endParaRPr lang="vi-VN" dirty="0"/>
          </a:p>
          <a:p>
            <a:br>
              <a:rPr lang="vi-VN" dirty="0"/>
            </a:br>
            <a:endParaRPr lang="en-VN" dirty="0"/>
          </a:p>
        </p:txBody>
      </p:sp>
      <p:pic>
        <p:nvPicPr>
          <p:cNvPr id="6" name="Picture 5" descr="A picture containing diagram&#10;&#10;Description automatically generated">
            <a:extLst>
              <a:ext uri="{FF2B5EF4-FFF2-40B4-BE49-F238E27FC236}">
                <a16:creationId xmlns:a16="http://schemas.microsoft.com/office/drawing/2014/main" id="{A531A641-B4AC-014E-A9D6-E6CEE3E5CDB3}"/>
              </a:ext>
            </a:extLst>
          </p:cNvPr>
          <p:cNvPicPr>
            <a:picLocks noChangeAspect="1"/>
          </p:cNvPicPr>
          <p:nvPr/>
        </p:nvPicPr>
        <p:blipFill>
          <a:blip r:embed="rId2"/>
          <a:stretch>
            <a:fillRect/>
          </a:stretch>
        </p:blipFill>
        <p:spPr>
          <a:xfrm>
            <a:off x="1373517" y="1711050"/>
            <a:ext cx="9503596" cy="3931647"/>
          </a:xfrm>
          <a:prstGeom prst="rect">
            <a:avLst/>
          </a:prstGeom>
        </p:spPr>
      </p:pic>
    </p:spTree>
    <p:extLst>
      <p:ext uri="{BB962C8B-B14F-4D97-AF65-F5344CB8AC3E}">
        <p14:creationId xmlns:p14="http://schemas.microsoft.com/office/powerpoint/2010/main" val="322732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2" y="1027905"/>
            <a:ext cx="10475806" cy="4869461"/>
          </a:xfrm>
        </p:spPr>
        <p:txBody>
          <a:bodyPr>
            <a:normAutofit/>
          </a:bodyPr>
          <a:lstStyle/>
          <a:p>
            <a:r>
              <a:rPr lang="vi-VN" sz="2800" b="1" dirty="0">
                <a:cs typeface="Arial" panose="020B0604020202020204" pitchFamily="34" charset="0"/>
              </a:rPr>
              <a:t>4. Thực nghiệm</a:t>
            </a:r>
          </a:p>
          <a:p>
            <a:br>
              <a:rPr lang="vi-VN" sz="1500" dirty="0"/>
            </a:br>
            <a:endParaRPr lang="vi-VN" sz="1500" dirty="0"/>
          </a:p>
          <a:p>
            <a:pPr marL="285750" indent="-285750">
              <a:buFont typeface="Arial" panose="020B0604020202020204" pitchFamily="34" charset="0"/>
              <a:buChar char="•"/>
            </a:pPr>
            <a:endParaRPr lang="vi-VN" dirty="0"/>
          </a:p>
          <a:p>
            <a:endParaRPr lang="vi-VN" dirty="0"/>
          </a:p>
          <a:p>
            <a:br>
              <a:rPr lang="vi-VN" dirty="0"/>
            </a:br>
            <a:endParaRPr lang="en-VN" dirty="0"/>
          </a:p>
        </p:txBody>
      </p:sp>
      <p:pic>
        <p:nvPicPr>
          <p:cNvPr id="10" name="Picture 9">
            <a:extLst>
              <a:ext uri="{FF2B5EF4-FFF2-40B4-BE49-F238E27FC236}">
                <a16:creationId xmlns:a16="http://schemas.microsoft.com/office/drawing/2014/main" id="{FFA5BC2F-20BC-884E-B58B-CBF23EF89363}"/>
              </a:ext>
            </a:extLst>
          </p:cNvPr>
          <p:cNvPicPr>
            <a:picLocks noChangeAspect="1"/>
          </p:cNvPicPr>
          <p:nvPr/>
        </p:nvPicPr>
        <p:blipFill>
          <a:blip r:embed="rId2"/>
          <a:stretch>
            <a:fillRect/>
          </a:stretch>
        </p:blipFill>
        <p:spPr>
          <a:xfrm>
            <a:off x="887410" y="1873738"/>
            <a:ext cx="6254585" cy="252360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24BE08B2-AE03-1F4E-8FD1-50CEA45F8727}"/>
              </a:ext>
            </a:extLst>
          </p:cNvPr>
          <p:cNvPicPr>
            <a:picLocks noChangeAspect="1"/>
          </p:cNvPicPr>
          <p:nvPr/>
        </p:nvPicPr>
        <p:blipFill>
          <a:blip r:embed="rId3"/>
          <a:stretch>
            <a:fillRect/>
          </a:stretch>
        </p:blipFill>
        <p:spPr>
          <a:xfrm>
            <a:off x="887411" y="4397338"/>
            <a:ext cx="10417177" cy="1663313"/>
          </a:xfrm>
          <a:prstGeom prst="rect">
            <a:avLst/>
          </a:prstGeom>
        </p:spPr>
      </p:pic>
      <p:pic>
        <p:nvPicPr>
          <p:cNvPr id="18" name="Picture 17" descr="Text&#10;&#10;Description automatically generated">
            <a:extLst>
              <a:ext uri="{FF2B5EF4-FFF2-40B4-BE49-F238E27FC236}">
                <a16:creationId xmlns:a16="http://schemas.microsoft.com/office/drawing/2014/main" id="{236BDDA7-395D-A048-BAA2-71BDFEB08911}"/>
              </a:ext>
            </a:extLst>
          </p:cNvPr>
          <p:cNvPicPr>
            <a:picLocks noChangeAspect="1"/>
          </p:cNvPicPr>
          <p:nvPr/>
        </p:nvPicPr>
        <p:blipFill>
          <a:blip r:embed="rId4"/>
          <a:stretch>
            <a:fillRect/>
          </a:stretch>
        </p:blipFill>
        <p:spPr>
          <a:xfrm>
            <a:off x="7141995" y="1873738"/>
            <a:ext cx="4162593" cy="2523600"/>
          </a:xfrm>
          <a:prstGeom prst="rect">
            <a:avLst/>
          </a:prstGeom>
        </p:spPr>
      </p:pic>
    </p:spTree>
    <p:extLst>
      <p:ext uri="{BB962C8B-B14F-4D97-AF65-F5344CB8AC3E}">
        <p14:creationId xmlns:p14="http://schemas.microsoft.com/office/powerpoint/2010/main" val="114454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2" y="1027905"/>
            <a:ext cx="10475806" cy="4869461"/>
          </a:xfrm>
        </p:spPr>
        <p:txBody>
          <a:bodyPr>
            <a:normAutofit/>
          </a:bodyPr>
          <a:lstStyle/>
          <a:p>
            <a:r>
              <a:rPr lang="vi-VN" sz="2800" b="1" dirty="0">
                <a:cs typeface="Arial" panose="020B0604020202020204" pitchFamily="34" charset="0"/>
              </a:rPr>
              <a:t>4. Thực nghiệm</a:t>
            </a:r>
          </a:p>
          <a:p>
            <a:br>
              <a:rPr lang="vi-VN" sz="1500" dirty="0"/>
            </a:br>
            <a:endParaRPr lang="vi-VN" sz="1500" dirty="0"/>
          </a:p>
          <a:p>
            <a:pPr marL="285750" indent="-285750">
              <a:buFont typeface="Arial" panose="020B0604020202020204" pitchFamily="34" charset="0"/>
              <a:buChar char="•"/>
            </a:pPr>
            <a:endParaRPr lang="vi-VN" dirty="0"/>
          </a:p>
          <a:p>
            <a:endParaRPr lang="vi-VN" dirty="0"/>
          </a:p>
          <a:p>
            <a:br>
              <a:rPr lang="vi-VN" dirty="0"/>
            </a:br>
            <a:endParaRPr lang="en-VN" dirty="0"/>
          </a:p>
        </p:txBody>
      </p:sp>
      <p:pic>
        <p:nvPicPr>
          <p:cNvPr id="3" name="Picture 2" descr="Text&#10;&#10;Description automatically generated">
            <a:extLst>
              <a:ext uri="{FF2B5EF4-FFF2-40B4-BE49-F238E27FC236}">
                <a16:creationId xmlns:a16="http://schemas.microsoft.com/office/drawing/2014/main" id="{13BF0618-790B-3C41-92DE-82C52D0A4234}"/>
              </a:ext>
            </a:extLst>
          </p:cNvPr>
          <p:cNvPicPr>
            <a:picLocks noChangeAspect="1"/>
          </p:cNvPicPr>
          <p:nvPr/>
        </p:nvPicPr>
        <p:blipFill>
          <a:blip r:embed="rId2"/>
          <a:stretch>
            <a:fillRect/>
          </a:stretch>
        </p:blipFill>
        <p:spPr>
          <a:xfrm>
            <a:off x="8169953" y="2052263"/>
            <a:ext cx="3544584" cy="3657600"/>
          </a:xfrm>
          <a:prstGeom prst="rect">
            <a:avLst/>
          </a:prstGeom>
        </p:spPr>
      </p:pic>
      <p:pic>
        <p:nvPicPr>
          <p:cNvPr id="7" name="Picture 6" descr="Text&#10;&#10;Description automatically generated">
            <a:extLst>
              <a:ext uri="{FF2B5EF4-FFF2-40B4-BE49-F238E27FC236}">
                <a16:creationId xmlns:a16="http://schemas.microsoft.com/office/drawing/2014/main" id="{855CEE6E-3464-7C4D-8C88-8206554D4161}"/>
              </a:ext>
            </a:extLst>
          </p:cNvPr>
          <p:cNvPicPr>
            <a:picLocks noChangeAspect="1"/>
          </p:cNvPicPr>
          <p:nvPr/>
        </p:nvPicPr>
        <p:blipFill>
          <a:blip r:embed="rId3"/>
          <a:stretch>
            <a:fillRect/>
          </a:stretch>
        </p:blipFill>
        <p:spPr>
          <a:xfrm>
            <a:off x="4270625" y="2052263"/>
            <a:ext cx="3899328" cy="3657600"/>
          </a:xfrm>
          <a:prstGeom prst="rect">
            <a:avLst/>
          </a:prstGeom>
        </p:spPr>
      </p:pic>
      <p:pic>
        <p:nvPicPr>
          <p:cNvPr id="9" name="Picture 8" descr="Text&#10;&#10;Description automatically generated">
            <a:extLst>
              <a:ext uri="{FF2B5EF4-FFF2-40B4-BE49-F238E27FC236}">
                <a16:creationId xmlns:a16="http://schemas.microsoft.com/office/drawing/2014/main" id="{32C9F86C-D52F-6248-8484-1DFCB36A42F3}"/>
              </a:ext>
            </a:extLst>
          </p:cNvPr>
          <p:cNvPicPr>
            <a:picLocks noChangeAspect="1"/>
          </p:cNvPicPr>
          <p:nvPr/>
        </p:nvPicPr>
        <p:blipFill rotWithShape="1">
          <a:blip r:embed="rId4"/>
          <a:srcRect r="1291"/>
          <a:stretch/>
        </p:blipFill>
        <p:spPr>
          <a:xfrm>
            <a:off x="726041" y="2052263"/>
            <a:ext cx="3544584" cy="3657600"/>
          </a:xfrm>
          <a:prstGeom prst="rect">
            <a:avLst/>
          </a:prstGeom>
        </p:spPr>
      </p:pic>
    </p:spTree>
    <p:extLst>
      <p:ext uri="{BB962C8B-B14F-4D97-AF65-F5344CB8AC3E}">
        <p14:creationId xmlns:p14="http://schemas.microsoft.com/office/powerpoint/2010/main" val="82849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2" y="1027906"/>
            <a:ext cx="4103431" cy="631929"/>
          </a:xfrm>
        </p:spPr>
        <p:txBody>
          <a:bodyPr/>
          <a:lstStyle/>
          <a:p>
            <a:r>
              <a:rPr lang="vi-VN" sz="2800" b="1" dirty="0">
                <a:cs typeface="Arial" panose="020B0604020202020204" pitchFamily="34" charset="0"/>
              </a:rPr>
              <a:t>4. Thực nghiệm</a:t>
            </a:r>
          </a:p>
        </p:txBody>
      </p:sp>
      <p:pic>
        <p:nvPicPr>
          <p:cNvPr id="3" name="Picture 2">
            <a:extLst>
              <a:ext uri="{FF2B5EF4-FFF2-40B4-BE49-F238E27FC236}">
                <a16:creationId xmlns:a16="http://schemas.microsoft.com/office/drawing/2014/main" id="{40775E9B-00B2-A547-9F27-04AE920E2706}"/>
              </a:ext>
            </a:extLst>
          </p:cNvPr>
          <p:cNvPicPr>
            <a:picLocks noChangeAspect="1"/>
          </p:cNvPicPr>
          <p:nvPr/>
        </p:nvPicPr>
        <p:blipFill>
          <a:blip r:embed="rId2"/>
          <a:stretch>
            <a:fillRect/>
          </a:stretch>
        </p:blipFill>
        <p:spPr>
          <a:xfrm>
            <a:off x="2101116" y="1541123"/>
            <a:ext cx="7989768" cy="4512509"/>
          </a:xfrm>
          <a:prstGeom prst="rect">
            <a:avLst/>
          </a:prstGeom>
        </p:spPr>
      </p:pic>
    </p:spTree>
    <p:extLst>
      <p:ext uri="{BB962C8B-B14F-4D97-AF65-F5344CB8AC3E}">
        <p14:creationId xmlns:p14="http://schemas.microsoft.com/office/powerpoint/2010/main" val="140693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8281FB-7F4A-B144-99B1-354EDE15167C}"/>
              </a:ext>
            </a:extLst>
          </p:cNvPr>
          <p:cNvSpPr>
            <a:spLocks noGrp="1"/>
          </p:cNvSpPr>
          <p:nvPr>
            <p:ph type="body" sz="half" idx="2"/>
          </p:nvPr>
        </p:nvSpPr>
        <p:spPr>
          <a:xfrm>
            <a:off x="887412" y="1027906"/>
            <a:ext cx="4103431" cy="631929"/>
          </a:xfrm>
        </p:spPr>
        <p:txBody>
          <a:bodyPr/>
          <a:lstStyle/>
          <a:p>
            <a:r>
              <a:rPr lang="vi-VN" sz="2800" b="1" dirty="0">
                <a:cs typeface="Arial" panose="020B0604020202020204" pitchFamily="34" charset="0"/>
              </a:rPr>
              <a:t>4. Thực nghiệm</a:t>
            </a:r>
          </a:p>
        </p:txBody>
      </p:sp>
      <p:pic>
        <p:nvPicPr>
          <p:cNvPr id="5" name="Picture 4" descr="Chart, line chart&#10;&#10;Description automatically generated">
            <a:extLst>
              <a:ext uri="{FF2B5EF4-FFF2-40B4-BE49-F238E27FC236}">
                <a16:creationId xmlns:a16="http://schemas.microsoft.com/office/drawing/2014/main" id="{CC9127E3-73EE-2148-A821-8099EEE1B972}"/>
              </a:ext>
            </a:extLst>
          </p:cNvPr>
          <p:cNvPicPr>
            <a:picLocks noChangeAspect="1"/>
          </p:cNvPicPr>
          <p:nvPr/>
        </p:nvPicPr>
        <p:blipFill>
          <a:blip r:embed="rId2"/>
          <a:stretch>
            <a:fillRect/>
          </a:stretch>
        </p:blipFill>
        <p:spPr>
          <a:xfrm>
            <a:off x="1524000" y="1989833"/>
            <a:ext cx="9144000" cy="3289300"/>
          </a:xfrm>
          <a:prstGeom prst="rect">
            <a:avLst/>
          </a:prstGeom>
        </p:spPr>
      </p:pic>
    </p:spTree>
    <p:extLst>
      <p:ext uri="{BB962C8B-B14F-4D97-AF65-F5344CB8AC3E}">
        <p14:creationId xmlns:p14="http://schemas.microsoft.com/office/powerpoint/2010/main" val="382127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334</Words>
  <Application>Microsoft Macintosh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Calisto MT</vt:lpstr>
      <vt:lpstr>Univers Condensed</vt:lpstr>
      <vt:lpstr>ChronicleVTI</vt:lpstr>
      <vt:lpstr>Hệ thống Giám sát và phân tích năng lượng điện tiêu thụ trong hộ gia đình    </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19:  CÁC HỆ THỐNG MẠNG VÀ HỆ THỐNG PHÂN TÁN    </dc:title>
  <dc:creator>anhlq</dc:creator>
  <cp:lastModifiedBy>anhlq</cp:lastModifiedBy>
  <cp:revision>12</cp:revision>
  <dcterms:created xsi:type="dcterms:W3CDTF">2022-05-04T02:37:08Z</dcterms:created>
  <dcterms:modified xsi:type="dcterms:W3CDTF">2022-08-22T05:51:02Z</dcterms:modified>
</cp:coreProperties>
</file>