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2" r:id="rId2"/>
    <p:sldId id="261" r:id="rId3"/>
    <p:sldId id="260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1" r:id="rId15"/>
    <p:sldId id="279" r:id="rId16"/>
    <p:sldId id="281" r:id="rId17"/>
    <p:sldId id="278" r:id="rId18"/>
    <p:sldId id="280" r:id="rId19"/>
    <p:sldId id="28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A475-75AB-13BD-1491-9285BCD263F4}" v="442" dt="2021-05-10T03:34:13.548"/>
    <p1510:client id="{6A8EC69F-D0DF-0000-9813-B3D4312C06C9}" v="7" dt="2021-05-10T14:45:44.474"/>
    <p1510:client id="{9D1369E7-1A6F-4E4C-AC3B-E146F483758D}" v="2123" dt="2021-05-10T13:21:29.518"/>
    <p1510:client id="{D38EC69F-B041-0000-9813-BBE73CB1D1F9}" v="7" dt="2021-05-10T14:58:36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55A4B-C5CC-46B3-83DD-5309542E89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CDC36-939F-4E91-8E6A-FFD516BE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CDC36-939F-4E91-8E6A-FFD516BE1B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CDC36-939F-4E91-8E6A-FFD516BE1B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43" y="2508021"/>
            <a:ext cx="5564994" cy="173880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err="1">
                <a:latin typeface="Arial"/>
                <a:cs typeface="Arial"/>
              </a:rPr>
              <a:t>Nhóm</a:t>
            </a:r>
            <a:r>
              <a:rPr lang="en-US" b="1">
                <a:latin typeface="Arial"/>
                <a:cs typeface="Arial"/>
              </a:rPr>
              <a:t> </a:t>
            </a:r>
            <a:r>
              <a:rPr lang="en-US" b="1" err="1">
                <a:latin typeface="Arial"/>
                <a:cs typeface="Arial"/>
              </a:rPr>
              <a:t>sinh</a:t>
            </a:r>
            <a:r>
              <a:rPr lang="en-US" b="1">
                <a:latin typeface="Arial"/>
                <a:cs typeface="Arial"/>
              </a:rPr>
              <a:t> </a:t>
            </a:r>
            <a:r>
              <a:rPr lang="en-US" b="1" err="1">
                <a:latin typeface="Arial"/>
                <a:cs typeface="Arial"/>
              </a:rPr>
              <a:t>viên</a:t>
            </a:r>
            <a:r>
              <a:rPr lang="en-US" b="1">
                <a:latin typeface="Arial"/>
                <a:cs typeface="Arial"/>
              </a:rPr>
              <a:t> </a:t>
            </a:r>
            <a:r>
              <a:rPr lang="en-US" b="1" err="1">
                <a:latin typeface="Arial"/>
                <a:cs typeface="Arial"/>
              </a:rPr>
              <a:t>thực</a:t>
            </a:r>
            <a:r>
              <a:rPr lang="en-US" b="1">
                <a:latin typeface="Arial"/>
                <a:cs typeface="Arial"/>
              </a:rPr>
              <a:t> </a:t>
            </a:r>
            <a:r>
              <a:rPr lang="en-US" b="1" err="1">
                <a:latin typeface="Arial"/>
                <a:cs typeface="Arial"/>
              </a:rPr>
              <a:t>hiện</a:t>
            </a:r>
            <a:r>
              <a:rPr lang="en-US" b="1">
                <a:latin typeface="Arial"/>
                <a:cs typeface="Arial"/>
              </a:rPr>
              <a:t>:</a:t>
            </a:r>
            <a:endParaRPr lang="en-US">
              <a:latin typeface="Arial"/>
              <a:cs typeface="Arial"/>
            </a:endParaRPr>
          </a:p>
          <a:p>
            <a:pPr marL="685800" lvl="2" algn="l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Arial"/>
                <a:cs typeface="Arial"/>
              </a:rPr>
              <a:t>110119004: </a:t>
            </a:r>
            <a:r>
              <a:rPr lang="en-US" sz="2400" err="1">
                <a:latin typeface="Arial"/>
                <a:cs typeface="Arial"/>
              </a:rPr>
              <a:t>Kiên</a:t>
            </a:r>
            <a:r>
              <a:rPr lang="en-US" sz="2400">
                <a:latin typeface="Arial"/>
                <a:cs typeface="Arial"/>
              </a:rPr>
              <a:t> Thanh </a:t>
            </a:r>
            <a:r>
              <a:rPr lang="en-US" sz="2400" err="1">
                <a:latin typeface="Arial"/>
                <a:cs typeface="Arial"/>
              </a:rPr>
              <a:t>Bình</a:t>
            </a:r>
            <a:endParaRPr lang="en-US" sz="2400">
              <a:latin typeface="Arial"/>
              <a:cs typeface="Arial"/>
            </a:endParaRPr>
          </a:p>
          <a:p>
            <a:pPr marL="685800" lvl="2" algn="l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Arial"/>
                <a:cs typeface="Arial"/>
              </a:rPr>
              <a:t>110119014: Lý </a:t>
            </a:r>
            <a:r>
              <a:rPr lang="en-US" sz="2400" err="1">
                <a:latin typeface="Arial"/>
                <a:cs typeface="Arial"/>
              </a:rPr>
              <a:t>Quốc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Hưng</a:t>
            </a:r>
            <a:endParaRPr lang="en-US" sz="2400">
              <a:latin typeface="Arial"/>
              <a:cs typeface="Arial"/>
            </a:endParaRPr>
          </a:p>
          <a:p>
            <a:pPr marL="685800" lvl="2" algn="l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Arial"/>
                <a:cs typeface="Arial"/>
              </a:rPr>
              <a:t>110119052: </a:t>
            </a:r>
            <a:r>
              <a:rPr lang="en-US" sz="2400" err="1">
                <a:latin typeface="Arial"/>
                <a:cs typeface="Arial"/>
              </a:rPr>
              <a:t>Võ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Duy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Thông</a:t>
            </a:r>
            <a:r>
              <a:rPr lang="en-US" sz="2400">
                <a:latin typeface="Arial"/>
                <a:cs typeface="Arial"/>
              </a:rPr>
              <a:t> </a:t>
            </a: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</p:txBody>
      </p:sp>
      <p:sp>
        <p:nvSpPr>
          <p:cNvPr id="3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418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34" y="164286"/>
            <a:ext cx="7778265" cy="158691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Xây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dựng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hệ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thống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quản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lý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br>
              <a:rPr lang="en-US" sz="3600" b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dịch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 vụ </a:t>
            </a: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giao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hàng</a:t>
            </a:r>
            <a:r>
              <a:rPr lang="en-US" sz="36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Arial"/>
                <a:cs typeface="Arial"/>
              </a:rPr>
              <a:t>nhanh</a:t>
            </a:r>
            <a:endParaRPr lang="en-US" sz="3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4676920-0F9B-49DC-8281-1436CC7B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827" y="2701229"/>
            <a:ext cx="4267200" cy="4267200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3A12A46B-1512-492D-B0E4-C06FDDBB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491" y="2704"/>
            <a:ext cx="2743200" cy="27655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5A3267-4D79-43A3-804B-7A15FB87ACC5}"/>
              </a:ext>
            </a:extLst>
          </p:cNvPr>
          <p:cNvSpPr txBox="1">
            <a:spLocks/>
          </p:cNvSpPr>
          <p:nvPr/>
        </p:nvSpPr>
        <p:spPr>
          <a:xfrm>
            <a:off x="476670" y="5091390"/>
            <a:ext cx="5619330" cy="1358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>
              <a:solidFill>
                <a:srgbClr val="FFFF00"/>
              </a:solidFill>
              <a:cs typeface="Calibri Light"/>
            </a:endParaRPr>
          </a:p>
          <a:p>
            <a:pPr algn="l"/>
            <a:r>
              <a:rPr lang="en-US" sz="2400" b="1" err="1">
                <a:solidFill>
                  <a:srgbClr val="FFFF00"/>
                </a:solidFill>
                <a:latin typeface="Arial"/>
                <a:cs typeface="Arial"/>
              </a:rPr>
              <a:t>Giảng</a:t>
            </a:r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Arial"/>
                <a:cs typeface="Arial"/>
              </a:rPr>
              <a:t>viên</a:t>
            </a:r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Arial"/>
                <a:cs typeface="Arial"/>
              </a:rPr>
              <a:t>hướng</a:t>
            </a:r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Arial"/>
                <a:cs typeface="Arial"/>
              </a:rPr>
              <a:t>dẫn</a:t>
            </a:r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:</a:t>
            </a:r>
          </a:p>
          <a:p>
            <a:pPr algn="l"/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lang="en-US" sz="2400" b="1" err="1">
                <a:solidFill>
                  <a:srgbClr val="FFFF00"/>
                </a:solidFill>
                <a:latin typeface="Arial"/>
                <a:cs typeface="Arial"/>
              </a:rPr>
              <a:t>ThS</a:t>
            </a:r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. Phan </a:t>
            </a:r>
            <a:r>
              <a:rPr lang="en-US" sz="2400" b="1" err="1">
                <a:solidFill>
                  <a:srgbClr val="FFFF00"/>
                </a:solidFill>
                <a:latin typeface="Arial"/>
                <a:cs typeface="Arial"/>
              </a:rPr>
              <a:t>Thị</a:t>
            </a:r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Arial"/>
                <a:cs typeface="Arial"/>
              </a:rPr>
              <a:t>Phương</a:t>
            </a:r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 Nam</a:t>
            </a:r>
            <a:endParaRPr lang="en-US" sz="800">
              <a:solidFill>
                <a:srgbClr val="FFFF00"/>
              </a:solidFill>
              <a:cs typeface="Calibri Light"/>
            </a:endParaRPr>
          </a:p>
          <a:p>
            <a:pPr algn="l"/>
            <a:r>
              <a:rPr lang="en-US" sz="2400" b="1">
                <a:solidFill>
                  <a:srgbClr val="FFFF00"/>
                </a:solidFill>
                <a:latin typeface="Arial"/>
                <a:cs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527A57-F76E-4DCB-A37A-A972DD2FD66C}"/>
              </a:ext>
            </a:extLst>
          </p:cNvPr>
          <p:cNvSpPr/>
          <p:nvPr/>
        </p:nvSpPr>
        <p:spPr>
          <a:xfrm flipH="1">
            <a:off x="67506" y="936192"/>
            <a:ext cx="11861461" cy="5762131"/>
          </a:xfrm>
          <a:prstGeom prst="parallelogram">
            <a:avLst>
              <a:gd name="adj" fmla="val 126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9565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2.2. Phân </a:t>
            </a:r>
            <a:r>
              <a:rPr lang="vi-VN" sz="2400" b="1" err="1">
                <a:latin typeface="Arial"/>
                <a:ea typeface="+mn-lt"/>
                <a:cs typeface="Arial"/>
              </a:rPr>
              <a:t>tích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các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thực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thể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và</a:t>
            </a:r>
            <a:r>
              <a:rPr lang="vi-VN" sz="2400" b="1">
                <a:latin typeface="Arial"/>
                <a:ea typeface="+mn-lt"/>
                <a:cs typeface="Arial"/>
              </a:rPr>
              <a:t> mô </a:t>
            </a:r>
            <a:r>
              <a:rPr lang="vi-VN" sz="2400" b="1" err="1">
                <a:latin typeface="Arial"/>
                <a:ea typeface="+mn-lt"/>
                <a:cs typeface="Arial"/>
              </a:rPr>
              <a:t>hình</a:t>
            </a:r>
            <a:r>
              <a:rPr lang="vi-VN" sz="2400" b="1">
                <a:latin typeface="Arial"/>
                <a:ea typeface="+mn-lt"/>
                <a:cs typeface="Arial"/>
              </a:rPr>
              <a:t> trong </a:t>
            </a:r>
            <a:r>
              <a:rPr lang="vi-VN" sz="2400" b="1" err="1">
                <a:latin typeface="Arial"/>
                <a:ea typeface="+mn-lt"/>
                <a:cs typeface="Arial"/>
              </a:rPr>
              <a:t>hệ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thống</a:t>
            </a:r>
            <a:r>
              <a:rPr lang="vi-VN" sz="2400" b="1">
                <a:latin typeface="Arial"/>
                <a:ea typeface="+mn-lt"/>
                <a:cs typeface="Arial"/>
              </a:rPr>
              <a:t>.</a:t>
            </a:r>
            <a:endParaRPr lang="vi-VN" sz="2400" b="1">
              <a:latin typeface="Arial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2.2.4. Mô </a:t>
            </a:r>
            <a:r>
              <a:rPr lang="vi-VN" sz="2400" b="1" err="1">
                <a:latin typeface="Arial"/>
                <a:ea typeface="+mn-lt"/>
                <a:cs typeface="Arial"/>
              </a:rPr>
              <a:t>hình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vật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lý</a:t>
            </a:r>
            <a:r>
              <a:rPr lang="vi-VN" sz="2400" b="1">
                <a:latin typeface="Arial"/>
                <a:ea typeface="+mn-lt"/>
                <a:cs typeface="Arial"/>
              </a:rPr>
              <a:t>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41EB119-8D1C-4385-AA22-A93478D4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029" y="1999705"/>
            <a:ext cx="6912794" cy="45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4587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2.3. </a:t>
            </a:r>
            <a:r>
              <a:rPr lang="vi-VN" sz="2400" b="1" err="1">
                <a:latin typeface="Arial"/>
                <a:ea typeface="+mn-lt"/>
                <a:cs typeface="Arial"/>
              </a:rPr>
              <a:t>Bảng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dữ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liệu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kiểm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thử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7A4B06-698C-4421-9CA7-5EB98D8F5977}"/>
              </a:ext>
            </a:extLst>
          </p:cNvPr>
          <p:cNvGrpSpPr/>
          <p:nvPr/>
        </p:nvGrpSpPr>
        <p:grpSpPr>
          <a:xfrm>
            <a:off x="-4387" y="1532454"/>
            <a:ext cx="12211796" cy="5328111"/>
            <a:chOff x="500759" y="916005"/>
            <a:chExt cx="12211796" cy="53281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E7770E-13F2-4E8C-9E2D-2DDB60538679}"/>
                </a:ext>
              </a:extLst>
            </p:cNvPr>
            <p:cNvGrpSpPr/>
            <p:nvPr/>
          </p:nvGrpSpPr>
          <p:grpSpPr>
            <a:xfrm>
              <a:off x="500759" y="916005"/>
              <a:ext cx="12211796" cy="5328111"/>
              <a:chOff x="-7812" y="1529030"/>
              <a:chExt cx="12211796" cy="53281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064689-9A59-47AE-A1FD-6770CBF7C33B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B2233FE1-680C-4E24-B5FC-D944A164B515}"/>
                  </a:ext>
                </a:extLst>
              </p:cNvPr>
              <p:cNvSpPr/>
              <p:nvPr/>
            </p:nvSpPr>
            <p:spPr>
              <a:xfrm>
                <a:off x="-7812" y="1529030"/>
                <a:ext cx="1618179" cy="547954"/>
              </a:xfrm>
              <a:prstGeom prst="snip1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NV_GIAOHANG</a:t>
                </a:r>
              </a:p>
            </p:txBody>
          </p:sp>
        </p:grpSp>
        <p:pic>
          <p:nvPicPr>
            <p:cNvPr id="8" name="Picture 18">
              <a:extLst>
                <a:ext uri="{FF2B5EF4-FFF2-40B4-BE49-F238E27FC236}">
                  <a16:creationId xmlns:a16="http://schemas.microsoft.com/office/drawing/2014/main" id="{DC5F7D5C-79C1-4F53-9EDB-9885DD5CC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9232" y="1683972"/>
              <a:ext cx="6655940" cy="431198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916466-8EB5-4757-99DC-B05691799671}"/>
              </a:ext>
            </a:extLst>
          </p:cNvPr>
          <p:cNvGrpSpPr/>
          <p:nvPr/>
        </p:nvGrpSpPr>
        <p:grpSpPr>
          <a:xfrm>
            <a:off x="13699" y="1530742"/>
            <a:ext cx="12200559" cy="5328111"/>
            <a:chOff x="13699" y="1530742"/>
            <a:chExt cx="12200559" cy="53281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2B25F1-8502-4B84-B72E-9EA99BF5A7C4}"/>
                </a:ext>
              </a:extLst>
            </p:cNvPr>
            <p:cNvGrpSpPr/>
            <p:nvPr/>
          </p:nvGrpSpPr>
          <p:grpSpPr>
            <a:xfrm>
              <a:off x="13699" y="1530742"/>
              <a:ext cx="12200559" cy="5328111"/>
              <a:chOff x="3425" y="1529030"/>
              <a:chExt cx="12200559" cy="532811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B3F5451-31E2-4EC4-913E-B8E87D1D2B01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Single Corner Snipped 25">
                <a:extLst>
                  <a:ext uri="{FF2B5EF4-FFF2-40B4-BE49-F238E27FC236}">
                    <a16:creationId xmlns:a16="http://schemas.microsoft.com/office/drawing/2014/main" id="{1A05BFB0-422A-42A0-B7F3-D1D86E8DDEBB}"/>
                  </a:ext>
                </a:extLst>
              </p:cNvPr>
              <p:cNvSpPr/>
              <p:nvPr/>
            </p:nvSpPr>
            <p:spPr>
              <a:xfrm>
                <a:off x="1601806" y="1529030"/>
                <a:ext cx="1763729" cy="547954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KHACHHANGGUI</a:t>
                </a:r>
              </a:p>
            </p:txBody>
          </p:sp>
        </p:grpSp>
        <p:pic>
          <p:nvPicPr>
            <p:cNvPr id="28" name="Picture 28">
              <a:extLst>
                <a:ext uri="{FF2B5EF4-FFF2-40B4-BE49-F238E27FC236}">
                  <a16:creationId xmlns:a16="http://schemas.microsoft.com/office/drawing/2014/main" id="{1306C0C4-1BC9-405D-9176-3F74F346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6063" y="2651325"/>
              <a:ext cx="8068638" cy="3507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48DF32-DE00-4CFB-8C42-9544C8468D8A}"/>
              </a:ext>
            </a:extLst>
          </p:cNvPr>
          <p:cNvGrpSpPr/>
          <p:nvPr/>
        </p:nvGrpSpPr>
        <p:grpSpPr>
          <a:xfrm>
            <a:off x="-5137" y="1529030"/>
            <a:ext cx="12200559" cy="5328111"/>
            <a:chOff x="-5137" y="1529030"/>
            <a:chExt cx="12200559" cy="53281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265653-7F59-43E1-BF61-56DB06A33F32}"/>
                </a:ext>
              </a:extLst>
            </p:cNvPr>
            <p:cNvGrpSpPr/>
            <p:nvPr/>
          </p:nvGrpSpPr>
          <p:grpSpPr>
            <a:xfrm>
              <a:off x="-5137" y="1529030"/>
              <a:ext cx="12200559" cy="5328111"/>
              <a:chOff x="3425" y="1529030"/>
              <a:chExt cx="12200559" cy="532811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A08871-E4B6-4FD0-BBBD-9CB42122F1C6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Single Corner Snipped 33">
                <a:extLst>
                  <a:ext uri="{FF2B5EF4-FFF2-40B4-BE49-F238E27FC236}">
                    <a16:creationId xmlns:a16="http://schemas.microsoft.com/office/drawing/2014/main" id="{37BE0976-E66B-41D0-B67C-1CD993D800ED}"/>
                  </a:ext>
                </a:extLst>
              </p:cNvPr>
              <p:cNvSpPr/>
              <p:nvPr/>
            </p:nvSpPr>
            <p:spPr>
              <a:xfrm>
                <a:off x="3374098" y="1529030"/>
                <a:ext cx="1917841" cy="54795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KHACHHANGNHAN</a:t>
                </a:r>
              </a:p>
            </p:txBody>
          </p:sp>
        </p:grpSp>
        <p:pic>
          <p:nvPicPr>
            <p:cNvPr id="36" name="Picture 36">
              <a:extLst>
                <a:ext uri="{FF2B5EF4-FFF2-40B4-BE49-F238E27FC236}">
                  <a16:creationId xmlns:a16="http://schemas.microsoft.com/office/drawing/2014/main" id="{BB5B6C83-D0BC-4975-8893-3E49C0C66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3254" y="2673087"/>
              <a:ext cx="7957334" cy="37036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88381D-8E79-4796-B207-202C7ABCD2AD}"/>
              </a:ext>
            </a:extLst>
          </p:cNvPr>
          <p:cNvGrpSpPr/>
          <p:nvPr/>
        </p:nvGrpSpPr>
        <p:grpSpPr>
          <a:xfrm>
            <a:off x="-6849" y="1527318"/>
            <a:ext cx="12200559" cy="5328111"/>
            <a:chOff x="-6849" y="1527318"/>
            <a:chExt cx="12200559" cy="532811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8A78591-9554-44A5-B77B-8F9A915AF3F2}"/>
                </a:ext>
              </a:extLst>
            </p:cNvPr>
            <p:cNvGrpSpPr/>
            <p:nvPr/>
          </p:nvGrpSpPr>
          <p:grpSpPr>
            <a:xfrm>
              <a:off x="-6849" y="1527318"/>
              <a:ext cx="12200559" cy="5328111"/>
              <a:chOff x="3425" y="1529030"/>
              <a:chExt cx="12200559" cy="5328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95EE7B-4E98-468C-AF06-26F189E596A6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Single Corner Snipped 41">
                <a:extLst>
                  <a:ext uri="{FF2B5EF4-FFF2-40B4-BE49-F238E27FC236}">
                    <a16:creationId xmlns:a16="http://schemas.microsoft.com/office/drawing/2014/main" id="{36B33F34-94CF-4B6E-A931-244AE0C4C688}"/>
                  </a:ext>
                </a:extLst>
              </p:cNvPr>
              <p:cNvSpPr/>
              <p:nvPr/>
            </p:nvSpPr>
            <p:spPr>
              <a:xfrm>
                <a:off x="5283379" y="1529030"/>
                <a:ext cx="1678111" cy="547954"/>
              </a:xfrm>
              <a:prstGeom prst="snip1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 </a:t>
                </a:r>
                <a:br>
                  <a:rPr lang="en-US" sz="1400">
                    <a:latin typeface="Arial"/>
                    <a:cs typeface="Calibri"/>
                  </a:rPr>
                </a:br>
                <a:r>
                  <a:rPr lang="en-US" sz="1400">
                    <a:latin typeface="Arial"/>
                    <a:cs typeface="Calibri"/>
                  </a:rPr>
                  <a:t>DONHANG</a:t>
                </a:r>
              </a:p>
            </p:txBody>
          </p:sp>
        </p:grpSp>
        <p:pic>
          <p:nvPicPr>
            <p:cNvPr id="44" name="Picture 44">
              <a:extLst>
                <a:ext uri="{FF2B5EF4-FFF2-40B4-BE49-F238E27FC236}">
                  <a16:creationId xmlns:a16="http://schemas.microsoft.com/office/drawing/2014/main" id="{A7744F99-BEB4-44D7-A298-8F5B4459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9501" y="2191131"/>
              <a:ext cx="5679896" cy="4487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7C6C81-78A0-4BE6-B2CD-711E2C89D700}"/>
              </a:ext>
            </a:extLst>
          </p:cNvPr>
          <p:cNvGrpSpPr/>
          <p:nvPr/>
        </p:nvGrpSpPr>
        <p:grpSpPr>
          <a:xfrm>
            <a:off x="-8561" y="1534168"/>
            <a:ext cx="12200559" cy="5319549"/>
            <a:chOff x="-8561" y="1534168"/>
            <a:chExt cx="12200559" cy="53195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84A7E2C-6332-458C-BC70-F4155AFBF0F3}"/>
                </a:ext>
              </a:extLst>
            </p:cNvPr>
            <p:cNvGrpSpPr/>
            <p:nvPr/>
          </p:nvGrpSpPr>
          <p:grpSpPr>
            <a:xfrm>
              <a:off x="-8561" y="1534168"/>
              <a:ext cx="12200559" cy="5319549"/>
              <a:chOff x="3425" y="1537592"/>
              <a:chExt cx="12200559" cy="531954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72C5375-1890-48C1-8755-79E69CE7100A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Single Corner Snipped 49">
                <a:extLst>
                  <a:ext uri="{FF2B5EF4-FFF2-40B4-BE49-F238E27FC236}">
                    <a16:creationId xmlns:a16="http://schemas.microsoft.com/office/drawing/2014/main" id="{553410C7-B744-4DE7-B89D-62223BDDC309}"/>
                  </a:ext>
                </a:extLst>
              </p:cNvPr>
              <p:cNvSpPr/>
              <p:nvPr/>
            </p:nvSpPr>
            <p:spPr>
              <a:xfrm>
                <a:off x="6961491" y="1537592"/>
                <a:ext cx="2397302" cy="547954"/>
              </a:xfrm>
              <a:prstGeom prst="snip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br>
                  <a:rPr lang="en-US" sz="1400">
                    <a:latin typeface="Arial"/>
                    <a:cs typeface="Calibri"/>
                  </a:rPr>
                </a:br>
                <a:r>
                  <a:rPr lang="en-US" sz="1400">
                    <a:latin typeface="Arial"/>
                    <a:cs typeface="Calibri"/>
                  </a:rPr>
                  <a:t> THONGTINSANPHAMDH</a:t>
                </a:r>
              </a:p>
            </p:txBody>
          </p:sp>
        </p:grpSp>
        <p:pic>
          <p:nvPicPr>
            <p:cNvPr id="52" name="Picture 52">
              <a:extLst>
                <a:ext uri="{FF2B5EF4-FFF2-40B4-BE49-F238E27FC236}">
                  <a16:creationId xmlns:a16="http://schemas.microsoft.com/office/drawing/2014/main" id="{E767F4B3-0F31-4E9E-A537-2FB7DBBFC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1816" y="2816508"/>
              <a:ext cx="8659401" cy="34852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1033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4587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2.4. Cơ </a:t>
            </a:r>
            <a:r>
              <a:rPr lang="vi-VN" sz="2400" b="1" err="1">
                <a:latin typeface="Arial"/>
                <a:ea typeface="+mn-lt"/>
                <a:cs typeface="Arial"/>
              </a:rPr>
              <a:t>sở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dữ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liệu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các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bảng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74AC2F-51C9-456B-B781-FE2F25028465}"/>
              </a:ext>
            </a:extLst>
          </p:cNvPr>
          <p:cNvGrpSpPr/>
          <p:nvPr/>
        </p:nvGrpSpPr>
        <p:grpSpPr>
          <a:xfrm>
            <a:off x="-6100" y="1505055"/>
            <a:ext cx="12203235" cy="5353798"/>
            <a:chOff x="-6100" y="6273977"/>
            <a:chExt cx="12203235" cy="53537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38043E-0686-4AB9-B08D-8895A47A9E60}"/>
                </a:ext>
              </a:extLst>
            </p:cNvPr>
            <p:cNvGrpSpPr/>
            <p:nvPr/>
          </p:nvGrpSpPr>
          <p:grpSpPr>
            <a:xfrm>
              <a:off x="-6100" y="6273977"/>
              <a:ext cx="12203235" cy="5353798"/>
              <a:chOff x="-14662" y="6273978"/>
              <a:chExt cx="12203235" cy="535379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784263-D43F-4196-AB3B-0579C28F6832}"/>
                  </a:ext>
                </a:extLst>
              </p:cNvPr>
              <p:cNvSpPr/>
              <p:nvPr/>
            </p:nvSpPr>
            <p:spPr>
              <a:xfrm>
                <a:off x="-11986" y="6824610"/>
                <a:ext cx="12200559" cy="48031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Single Corner Snipped 2">
                <a:extLst>
                  <a:ext uri="{FF2B5EF4-FFF2-40B4-BE49-F238E27FC236}">
                    <a16:creationId xmlns:a16="http://schemas.microsoft.com/office/drawing/2014/main" id="{96CF5A2C-B428-4A12-93EE-D347334E9102}"/>
                  </a:ext>
                </a:extLst>
              </p:cNvPr>
              <p:cNvSpPr/>
              <p:nvPr/>
            </p:nvSpPr>
            <p:spPr>
              <a:xfrm>
                <a:off x="-14662" y="6273978"/>
                <a:ext cx="1318517" cy="539393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TAIKHOAN</a:t>
                </a:r>
                <a:endParaRPr lang="en-US" sz="1400">
                  <a:latin typeface="Arial"/>
                  <a:cs typeface="Arial"/>
                </a:endParaRPr>
              </a:p>
            </p:txBody>
          </p:sp>
        </p:grp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40D6FA7D-B200-4814-AB41-57BAF0221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917" y="7686042"/>
              <a:ext cx="7195334" cy="26333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C223B-EE0A-490F-ADDB-8CA6B6B99C6D}"/>
              </a:ext>
            </a:extLst>
          </p:cNvPr>
          <p:cNvGrpSpPr/>
          <p:nvPr/>
        </p:nvGrpSpPr>
        <p:grpSpPr>
          <a:xfrm>
            <a:off x="3425" y="1503343"/>
            <a:ext cx="12200559" cy="5353798"/>
            <a:chOff x="3425" y="1503343"/>
            <a:chExt cx="12200559" cy="53537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23A9F3-3862-4447-B8A6-C458DDFFE837}"/>
                </a:ext>
              </a:extLst>
            </p:cNvPr>
            <p:cNvGrpSpPr/>
            <p:nvPr/>
          </p:nvGrpSpPr>
          <p:grpSpPr>
            <a:xfrm>
              <a:off x="3425" y="1503343"/>
              <a:ext cx="12200559" cy="5353798"/>
              <a:chOff x="3425" y="1503343"/>
              <a:chExt cx="12200559" cy="535379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EBB9E7-D03A-4B8A-8B87-36F2687DE355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585242FD-1ED3-4BE0-AAEC-CD48E62C7E93}"/>
                  </a:ext>
                </a:extLst>
              </p:cNvPr>
              <p:cNvSpPr/>
              <p:nvPr/>
            </p:nvSpPr>
            <p:spPr>
              <a:xfrm>
                <a:off x="1302142" y="1503343"/>
                <a:ext cx="1712359" cy="539393"/>
              </a:xfrm>
              <a:prstGeom prst="snip1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NV_GIAOHANG</a:t>
                </a:r>
                <a:endParaRPr lang="en-US" sz="1400">
                  <a:latin typeface="Arial"/>
                  <a:cs typeface="Arial"/>
                </a:endParaRPr>
              </a:p>
            </p:txBody>
          </p:sp>
        </p:grpSp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09CDCA41-B235-425E-813F-7DB4565F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6962" y="2590561"/>
              <a:ext cx="6912795" cy="36974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B3395D-3F73-4A6D-B1CE-77E091DEF670}"/>
              </a:ext>
            </a:extLst>
          </p:cNvPr>
          <p:cNvGrpSpPr/>
          <p:nvPr/>
        </p:nvGrpSpPr>
        <p:grpSpPr>
          <a:xfrm>
            <a:off x="1713" y="1501631"/>
            <a:ext cx="12200559" cy="5345236"/>
            <a:chOff x="1713" y="1501631"/>
            <a:chExt cx="12200559" cy="534523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EA1FCE2-23DF-4197-9338-EF18732468D6}"/>
                </a:ext>
              </a:extLst>
            </p:cNvPr>
            <p:cNvGrpSpPr/>
            <p:nvPr/>
          </p:nvGrpSpPr>
          <p:grpSpPr>
            <a:xfrm>
              <a:off x="1713" y="1501631"/>
              <a:ext cx="12200559" cy="5345236"/>
              <a:chOff x="3425" y="1511905"/>
              <a:chExt cx="12200559" cy="534523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F04AA2-D2C9-40FB-8786-5B7CEA17CEA3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Single Corner Snipped 71">
                <a:extLst>
                  <a:ext uri="{FF2B5EF4-FFF2-40B4-BE49-F238E27FC236}">
                    <a16:creationId xmlns:a16="http://schemas.microsoft.com/office/drawing/2014/main" id="{4B6A0EE8-7CD4-4FFF-B0D7-A8F7CDB1BF0F}"/>
                  </a:ext>
                </a:extLst>
              </p:cNvPr>
              <p:cNvSpPr/>
              <p:nvPr/>
            </p:nvSpPr>
            <p:spPr>
              <a:xfrm>
                <a:off x="3014502" y="1511905"/>
                <a:ext cx="1823662" cy="539393"/>
              </a:xfrm>
              <a:prstGeom prst="snip1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KHACHHANGGUI</a:t>
                </a:r>
              </a:p>
            </p:txBody>
          </p:sp>
        </p:grpSp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FDA5D7ED-3859-44E3-B500-87AAD2C15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8669" y="2736611"/>
              <a:ext cx="7803222" cy="31485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8D1B4D-D701-46BE-8939-314385BEDB18}"/>
              </a:ext>
            </a:extLst>
          </p:cNvPr>
          <p:cNvGrpSpPr/>
          <p:nvPr/>
        </p:nvGrpSpPr>
        <p:grpSpPr>
          <a:xfrm>
            <a:off x="-17123" y="1499919"/>
            <a:ext cx="12200559" cy="5345236"/>
            <a:chOff x="-17123" y="1499919"/>
            <a:chExt cx="12200559" cy="534523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C1329D-01A1-489E-94C0-00E4527CEC1A}"/>
                </a:ext>
              </a:extLst>
            </p:cNvPr>
            <p:cNvGrpSpPr/>
            <p:nvPr/>
          </p:nvGrpSpPr>
          <p:grpSpPr>
            <a:xfrm>
              <a:off x="-17123" y="1499919"/>
              <a:ext cx="12200559" cy="5345236"/>
              <a:chOff x="3425" y="1511905"/>
              <a:chExt cx="12200559" cy="5345236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4EFD0E-9FF9-4FB5-A514-A102EDD55E3A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Single Corner Snipped 90">
                <a:extLst>
                  <a:ext uri="{FF2B5EF4-FFF2-40B4-BE49-F238E27FC236}">
                    <a16:creationId xmlns:a16="http://schemas.microsoft.com/office/drawing/2014/main" id="{B16B8FCD-9957-4CB6-B3D6-4CF7A8E13CE7}"/>
                  </a:ext>
                </a:extLst>
              </p:cNvPr>
              <p:cNvSpPr/>
              <p:nvPr/>
            </p:nvSpPr>
            <p:spPr>
              <a:xfrm>
                <a:off x="4846727" y="1511905"/>
                <a:ext cx="1900719" cy="539393"/>
              </a:xfrm>
              <a:prstGeom prst="snip1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KHACHHANGNHAN</a:t>
                </a:r>
              </a:p>
            </p:txBody>
          </p:sp>
        </p:grpSp>
        <p:pic>
          <p:nvPicPr>
            <p:cNvPr id="22" name="Picture 22">
              <a:extLst>
                <a:ext uri="{FF2B5EF4-FFF2-40B4-BE49-F238E27FC236}">
                  <a16:creationId xmlns:a16="http://schemas.microsoft.com/office/drawing/2014/main" id="{14635868-0A8C-4372-8806-5CCE9ECE1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7163" y="3040791"/>
              <a:ext cx="7118278" cy="2685698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6A584-0039-45E5-BE3F-24041C1E6F5E}"/>
              </a:ext>
            </a:extLst>
          </p:cNvPr>
          <p:cNvGrpSpPr/>
          <p:nvPr/>
        </p:nvGrpSpPr>
        <p:grpSpPr>
          <a:xfrm>
            <a:off x="6850" y="1506768"/>
            <a:ext cx="12200559" cy="5336674"/>
            <a:chOff x="6850" y="1506768"/>
            <a:chExt cx="12200559" cy="533667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58D65EC-D4B7-4FB6-90DA-2FC6DD06BA52}"/>
                </a:ext>
              </a:extLst>
            </p:cNvPr>
            <p:cNvGrpSpPr/>
            <p:nvPr/>
          </p:nvGrpSpPr>
          <p:grpSpPr>
            <a:xfrm>
              <a:off x="6850" y="1506768"/>
              <a:ext cx="12200559" cy="5336674"/>
              <a:chOff x="3425" y="1520467"/>
              <a:chExt cx="12200559" cy="533667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121AF6B-566E-433A-89EE-BAF858170317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Single Corner Snipped 95">
                <a:extLst>
                  <a:ext uri="{FF2B5EF4-FFF2-40B4-BE49-F238E27FC236}">
                    <a16:creationId xmlns:a16="http://schemas.microsoft.com/office/drawing/2014/main" id="{B3187B56-20D5-44CD-9668-DAC3B99CA9AA}"/>
                  </a:ext>
                </a:extLst>
              </p:cNvPr>
              <p:cNvSpPr/>
              <p:nvPr/>
            </p:nvSpPr>
            <p:spPr>
              <a:xfrm>
                <a:off x="6713199" y="1520467"/>
                <a:ext cx="1900719" cy="539393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DONHANG</a:t>
                </a:r>
              </a:p>
            </p:txBody>
          </p:sp>
        </p:grpSp>
        <p:pic>
          <p:nvPicPr>
            <p:cNvPr id="25" name="Picture 25">
              <a:extLst>
                <a:ext uri="{FF2B5EF4-FFF2-40B4-BE49-F238E27FC236}">
                  <a16:creationId xmlns:a16="http://schemas.microsoft.com/office/drawing/2014/main" id="{5EF18C98-5ADE-4034-94F6-09AAAA8B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33590" y="2232512"/>
              <a:ext cx="8770705" cy="44135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18810-228E-44FE-BBB2-7EB78BD914A7}"/>
              </a:ext>
            </a:extLst>
          </p:cNvPr>
          <p:cNvGrpSpPr/>
          <p:nvPr/>
        </p:nvGrpSpPr>
        <p:grpSpPr>
          <a:xfrm>
            <a:off x="6849" y="1506768"/>
            <a:ext cx="12200559" cy="5345235"/>
            <a:chOff x="6849" y="1506768"/>
            <a:chExt cx="12200559" cy="534523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89E2263-5C3F-4B08-8B4E-142E66D897A2}"/>
                </a:ext>
              </a:extLst>
            </p:cNvPr>
            <p:cNvGrpSpPr/>
            <p:nvPr/>
          </p:nvGrpSpPr>
          <p:grpSpPr>
            <a:xfrm>
              <a:off x="6849" y="1506768"/>
              <a:ext cx="12200559" cy="5345235"/>
              <a:chOff x="3425" y="1511906"/>
              <a:chExt cx="12200559" cy="534523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BA031B5-77EC-4232-809D-3715F2DE6D44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: Single Corner Snipped 100">
                <a:extLst>
                  <a:ext uri="{FF2B5EF4-FFF2-40B4-BE49-F238E27FC236}">
                    <a16:creationId xmlns:a16="http://schemas.microsoft.com/office/drawing/2014/main" id="{E6E3E3A0-0988-4EB7-9AAA-CE30B5FCC61F}"/>
                  </a:ext>
                </a:extLst>
              </p:cNvPr>
              <p:cNvSpPr/>
              <p:nvPr/>
            </p:nvSpPr>
            <p:spPr>
              <a:xfrm>
                <a:off x="8605356" y="1511906"/>
                <a:ext cx="2696966" cy="547954"/>
              </a:xfrm>
              <a:prstGeom prst="snip1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THONGTINSANPHAMDH</a:t>
                </a:r>
              </a:p>
            </p:txBody>
          </p:sp>
        </p:grpSp>
        <p:pic>
          <p:nvPicPr>
            <p:cNvPr id="27" name="Picture 27">
              <a:extLst>
                <a:ext uri="{FF2B5EF4-FFF2-40B4-BE49-F238E27FC236}">
                  <a16:creationId xmlns:a16="http://schemas.microsoft.com/office/drawing/2014/main" id="{BE35A879-DD24-4795-8E1A-6512769E7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2018" y="2550512"/>
              <a:ext cx="8145694" cy="3743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7078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5365" y="1030253"/>
            <a:ext cx="12406404" cy="4587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2.5. Đưa </a:t>
            </a:r>
            <a:r>
              <a:rPr lang="vi-VN" sz="2400" b="1" err="1">
                <a:latin typeface="Arial"/>
                <a:ea typeface="+mn-lt"/>
                <a:cs typeface="Arial"/>
              </a:rPr>
              <a:t>dữ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liệu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vào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các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bảng</a:t>
            </a:r>
            <a:endParaRPr lang="vi-VN" sz="2400" b="1">
              <a:latin typeface="Arial"/>
              <a:ea typeface="+mn-lt"/>
              <a:cs typeface="Arial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C7A8C6-D873-4301-9123-BBE0309779DF}"/>
              </a:ext>
            </a:extLst>
          </p:cNvPr>
          <p:cNvGrpSpPr/>
          <p:nvPr/>
        </p:nvGrpSpPr>
        <p:grpSpPr>
          <a:xfrm>
            <a:off x="-4387" y="1532453"/>
            <a:ext cx="12211796" cy="5328111"/>
            <a:chOff x="-4387" y="1532454"/>
            <a:chExt cx="12211796" cy="53281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E7770E-13F2-4E8C-9E2D-2DDB60538679}"/>
                </a:ext>
              </a:extLst>
            </p:cNvPr>
            <p:cNvGrpSpPr/>
            <p:nvPr/>
          </p:nvGrpSpPr>
          <p:grpSpPr>
            <a:xfrm>
              <a:off x="-4387" y="1532454"/>
              <a:ext cx="12211796" cy="5328111"/>
              <a:chOff x="-7812" y="1529030"/>
              <a:chExt cx="12211796" cy="53281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064689-9A59-47AE-A1FD-6770CBF7C33B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B2233FE1-680C-4E24-B5FC-D944A164B515}"/>
                  </a:ext>
                </a:extLst>
              </p:cNvPr>
              <p:cNvSpPr/>
              <p:nvPr/>
            </p:nvSpPr>
            <p:spPr>
              <a:xfrm>
                <a:off x="-7812" y="1529030"/>
                <a:ext cx="1618179" cy="547954"/>
              </a:xfrm>
              <a:prstGeom prst="snip1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NV_GIAOHANG</a:t>
                </a:r>
              </a:p>
            </p:txBody>
          </p:sp>
        </p:grpSp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CBB8C79D-F672-4F71-8CA5-F0884AAF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590" y="2996303"/>
              <a:ext cx="10217651" cy="257775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BBCC2F-F169-456F-8909-86D77DE7ECDE}"/>
              </a:ext>
            </a:extLst>
          </p:cNvPr>
          <p:cNvGrpSpPr/>
          <p:nvPr/>
        </p:nvGrpSpPr>
        <p:grpSpPr>
          <a:xfrm>
            <a:off x="5136" y="1530741"/>
            <a:ext cx="12200559" cy="5328111"/>
            <a:chOff x="13699" y="1530742"/>
            <a:chExt cx="12200559" cy="53281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2B25F1-8502-4B84-B72E-9EA99BF5A7C4}"/>
                </a:ext>
              </a:extLst>
            </p:cNvPr>
            <p:cNvGrpSpPr/>
            <p:nvPr/>
          </p:nvGrpSpPr>
          <p:grpSpPr>
            <a:xfrm>
              <a:off x="13699" y="1530742"/>
              <a:ext cx="12200559" cy="5328111"/>
              <a:chOff x="3425" y="1529030"/>
              <a:chExt cx="12200559" cy="532811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B3F5451-31E2-4EC4-913E-B8E87D1D2B01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Single Corner Snipped 25">
                <a:extLst>
                  <a:ext uri="{FF2B5EF4-FFF2-40B4-BE49-F238E27FC236}">
                    <a16:creationId xmlns:a16="http://schemas.microsoft.com/office/drawing/2014/main" id="{1A05BFB0-422A-42A0-B7F3-D1D86E8DDEBB}"/>
                  </a:ext>
                </a:extLst>
              </p:cNvPr>
              <p:cNvSpPr/>
              <p:nvPr/>
            </p:nvSpPr>
            <p:spPr>
              <a:xfrm>
                <a:off x="1601806" y="1529030"/>
                <a:ext cx="1763729" cy="547954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KHACHHANGGUI</a:t>
                </a:r>
              </a:p>
            </p:txBody>
          </p:sp>
        </p:grpSp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08BE7193-FECF-4A9C-9E1F-951E89351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412" y="2797920"/>
              <a:ext cx="9703940" cy="312006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E6C948-828C-4BBC-9A66-81DA8888811E}"/>
              </a:ext>
            </a:extLst>
          </p:cNvPr>
          <p:cNvGrpSpPr/>
          <p:nvPr/>
        </p:nvGrpSpPr>
        <p:grpSpPr>
          <a:xfrm>
            <a:off x="3424" y="1529030"/>
            <a:ext cx="12200559" cy="5328111"/>
            <a:chOff x="-5137" y="1529030"/>
            <a:chExt cx="12200559" cy="53281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265653-7F59-43E1-BF61-56DB06A33F32}"/>
                </a:ext>
              </a:extLst>
            </p:cNvPr>
            <p:cNvGrpSpPr/>
            <p:nvPr/>
          </p:nvGrpSpPr>
          <p:grpSpPr>
            <a:xfrm>
              <a:off x="-5137" y="1529030"/>
              <a:ext cx="12200559" cy="5328111"/>
              <a:chOff x="3425" y="1529030"/>
              <a:chExt cx="12200559" cy="532811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A08871-E4B6-4FD0-BBBD-9CB42122F1C6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Single Corner Snipped 33">
                <a:extLst>
                  <a:ext uri="{FF2B5EF4-FFF2-40B4-BE49-F238E27FC236}">
                    <a16:creationId xmlns:a16="http://schemas.microsoft.com/office/drawing/2014/main" id="{37BE0976-E66B-41D0-B67C-1CD993D800ED}"/>
                  </a:ext>
                </a:extLst>
              </p:cNvPr>
              <p:cNvSpPr/>
              <p:nvPr/>
            </p:nvSpPr>
            <p:spPr>
              <a:xfrm>
                <a:off x="3374098" y="1529030"/>
                <a:ext cx="1917841" cy="547954"/>
              </a:xfrm>
              <a:prstGeom prst="snip1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 KHACHHANGNHAN</a:t>
                </a:r>
              </a:p>
            </p:txBody>
          </p:sp>
        </p:grpSp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578586AA-6FD6-4527-801C-542F75069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00" y="2696858"/>
              <a:ext cx="9746750" cy="295403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65D872-C46D-40EE-99FB-FC2E573259C7}"/>
              </a:ext>
            </a:extLst>
          </p:cNvPr>
          <p:cNvGrpSpPr/>
          <p:nvPr/>
        </p:nvGrpSpPr>
        <p:grpSpPr>
          <a:xfrm>
            <a:off x="10274" y="1518755"/>
            <a:ext cx="12200559" cy="5328111"/>
            <a:chOff x="-6849" y="1527318"/>
            <a:chExt cx="12200559" cy="532811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8A78591-9554-44A5-B77B-8F9A915AF3F2}"/>
                </a:ext>
              </a:extLst>
            </p:cNvPr>
            <p:cNvGrpSpPr/>
            <p:nvPr/>
          </p:nvGrpSpPr>
          <p:grpSpPr>
            <a:xfrm>
              <a:off x="-6849" y="1527318"/>
              <a:ext cx="12200559" cy="5328111"/>
              <a:chOff x="3425" y="1529030"/>
              <a:chExt cx="12200559" cy="5328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95EE7B-4E98-468C-AF06-26F189E596A6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Single Corner Snipped 41">
                <a:extLst>
                  <a:ext uri="{FF2B5EF4-FFF2-40B4-BE49-F238E27FC236}">
                    <a16:creationId xmlns:a16="http://schemas.microsoft.com/office/drawing/2014/main" id="{36B33F34-94CF-4B6E-A931-244AE0C4C688}"/>
                  </a:ext>
                </a:extLst>
              </p:cNvPr>
              <p:cNvSpPr/>
              <p:nvPr/>
            </p:nvSpPr>
            <p:spPr>
              <a:xfrm>
                <a:off x="5283379" y="1529030"/>
                <a:ext cx="1678111" cy="547954"/>
              </a:xfrm>
              <a:prstGeom prst="snip1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r>
                  <a:rPr lang="en-US" sz="1400">
                    <a:latin typeface="Arial"/>
                    <a:cs typeface="Calibri"/>
                  </a:rPr>
                  <a:t> </a:t>
                </a:r>
                <a:br>
                  <a:rPr lang="en-US" sz="1400">
                    <a:latin typeface="Arial"/>
                    <a:cs typeface="Calibri"/>
                  </a:rPr>
                </a:br>
                <a:r>
                  <a:rPr lang="en-US" sz="1400">
                    <a:latin typeface="Arial"/>
                    <a:cs typeface="Calibri"/>
                  </a:rPr>
                  <a:t>DONHANG</a:t>
                </a:r>
              </a:p>
            </p:txBody>
          </p:sp>
        </p:grpSp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D70C38D-AC02-48DD-A165-2701AE153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6872" y="2829433"/>
              <a:ext cx="9678256" cy="292861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824ED8-E2D8-4B69-8E88-5D4E5EA991B2}"/>
              </a:ext>
            </a:extLst>
          </p:cNvPr>
          <p:cNvGrpSpPr/>
          <p:nvPr/>
        </p:nvGrpSpPr>
        <p:grpSpPr>
          <a:xfrm>
            <a:off x="8562" y="1525606"/>
            <a:ext cx="12200559" cy="5319549"/>
            <a:chOff x="-8561" y="1534168"/>
            <a:chExt cx="12200559" cy="53195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84A7E2C-6332-458C-BC70-F4155AFBF0F3}"/>
                </a:ext>
              </a:extLst>
            </p:cNvPr>
            <p:cNvGrpSpPr/>
            <p:nvPr/>
          </p:nvGrpSpPr>
          <p:grpSpPr>
            <a:xfrm>
              <a:off x="-8561" y="1534168"/>
              <a:ext cx="12200559" cy="5319549"/>
              <a:chOff x="3425" y="1537592"/>
              <a:chExt cx="12200559" cy="531954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72C5375-1890-48C1-8755-79E69CE7100A}"/>
                  </a:ext>
                </a:extLst>
              </p:cNvPr>
              <p:cNvSpPr/>
              <p:nvPr/>
            </p:nvSpPr>
            <p:spPr>
              <a:xfrm>
                <a:off x="3425" y="2053975"/>
                <a:ext cx="12200559" cy="48031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Single Corner Snipped 49">
                <a:extLst>
                  <a:ext uri="{FF2B5EF4-FFF2-40B4-BE49-F238E27FC236}">
                    <a16:creationId xmlns:a16="http://schemas.microsoft.com/office/drawing/2014/main" id="{553410C7-B744-4DE7-B89D-62223BDDC309}"/>
                  </a:ext>
                </a:extLst>
              </p:cNvPr>
              <p:cNvSpPr/>
              <p:nvPr/>
            </p:nvSpPr>
            <p:spPr>
              <a:xfrm>
                <a:off x="6961491" y="1537592"/>
                <a:ext cx="2397302" cy="547954"/>
              </a:xfrm>
              <a:prstGeom prst="snip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latin typeface="Arial"/>
                    <a:cs typeface="Calibri"/>
                  </a:rPr>
                  <a:t>Bảng</a:t>
                </a:r>
                <a:br>
                  <a:rPr lang="en-US" sz="1400">
                    <a:latin typeface="Arial"/>
                    <a:cs typeface="Calibri"/>
                  </a:rPr>
                </a:br>
                <a:r>
                  <a:rPr lang="en-US" sz="1400">
                    <a:latin typeface="Arial"/>
                    <a:cs typeface="Calibri"/>
                  </a:rPr>
                  <a:t> THONGTINSANPHAMDH</a:t>
                </a:r>
              </a:p>
            </p:txBody>
          </p:sp>
        </p:grpSp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40CE8AC-5C6F-486C-B62A-49DC3F8C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29" y="3118622"/>
              <a:ext cx="12024190" cy="183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4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48BFCCD8-C9FD-4F6F-9F03-B3EA7633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98" y="2790161"/>
            <a:ext cx="6119035" cy="459149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195030-41AD-4372-9603-FC81781FFCE9}"/>
              </a:ext>
            </a:extLst>
          </p:cNvPr>
          <p:cNvSpPr/>
          <p:nvPr/>
        </p:nvSpPr>
        <p:spPr>
          <a:xfrm>
            <a:off x="32264" y="902679"/>
            <a:ext cx="2873396" cy="279717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25000"/>
                </a:schemeClr>
              </a:gs>
              <a:gs pos="1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75000"/>
                  <a:alpha val="47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cs typeface="Arial"/>
              </a:rPr>
              <a:t>Chương 3: </a:t>
            </a:r>
            <a:r>
              <a:rPr lang="vi-VN" sz="3000" err="1">
                <a:solidFill>
                  <a:srgbClr val="000000"/>
                </a:solidFill>
                <a:latin typeface="Arial"/>
                <a:cs typeface="Arial"/>
              </a:rPr>
              <a:t>Kết</a:t>
            </a:r>
            <a:r>
              <a:rPr lang="vi-VN" sz="3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000" err="1">
                <a:solidFill>
                  <a:srgbClr val="000000"/>
                </a:solidFill>
                <a:latin typeface="Arial"/>
                <a:cs typeface="Arial"/>
              </a:rPr>
              <a:t>quả</a:t>
            </a:r>
            <a:r>
              <a:rPr lang="vi-VN" sz="3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000" err="1">
                <a:solidFill>
                  <a:srgbClr val="000000"/>
                </a:solidFill>
                <a:latin typeface="Arial"/>
                <a:cs typeface="Arial"/>
              </a:rPr>
              <a:t>thực</a:t>
            </a:r>
            <a:r>
              <a:rPr lang="vi-VN" sz="3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000" err="1">
                <a:solidFill>
                  <a:srgbClr val="000000"/>
                </a:solidFill>
                <a:latin typeface="Arial"/>
                <a:cs typeface="Arial"/>
              </a:rPr>
              <a:t>hiện</a:t>
            </a:r>
            <a:endParaRPr lang="en-US" sz="3000" err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7CB3C-108F-4C89-AFAC-2AAA5BC43E1C}"/>
              </a:ext>
            </a:extLst>
          </p:cNvPr>
          <p:cNvSpPr/>
          <p:nvPr/>
        </p:nvSpPr>
        <p:spPr>
          <a:xfrm>
            <a:off x="4627574" y="3323242"/>
            <a:ext cx="3704771" cy="3397269"/>
          </a:xfrm>
          <a:prstGeom prst="ellipse">
            <a:avLst/>
          </a:prstGeom>
          <a:solidFill>
            <a:srgbClr val="C0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3.3. 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Cài </a:t>
            </a:r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đặt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chế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độ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 an </a:t>
            </a:r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toàn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và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khôi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phục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dữ</a:t>
            </a:r>
            <a:r>
              <a:rPr lang="en-US" sz="300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3000" err="1">
                <a:solidFill>
                  <a:schemeClr val="tx1"/>
                </a:solidFill>
                <a:latin typeface="Arial"/>
                <a:cs typeface="Arial"/>
              </a:rPr>
              <a:t>liệu</a:t>
            </a:r>
            <a:endParaRPr lang="en-US" sz="300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E29D3C-33C9-4832-A1A4-7AC593EACB1B}"/>
              </a:ext>
            </a:extLst>
          </p:cNvPr>
          <p:cNvSpPr/>
          <p:nvPr/>
        </p:nvSpPr>
        <p:spPr>
          <a:xfrm>
            <a:off x="6477148" y="832416"/>
            <a:ext cx="3312016" cy="3141702"/>
          </a:xfrm>
          <a:prstGeom prst="ellipse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3.4. 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Arial"/>
              </a:rPr>
              <a:t>Thực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 thi và giải thích </a:t>
            </a:r>
            <a:endParaRPr lang="en-US" sz="3000" err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79166-3C40-4EB5-AC73-74DB0D913B48}"/>
              </a:ext>
            </a:extLst>
          </p:cNvPr>
          <p:cNvSpPr/>
          <p:nvPr/>
        </p:nvSpPr>
        <p:spPr>
          <a:xfrm>
            <a:off x="-3120" y="-3694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Xây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dựng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hệ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thống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quản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lý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dịch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vụ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giao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hàng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nhanh</a:t>
            </a:r>
            <a:endParaRPr lang="en-US" err="1">
              <a:solidFill>
                <a:schemeClr val="tx2"/>
              </a:solidFill>
              <a:cs typeface="Calibri" panose="020F0502020204030204"/>
            </a:endParaRPr>
          </a:p>
          <a:p>
            <a:pPr algn="ctr">
              <a:spcAft>
                <a:spcPts val="600"/>
              </a:spcAft>
            </a:pP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AABEFE-5AC9-4807-8C67-CFF83775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" y="-13956"/>
            <a:ext cx="800100" cy="8001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BCC60D4-F454-4CF2-9FD2-E77C2409F5B7}"/>
              </a:ext>
            </a:extLst>
          </p:cNvPr>
          <p:cNvSpPr/>
          <p:nvPr/>
        </p:nvSpPr>
        <p:spPr>
          <a:xfrm>
            <a:off x="551358" y="3094905"/>
            <a:ext cx="3782439" cy="3618322"/>
          </a:xfrm>
          <a:prstGeom prst="ellipse">
            <a:avLst/>
          </a:prstGeom>
          <a:solidFill>
            <a:schemeClr val="accent6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000">
                <a:solidFill>
                  <a:schemeClr val="tx1"/>
                </a:solidFill>
                <a:latin typeface="Arial"/>
                <a:cs typeface="Arial"/>
              </a:rPr>
              <a:t>3.1. </a:t>
            </a:r>
            <a:r>
              <a:rPr lang="vi" sz="3000">
                <a:solidFill>
                  <a:schemeClr val="tx1"/>
                </a:solidFill>
                <a:latin typeface="Arial"/>
                <a:ea typeface="+mn-lt"/>
                <a:cs typeface="Arial"/>
              </a:rPr>
              <a:t>Xây </a:t>
            </a:r>
            <a:r>
              <a:rPr lang="vi" sz="300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dựng</a:t>
            </a:r>
            <a:r>
              <a:rPr lang="vi" sz="3000">
                <a:solidFill>
                  <a:schemeClr val="tx1"/>
                </a:solidFill>
                <a:latin typeface="Arial"/>
                <a:ea typeface="+mn-lt"/>
                <a:cs typeface="Arial"/>
              </a:rPr>
              <a:t> </a:t>
            </a:r>
            <a:r>
              <a:rPr lang="vi" sz="300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View</a:t>
            </a:r>
            <a:r>
              <a:rPr lang="vi" sz="3000">
                <a:solidFill>
                  <a:schemeClr val="tx1"/>
                </a:solidFill>
                <a:latin typeface="Arial"/>
                <a:ea typeface="+mn-lt"/>
                <a:cs typeface="Arial"/>
              </a:rPr>
              <a:t> truy </a:t>
            </a:r>
            <a:r>
              <a:rPr lang="vi" sz="300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cập</a:t>
            </a:r>
            <a:r>
              <a:rPr lang="vi" sz="3000">
                <a:solidFill>
                  <a:schemeClr val="tx1"/>
                </a:solidFill>
                <a:latin typeface="Arial"/>
                <a:ea typeface="+mn-lt"/>
                <a:cs typeface="Arial"/>
              </a:rPr>
              <a:t> </a:t>
            </a:r>
            <a:r>
              <a:rPr lang="vi" sz="300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dữ</a:t>
            </a:r>
            <a:r>
              <a:rPr lang="vi" sz="3000">
                <a:solidFill>
                  <a:schemeClr val="tx1"/>
                </a:solidFill>
                <a:latin typeface="Arial"/>
                <a:ea typeface="+mn-lt"/>
                <a:cs typeface="Arial"/>
              </a:rPr>
              <a:t> </a:t>
            </a:r>
            <a:r>
              <a:rPr lang="vi" sz="300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liệu</a:t>
            </a:r>
            <a:endParaRPr lang="vi" sz="3000" b="1" err="1">
              <a:solidFill>
                <a:schemeClr val="tx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6E26C-0C90-4107-A28D-188052CDCE01}"/>
              </a:ext>
            </a:extLst>
          </p:cNvPr>
          <p:cNvSpPr/>
          <p:nvPr/>
        </p:nvSpPr>
        <p:spPr>
          <a:xfrm>
            <a:off x="2814742" y="791938"/>
            <a:ext cx="3631908" cy="3349126"/>
          </a:xfrm>
          <a:prstGeom prst="ellipse">
            <a:avLst/>
          </a:prstGeom>
          <a:solidFill>
            <a:srgbClr val="7030A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>
                <a:solidFill>
                  <a:schemeClr val="tx1"/>
                </a:solidFill>
                <a:latin typeface="Arial"/>
                <a:ea typeface="Segoe UI"/>
                <a:cs typeface="Arial"/>
              </a:rPr>
              <a:t>3.2.</a:t>
            </a:r>
            <a:r>
              <a:rPr lang="en-US" sz="3000">
                <a:solidFill>
                  <a:schemeClr val="tx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3000" err="1">
                <a:solidFill>
                  <a:schemeClr val="tx1"/>
                </a:solidFill>
                <a:ea typeface="+mn-lt"/>
                <a:cs typeface="+mn-lt"/>
              </a:rPr>
              <a:t>Xây</a:t>
            </a:r>
            <a:r>
              <a:rPr lang="en-US" sz="3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3000" err="1">
                <a:solidFill>
                  <a:schemeClr val="tx1"/>
                </a:solidFill>
                <a:ea typeface="+mn-lt"/>
                <a:cs typeface="+mn-lt"/>
              </a:rPr>
              <a:t>dựng</a:t>
            </a:r>
            <a:r>
              <a:rPr lang="en-US" sz="3000">
                <a:solidFill>
                  <a:schemeClr val="tx1"/>
                </a:solidFill>
                <a:ea typeface="+mn-lt"/>
                <a:cs typeface="+mn-lt"/>
              </a:rPr>
              <a:t> Procedure </a:t>
            </a:r>
            <a:r>
              <a:rPr lang="en-US" sz="3000" err="1">
                <a:solidFill>
                  <a:schemeClr val="tx1"/>
                </a:solidFill>
                <a:ea typeface="+mn-lt"/>
                <a:cs typeface="+mn-lt"/>
              </a:rPr>
              <a:t>truy</a:t>
            </a:r>
            <a:r>
              <a:rPr lang="en-US" sz="3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3000" err="1">
                <a:solidFill>
                  <a:schemeClr val="tx1"/>
                </a:solidFill>
                <a:ea typeface="+mn-lt"/>
                <a:cs typeface="+mn-lt"/>
              </a:rPr>
              <a:t>cập</a:t>
            </a:r>
            <a:r>
              <a:rPr lang="en-US" sz="3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3000" err="1">
                <a:solidFill>
                  <a:schemeClr val="tx1"/>
                </a:solidFill>
                <a:ea typeface="+mn-lt"/>
                <a:cs typeface="+mn-lt"/>
              </a:rPr>
              <a:t>dữ</a:t>
            </a:r>
            <a:r>
              <a:rPr lang="en-US" sz="3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3000" err="1">
                <a:solidFill>
                  <a:schemeClr val="tx1"/>
                </a:solidFill>
                <a:ea typeface="+mn-lt"/>
                <a:cs typeface="+mn-lt"/>
              </a:rPr>
              <a:t>liệu</a:t>
            </a:r>
            <a:r>
              <a:rPr lang="vi-VN" sz="30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endParaRPr lang="en-US" sz="30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algn="ctr"/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07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 err="1">
              <a:solidFill>
                <a:schemeClr val="tx2"/>
              </a:solidFill>
              <a:cs typeface="Calibri" panose="020F0502020204030204"/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527A57-F76E-4DCB-A37A-A972DD2FD66C}"/>
              </a:ext>
            </a:extLst>
          </p:cNvPr>
          <p:cNvSpPr/>
          <p:nvPr/>
        </p:nvSpPr>
        <p:spPr>
          <a:xfrm flipH="1">
            <a:off x="67506" y="936192"/>
            <a:ext cx="11861461" cy="5632245"/>
          </a:xfrm>
          <a:prstGeom prst="parallelogram">
            <a:avLst>
              <a:gd name="adj" fmla="val 126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9565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" sz="2400" b="1">
                <a:latin typeface="Arial"/>
                <a:ea typeface="+mn-lt"/>
                <a:cs typeface="Arial"/>
              </a:rPr>
              <a:t>3.1. Xây </a:t>
            </a:r>
            <a:r>
              <a:rPr lang="vi" sz="2400" b="1" err="1">
                <a:latin typeface="Arial"/>
                <a:ea typeface="+mn-lt"/>
                <a:cs typeface="Arial"/>
              </a:rPr>
              <a:t>dựng</a:t>
            </a:r>
            <a:r>
              <a:rPr lang="vi" sz="2400" b="1">
                <a:latin typeface="Arial"/>
                <a:ea typeface="+mn-lt"/>
                <a:cs typeface="Arial"/>
              </a:rPr>
              <a:t> </a:t>
            </a:r>
            <a:r>
              <a:rPr lang="vi" sz="2400" b="1" err="1">
                <a:latin typeface="Arial"/>
                <a:ea typeface="+mn-lt"/>
                <a:cs typeface="Arial"/>
              </a:rPr>
              <a:t>View</a:t>
            </a:r>
            <a:r>
              <a:rPr lang="vi" sz="2400" b="1">
                <a:latin typeface="Arial"/>
                <a:ea typeface="+mn-lt"/>
                <a:cs typeface="Arial"/>
              </a:rPr>
              <a:t> truy </a:t>
            </a:r>
            <a:r>
              <a:rPr lang="vi" sz="2400" b="1" err="1">
                <a:latin typeface="Arial"/>
                <a:ea typeface="+mn-lt"/>
                <a:cs typeface="Arial"/>
              </a:rPr>
              <a:t>cập</a:t>
            </a:r>
            <a:r>
              <a:rPr lang="vi" sz="2400" b="1">
                <a:latin typeface="Arial"/>
                <a:ea typeface="+mn-lt"/>
                <a:cs typeface="Arial"/>
              </a:rPr>
              <a:t> </a:t>
            </a:r>
            <a:r>
              <a:rPr lang="vi" sz="2400" b="1" err="1">
                <a:latin typeface="Arial"/>
                <a:ea typeface="+mn-lt"/>
                <a:cs typeface="Arial"/>
              </a:rPr>
              <a:t>dữ</a:t>
            </a:r>
            <a:r>
              <a:rPr lang="vi" sz="2400" b="1">
                <a:latin typeface="Arial"/>
                <a:ea typeface="+mn-lt"/>
                <a:cs typeface="Arial"/>
              </a:rPr>
              <a:t> </a:t>
            </a:r>
            <a:r>
              <a:rPr lang="vi" sz="2400" b="1" err="1">
                <a:latin typeface="Arial"/>
                <a:ea typeface="+mn-lt"/>
                <a:cs typeface="Arial"/>
              </a:rPr>
              <a:t>liệu</a:t>
            </a:r>
            <a:endParaRPr lang="vi" sz="2400" b="1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" sz="2400" err="1">
                <a:latin typeface="Arial"/>
                <a:ea typeface="+mn-lt"/>
                <a:cs typeface="Arial"/>
              </a:rPr>
              <a:t>Một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số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view</a:t>
            </a:r>
            <a:r>
              <a:rPr lang="vi" sz="2400">
                <a:latin typeface="Arial"/>
                <a:ea typeface="+mn-lt"/>
                <a:cs typeface="Arial"/>
              </a:rPr>
              <a:t> truy </a:t>
            </a:r>
            <a:r>
              <a:rPr lang="vi" sz="2400" err="1">
                <a:latin typeface="Arial"/>
                <a:ea typeface="+mn-lt"/>
                <a:cs typeface="Arial"/>
              </a:rPr>
              <a:t>cập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dữ</a:t>
            </a:r>
            <a:r>
              <a:rPr lang="vi" sz="2400">
                <a:latin typeface="Arial"/>
                <a:ea typeface="+mn-lt"/>
                <a:cs typeface="Arial"/>
              </a:rPr>
              <a:t> </a:t>
            </a:r>
            <a:r>
              <a:rPr lang="vi" sz="2400" err="1">
                <a:latin typeface="Arial"/>
                <a:ea typeface="+mn-lt"/>
                <a:cs typeface="Arial"/>
              </a:rPr>
              <a:t>liệu</a:t>
            </a:r>
            <a:r>
              <a:rPr lang="vi" sz="2400">
                <a:latin typeface="Arial"/>
                <a:ea typeface="+mn-lt"/>
                <a:cs typeface="Arial"/>
              </a:rPr>
              <a:t> trong </a:t>
            </a:r>
            <a:r>
              <a:rPr lang="vi" sz="2400" err="1">
                <a:latin typeface="Arial"/>
                <a:ea typeface="+mn-lt"/>
                <a:cs typeface="Arial"/>
              </a:rPr>
              <a:t>hệ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thống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quản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lý</a:t>
            </a:r>
            <a:r>
              <a:rPr lang="vi" sz="2400">
                <a:latin typeface="Arial"/>
                <a:ea typeface="+mn-lt"/>
                <a:cs typeface="Arial"/>
              </a:rPr>
              <a:t> giao </a:t>
            </a:r>
            <a:r>
              <a:rPr lang="vi" sz="2400" err="1">
                <a:latin typeface="Arial"/>
                <a:ea typeface="+mn-lt"/>
                <a:cs typeface="Arial"/>
              </a:rPr>
              <a:t>hàng</a:t>
            </a:r>
            <a:r>
              <a:rPr lang="vi" sz="2400">
                <a:latin typeface="Arial"/>
                <a:ea typeface="+mn-lt"/>
                <a:cs typeface="Arial"/>
              </a:rPr>
              <a:t> nhanh: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1107B-2699-48E7-BF65-0930F766C3ED}"/>
              </a:ext>
            </a:extLst>
          </p:cNvPr>
          <p:cNvSpPr txBox="1"/>
          <p:nvPr/>
        </p:nvSpPr>
        <p:spPr>
          <a:xfrm>
            <a:off x="467710" y="2845675"/>
            <a:ext cx="110595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rial"/>
                <a:cs typeface="Arial"/>
              </a:rPr>
              <a:t>View_DONHANG</a:t>
            </a:r>
            <a:r>
              <a:rPr lang="en-US" sz="2400">
                <a:latin typeface="Arial"/>
                <a:cs typeface="Arial"/>
              </a:rPr>
              <a:t>: </a:t>
            </a:r>
            <a:r>
              <a:rPr lang="en-US" sz="2400" err="1">
                <a:latin typeface="Arial"/>
                <a:cs typeface="Arial"/>
              </a:rPr>
              <a:t>xem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thông</a:t>
            </a:r>
            <a:r>
              <a:rPr lang="en-US" sz="2400">
                <a:latin typeface="Arial"/>
                <a:cs typeface="Arial"/>
              </a:rPr>
              <a:t> tin </a:t>
            </a:r>
            <a:r>
              <a:rPr lang="en-US" sz="2400" err="1">
                <a:latin typeface="Arial"/>
                <a:cs typeface="Arial"/>
              </a:rPr>
              <a:t>đơn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hàng</a:t>
            </a:r>
            <a:r>
              <a:rPr lang="en-US" sz="2400">
                <a:latin typeface="Arial"/>
                <a:cs typeface="Arial"/>
              </a:rPr>
              <a:t>.</a:t>
            </a:r>
            <a:endParaRPr lang="en-US" sz="2400" err="1">
              <a:latin typeface="Arial"/>
              <a:cs typeface="Arial"/>
            </a:endParaRPr>
          </a:p>
          <a:p>
            <a:r>
              <a:rPr lang="en-US" sz="2400" err="1">
                <a:latin typeface="Arial"/>
                <a:cs typeface="Arial"/>
              </a:rPr>
              <a:t>View_KHACHHANGNHAN</a:t>
            </a:r>
            <a:r>
              <a:rPr lang="en-US" sz="2400">
                <a:latin typeface="Arial"/>
                <a:cs typeface="Arial"/>
              </a:rPr>
              <a:t>: </a:t>
            </a:r>
            <a:r>
              <a:rPr lang="en-US" sz="2400" err="1">
                <a:latin typeface="Arial"/>
                <a:ea typeface="+mn-lt"/>
                <a:cs typeface="Arial"/>
              </a:rPr>
              <a:t>xem</a:t>
            </a:r>
            <a:r>
              <a:rPr lang="en-US" sz="2400">
                <a:latin typeface="Arial"/>
                <a:ea typeface="+mn-lt"/>
                <a:cs typeface="Arial"/>
              </a:rPr>
              <a:t> </a:t>
            </a:r>
            <a:r>
              <a:rPr lang="en-US" sz="2400" err="1">
                <a:latin typeface="Arial"/>
                <a:ea typeface="+mn-lt"/>
                <a:cs typeface="Arial"/>
              </a:rPr>
              <a:t>thông</a:t>
            </a:r>
            <a:r>
              <a:rPr lang="en-US" sz="2400">
                <a:latin typeface="Arial"/>
                <a:ea typeface="+mn-lt"/>
                <a:cs typeface="Arial"/>
              </a:rPr>
              <a:t> tin </a:t>
            </a:r>
            <a:r>
              <a:rPr lang="en-US" sz="2400" err="1">
                <a:latin typeface="Arial"/>
                <a:ea typeface="+mn-lt"/>
                <a:cs typeface="Arial"/>
              </a:rPr>
              <a:t>khách</a:t>
            </a:r>
            <a:r>
              <a:rPr lang="en-US" sz="2400">
                <a:latin typeface="Arial"/>
                <a:ea typeface="+mn-lt"/>
                <a:cs typeface="Arial"/>
              </a:rPr>
              <a:t> </a:t>
            </a:r>
            <a:r>
              <a:rPr lang="en-US" sz="2400" err="1">
                <a:latin typeface="Arial"/>
                <a:ea typeface="+mn-lt"/>
                <a:cs typeface="Arial"/>
              </a:rPr>
              <a:t>hàng</a:t>
            </a:r>
            <a:r>
              <a:rPr lang="en-US" sz="2400">
                <a:latin typeface="Arial"/>
                <a:ea typeface="+mn-lt"/>
                <a:cs typeface="Arial"/>
              </a:rPr>
              <a:t> </a:t>
            </a:r>
            <a:r>
              <a:rPr lang="en-US" sz="2400" err="1">
                <a:latin typeface="Arial"/>
                <a:ea typeface="+mn-lt"/>
                <a:cs typeface="Arial"/>
              </a:rPr>
              <a:t>nhận</a:t>
            </a:r>
            <a:r>
              <a:rPr lang="en-US" sz="2400">
                <a:latin typeface="Arial"/>
                <a:ea typeface="+mn-lt"/>
                <a:cs typeface="Arial"/>
              </a:rPr>
              <a:t>.</a:t>
            </a:r>
          </a:p>
          <a:p>
            <a:r>
              <a:rPr lang="en-US" sz="2400" err="1">
                <a:latin typeface="Arial"/>
                <a:cs typeface="Arial"/>
              </a:rPr>
              <a:t>View_KHACHHANGGUI</a:t>
            </a:r>
            <a:r>
              <a:rPr lang="en-US" sz="2400">
                <a:latin typeface="Arial"/>
                <a:cs typeface="Arial"/>
              </a:rPr>
              <a:t>: </a:t>
            </a:r>
            <a:r>
              <a:rPr lang="en-US" sz="2400" err="1">
                <a:latin typeface="Arial"/>
                <a:cs typeface="Arial"/>
              </a:rPr>
              <a:t>xem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thông</a:t>
            </a:r>
            <a:r>
              <a:rPr lang="en-US" sz="2400">
                <a:latin typeface="Arial"/>
                <a:cs typeface="Arial"/>
              </a:rPr>
              <a:t> tin </a:t>
            </a:r>
            <a:r>
              <a:rPr lang="en-US" sz="2400" err="1">
                <a:latin typeface="Arial"/>
                <a:cs typeface="Arial"/>
              </a:rPr>
              <a:t>khách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hàng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gửi</a:t>
            </a:r>
            <a:r>
              <a:rPr lang="en-US" sz="2400">
                <a:latin typeface="Arial"/>
                <a:cs typeface="Arial"/>
              </a:rPr>
              <a:t>.</a:t>
            </a:r>
            <a:endParaRPr lang="en-US" sz="2400">
              <a:latin typeface="Arial"/>
              <a:ea typeface="+mn-lt"/>
              <a:cs typeface="Arial"/>
            </a:endParaRPr>
          </a:p>
          <a:p>
            <a:r>
              <a:rPr lang="en-US" sz="2400" err="1">
                <a:latin typeface="Arial"/>
                <a:cs typeface="Arial"/>
              </a:rPr>
              <a:t>View_NVGIAOHANG</a:t>
            </a:r>
            <a:r>
              <a:rPr lang="en-US" sz="2400">
                <a:latin typeface="Arial"/>
                <a:cs typeface="Arial"/>
              </a:rPr>
              <a:t>: </a:t>
            </a:r>
            <a:r>
              <a:rPr lang="en-US" sz="2400" err="1">
                <a:latin typeface="Arial"/>
                <a:cs typeface="Arial"/>
              </a:rPr>
              <a:t>xem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thông</a:t>
            </a:r>
            <a:r>
              <a:rPr lang="en-US" sz="2400">
                <a:latin typeface="Arial"/>
                <a:cs typeface="Arial"/>
              </a:rPr>
              <a:t> tin </a:t>
            </a:r>
            <a:r>
              <a:rPr lang="en-US" sz="2400" err="1">
                <a:latin typeface="Arial"/>
                <a:cs typeface="Arial"/>
              </a:rPr>
              <a:t>nhân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viên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giao</a:t>
            </a:r>
            <a:r>
              <a:rPr lang="en-US" sz="2400">
                <a:latin typeface="Arial"/>
                <a:cs typeface="Arial"/>
              </a:rPr>
              <a:t> hàng.</a:t>
            </a:r>
            <a:endParaRPr lang="en-US" sz="2400">
              <a:latin typeface="Arial"/>
              <a:ea typeface="+mn-lt"/>
              <a:cs typeface="Arial"/>
            </a:endParaRPr>
          </a:p>
          <a:p>
            <a:r>
              <a:rPr lang="en-US" sz="2400" err="1">
                <a:latin typeface="Arial"/>
                <a:cs typeface="Arial"/>
              </a:rPr>
              <a:t>View_THONGTINSANPHAMDH</a:t>
            </a:r>
            <a:r>
              <a:rPr lang="en-US" sz="2400">
                <a:latin typeface="Arial"/>
                <a:cs typeface="Arial"/>
              </a:rPr>
              <a:t>: </a:t>
            </a:r>
            <a:r>
              <a:rPr lang="en-US" sz="2400" err="1">
                <a:latin typeface="Arial"/>
                <a:cs typeface="Arial"/>
              </a:rPr>
              <a:t>xem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thông</a:t>
            </a:r>
            <a:r>
              <a:rPr lang="en-US" sz="2400">
                <a:latin typeface="Arial"/>
                <a:cs typeface="Arial"/>
              </a:rPr>
              <a:t> tin </a:t>
            </a:r>
            <a:r>
              <a:rPr lang="en-US" sz="2400" err="1">
                <a:latin typeface="Arial"/>
                <a:cs typeface="Arial"/>
              </a:rPr>
              <a:t>sản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phẩm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trong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đơn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hàng</a:t>
            </a:r>
            <a:r>
              <a:rPr lang="en-US" sz="240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3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 err="1">
              <a:solidFill>
                <a:schemeClr val="tx2"/>
              </a:solidFill>
              <a:cs typeface="Calibri" panose="020F0502020204030204"/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527A57-F76E-4DCB-A37A-A972DD2FD66C}"/>
              </a:ext>
            </a:extLst>
          </p:cNvPr>
          <p:cNvSpPr/>
          <p:nvPr/>
        </p:nvSpPr>
        <p:spPr>
          <a:xfrm flipH="1">
            <a:off x="67506" y="936192"/>
            <a:ext cx="11861461" cy="5632245"/>
          </a:xfrm>
          <a:prstGeom prst="parallelogram">
            <a:avLst>
              <a:gd name="adj" fmla="val 126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9565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" sz="2400" b="1">
                <a:latin typeface="Arial"/>
                <a:ea typeface="+mn-lt"/>
                <a:cs typeface="Arial"/>
              </a:rPr>
              <a:t>3.2. Xây </a:t>
            </a:r>
            <a:r>
              <a:rPr lang="vi" sz="2400" b="1" err="1">
                <a:latin typeface="Arial"/>
                <a:ea typeface="+mn-lt"/>
                <a:cs typeface="Arial"/>
              </a:rPr>
              <a:t>dựng</a:t>
            </a:r>
            <a:r>
              <a:rPr lang="vi" sz="2400" b="1">
                <a:latin typeface="Arial"/>
                <a:ea typeface="+mn-lt"/>
                <a:cs typeface="Arial"/>
              </a:rPr>
              <a:t> </a:t>
            </a:r>
            <a:r>
              <a:rPr lang="vi" sz="2400" b="1" err="1">
                <a:latin typeface="Arial"/>
                <a:ea typeface="+mn-lt"/>
                <a:cs typeface="Arial"/>
              </a:rPr>
              <a:t>Procedure</a:t>
            </a:r>
            <a:r>
              <a:rPr lang="vi" sz="2400" b="1">
                <a:latin typeface="Arial"/>
                <a:ea typeface="+mn-lt"/>
                <a:cs typeface="Arial"/>
              </a:rPr>
              <a:t> truy </a:t>
            </a:r>
            <a:r>
              <a:rPr lang="vi" sz="2400" b="1" err="1">
                <a:latin typeface="Arial"/>
                <a:ea typeface="+mn-lt"/>
                <a:cs typeface="Arial"/>
              </a:rPr>
              <a:t>cập</a:t>
            </a:r>
            <a:r>
              <a:rPr lang="vi" sz="2400" b="1">
                <a:latin typeface="Arial"/>
                <a:ea typeface="+mn-lt"/>
                <a:cs typeface="Arial"/>
              </a:rPr>
              <a:t> </a:t>
            </a:r>
            <a:r>
              <a:rPr lang="vi" sz="2400" b="1" err="1">
                <a:latin typeface="Arial"/>
                <a:ea typeface="+mn-lt"/>
                <a:cs typeface="Arial"/>
              </a:rPr>
              <a:t>dữ</a:t>
            </a:r>
            <a:r>
              <a:rPr lang="vi" sz="2400" b="1">
                <a:latin typeface="Arial"/>
                <a:ea typeface="+mn-lt"/>
                <a:cs typeface="Arial"/>
              </a:rPr>
              <a:t> </a:t>
            </a:r>
            <a:r>
              <a:rPr lang="vi" sz="2400" b="1" err="1">
                <a:latin typeface="Arial"/>
                <a:ea typeface="+mn-lt"/>
                <a:cs typeface="Arial"/>
              </a:rPr>
              <a:t>liệu</a:t>
            </a:r>
            <a:endParaRPr lang="vi" sz="2400" b="1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" sz="2400" err="1">
                <a:latin typeface="Arial"/>
                <a:ea typeface="+mn-lt"/>
                <a:cs typeface="Arial"/>
              </a:rPr>
              <a:t>Một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số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procedure</a:t>
            </a:r>
            <a:r>
              <a:rPr lang="vi" sz="2400">
                <a:latin typeface="Arial"/>
                <a:ea typeface="+mn-lt"/>
                <a:cs typeface="Arial"/>
              </a:rPr>
              <a:t> truy </a:t>
            </a:r>
            <a:r>
              <a:rPr lang="vi" sz="2400" err="1">
                <a:latin typeface="Arial"/>
                <a:ea typeface="+mn-lt"/>
                <a:cs typeface="Arial"/>
              </a:rPr>
              <a:t>cập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dữ</a:t>
            </a:r>
            <a:r>
              <a:rPr lang="vi" sz="2400">
                <a:latin typeface="Arial"/>
                <a:ea typeface="+mn-lt"/>
                <a:cs typeface="Arial"/>
              </a:rPr>
              <a:t> </a:t>
            </a:r>
            <a:r>
              <a:rPr lang="vi" sz="2400" err="1">
                <a:latin typeface="Arial"/>
                <a:ea typeface="+mn-lt"/>
                <a:cs typeface="Arial"/>
              </a:rPr>
              <a:t>liệu</a:t>
            </a:r>
            <a:r>
              <a:rPr lang="vi" sz="2400">
                <a:latin typeface="Arial"/>
                <a:ea typeface="+mn-lt"/>
                <a:cs typeface="Arial"/>
              </a:rPr>
              <a:t> trong </a:t>
            </a:r>
            <a:r>
              <a:rPr lang="vi" sz="2400" err="1">
                <a:latin typeface="Arial"/>
                <a:ea typeface="+mn-lt"/>
                <a:cs typeface="Arial"/>
              </a:rPr>
              <a:t>hệ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thống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quản</a:t>
            </a:r>
            <a:r>
              <a:rPr lang="vi" sz="2400">
                <a:latin typeface="Arial"/>
                <a:ea typeface="+mn-lt"/>
                <a:cs typeface="Arial"/>
              </a:rPr>
              <a:t> </a:t>
            </a:r>
            <a:r>
              <a:rPr lang="vi" sz="2400" err="1">
                <a:latin typeface="Arial"/>
                <a:ea typeface="+mn-lt"/>
                <a:cs typeface="Arial"/>
              </a:rPr>
              <a:t>lý</a:t>
            </a:r>
            <a:r>
              <a:rPr lang="vi" sz="2400">
                <a:latin typeface="Arial"/>
                <a:ea typeface="+mn-lt"/>
                <a:cs typeface="Arial"/>
              </a:rPr>
              <a:t> giao </a:t>
            </a:r>
            <a:r>
              <a:rPr lang="vi" sz="2400" err="1">
                <a:latin typeface="Arial"/>
                <a:ea typeface="+mn-lt"/>
                <a:cs typeface="Arial"/>
              </a:rPr>
              <a:t>hàng</a:t>
            </a:r>
            <a:r>
              <a:rPr lang="vi" sz="2400">
                <a:latin typeface="Arial"/>
                <a:ea typeface="+mn-lt"/>
                <a:cs typeface="Arial"/>
              </a:rPr>
              <a:t> nhanh: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2B40FC9-260F-431F-BBEE-98AB0150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2102984"/>
            <a:ext cx="7003472" cy="42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 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quản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lý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dịch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vụ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giao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hàng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nhanh</a:t>
            </a:r>
            <a:endParaRPr lang="en-US" err="1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BCFAFBE-FC60-4B8A-B816-3408EDDC108A}"/>
              </a:ext>
            </a:extLst>
          </p:cNvPr>
          <p:cNvSpPr/>
          <p:nvPr/>
        </p:nvSpPr>
        <p:spPr>
          <a:xfrm flipH="1">
            <a:off x="24266" y="978556"/>
            <a:ext cx="11998681" cy="5637200"/>
          </a:xfrm>
          <a:prstGeom prst="parallelogram">
            <a:avLst>
              <a:gd name="adj" fmla="val 1261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CA78-C7DE-417D-9EA3-BCE5FF532C99}"/>
              </a:ext>
            </a:extLst>
          </p:cNvPr>
          <p:cNvSpPr txBox="1"/>
          <p:nvPr/>
        </p:nvSpPr>
        <p:spPr>
          <a:xfrm>
            <a:off x="407400" y="1084637"/>
            <a:ext cx="11158300" cy="26776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latin typeface="Arial"/>
                <a:ea typeface="+mn-lt"/>
                <a:cs typeface="+mn-lt"/>
              </a:rPr>
              <a:t>3.3. 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Cài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đặt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chế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độ</a:t>
            </a:r>
            <a:r>
              <a:rPr lang="en-US" sz="2400" b="1" dirty="0">
                <a:latin typeface="Arial"/>
                <a:ea typeface="+mn-lt"/>
                <a:cs typeface="+mn-lt"/>
              </a:rPr>
              <a:t> an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toàn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và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khôi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phục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dữ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r>
              <a:rPr lang="en-US" sz="2400" b="1" dirty="0" err="1">
                <a:latin typeface="Arial"/>
                <a:ea typeface="+mn-lt"/>
                <a:cs typeface="+mn-lt"/>
              </a:rPr>
              <a:t>liệu</a:t>
            </a:r>
            <a:r>
              <a:rPr lang="en-US" sz="2400" b="1" dirty="0">
                <a:latin typeface="Arial"/>
                <a:ea typeface="+mn-lt"/>
                <a:cs typeface="+mn-lt"/>
              </a:rPr>
              <a:t> </a:t>
            </a:r>
            <a:endParaRPr lang="vi-VN" sz="2400" dirty="0">
              <a:latin typeface="Arial"/>
              <a:ea typeface="+mn-lt"/>
              <a:cs typeface="Arial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liệu</a:t>
            </a:r>
            <a:r>
              <a:rPr lang="vi-VN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được đảm bảo bởi việc các tài khoản có quyền tương tác trên CSDL sẽ được bảo mật bởi mật khẩu được cấp cho mỗi tài khoản.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</a:t>
            </a:r>
            <a:r>
              <a:rPr lang="vi-VN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Về khôi phục dữ liệu, để đảm bảo tính an toàn cho hệ thống CS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DL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ngay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sự cố xảy ra. Hệ thống quản lý dịch vụ giao hàng nhanh sẽ đượ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sao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đều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đặn</a:t>
            </a:r>
            <a:r>
              <a:rPr lang="vi-VN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 Việc này giúp đảm bảo về việc 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luôn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và bảo mật.</a:t>
            </a:r>
          </a:p>
        </p:txBody>
      </p:sp>
    </p:spTree>
    <p:extLst>
      <p:ext uri="{BB962C8B-B14F-4D97-AF65-F5344CB8AC3E}">
        <p14:creationId xmlns:p14="http://schemas.microsoft.com/office/powerpoint/2010/main" val="267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Xây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dựng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hệ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thống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quản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lý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dịch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vụ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giao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hàng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nhanh</a:t>
            </a:r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B443D285-F4B5-4DD5-A5D9-B0D0691B4937}"/>
              </a:ext>
            </a:extLst>
          </p:cNvPr>
          <p:cNvGrpSpPr/>
          <p:nvPr/>
        </p:nvGrpSpPr>
        <p:grpSpPr>
          <a:xfrm>
            <a:off x="101760" y="1577274"/>
            <a:ext cx="4644572" cy="4644572"/>
            <a:chOff x="101760" y="1106713"/>
            <a:chExt cx="4644572" cy="4644572"/>
          </a:xfrm>
        </p:grpSpPr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555E3027-AA2F-4FCA-9E1A-4F009E2029CB}"/>
                </a:ext>
              </a:extLst>
            </p:cNvPr>
            <p:cNvSpPr/>
            <p:nvPr/>
          </p:nvSpPr>
          <p:spPr>
            <a:xfrm rot="7216415">
              <a:off x="101760" y="1106713"/>
              <a:ext cx="4644572" cy="4644572"/>
            </a:xfrm>
            <a:prstGeom prst="arc">
              <a:avLst>
                <a:gd name="adj1" fmla="val 16200000"/>
                <a:gd name="adj2" fmla="val 12672656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0282C8B-AA20-47C8-916E-C438BDE03E4F}"/>
                </a:ext>
              </a:extLst>
            </p:cNvPr>
            <p:cNvGrpSpPr/>
            <p:nvPr/>
          </p:nvGrpSpPr>
          <p:grpSpPr>
            <a:xfrm>
              <a:off x="101760" y="1106713"/>
              <a:ext cx="4644572" cy="4644572"/>
              <a:chOff x="101760" y="1106713"/>
              <a:chExt cx="4644572" cy="4644572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8147EB9-095C-47FA-AD55-84AD32D31591}"/>
                  </a:ext>
                </a:extLst>
              </p:cNvPr>
              <p:cNvSpPr/>
              <p:nvPr/>
            </p:nvSpPr>
            <p:spPr>
              <a:xfrm>
                <a:off x="511073" y="1555440"/>
                <a:ext cx="3773394" cy="377339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3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3.4. </a:t>
                </a:r>
                <a:r>
                  <a:rPr lang="en-US" sz="380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Giải</a:t>
                </a:r>
                <a:r>
                  <a:rPr lang="en-US" sz="3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 </a:t>
                </a:r>
                <a:r>
                  <a:rPr lang="en-US" sz="380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thích</a:t>
                </a:r>
                <a:r>
                  <a:rPr lang="en-US" sz="3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 </a:t>
                </a:r>
                <a:r>
                  <a:rPr lang="en-US" sz="380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và</a:t>
                </a:r>
                <a:r>
                  <a:rPr lang="en-US" sz="3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 </a:t>
                </a:r>
                <a:r>
                  <a:rPr lang="en-US" sz="380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thực</a:t>
                </a:r>
                <a:r>
                  <a:rPr lang="en-US" sz="3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 </a:t>
                </a:r>
                <a:r>
                  <a:rPr lang="en-US" sz="380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/>
                    <a:cs typeface="Arial"/>
                  </a:rPr>
                  <a:t>thi</a:t>
                </a:r>
                <a:endParaRPr lang="en-US" sz="3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6DEA234-27EB-4A09-B0A5-D37FD7F2EB90}"/>
                  </a:ext>
                </a:extLst>
              </p:cNvPr>
              <p:cNvSpPr/>
              <p:nvPr/>
            </p:nvSpPr>
            <p:spPr>
              <a:xfrm rot="11020622">
                <a:off x="101760" y="1106713"/>
                <a:ext cx="4644572" cy="4644572"/>
              </a:xfrm>
              <a:prstGeom prst="arc">
                <a:avLst>
                  <a:gd name="adj1" fmla="val 8914460"/>
                  <a:gd name="adj2" fmla="val 1227643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861C603-9AE1-4A6A-840A-EA71221B0DAB}"/>
              </a:ext>
            </a:extLst>
          </p:cNvPr>
          <p:cNvSpPr txBox="1"/>
          <p:nvPr/>
        </p:nvSpPr>
        <p:spPr>
          <a:xfrm>
            <a:off x="7082971" y="391886"/>
            <a:ext cx="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356C8B-019A-4138-8AD9-BAD7EDB78703}"/>
              </a:ext>
            </a:extLst>
          </p:cNvPr>
          <p:cNvGrpSpPr/>
          <p:nvPr/>
        </p:nvGrpSpPr>
        <p:grpSpPr>
          <a:xfrm>
            <a:off x="3901227" y="891272"/>
            <a:ext cx="7960063" cy="1625166"/>
            <a:chOff x="3639520" y="131063"/>
            <a:chExt cx="7960063" cy="16251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EC3861-35C6-4251-91D6-ACDDCD35986E}"/>
                </a:ext>
              </a:extLst>
            </p:cNvPr>
            <p:cNvGrpSpPr/>
            <p:nvPr/>
          </p:nvGrpSpPr>
          <p:grpSpPr>
            <a:xfrm>
              <a:off x="3639520" y="131063"/>
              <a:ext cx="7960063" cy="1625166"/>
              <a:chOff x="3639520" y="131063"/>
              <a:chExt cx="7960063" cy="162516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AE94F29-FAE9-4C3D-A1BD-7042423FD069}"/>
                  </a:ext>
                </a:extLst>
              </p:cNvPr>
              <p:cNvSpPr/>
              <p:nvPr/>
            </p:nvSpPr>
            <p:spPr>
              <a:xfrm>
                <a:off x="3639520" y="1328375"/>
                <a:ext cx="427854" cy="427854"/>
              </a:xfrm>
              <a:prstGeom prst="ellipse">
                <a:avLst/>
              </a:prstGeom>
              <a:solidFill>
                <a:srgbClr val="F6675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E53C2E7C-1FCB-4C25-9E26-96895309B106}"/>
                  </a:ext>
                </a:extLst>
              </p:cNvPr>
              <p:cNvSpPr/>
              <p:nvPr/>
            </p:nvSpPr>
            <p:spPr>
              <a:xfrm>
                <a:off x="3928055" y="577931"/>
                <a:ext cx="2177143" cy="769257"/>
              </a:xfrm>
              <a:custGeom>
                <a:avLst/>
                <a:gdLst>
                  <a:gd name="connsiteX0" fmla="*/ 0 w 2177143"/>
                  <a:gd name="connsiteY0" fmla="*/ 769257 h 769257"/>
                  <a:gd name="connsiteX1" fmla="*/ 682172 w 2177143"/>
                  <a:gd name="connsiteY1" fmla="*/ 0 h 769257"/>
                  <a:gd name="connsiteX2" fmla="*/ 2162629 w 2177143"/>
                  <a:gd name="connsiteY2" fmla="*/ 0 h 769257"/>
                  <a:gd name="connsiteX3" fmla="*/ 2177143 w 2177143"/>
                  <a:gd name="connsiteY3" fmla="*/ 14514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143" h="769257">
                    <a:moveTo>
                      <a:pt x="0" y="769257"/>
                    </a:moveTo>
                    <a:lnTo>
                      <a:pt x="682172" y="0"/>
                    </a:lnTo>
                    <a:lnTo>
                      <a:pt x="2162629" y="0"/>
                    </a:lnTo>
                    <a:lnTo>
                      <a:pt x="2177143" y="1451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25">
                <a:extLst>
                  <a:ext uri="{FF2B5EF4-FFF2-40B4-BE49-F238E27FC236}">
                    <a16:creationId xmlns:a16="http://schemas.microsoft.com/office/drawing/2014/main" id="{644289DF-5605-48F4-8EC4-B46241F8148B}"/>
                  </a:ext>
                </a:extLst>
              </p:cNvPr>
              <p:cNvSpPr/>
              <p:nvPr/>
            </p:nvSpPr>
            <p:spPr>
              <a:xfrm>
                <a:off x="6122282" y="131063"/>
                <a:ext cx="5477301" cy="831498"/>
              </a:xfrm>
              <a:prstGeom prst="roundRect">
                <a:avLst>
                  <a:gd name="adj" fmla="val 50000"/>
                </a:avLst>
              </a:prstGeom>
              <a:solidFill>
                <a:srgbClr val="A9D18E"/>
              </a:solidFill>
              <a:ln>
                <a:solidFill>
                  <a:srgbClr val="F667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D53C5-786D-4252-9623-B0CC46A519BE}"/>
                </a:ext>
              </a:extLst>
            </p:cNvPr>
            <p:cNvSpPr/>
            <p:nvPr/>
          </p:nvSpPr>
          <p:spPr>
            <a:xfrm>
              <a:off x="6178475" y="172515"/>
              <a:ext cx="748594" cy="748594"/>
            </a:xfrm>
            <a:prstGeom prst="ellipse">
              <a:avLst/>
            </a:prstGeom>
            <a:solidFill>
              <a:srgbClr val="F66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53D951C-1932-4E05-8349-32793203FCF7}"/>
                </a:ext>
              </a:extLst>
            </p:cNvPr>
            <p:cNvSpPr/>
            <p:nvPr/>
          </p:nvSpPr>
          <p:spPr>
            <a:xfrm>
              <a:off x="6261569" y="255609"/>
              <a:ext cx="582406" cy="582406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659396-A514-46B1-A0C6-9FB0353EB17C}"/>
                </a:ext>
              </a:extLst>
            </p:cNvPr>
            <p:cNvSpPr txBox="1"/>
            <p:nvPr/>
          </p:nvSpPr>
          <p:spPr>
            <a:xfrm>
              <a:off x="7082971" y="284449"/>
              <a:ext cx="451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Quyền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đăng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2817EFC-09E5-4F6E-9CF4-F9CB40F2AE5F}"/>
              </a:ext>
            </a:extLst>
          </p:cNvPr>
          <p:cNvSpPr txBox="1"/>
          <p:nvPr/>
        </p:nvSpPr>
        <p:spPr>
          <a:xfrm>
            <a:off x="7082971" y="2106397"/>
            <a:ext cx="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4AB3F2C-371C-4899-8783-3320B938FD0E}"/>
              </a:ext>
            </a:extLst>
          </p:cNvPr>
          <p:cNvGrpSpPr/>
          <p:nvPr/>
        </p:nvGrpSpPr>
        <p:grpSpPr>
          <a:xfrm>
            <a:off x="4517234" y="2432941"/>
            <a:ext cx="7270953" cy="1026284"/>
            <a:chOff x="4328631" y="1547747"/>
            <a:chExt cx="7270953" cy="102628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CF6AC3-0F76-434E-999F-6E8BFFA6235A}"/>
                </a:ext>
              </a:extLst>
            </p:cNvPr>
            <p:cNvGrpSpPr/>
            <p:nvPr/>
          </p:nvGrpSpPr>
          <p:grpSpPr>
            <a:xfrm>
              <a:off x="4328631" y="1547747"/>
              <a:ext cx="7270952" cy="1026284"/>
              <a:chOff x="4328631" y="1547747"/>
              <a:chExt cx="7270952" cy="10262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EAC80FE-0C17-42E2-8EEC-7489F32414AE}"/>
                  </a:ext>
                </a:extLst>
              </p:cNvPr>
              <p:cNvGrpSpPr/>
              <p:nvPr/>
            </p:nvGrpSpPr>
            <p:grpSpPr>
              <a:xfrm>
                <a:off x="4328631" y="1547747"/>
                <a:ext cx="7270952" cy="1026284"/>
                <a:chOff x="4328631" y="1547747"/>
                <a:chExt cx="7270952" cy="1026284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37B738B-E197-4F82-BCE7-46A2C68DE020}"/>
                    </a:ext>
                  </a:extLst>
                </p:cNvPr>
                <p:cNvSpPr/>
                <p:nvPr/>
              </p:nvSpPr>
              <p:spPr>
                <a:xfrm>
                  <a:off x="4328631" y="2146177"/>
                  <a:ext cx="427854" cy="427854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22">
                  <a:extLst>
                    <a:ext uri="{FF2B5EF4-FFF2-40B4-BE49-F238E27FC236}">
                      <a16:creationId xmlns:a16="http://schemas.microsoft.com/office/drawing/2014/main" id="{302D60BF-6AF8-4617-A2BA-A2D8D083D23D}"/>
                    </a:ext>
                  </a:extLst>
                </p:cNvPr>
                <p:cNvSpPr/>
                <p:nvPr/>
              </p:nvSpPr>
              <p:spPr>
                <a:xfrm>
                  <a:off x="4790662" y="1935861"/>
                  <a:ext cx="1393371" cy="362857"/>
                </a:xfrm>
                <a:custGeom>
                  <a:avLst/>
                  <a:gdLst>
                    <a:gd name="connsiteX0" fmla="*/ 1393371 w 1393371"/>
                    <a:gd name="connsiteY0" fmla="*/ 0 h 362857"/>
                    <a:gd name="connsiteX1" fmla="*/ 464457 w 1393371"/>
                    <a:gd name="connsiteY1" fmla="*/ 0 h 362857"/>
                    <a:gd name="connsiteX2" fmla="*/ 0 w 1393371"/>
                    <a:gd name="connsiteY2" fmla="*/ 362857 h 36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3371" h="362857">
                      <a:moveTo>
                        <a:pt x="1393371" y="0"/>
                      </a:moveTo>
                      <a:lnTo>
                        <a:pt x="464457" y="0"/>
                      </a:lnTo>
                      <a:lnTo>
                        <a:pt x="0" y="362857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30">
                  <a:extLst>
                    <a:ext uri="{FF2B5EF4-FFF2-40B4-BE49-F238E27FC236}">
                      <a16:creationId xmlns:a16="http://schemas.microsoft.com/office/drawing/2014/main" id="{4428658E-BD07-4247-A5A4-90F311DB6D87}"/>
                    </a:ext>
                  </a:extLst>
                </p:cNvPr>
                <p:cNvSpPr/>
                <p:nvPr/>
              </p:nvSpPr>
              <p:spPr>
                <a:xfrm>
                  <a:off x="6122282" y="1547747"/>
                  <a:ext cx="5477301" cy="8314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D18E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31CFC7C-0940-4EF0-B0A4-6D1A26B81E19}"/>
                  </a:ext>
                </a:extLst>
              </p:cNvPr>
              <p:cNvSpPr/>
              <p:nvPr/>
            </p:nvSpPr>
            <p:spPr>
              <a:xfrm>
                <a:off x="6178475" y="1589199"/>
                <a:ext cx="748594" cy="7485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FEC6FD8-E305-45EA-AB19-C643A7F2077C}"/>
                  </a:ext>
                </a:extLst>
              </p:cNvPr>
              <p:cNvSpPr/>
              <p:nvPr/>
            </p:nvSpPr>
            <p:spPr>
              <a:xfrm>
                <a:off x="6261569" y="1672293"/>
                <a:ext cx="582406" cy="582406"/>
              </a:xfrm>
              <a:prstGeom prst="ellipse">
                <a:avLst/>
              </a:prstGeom>
              <a:solidFill>
                <a:srgbClr val="A9D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FAB08F9-5909-4E73-9BE1-39F1F2617575}"/>
                </a:ext>
              </a:extLst>
            </p:cNvPr>
            <p:cNvSpPr txBox="1"/>
            <p:nvPr/>
          </p:nvSpPr>
          <p:spPr>
            <a:xfrm>
              <a:off x="7082972" y="1732664"/>
              <a:ext cx="451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Quyền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thao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tác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CSDL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E3E82EF-CFBD-42A8-80DB-B6797EEBDE97}"/>
              </a:ext>
            </a:extLst>
          </p:cNvPr>
          <p:cNvSpPr txBox="1"/>
          <p:nvPr/>
        </p:nvSpPr>
        <p:spPr>
          <a:xfrm>
            <a:off x="7082971" y="5228508"/>
            <a:ext cx="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F55619-BF30-4D91-80CE-7D0C5308D2E1}"/>
              </a:ext>
            </a:extLst>
          </p:cNvPr>
          <p:cNvGrpSpPr/>
          <p:nvPr/>
        </p:nvGrpSpPr>
        <p:grpSpPr>
          <a:xfrm>
            <a:off x="4527430" y="4049243"/>
            <a:ext cx="7270953" cy="1004844"/>
            <a:chOff x="4328631" y="4207769"/>
            <a:chExt cx="7270953" cy="100484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8B60571-EBF7-437B-B82F-5FD472127440}"/>
                </a:ext>
              </a:extLst>
            </p:cNvPr>
            <p:cNvGrpSpPr/>
            <p:nvPr/>
          </p:nvGrpSpPr>
          <p:grpSpPr>
            <a:xfrm>
              <a:off x="4328631" y="4207769"/>
              <a:ext cx="7270952" cy="1004844"/>
              <a:chOff x="4328631" y="4207769"/>
              <a:chExt cx="7270952" cy="100484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789A0F5-0E87-4155-A10F-401977D40262}"/>
                  </a:ext>
                </a:extLst>
              </p:cNvPr>
              <p:cNvSpPr/>
              <p:nvPr/>
            </p:nvSpPr>
            <p:spPr>
              <a:xfrm>
                <a:off x="4328631" y="4207769"/>
                <a:ext cx="427854" cy="427854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E91FEAB0-D64F-4917-8B79-D01A40E38B99}"/>
                  </a:ext>
                </a:extLst>
              </p:cNvPr>
              <p:cNvSpPr/>
              <p:nvPr/>
            </p:nvSpPr>
            <p:spPr>
              <a:xfrm flipV="1">
                <a:off x="4753919" y="4488614"/>
                <a:ext cx="1393371" cy="362857"/>
              </a:xfrm>
              <a:custGeom>
                <a:avLst/>
                <a:gdLst>
                  <a:gd name="connsiteX0" fmla="*/ 1393371 w 1393371"/>
                  <a:gd name="connsiteY0" fmla="*/ 0 h 362857"/>
                  <a:gd name="connsiteX1" fmla="*/ 464457 w 1393371"/>
                  <a:gd name="connsiteY1" fmla="*/ 0 h 362857"/>
                  <a:gd name="connsiteX2" fmla="*/ 0 w 1393371"/>
                  <a:gd name="connsiteY2" fmla="*/ 362857 h 36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3371" h="362857">
                    <a:moveTo>
                      <a:pt x="1393371" y="0"/>
                    </a:moveTo>
                    <a:lnTo>
                      <a:pt x="464457" y="0"/>
                    </a:lnTo>
                    <a:lnTo>
                      <a:pt x="0" y="3628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40">
                <a:extLst>
                  <a:ext uri="{FF2B5EF4-FFF2-40B4-BE49-F238E27FC236}">
                    <a16:creationId xmlns:a16="http://schemas.microsoft.com/office/drawing/2014/main" id="{2E5E7A85-1523-4E7D-B7CB-5293E90CA19E}"/>
                  </a:ext>
                </a:extLst>
              </p:cNvPr>
              <p:cNvSpPr/>
              <p:nvPr/>
            </p:nvSpPr>
            <p:spPr>
              <a:xfrm>
                <a:off x="6122282" y="4381115"/>
                <a:ext cx="5477301" cy="831498"/>
              </a:xfrm>
              <a:prstGeom prst="roundRect">
                <a:avLst>
                  <a:gd name="adj" fmla="val 50000"/>
                </a:avLst>
              </a:prstGeom>
              <a:solidFill>
                <a:srgbClr val="A9D18E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F92F783-147D-4780-95B3-9AD024FAB2A2}"/>
                </a:ext>
              </a:extLst>
            </p:cNvPr>
            <p:cNvSpPr/>
            <p:nvPr/>
          </p:nvSpPr>
          <p:spPr>
            <a:xfrm>
              <a:off x="6178475" y="4422567"/>
              <a:ext cx="748594" cy="748594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8E29902-69CD-4C37-86E4-B898A5382E7C}"/>
                </a:ext>
              </a:extLst>
            </p:cNvPr>
            <p:cNvSpPr/>
            <p:nvPr/>
          </p:nvSpPr>
          <p:spPr>
            <a:xfrm>
              <a:off x="6261569" y="4505661"/>
              <a:ext cx="582406" cy="582406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1FC7850-9A1B-4CA5-BBD0-7A96D21C3AF1}"/>
                </a:ext>
              </a:extLst>
            </p:cNvPr>
            <p:cNvSpPr txBox="1"/>
            <p:nvPr/>
          </p:nvSpPr>
          <p:spPr>
            <a:xfrm>
              <a:off x="7082972" y="4566032"/>
              <a:ext cx="451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Quyền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thao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tác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View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B73F2BA-D2A4-4163-A4F6-1486DBB81691}"/>
              </a:ext>
            </a:extLst>
          </p:cNvPr>
          <p:cNvSpPr txBox="1"/>
          <p:nvPr/>
        </p:nvSpPr>
        <p:spPr>
          <a:xfrm>
            <a:off x="7056689" y="6476630"/>
            <a:ext cx="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15DC3D-726B-48F5-B3F3-F3B7E5968894}"/>
              </a:ext>
            </a:extLst>
          </p:cNvPr>
          <p:cNvGrpSpPr/>
          <p:nvPr/>
        </p:nvGrpSpPr>
        <p:grpSpPr>
          <a:xfrm>
            <a:off x="4115154" y="5114458"/>
            <a:ext cx="7746136" cy="1647361"/>
            <a:chOff x="4115154" y="5102763"/>
            <a:chExt cx="7746136" cy="164736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14D65D6-97B5-4E89-BCAA-DE18695BA2BF}"/>
                </a:ext>
              </a:extLst>
            </p:cNvPr>
            <p:cNvGrpSpPr/>
            <p:nvPr/>
          </p:nvGrpSpPr>
          <p:grpSpPr>
            <a:xfrm>
              <a:off x="4115154" y="5102763"/>
              <a:ext cx="7729052" cy="1647361"/>
              <a:chOff x="3639521" y="5007871"/>
              <a:chExt cx="7729052" cy="164736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C21E8D2-DC03-41C0-B96B-0003495A13AA}"/>
                  </a:ext>
                </a:extLst>
              </p:cNvPr>
              <p:cNvGrpSpPr/>
              <p:nvPr/>
            </p:nvGrpSpPr>
            <p:grpSpPr>
              <a:xfrm>
                <a:off x="3639521" y="5007871"/>
                <a:ext cx="7729052" cy="1647361"/>
                <a:chOff x="3639520" y="5011117"/>
                <a:chExt cx="7729052" cy="1647361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A464BDC-A78F-4B76-93A0-6B7EBAA911BD}"/>
                    </a:ext>
                  </a:extLst>
                </p:cNvPr>
                <p:cNvSpPr/>
                <p:nvPr/>
              </p:nvSpPr>
              <p:spPr>
                <a:xfrm>
                  <a:off x="3639520" y="5011117"/>
                  <a:ext cx="427854" cy="427854"/>
                </a:xfrm>
                <a:prstGeom prst="ellipse">
                  <a:avLst/>
                </a:prstGeom>
                <a:solidFill>
                  <a:srgbClr val="AC3BF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21">
                  <a:extLst>
                    <a:ext uri="{FF2B5EF4-FFF2-40B4-BE49-F238E27FC236}">
                      <a16:creationId xmlns:a16="http://schemas.microsoft.com/office/drawing/2014/main" id="{37314C36-1811-4C79-A88B-922F464CAFF6}"/>
                    </a:ext>
                  </a:extLst>
                </p:cNvPr>
                <p:cNvSpPr/>
                <p:nvPr/>
              </p:nvSpPr>
              <p:spPr>
                <a:xfrm flipV="1">
                  <a:off x="3895941" y="5444290"/>
                  <a:ext cx="2177143" cy="769257"/>
                </a:xfrm>
                <a:custGeom>
                  <a:avLst/>
                  <a:gdLst>
                    <a:gd name="connsiteX0" fmla="*/ 0 w 2177143"/>
                    <a:gd name="connsiteY0" fmla="*/ 769257 h 769257"/>
                    <a:gd name="connsiteX1" fmla="*/ 682172 w 2177143"/>
                    <a:gd name="connsiteY1" fmla="*/ 0 h 769257"/>
                    <a:gd name="connsiteX2" fmla="*/ 2162629 w 2177143"/>
                    <a:gd name="connsiteY2" fmla="*/ 0 h 769257"/>
                    <a:gd name="connsiteX3" fmla="*/ 2177143 w 2177143"/>
                    <a:gd name="connsiteY3" fmla="*/ 14514 h 769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7143" h="769257">
                      <a:moveTo>
                        <a:pt x="0" y="769257"/>
                      </a:moveTo>
                      <a:lnTo>
                        <a:pt x="682172" y="0"/>
                      </a:lnTo>
                      <a:lnTo>
                        <a:pt x="2162629" y="0"/>
                      </a:lnTo>
                      <a:lnTo>
                        <a:pt x="2177143" y="1451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ounded Rectangle 45">
                  <a:extLst>
                    <a:ext uri="{FF2B5EF4-FFF2-40B4-BE49-F238E27FC236}">
                      <a16:creationId xmlns:a16="http://schemas.microsoft.com/office/drawing/2014/main" id="{C27DA44C-B422-4079-BEF0-C6EDF03E13DA}"/>
                    </a:ext>
                  </a:extLst>
                </p:cNvPr>
                <p:cNvSpPr/>
                <p:nvPr/>
              </p:nvSpPr>
              <p:spPr>
                <a:xfrm>
                  <a:off x="5891271" y="5826980"/>
                  <a:ext cx="5477301" cy="8314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D18E"/>
                </a:solidFill>
                <a:ln>
                  <a:solidFill>
                    <a:srgbClr val="AC3B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B98F9F0-4B9E-40B9-822E-FE9A843420EA}"/>
                  </a:ext>
                </a:extLst>
              </p:cNvPr>
              <p:cNvSpPr/>
              <p:nvPr/>
            </p:nvSpPr>
            <p:spPr>
              <a:xfrm>
                <a:off x="5930122" y="5865376"/>
                <a:ext cx="748594" cy="748594"/>
              </a:xfrm>
              <a:prstGeom prst="ellipse">
                <a:avLst/>
              </a:prstGeom>
              <a:solidFill>
                <a:srgbClr val="AC3BF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C52330C-60CF-40D3-8FBB-06DB9DA1E6B0}"/>
                  </a:ext>
                </a:extLst>
              </p:cNvPr>
              <p:cNvSpPr/>
              <p:nvPr/>
            </p:nvSpPr>
            <p:spPr>
              <a:xfrm>
                <a:off x="6013216" y="5948470"/>
                <a:ext cx="582406" cy="582406"/>
              </a:xfrm>
              <a:prstGeom prst="ellipse">
                <a:avLst/>
              </a:prstGeom>
              <a:solidFill>
                <a:srgbClr val="A9D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9CFEC7-5AAC-479D-83C5-1FAE93432B9E}"/>
                </a:ext>
              </a:extLst>
            </p:cNvPr>
            <p:cNvSpPr txBox="1"/>
            <p:nvPr/>
          </p:nvSpPr>
          <p:spPr>
            <a:xfrm>
              <a:off x="7344678" y="6074360"/>
              <a:ext cx="451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Quyền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thao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err="1">
                  <a:latin typeface="Arial" panose="020B0604020202020204" pitchFamily="34" charset="0"/>
                  <a:cs typeface="Arial" panose="020B0604020202020204" pitchFamily="34" charset="0"/>
                </a:rPr>
                <a:t>tác</a:t>
              </a: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 Procedure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2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79166-3C40-4EB5-AC73-74DB0D913B48}"/>
              </a:ext>
            </a:extLst>
          </p:cNvPr>
          <p:cNvSpPr/>
          <p:nvPr/>
        </p:nvSpPr>
        <p:spPr>
          <a:xfrm>
            <a:off x="-3120" y="-3694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Xây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dựng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hệ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thống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quản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lý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dịch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vụ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giao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hàng</a:t>
            </a:r>
            <a:r>
              <a:rPr lang="en-US" sz="2400" b="1" i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dirty="0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nhanh</a:t>
            </a:r>
            <a:endParaRPr lang="en-US" dirty="0" err="1">
              <a:solidFill>
                <a:schemeClr val="tx2"/>
              </a:solidFill>
              <a:cs typeface="Calibri" panose="020F0502020204030204"/>
            </a:endParaRPr>
          </a:p>
          <a:p>
            <a:pPr algn="ctr">
              <a:spcAft>
                <a:spcPts val="600"/>
              </a:spcAft>
            </a:pP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AABEFE-5AC9-4807-8C67-CFF83775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9" y="-13956"/>
            <a:ext cx="800100" cy="8001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4BA0C-FBEA-49BC-8E62-E65EEF15DDEA}"/>
              </a:ext>
            </a:extLst>
          </p:cNvPr>
          <p:cNvSpPr/>
          <p:nvPr/>
        </p:nvSpPr>
        <p:spPr>
          <a:xfrm>
            <a:off x="853379" y="1449977"/>
            <a:ext cx="2860766" cy="96665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AEAF2C-C8F7-4293-BF11-748C96441741}"/>
              </a:ext>
            </a:extLst>
          </p:cNvPr>
          <p:cNvSpPr/>
          <p:nvPr/>
        </p:nvSpPr>
        <p:spPr>
          <a:xfrm>
            <a:off x="8477855" y="1449977"/>
            <a:ext cx="2860766" cy="966652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173E5E-8DFF-41AF-8CC4-11103552E079}"/>
              </a:ext>
            </a:extLst>
          </p:cNvPr>
          <p:cNvSpPr/>
          <p:nvPr/>
        </p:nvSpPr>
        <p:spPr>
          <a:xfrm>
            <a:off x="4662497" y="5185954"/>
            <a:ext cx="2860766" cy="96665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0841E-98A3-4979-9CED-79CB18F1F227}"/>
              </a:ext>
            </a:extLst>
          </p:cNvPr>
          <p:cNvSpPr/>
          <p:nvPr/>
        </p:nvSpPr>
        <p:spPr>
          <a:xfrm>
            <a:off x="4825311" y="2553788"/>
            <a:ext cx="2535138" cy="175042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7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C6BF6-5498-4CC4-B79F-39E081C46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83" y="3033832"/>
            <a:ext cx="4349288" cy="800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err="1">
                <a:solidFill>
                  <a:schemeClr val="tx2"/>
                </a:solidFill>
                <a:latin typeface="Arial"/>
                <a:cs typeface="Arial"/>
              </a:rPr>
              <a:t>Nội</a:t>
            </a:r>
            <a:r>
              <a:rPr lang="en-US" sz="3600" b="1" kern="1200">
                <a:solidFill>
                  <a:schemeClr val="tx2"/>
                </a:solidFill>
                <a:latin typeface="Arial"/>
                <a:cs typeface="Arial"/>
              </a:rPr>
              <a:t> dung </a:t>
            </a:r>
            <a:r>
              <a:rPr lang="en-US" sz="3600" b="1" kern="1200" err="1">
                <a:solidFill>
                  <a:schemeClr val="tx2"/>
                </a:solidFill>
                <a:latin typeface="Arial"/>
                <a:cs typeface="Arial"/>
              </a:rPr>
              <a:t>báo</a:t>
            </a:r>
            <a:r>
              <a:rPr lang="en-US" sz="3600" b="1" kern="120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3600" b="1" kern="1200" err="1">
                <a:solidFill>
                  <a:schemeClr val="tx2"/>
                </a:solidFill>
                <a:latin typeface="Arial"/>
                <a:cs typeface="Arial"/>
              </a:rPr>
              <a:t>cáo</a:t>
            </a:r>
            <a:endParaRPr lang="en-US" sz="3600" kern="120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64521D2-DC87-4CB2-839E-287FD760D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326" y="2382423"/>
            <a:ext cx="4919108" cy="48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Chương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1: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Cơ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sở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thực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hiện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15233D1-99E0-4D17-B38A-20C96F00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BF3FBB-A43A-4447-A56F-D65CC21092ED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Xây dựng hệ thống quản lý dịch vụ giao hàng nhanh</a:t>
            </a:r>
            <a:endParaRPr lang="en-US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</a:pP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1DA0786-8EEA-4B43-92B0-8C2F2C37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" y="-102"/>
            <a:ext cx="800100" cy="800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7E80669-D19A-4AC9-B246-F4F92BA30809}"/>
              </a:ext>
            </a:extLst>
          </p:cNvPr>
          <p:cNvSpPr txBox="1">
            <a:spLocks/>
          </p:cNvSpPr>
          <p:nvPr/>
        </p:nvSpPr>
        <p:spPr>
          <a:xfrm>
            <a:off x="6743326" y="2869164"/>
            <a:ext cx="4919108" cy="87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l">
              <a:spcBef>
                <a:spcPct val="2000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Chương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2: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Phương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pháp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thực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hiện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93D970A-0C4A-4EE3-ACEA-C3873B5A7CDD}"/>
              </a:ext>
            </a:extLst>
          </p:cNvPr>
          <p:cNvSpPr txBox="1">
            <a:spLocks/>
          </p:cNvSpPr>
          <p:nvPr/>
        </p:nvSpPr>
        <p:spPr>
          <a:xfrm>
            <a:off x="6743326" y="3748450"/>
            <a:ext cx="4919108" cy="49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l">
              <a:spcBef>
                <a:spcPct val="2000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Chương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3: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Kết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quả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thực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hiện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4A36DC-C7EC-4F7D-8810-957013F43756}"/>
              </a:ext>
            </a:extLst>
          </p:cNvPr>
          <p:cNvSpPr txBox="1">
            <a:spLocks/>
          </p:cNvSpPr>
          <p:nvPr/>
        </p:nvSpPr>
        <p:spPr>
          <a:xfrm>
            <a:off x="6743326" y="4235191"/>
            <a:ext cx="4919108" cy="49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l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Chương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4: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Tổng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kết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78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615A8-7BDC-4A5F-A141-9F05CFB72D7B}"/>
              </a:ext>
            </a:extLst>
          </p:cNvPr>
          <p:cNvSpPr txBox="1"/>
          <p:nvPr/>
        </p:nvSpPr>
        <p:spPr>
          <a:xfrm>
            <a:off x="1057025" y="1264230"/>
            <a:ext cx="5040285" cy="722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Arial"/>
                <a:ea typeface="+mj-ea"/>
                <a:cs typeface="Arial"/>
              </a:rPr>
              <a:t>Thank you for listening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4C9C3-6F97-4A3E-8343-12F978F77087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Arial"/>
                <a:cs typeface="Arial"/>
              </a:rPr>
              <a:t>Giảng </a:t>
            </a:r>
            <a:r>
              <a:rPr lang="en-US" sz="2400" b="1" err="1">
                <a:latin typeface="Arial"/>
                <a:cs typeface="Arial"/>
              </a:rPr>
              <a:t>viên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hướng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dẫn</a:t>
            </a:r>
            <a:r>
              <a:rPr lang="en-US" sz="2400" b="1">
                <a:latin typeface="Arial"/>
                <a:cs typeface="Arial"/>
              </a:rPr>
              <a:t>:</a:t>
            </a:r>
            <a:endParaRPr lang="en-US" b="1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err="1">
                <a:solidFill>
                  <a:srgbClr val="FF0000"/>
                </a:solidFill>
                <a:latin typeface="Arial"/>
                <a:cs typeface="Arial"/>
              </a:rPr>
              <a:t>ThS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. Phan Thị Phương Nam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C0ABFB8-4793-4BAB-AE0E-C135D1E0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37" y="74309"/>
            <a:ext cx="956862" cy="971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768EB-FA03-49D0-827E-7F099310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66" y="-150209"/>
            <a:ext cx="1423730" cy="1423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8EDD1-47CA-4FC0-8A85-4F16A65E6668}"/>
              </a:ext>
            </a:extLst>
          </p:cNvPr>
          <p:cNvSpPr txBox="1"/>
          <p:nvPr/>
        </p:nvSpPr>
        <p:spPr>
          <a:xfrm>
            <a:off x="6359235" y="3867546"/>
            <a:ext cx="4755585" cy="18004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err="1">
                <a:latin typeface="Arial"/>
                <a:cs typeface="Arial"/>
              </a:rPr>
              <a:t>Nhóm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sinh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viên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thực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hiện</a:t>
            </a:r>
            <a:r>
              <a:rPr lang="en-US" sz="2400" b="1">
                <a:latin typeface="Arial"/>
                <a:cs typeface="Arial"/>
              </a:rPr>
              <a:t>:</a:t>
            </a:r>
          </a:p>
          <a:p>
            <a:pPr algn="ctr">
              <a:spcAft>
                <a:spcPts val="600"/>
              </a:spcAft>
            </a:pP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Lý Quốc </a:t>
            </a:r>
            <a:r>
              <a:rPr lang="en-US" sz="2400" b="1" err="1">
                <a:solidFill>
                  <a:srgbClr val="FF0000"/>
                </a:solidFill>
                <a:latin typeface="Arial"/>
                <a:cs typeface="Arial"/>
              </a:rPr>
              <a:t>Hưng</a:t>
            </a: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 – 110119014</a:t>
            </a:r>
          </a:p>
          <a:p>
            <a:pPr algn="ctr">
              <a:spcAft>
                <a:spcPts val="600"/>
              </a:spcAft>
            </a:pP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Võ Duy Thông - 110119052</a:t>
            </a:r>
          </a:p>
          <a:p>
            <a:pPr algn="ctr">
              <a:spcAft>
                <a:spcPts val="600"/>
              </a:spcAft>
            </a:pPr>
            <a:r>
              <a:rPr lang="en-US" sz="2400" b="1">
                <a:solidFill>
                  <a:srgbClr val="FF0000"/>
                </a:solidFill>
                <a:latin typeface="Arial"/>
                <a:cs typeface="Arial"/>
              </a:rPr>
              <a:t>Kiên Thanh Bình – 110119004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AF8D6A9-4864-4CEE-A92A-F7EAE3563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82" y="635472"/>
            <a:ext cx="27432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7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89107006-4694-4093-A482-37597C3A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493" y="1204546"/>
            <a:ext cx="3620383" cy="202113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FFE4F92-55B0-456A-99A8-82F8CFC601FC}"/>
              </a:ext>
            </a:extLst>
          </p:cNvPr>
          <p:cNvSpPr/>
          <p:nvPr/>
        </p:nvSpPr>
        <p:spPr>
          <a:xfrm>
            <a:off x="5627679" y="854469"/>
            <a:ext cx="3563214" cy="3312290"/>
          </a:xfrm>
          <a:prstGeom prst="ellipse">
            <a:avLst/>
          </a:prstGeom>
          <a:solidFill>
            <a:srgbClr val="7030A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1.3. 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Arial"/>
              </a:rPr>
              <a:t>Các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 </a:t>
            </a:r>
            <a:endParaRPr lang="en-US"/>
          </a:p>
          <a:p>
            <a:pPr algn="ctr"/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Arial"/>
              </a:rPr>
              <a:t>kiểu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 phân </a:t>
            </a:r>
            <a:endParaRPr lang="en-US">
              <a:solidFill>
                <a:srgbClr val="FFFFFF"/>
              </a:solidFill>
              <a:latin typeface="Calibri" panose="020F0502020204030204"/>
              <a:ea typeface="Segoe UI"/>
              <a:cs typeface="Calibri" panose="020F0502020204030204"/>
            </a:endParaRPr>
          </a:p>
          <a:p>
            <a:pPr algn="ctr"/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Arial"/>
              </a:rPr>
              <a:t>Quyền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 trong </a:t>
            </a:r>
            <a:r>
              <a:rPr lang="en-US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​</a:t>
            </a:r>
            <a:endParaRPr lang="en-US">
              <a:cs typeface="Calibri"/>
            </a:endParaRPr>
          </a:p>
          <a:p>
            <a:pPr algn="ctr" rtl="0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SQL Server</a:t>
            </a:r>
            <a:r>
              <a:rPr lang="en-US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​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195030-41AD-4372-9603-FC81781FFCE9}"/>
              </a:ext>
            </a:extLst>
          </p:cNvPr>
          <p:cNvSpPr/>
          <p:nvPr/>
        </p:nvSpPr>
        <p:spPr>
          <a:xfrm>
            <a:off x="674446" y="945773"/>
            <a:ext cx="2873396" cy="279717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25000"/>
                </a:schemeClr>
              </a:gs>
              <a:gs pos="1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75000"/>
                  <a:alpha val="47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cs typeface="Arial"/>
              </a:rPr>
              <a:t>Chương 1: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cs typeface="Arial"/>
              </a:rPr>
              <a:t>Cơ </a:t>
            </a:r>
            <a:r>
              <a:rPr lang="vi-VN" sz="3000" err="1">
                <a:solidFill>
                  <a:srgbClr val="000000"/>
                </a:solidFill>
                <a:latin typeface="Arial"/>
                <a:cs typeface="Arial"/>
              </a:rPr>
              <a:t>sở</a:t>
            </a:r>
            <a:r>
              <a:rPr lang="vi-VN" sz="3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vi-VN" sz="3000" err="1">
                <a:solidFill>
                  <a:srgbClr val="000000"/>
                </a:solidFill>
                <a:latin typeface="Arial"/>
                <a:cs typeface="Arial"/>
              </a:rPr>
              <a:t>thực</a:t>
            </a:r>
            <a:r>
              <a:rPr lang="vi-VN" sz="3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Arial"/>
                <a:cs typeface="Arial"/>
              </a:rPr>
              <a:t>hiện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7CB3C-108F-4C89-AFAC-2AAA5BC43E1C}"/>
              </a:ext>
            </a:extLst>
          </p:cNvPr>
          <p:cNvSpPr/>
          <p:nvPr/>
        </p:nvSpPr>
        <p:spPr>
          <a:xfrm>
            <a:off x="244417" y="3517642"/>
            <a:ext cx="3237181" cy="3137497"/>
          </a:xfrm>
          <a:prstGeom prst="ellipse">
            <a:avLst/>
          </a:prstGeom>
          <a:solidFill>
            <a:srgbClr val="C0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1.1. </a:t>
            </a:r>
            <a:r>
              <a:rPr lang="en-US" sz="3000" err="1">
                <a:solidFill>
                  <a:srgbClr val="000000"/>
                </a:solidFill>
                <a:latin typeface="Arial"/>
                <a:cs typeface="Arial"/>
              </a:rPr>
              <a:t>Tổng</a:t>
            </a:r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30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3000" err="1">
                <a:solidFill>
                  <a:srgbClr val="000000"/>
                </a:solidFill>
                <a:latin typeface="Arial"/>
                <a:cs typeface="Arial"/>
              </a:rPr>
              <a:t>quan</a:t>
            </a:r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  <a:cs typeface="Arial"/>
              </a:rPr>
              <a:t>về</a:t>
            </a:r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30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HQT CSDL</a:t>
            </a:r>
            <a:endParaRPr lang="en-US" sz="300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3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E29D3C-33C9-4832-A1A4-7AC593EACB1B}"/>
              </a:ext>
            </a:extLst>
          </p:cNvPr>
          <p:cNvSpPr/>
          <p:nvPr/>
        </p:nvSpPr>
        <p:spPr>
          <a:xfrm>
            <a:off x="2925320" y="2235500"/>
            <a:ext cx="3765151" cy="3759928"/>
          </a:xfrm>
          <a:prstGeom prst="ellipse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1.2. 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Arial"/>
              </a:rPr>
              <a:t>Các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 cơ </a:t>
            </a:r>
            <a:endParaRPr lang="en-US"/>
          </a:p>
          <a:p>
            <a:pPr algn="ctr"/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Arial"/>
              </a:rPr>
              <a:t>chế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Arial"/>
              </a:rPr>
              <a:t>bảo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Arial"/>
              </a:rPr>
              <a:t>mật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 </a:t>
            </a:r>
            <a:endParaRPr lang="en-US" sz="3000">
              <a:solidFill>
                <a:srgbClr val="000000"/>
              </a:solidFill>
              <a:latin typeface="Arial"/>
              <a:ea typeface="Segoe UI"/>
              <a:cs typeface="Arial"/>
            </a:endParaRPr>
          </a:p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trong </a:t>
            </a:r>
            <a:r>
              <a:rPr lang="en-US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​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SQL Server</a:t>
            </a:r>
            <a:r>
              <a:rPr lang="en-US" sz="3000">
                <a:solidFill>
                  <a:srgbClr val="000000"/>
                </a:solidFill>
                <a:latin typeface="Arial"/>
                <a:ea typeface="Segoe UI"/>
                <a:cs typeface="Arial"/>
              </a:rPr>
              <a:t>​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79166-3C40-4EB5-AC73-74DB0D913B48}"/>
              </a:ext>
            </a:extLst>
          </p:cNvPr>
          <p:cNvSpPr/>
          <p:nvPr/>
        </p:nvSpPr>
        <p:spPr>
          <a:xfrm>
            <a:off x="-3120" y="-3694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Xây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dựng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hệ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thống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quản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lý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dịch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vụ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giao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hàng</a:t>
            </a: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ea typeface="+mn-lt"/>
                <a:cs typeface="Arial"/>
              </a:rPr>
              <a:t>nhanh</a:t>
            </a:r>
            <a:endParaRPr lang="en-US" err="1">
              <a:solidFill>
                <a:schemeClr val="tx2"/>
              </a:solidFill>
              <a:cs typeface="Calibri" panose="020F0502020204030204"/>
            </a:endParaRPr>
          </a:p>
          <a:p>
            <a:pPr algn="ctr">
              <a:spcAft>
                <a:spcPts val="600"/>
              </a:spcAft>
            </a:pP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AABEFE-5AC9-4807-8C67-CFF83775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" y="-13956"/>
            <a:ext cx="800100" cy="800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44950DC-FE76-438B-8855-8E6EED36FC5C}"/>
              </a:ext>
            </a:extLst>
          </p:cNvPr>
          <p:cNvSpPr/>
          <p:nvPr/>
        </p:nvSpPr>
        <p:spPr>
          <a:xfrm>
            <a:off x="6649635" y="3018362"/>
            <a:ext cx="5015338" cy="4731356"/>
          </a:xfrm>
          <a:prstGeom prst="ellipse">
            <a:avLst/>
          </a:prstGeom>
          <a:solidFill>
            <a:schemeClr val="accent6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000">
                <a:solidFill>
                  <a:srgbClr val="000000"/>
                </a:solidFill>
                <a:latin typeface="Arial"/>
              </a:rPr>
              <a:t>1.4. </a:t>
            </a:r>
            <a:r>
              <a:rPr lang="vi-VN" sz="3000" err="1">
                <a:solidFill>
                  <a:srgbClr val="000000"/>
                </a:solidFill>
                <a:latin typeface="Arial"/>
              </a:rPr>
              <a:t>Các</a:t>
            </a:r>
            <a:r>
              <a:rPr lang="vi-VN" sz="3000">
                <a:solidFill>
                  <a:srgbClr val="000000"/>
                </a:solidFill>
                <a:latin typeface="Arial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Arial"/>
              </a:rPr>
              <a:t>chế</a:t>
            </a:r>
            <a:r>
              <a:rPr lang="vi-VN" sz="3000">
                <a:solidFill>
                  <a:srgbClr val="000000"/>
                </a:solidFill>
                <a:latin typeface="Arial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Arial"/>
              </a:rPr>
              <a:t>độ</a:t>
            </a:r>
            <a:r>
              <a:rPr lang="vi-VN" sz="3000">
                <a:solidFill>
                  <a:srgbClr val="000000"/>
                </a:solidFill>
                <a:latin typeface="Arial"/>
              </a:rPr>
              <a:t> an </a:t>
            </a:r>
            <a:r>
              <a:rPr lang="vi-VN" sz="3000" err="1">
                <a:solidFill>
                  <a:srgbClr val="000000"/>
                </a:solidFill>
                <a:latin typeface="Arial"/>
              </a:rPr>
              <a:t>toàn</a:t>
            </a:r>
            <a:r>
              <a:rPr lang="vi-VN" sz="3000">
                <a:solidFill>
                  <a:srgbClr val="000000"/>
                </a:solidFill>
                <a:latin typeface="Arial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Arial"/>
              </a:rPr>
              <a:t>và</a:t>
            </a:r>
            <a:r>
              <a:rPr lang="vi-VN" sz="3000">
                <a:solidFill>
                  <a:srgbClr val="000000"/>
                </a:solidFill>
                <a:latin typeface="Arial"/>
              </a:rPr>
              <a:t> khôi </a:t>
            </a:r>
            <a:r>
              <a:rPr lang="vi-VN" sz="3000" err="1">
                <a:solidFill>
                  <a:srgbClr val="000000"/>
                </a:solidFill>
                <a:latin typeface="Arial"/>
              </a:rPr>
              <a:t>phục</a:t>
            </a:r>
            <a:r>
              <a:rPr lang="vi-VN" sz="3000">
                <a:solidFill>
                  <a:srgbClr val="000000"/>
                </a:solidFill>
                <a:latin typeface="Arial"/>
              </a:rPr>
              <a:t> </a:t>
            </a:r>
            <a:endParaRPr lang="en-US" sz="30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vi-VN" sz="3000" err="1">
                <a:solidFill>
                  <a:srgbClr val="000000"/>
                </a:solidFill>
                <a:latin typeface="Arial"/>
              </a:rPr>
              <a:t>dữ</a:t>
            </a:r>
            <a:r>
              <a:rPr lang="vi-VN" sz="3000">
                <a:solidFill>
                  <a:srgbClr val="000000"/>
                </a:solidFill>
                <a:latin typeface="Arial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vi-VN" sz="3000">
                <a:solidFill>
                  <a:srgbClr val="000000"/>
                </a:solidFill>
                <a:latin typeface="Arial"/>
              </a:rPr>
              <a:t> trong SQL Server</a:t>
            </a:r>
            <a:endParaRPr lang="en-US" sz="3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78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 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quản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lý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dịch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vụ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giao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hàng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nhanh</a:t>
            </a:r>
            <a:endParaRPr lang="en-US" err="1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527A57-F76E-4DCB-A37A-A972DD2FD66C}"/>
              </a:ext>
            </a:extLst>
          </p:cNvPr>
          <p:cNvSpPr/>
          <p:nvPr/>
        </p:nvSpPr>
        <p:spPr>
          <a:xfrm flipH="1">
            <a:off x="67506" y="936192"/>
            <a:ext cx="11861461" cy="2532291"/>
          </a:xfrm>
          <a:prstGeom prst="parallelogram">
            <a:avLst>
              <a:gd name="adj" fmla="val 126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199" y="1038815"/>
            <a:ext cx="12038543" cy="19520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1.1. </a:t>
            </a:r>
            <a:r>
              <a:rPr lang="vi-VN" sz="2400" b="1" err="1">
                <a:latin typeface="Arial"/>
                <a:ea typeface="+mn-lt"/>
                <a:cs typeface="Arial"/>
              </a:rPr>
              <a:t>Tổng</a:t>
            </a:r>
            <a:r>
              <a:rPr lang="vi-VN" sz="2400" b="1">
                <a:latin typeface="Arial"/>
                <a:ea typeface="+mn-lt"/>
                <a:cs typeface="Arial"/>
              </a:rPr>
              <a:t> quan </a:t>
            </a:r>
            <a:r>
              <a:rPr lang="vi-VN" sz="2400" b="1" err="1">
                <a:latin typeface="Arial"/>
                <a:ea typeface="+mn-lt"/>
                <a:cs typeface="Arial"/>
              </a:rPr>
              <a:t>về</a:t>
            </a:r>
            <a:r>
              <a:rPr lang="vi-VN" sz="2400" b="1">
                <a:latin typeface="Arial"/>
                <a:ea typeface="+mn-lt"/>
                <a:cs typeface="Arial"/>
              </a:rPr>
              <a:t> HQT CSDL.</a:t>
            </a:r>
            <a:endParaRPr lang="en-US" sz="2400" b="1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Arial"/>
                <a:ea typeface="+mn-lt"/>
                <a:cs typeface="Arial"/>
              </a:rPr>
              <a:t>	</a:t>
            </a:r>
            <a:r>
              <a:rPr lang="vi-VN" sz="2400">
                <a:latin typeface="Arial"/>
                <a:ea typeface="+mn-lt"/>
                <a:cs typeface="Arial"/>
              </a:rPr>
              <a:t>HQT CSDL </a:t>
            </a:r>
            <a:r>
              <a:rPr lang="vi-VN" sz="2400" err="1">
                <a:latin typeface="Arial"/>
                <a:ea typeface="+mn-lt"/>
                <a:cs typeface="Arial"/>
              </a:rPr>
              <a:t>là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một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hệ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thống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phần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mềm</a:t>
            </a:r>
            <a:r>
              <a:rPr lang="vi-VN" sz="2400">
                <a:latin typeface="Arial"/>
                <a:ea typeface="+mn-lt"/>
                <a:cs typeface="Arial"/>
              </a:rPr>
              <a:t> cho </a:t>
            </a:r>
            <a:r>
              <a:rPr lang="vi-VN" sz="2400" err="1">
                <a:latin typeface="Arial"/>
                <a:ea typeface="+mn-lt"/>
                <a:cs typeface="Arial"/>
              </a:rPr>
              <a:t>phép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người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dùng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định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nghĩa</a:t>
            </a:r>
            <a:r>
              <a:rPr lang="vi-VN" sz="2400">
                <a:latin typeface="Arial"/>
                <a:ea typeface="+mn-lt"/>
                <a:cs typeface="Arial"/>
              </a:rPr>
              <a:t>, </a:t>
            </a:r>
            <a:r>
              <a:rPr lang="vi-VN" sz="2400" err="1">
                <a:latin typeface="Arial"/>
                <a:ea typeface="+mn-lt"/>
                <a:cs typeface="Arial"/>
              </a:rPr>
              <a:t>tạo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và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endParaRPr lang="en-US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Arial"/>
                <a:ea typeface="+mn-lt"/>
                <a:cs typeface="Arial"/>
              </a:rPr>
              <a:t>duy </a:t>
            </a:r>
            <a:r>
              <a:rPr lang="vi-VN" sz="2400" err="1">
                <a:latin typeface="Arial"/>
                <a:ea typeface="+mn-lt"/>
                <a:cs typeface="Arial"/>
              </a:rPr>
              <a:t>trì</a:t>
            </a:r>
            <a:r>
              <a:rPr lang="vi-VN" sz="2400">
                <a:latin typeface="Arial"/>
                <a:ea typeface="+mn-lt"/>
                <a:cs typeface="Arial"/>
              </a:rPr>
              <a:t> cơ </a:t>
            </a:r>
            <a:r>
              <a:rPr lang="vi-VN" sz="2400" err="1">
                <a:latin typeface="Arial"/>
                <a:ea typeface="+mn-lt"/>
                <a:cs typeface="Arial"/>
              </a:rPr>
              <a:t>sở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dữ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liệu</a:t>
            </a:r>
            <a:r>
              <a:rPr lang="vi-VN" sz="2400">
                <a:latin typeface="Arial"/>
                <a:ea typeface="+mn-lt"/>
                <a:cs typeface="Arial"/>
              </a:rPr>
              <a:t>, </a:t>
            </a:r>
            <a:r>
              <a:rPr lang="vi-VN" sz="2400" err="1">
                <a:latin typeface="Arial"/>
                <a:ea typeface="+mn-lt"/>
                <a:cs typeface="Arial"/>
              </a:rPr>
              <a:t>đồng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thời</a:t>
            </a:r>
            <a:r>
              <a:rPr lang="vi-VN" sz="2400">
                <a:latin typeface="Arial"/>
                <a:ea typeface="+mn-lt"/>
                <a:cs typeface="Arial"/>
              </a:rPr>
              <a:t> cung </a:t>
            </a:r>
            <a:r>
              <a:rPr lang="vi-VN" sz="2400" err="1">
                <a:latin typeface="Arial"/>
                <a:ea typeface="+mn-lt"/>
                <a:cs typeface="Arial"/>
              </a:rPr>
              <a:t>cấp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dịch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effectLst/>
                <a:latin typeface="Arial"/>
                <a:ea typeface="+mn-lt"/>
                <a:cs typeface="Arial"/>
              </a:rPr>
              <a:t>vụ</a:t>
            </a:r>
            <a:r>
              <a:rPr lang="vi-VN" sz="2400">
                <a:latin typeface="Arial"/>
                <a:ea typeface="+mn-lt"/>
                <a:cs typeface="Arial"/>
              </a:rPr>
              <a:t> truy </a:t>
            </a:r>
            <a:r>
              <a:rPr lang="vi-VN" sz="2400" err="1">
                <a:latin typeface="Arial"/>
                <a:ea typeface="+mn-lt"/>
                <a:cs typeface="Arial"/>
              </a:rPr>
              <a:t>cập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đến</a:t>
            </a:r>
            <a:r>
              <a:rPr lang="vi-VN" sz="2400">
                <a:latin typeface="Arial"/>
                <a:ea typeface="+mn-lt"/>
                <a:cs typeface="Arial"/>
              </a:rPr>
              <a:t> CSDL </a:t>
            </a:r>
            <a:r>
              <a:rPr lang="vi-VN" sz="2400" err="1">
                <a:latin typeface="Arial"/>
                <a:ea typeface="+mn-lt"/>
                <a:cs typeface="Arial"/>
              </a:rPr>
              <a:t>này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một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cách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endParaRPr lang="en-US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err="1">
                <a:latin typeface="Arial"/>
                <a:ea typeface="+mn-lt"/>
                <a:cs typeface="Arial"/>
              </a:rPr>
              <a:t>có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quản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lý</a:t>
            </a:r>
            <a:r>
              <a:rPr lang="vi-VN" sz="2400">
                <a:latin typeface="Arial"/>
                <a:ea typeface="+mn-lt"/>
                <a:cs typeface="Arial"/>
              </a:rPr>
              <a:t>. HQT CSDL </a:t>
            </a:r>
            <a:r>
              <a:rPr lang="vi-VN" sz="2400" err="1">
                <a:latin typeface="Arial"/>
                <a:ea typeface="+mn-lt"/>
                <a:cs typeface="Arial"/>
              </a:rPr>
              <a:t>chỉ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là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một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phần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của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hệ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thống</a:t>
            </a:r>
            <a:r>
              <a:rPr lang="vi-VN" sz="2400">
                <a:latin typeface="Arial"/>
                <a:ea typeface="+mn-lt"/>
                <a:cs typeface="Arial"/>
              </a:rPr>
              <a:t> CSDL.</a:t>
            </a:r>
            <a:endParaRPr lang="vi-VN" sz="240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BCFAFBE-FC60-4B8A-B816-3408EDDC108A}"/>
              </a:ext>
            </a:extLst>
          </p:cNvPr>
          <p:cNvSpPr/>
          <p:nvPr/>
        </p:nvSpPr>
        <p:spPr>
          <a:xfrm flipH="1">
            <a:off x="72478" y="3687068"/>
            <a:ext cx="11862874" cy="2782283"/>
          </a:xfrm>
          <a:prstGeom prst="parallelogram">
            <a:avLst>
              <a:gd name="adj" fmla="val 1261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E094B70-56CB-4049-99E1-0ED0147E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1" y="5374403"/>
            <a:ext cx="1883735" cy="1079915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2EF676AA-F03F-40BE-8BF3-B9B6C92D3B25}"/>
              </a:ext>
            </a:extLst>
          </p:cNvPr>
          <p:cNvSpPr txBox="1"/>
          <p:nvPr/>
        </p:nvSpPr>
        <p:spPr>
          <a:xfrm>
            <a:off x="-4976" y="3874722"/>
            <a:ext cx="12406404" cy="24498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cs typeface="Arial"/>
              </a:rPr>
              <a:t>1.2. </a:t>
            </a:r>
            <a:r>
              <a:rPr lang="vi-VN" sz="2400" b="1" err="1">
                <a:latin typeface="Arial"/>
                <a:cs typeface="Arial"/>
              </a:rPr>
              <a:t>Các</a:t>
            </a:r>
            <a:r>
              <a:rPr lang="vi-VN" sz="2400" b="1">
                <a:latin typeface="Arial"/>
                <a:cs typeface="Arial"/>
              </a:rPr>
              <a:t> cơ </a:t>
            </a:r>
            <a:r>
              <a:rPr lang="vi-VN" sz="2400" b="1" err="1">
                <a:latin typeface="Arial"/>
                <a:cs typeface="Arial"/>
              </a:rPr>
              <a:t>chế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bảo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mật</a:t>
            </a:r>
            <a:r>
              <a:rPr lang="vi-VN" sz="2400" b="1">
                <a:latin typeface="Arial"/>
                <a:cs typeface="Arial"/>
              </a:rPr>
              <a:t> trong SQL Server.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Arial"/>
                <a:ea typeface="+mn-lt"/>
                <a:cs typeface="Arial"/>
              </a:rPr>
              <a:t>	</a:t>
            </a:r>
            <a:r>
              <a:rPr lang="vi-VN" sz="2400">
                <a:latin typeface="Arial"/>
                <a:ea typeface="+mn-lt"/>
                <a:cs typeface="Arial"/>
              </a:rPr>
              <a:t>Cơ </a:t>
            </a:r>
            <a:r>
              <a:rPr lang="vi-VN" sz="2400" err="1">
                <a:latin typeface="Arial"/>
                <a:ea typeface="+mn-lt"/>
                <a:cs typeface="Arial"/>
              </a:rPr>
              <a:t>chế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bảo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mật</a:t>
            </a:r>
            <a:r>
              <a:rPr lang="vi-VN" sz="2400">
                <a:latin typeface="Arial"/>
                <a:ea typeface="+mn-lt"/>
                <a:cs typeface="Arial"/>
              </a:rPr>
              <a:t> trong SQL Server </a:t>
            </a:r>
            <a:r>
              <a:rPr lang="vi-VN" sz="2400" err="1">
                <a:latin typeface="Arial"/>
                <a:ea typeface="+mn-lt"/>
                <a:cs typeface="Arial"/>
              </a:rPr>
              <a:t>với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mục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đích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là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bảo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đảm</a:t>
            </a:r>
            <a:r>
              <a:rPr lang="vi-VN" sz="2400">
                <a:latin typeface="Arial"/>
                <a:ea typeface="+mn-lt"/>
                <a:cs typeface="Arial"/>
              </a:rPr>
              <a:t> an </a:t>
            </a:r>
            <a:r>
              <a:rPr lang="vi-VN" sz="2400" err="1">
                <a:latin typeface="Arial"/>
                <a:ea typeface="+mn-lt"/>
                <a:cs typeface="Arial"/>
              </a:rPr>
              <a:t>toàn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dữ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liệu</a:t>
            </a:r>
            <a:r>
              <a:rPr lang="vi-VN" sz="2400">
                <a:latin typeface="Arial"/>
                <a:ea typeface="+mn-lt"/>
                <a:cs typeface="Arial"/>
              </a:rPr>
              <a:t>,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Arial"/>
                <a:ea typeface="+mn-lt"/>
                <a:cs typeface="Arial"/>
              </a:rPr>
              <a:t>SQL Server cho </a:t>
            </a:r>
            <a:r>
              <a:rPr lang="vi-VN" sz="2400" err="1">
                <a:latin typeface="Arial"/>
                <a:ea typeface="+mn-lt"/>
                <a:cs typeface="Arial"/>
              </a:rPr>
              <a:t>phép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người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quản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lý</a:t>
            </a:r>
            <a:r>
              <a:rPr lang="vi-VN" sz="2400">
                <a:latin typeface="Arial"/>
                <a:ea typeface="+mn-lt"/>
                <a:cs typeface="Arial"/>
              </a:rPr>
              <a:t> phân </a:t>
            </a:r>
            <a:r>
              <a:rPr lang="vi-VN" sz="2400" err="1">
                <a:latin typeface="Arial"/>
                <a:ea typeface="+mn-lt"/>
                <a:cs typeface="Arial"/>
              </a:rPr>
              <a:t>quyền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các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tài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khoản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với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các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quyền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Arial"/>
                <a:ea typeface="+mn-lt"/>
                <a:cs typeface="Arial"/>
              </a:rPr>
              <a:t>tương </a:t>
            </a:r>
            <a:r>
              <a:rPr lang="vi-VN" sz="2400" err="1">
                <a:latin typeface="Arial"/>
                <a:ea typeface="+mn-lt"/>
                <a:cs typeface="Arial"/>
              </a:rPr>
              <a:t>tác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với</a:t>
            </a:r>
            <a:r>
              <a:rPr lang="vi-VN" sz="2400">
                <a:latin typeface="Arial"/>
                <a:ea typeface="+mn-lt"/>
                <a:cs typeface="Arial"/>
              </a:rPr>
              <a:t> cơ </a:t>
            </a:r>
            <a:r>
              <a:rPr lang="vi-VN" sz="2400" err="1">
                <a:latin typeface="Arial"/>
                <a:ea typeface="+mn-lt"/>
                <a:cs typeface="Arial"/>
              </a:rPr>
              <a:t>sở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dữ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liệu</a:t>
            </a:r>
            <a:r>
              <a:rPr lang="vi-VN" sz="2400">
                <a:latin typeface="Arial"/>
                <a:ea typeface="+mn-lt"/>
                <a:cs typeface="Arial"/>
              </a:rPr>
              <a:t> riêng </a:t>
            </a:r>
            <a:r>
              <a:rPr lang="vi-VN" sz="2400" err="1">
                <a:latin typeface="Arial"/>
                <a:ea typeface="+mn-lt"/>
                <a:cs typeface="Arial"/>
              </a:rPr>
              <a:t>biệt</a:t>
            </a:r>
            <a:r>
              <a:rPr lang="vi-VN" sz="2400">
                <a:latin typeface="Arial"/>
                <a:ea typeface="+mn-lt"/>
                <a:cs typeface="Arial"/>
              </a:rPr>
              <a:t> cho </a:t>
            </a:r>
            <a:r>
              <a:rPr lang="vi-VN" sz="2400" err="1">
                <a:latin typeface="Arial"/>
                <a:ea typeface="+mn-lt"/>
                <a:cs typeface="Arial"/>
              </a:rPr>
              <a:t>các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người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dùng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có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quyền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thấp</a:t>
            </a:r>
            <a:r>
              <a:rPr lang="vi-VN" sz="2400">
                <a:latin typeface="Arial"/>
                <a:ea typeface="+mn-lt"/>
                <a:cs typeface="Arial"/>
              </a:rPr>
              <a:t> hơn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err="1">
                <a:latin typeface="Arial"/>
                <a:ea typeface="+mn-lt"/>
                <a:cs typeface="Arial"/>
              </a:rPr>
              <a:t>quản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lý</a:t>
            </a:r>
            <a:r>
              <a:rPr lang="vi-VN" sz="2400">
                <a:latin typeface="Arial"/>
                <a:ea typeface="+mn-lt"/>
                <a:cs typeface="Arial"/>
              </a:rPr>
              <a:t>.</a:t>
            </a:r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1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 err="1">
              <a:solidFill>
                <a:schemeClr val="tx2"/>
              </a:solidFill>
              <a:cs typeface="Calibri" panose="020F0502020204030204"/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527A57-F76E-4DCB-A37A-A972DD2FD66C}"/>
              </a:ext>
            </a:extLst>
          </p:cNvPr>
          <p:cNvSpPr/>
          <p:nvPr/>
        </p:nvSpPr>
        <p:spPr>
          <a:xfrm flipH="1">
            <a:off x="67506" y="936192"/>
            <a:ext cx="11861461" cy="2532291"/>
          </a:xfrm>
          <a:prstGeom prst="parallelogram">
            <a:avLst>
              <a:gd name="adj" fmla="val 126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24498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1.3. Các kiểu phân quyền trong SQL Server.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Arial"/>
                <a:ea typeface="+mn-lt"/>
                <a:cs typeface="Arial"/>
              </a:rPr>
              <a:t>	</a:t>
            </a:r>
            <a:r>
              <a:rPr lang="vi-VN" sz="2400">
                <a:latin typeface="Arial"/>
                <a:ea typeface="+mn-lt"/>
                <a:cs typeface="Arial"/>
              </a:rPr>
              <a:t>Phân quyền trong SQL Server được thực hiện bởi người quản lý, các tài khoản </a:t>
            </a:r>
            <a:endParaRPr lang="vi-VN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Arial"/>
                <a:ea typeface="+mn-lt"/>
                <a:cs typeface="Arial"/>
              </a:rPr>
              <a:t>được phân cho các quyền khác nhau từ thấp đến cao, người dùng với quyền hạn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Arial"/>
                <a:ea typeface="+mn-lt"/>
                <a:cs typeface="Arial"/>
              </a:rPr>
              <a:t>càng cao sẽ càng được cấp nhiều quyền tương tác với cơ sở dữ liệu hơn.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endParaRPr lang="vi-VN" sz="2400">
              <a:latin typeface="Arial"/>
              <a:cs typeface="Arial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BCFAFBE-FC60-4B8A-B816-3408EDDC108A}"/>
              </a:ext>
            </a:extLst>
          </p:cNvPr>
          <p:cNvSpPr/>
          <p:nvPr/>
        </p:nvSpPr>
        <p:spPr>
          <a:xfrm flipH="1">
            <a:off x="72478" y="3687068"/>
            <a:ext cx="11862874" cy="2782283"/>
          </a:xfrm>
          <a:prstGeom prst="parallelogram">
            <a:avLst>
              <a:gd name="adj" fmla="val 1261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EF676AA-F03F-40BE-8BF3-B9B6C92D3B25}"/>
              </a:ext>
            </a:extLst>
          </p:cNvPr>
          <p:cNvSpPr txBox="1"/>
          <p:nvPr/>
        </p:nvSpPr>
        <p:spPr>
          <a:xfrm>
            <a:off x="-4976" y="3874722"/>
            <a:ext cx="12406404" cy="19520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cs typeface="Arial"/>
              </a:rPr>
              <a:t>1.4. </a:t>
            </a:r>
            <a:r>
              <a:rPr lang="vi-VN" sz="2400" b="1" err="1">
                <a:latin typeface="Arial"/>
                <a:cs typeface="Arial"/>
              </a:rPr>
              <a:t>Các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chế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độ</a:t>
            </a:r>
            <a:r>
              <a:rPr lang="vi-VN" sz="2400" b="1">
                <a:latin typeface="Arial"/>
                <a:cs typeface="Arial"/>
              </a:rPr>
              <a:t> an </a:t>
            </a:r>
            <a:r>
              <a:rPr lang="vi-VN" sz="2400" b="1" err="1">
                <a:latin typeface="Arial"/>
                <a:cs typeface="Arial"/>
              </a:rPr>
              <a:t>toàn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và</a:t>
            </a:r>
            <a:r>
              <a:rPr lang="vi-VN" sz="2400" b="1">
                <a:latin typeface="Arial"/>
                <a:cs typeface="Arial"/>
              </a:rPr>
              <a:t> khôi </a:t>
            </a:r>
            <a:r>
              <a:rPr lang="vi-VN" sz="2400" b="1" err="1">
                <a:latin typeface="Arial"/>
                <a:cs typeface="Arial"/>
              </a:rPr>
              <a:t>phục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dữ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liệu</a:t>
            </a:r>
            <a:r>
              <a:rPr lang="vi-VN" sz="2400" b="1">
                <a:latin typeface="Arial"/>
                <a:cs typeface="Arial"/>
              </a:rPr>
              <a:t> trong SQL Server.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Arial"/>
                <a:ea typeface="+mn-lt"/>
                <a:cs typeface="Arial"/>
              </a:rPr>
              <a:t>	</a:t>
            </a:r>
            <a:r>
              <a:rPr lang="vi-VN" sz="2400" err="1">
                <a:latin typeface="Arial"/>
                <a:ea typeface="+mn-lt"/>
                <a:cs typeface="Arial"/>
              </a:rPr>
              <a:t>Để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đảm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bảo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tính</a:t>
            </a:r>
            <a:r>
              <a:rPr lang="vi-VN" sz="2400">
                <a:latin typeface="Arial"/>
                <a:ea typeface="+mn-lt"/>
                <a:cs typeface="Arial"/>
              </a:rPr>
              <a:t> an </a:t>
            </a:r>
            <a:r>
              <a:rPr lang="vi-VN" sz="2400" err="1">
                <a:latin typeface="Arial"/>
                <a:ea typeface="+mn-lt"/>
                <a:cs typeface="Arial"/>
              </a:rPr>
              <a:t>toàn</a:t>
            </a:r>
            <a:r>
              <a:rPr lang="vi-VN" sz="2400">
                <a:latin typeface="Arial"/>
                <a:ea typeface="+mn-lt"/>
                <a:cs typeface="Arial"/>
              </a:rPr>
              <a:t> cho </a:t>
            </a:r>
            <a:r>
              <a:rPr lang="vi-VN" sz="2400" err="1">
                <a:latin typeface="Arial"/>
                <a:ea typeface="+mn-lt"/>
                <a:cs typeface="Arial"/>
              </a:rPr>
              <a:t>hệ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thống</a:t>
            </a:r>
            <a:r>
              <a:rPr lang="vi-VN" sz="2400">
                <a:latin typeface="Arial"/>
                <a:ea typeface="+mn-lt"/>
                <a:cs typeface="Arial"/>
              </a:rPr>
              <a:t> CSDL ngay </a:t>
            </a:r>
            <a:r>
              <a:rPr lang="vi-VN" sz="2400" err="1">
                <a:latin typeface="Arial"/>
                <a:ea typeface="+mn-lt"/>
                <a:cs typeface="Arial"/>
              </a:rPr>
              <a:t>cả</a:t>
            </a:r>
            <a:r>
              <a:rPr lang="vi-VN" sz="2400">
                <a:latin typeface="Arial"/>
                <a:ea typeface="+mn-lt"/>
                <a:cs typeface="Arial"/>
              </a:rPr>
              <a:t> khi </a:t>
            </a:r>
            <a:r>
              <a:rPr lang="vi-VN" sz="2400" err="1">
                <a:latin typeface="Arial"/>
                <a:ea typeface="+mn-lt"/>
                <a:cs typeface="Arial"/>
              </a:rPr>
              <a:t>có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sự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cố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xảy</a:t>
            </a:r>
            <a:r>
              <a:rPr lang="vi-VN" sz="2400">
                <a:latin typeface="Arial"/>
                <a:ea typeface="+mn-lt"/>
                <a:cs typeface="Arial"/>
              </a:rPr>
              <a:t> ra,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err="1">
                <a:latin typeface="Arial"/>
                <a:ea typeface="+mn-lt"/>
                <a:cs typeface="Arial"/>
              </a:rPr>
              <a:t>các</a:t>
            </a:r>
            <a:r>
              <a:rPr lang="vi-VN" sz="2400">
                <a:latin typeface="Arial"/>
                <a:ea typeface="+mn-lt"/>
                <a:cs typeface="Arial"/>
              </a:rPr>
              <a:t> HQTCSDL </a:t>
            </a:r>
            <a:r>
              <a:rPr lang="vi-VN" sz="2400" err="1">
                <a:latin typeface="Arial"/>
                <a:ea typeface="+mn-lt"/>
                <a:cs typeface="Arial"/>
              </a:rPr>
              <a:t>cần</a:t>
            </a:r>
            <a:r>
              <a:rPr lang="vi-VN" sz="2400">
                <a:latin typeface="Arial"/>
                <a:ea typeface="+mn-lt"/>
                <a:cs typeface="Arial"/>
              </a:rPr>
              <a:t> cung </a:t>
            </a:r>
            <a:r>
              <a:rPr lang="vi-VN" sz="2400" err="1">
                <a:latin typeface="Arial"/>
                <a:ea typeface="+mn-lt"/>
                <a:cs typeface="Arial"/>
              </a:rPr>
              <a:t>cấp</a:t>
            </a:r>
            <a:r>
              <a:rPr lang="vi-VN" sz="2400">
                <a:latin typeface="Arial"/>
                <a:ea typeface="+mn-lt"/>
                <a:cs typeface="Arial"/>
              </a:rPr>
              <a:t> cơ </a:t>
            </a:r>
            <a:r>
              <a:rPr lang="vi-VN" sz="2400" err="1">
                <a:latin typeface="Arial"/>
                <a:ea typeface="+mn-lt"/>
                <a:cs typeface="Arial"/>
              </a:rPr>
              <a:t>chế</a:t>
            </a:r>
            <a:r>
              <a:rPr lang="vi-VN" sz="2400">
                <a:latin typeface="Arial"/>
                <a:ea typeface="+mn-lt"/>
                <a:cs typeface="Arial"/>
              </a:rPr>
              <a:t> cho </a:t>
            </a:r>
            <a:r>
              <a:rPr lang="vi-VN" sz="2400" err="1">
                <a:latin typeface="Arial"/>
                <a:ea typeface="+mn-lt"/>
                <a:cs typeface="Arial"/>
              </a:rPr>
              <a:t>phép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phục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hồi</a:t>
            </a:r>
            <a:r>
              <a:rPr lang="vi-VN" sz="2400">
                <a:latin typeface="Arial"/>
                <a:ea typeface="+mn-lt"/>
                <a:cs typeface="Arial"/>
              </a:rPr>
              <a:t> CSDL </a:t>
            </a:r>
            <a:r>
              <a:rPr lang="vi-VN" sz="2400" err="1">
                <a:latin typeface="Arial"/>
                <a:ea typeface="+mn-lt"/>
                <a:cs typeface="Arial"/>
              </a:rPr>
              <a:t>về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một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trạng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thái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err="1">
                <a:latin typeface="Arial"/>
                <a:ea typeface="+mn-lt"/>
                <a:cs typeface="Arial"/>
              </a:rPr>
              <a:t>nhất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quán</a:t>
            </a:r>
            <a:r>
              <a:rPr lang="vi-VN" sz="2400">
                <a:latin typeface="Arial"/>
                <a:ea typeface="+mn-lt"/>
                <a:cs typeface="Arial"/>
              </a:rPr>
              <a:t> sau </a:t>
            </a:r>
            <a:r>
              <a:rPr lang="vi-VN" sz="2400" err="1">
                <a:latin typeface="Arial"/>
                <a:ea typeface="+mn-lt"/>
                <a:cs typeface="Arial"/>
              </a:rPr>
              <a:t>sự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cố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làm</a:t>
            </a:r>
            <a:r>
              <a:rPr lang="vi-VN" sz="2400">
                <a:latin typeface="Arial"/>
                <a:ea typeface="+mn-lt"/>
                <a:cs typeface="Arial"/>
              </a:rPr>
              <a:t> CSDL </a:t>
            </a:r>
            <a:r>
              <a:rPr lang="vi-VN" sz="2400" err="1">
                <a:latin typeface="Arial"/>
                <a:ea typeface="+mn-lt"/>
                <a:cs typeface="Arial"/>
              </a:rPr>
              <a:t>bị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hỏng</a:t>
            </a:r>
            <a:r>
              <a:rPr lang="vi-VN" sz="2400">
                <a:latin typeface="Arial"/>
                <a:ea typeface="+mn-lt"/>
                <a:cs typeface="Arial"/>
              </a:rPr>
              <a:t> theo </a:t>
            </a:r>
            <a:r>
              <a:rPr lang="vi-VN" sz="2400" err="1">
                <a:latin typeface="Arial"/>
                <a:ea typeface="+mn-lt"/>
                <a:cs typeface="Arial"/>
              </a:rPr>
              <a:t>bất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cứ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hình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thức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nào</a:t>
            </a:r>
            <a:r>
              <a:rPr lang="vi-VN" sz="2400">
                <a:latin typeface="Arial"/>
                <a:ea typeface="+mn-lt"/>
                <a:cs typeface="Arial"/>
              </a:rPr>
              <a:t>.</a:t>
            </a:r>
            <a:endParaRPr lang="vi-VN" sz="2400">
              <a:solidFill>
                <a:srgbClr val="7030A0"/>
              </a:solidFill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3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>
            <a:extLst>
              <a:ext uri="{FF2B5EF4-FFF2-40B4-BE49-F238E27FC236}">
                <a16:creationId xmlns:a16="http://schemas.microsoft.com/office/drawing/2014/main" id="{2E927077-BCD6-45B6-8764-6638B6A8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214" y="1897912"/>
            <a:ext cx="2096387" cy="208752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FFE4F92-55B0-456A-99A8-82F8CFC601FC}"/>
              </a:ext>
            </a:extLst>
          </p:cNvPr>
          <p:cNvSpPr/>
          <p:nvPr/>
        </p:nvSpPr>
        <p:spPr>
          <a:xfrm>
            <a:off x="4113144" y="4125388"/>
            <a:ext cx="3315121" cy="3135081"/>
          </a:xfrm>
          <a:prstGeom prst="ellipse">
            <a:avLst/>
          </a:prstGeom>
          <a:solidFill>
            <a:srgbClr val="7030A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2.3. 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Bảng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 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dữ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liệu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 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kiểm</a:t>
            </a:r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 </a:t>
            </a:r>
            <a:r>
              <a:rPr lang="vi-VN" sz="3000" err="1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thử</a:t>
            </a:r>
            <a:endParaRPr lang="en-US" sz="3000" err="1">
              <a:solidFill>
                <a:srgbClr val="0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195030-41AD-4372-9603-FC81781FFCE9}"/>
              </a:ext>
            </a:extLst>
          </p:cNvPr>
          <p:cNvSpPr/>
          <p:nvPr/>
        </p:nvSpPr>
        <p:spPr>
          <a:xfrm>
            <a:off x="178260" y="901471"/>
            <a:ext cx="2873396" cy="279717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25000"/>
                </a:schemeClr>
              </a:gs>
              <a:gs pos="1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75000"/>
                  <a:alpha val="47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Chương 2:</a:t>
            </a:r>
            <a:r>
              <a:rPr lang="en-US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Phương </a:t>
            </a:r>
            <a:endParaRPr lang="en-US" sz="3000">
              <a:solidFill>
                <a:srgbClr val="000000"/>
              </a:solidFill>
              <a:latin typeface="Arial"/>
              <a:ea typeface="Segoe UI"/>
              <a:cs typeface="Calibri"/>
            </a:endParaRPr>
          </a:p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pháp thực hiện​</a:t>
            </a:r>
            <a:endParaRPr lang="en-US" sz="300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7CB3C-108F-4C89-AFAC-2AAA5BC43E1C}"/>
              </a:ext>
            </a:extLst>
          </p:cNvPr>
          <p:cNvSpPr/>
          <p:nvPr/>
        </p:nvSpPr>
        <p:spPr>
          <a:xfrm>
            <a:off x="-534901" y="3015414"/>
            <a:ext cx="4700568" cy="4531611"/>
          </a:xfrm>
          <a:prstGeom prst="ellipse">
            <a:avLst/>
          </a:prstGeom>
          <a:solidFill>
            <a:srgbClr val="C0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>
                <a:solidFill>
                  <a:srgbClr val="000000"/>
                </a:solidFill>
                <a:latin typeface="Arial"/>
              </a:rPr>
              <a:t>2.1. 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Tác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nhân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quyền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sử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endParaRPr lang="en-US" sz="30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3000" err="1">
                <a:solidFill>
                  <a:srgbClr val="000000"/>
                </a:solidFill>
                <a:latin typeface="Arial"/>
              </a:rPr>
              <a:t>dụng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thống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endParaRPr lang="en-US" sz="30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3000" err="1">
                <a:solidFill>
                  <a:srgbClr val="000000"/>
                </a:solidFill>
                <a:latin typeface="Arial"/>
              </a:rPr>
              <a:t>của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tác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 </a:t>
            </a:r>
            <a:r>
              <a:rPr lang="en-US" sz="3000" err="1">
                <a:solidFill>
                  <a:srgbClr val="000000"/>
                </a:solidFill>
                <a:latin typeface="Arial"/>
              </a:rPr>
              <a:t>nhân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</a:rPr>
              <a:t>​</a:t>
            </a:r>
            <a:endParaRPr lang="en-US" sz="3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E29D3C-33C9-4832-A1A4-7AC593EACB1B}"/>
              </a:ext>
            </a:extLst>
          </p:cNvPr>
          <p:cNvSpPr/>
          <p:nvPr/>
        </p:nvSpPr>
        <p:spPr>
          <a:xfrm>
            <a:off x="2843360" y="848434"/>
            <a:ext cx="3765151" cy="3759928"/>
          </a:xfrm>
          <a:prstGeom prst="ellipse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2.2. Phân tích </a:t>
            </a:r>
            <a:r>
              <a:rPr lang="en-US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các thực thể </a:t>
            </a:r>
          </a:p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và mô hình </a:t>
            </a:r>
            <a:endParaRPr lang="en-US" sz="3000">
              <a:solidFill>
                <a:srgbClr val="000000"/>
              </a:solidFill>
              <a:latin typeface="Calibri" panose="020F0502020204030204"/>
              <a:ea typeface="Segoe UI"/>
              <a:cs typeface="Calibri" panose="020F0502020204030204"/>
            </a:endParaRPr>
          </a:p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trong hệ thống​</a:t>
            </a:r>
            <a:endParaRPr lang="en-US" sz="3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79166-3C40-4EB5-AC73-74DB0D913B48}"/>
              </a:ext>
            </a:extLst>
          </p:cNvPr>
          <p:cNvSpPr/>
          <p:nvPr/>
        </p:nvSpPr>
        <p:spPr>
          <a:xfrm>
            <a:off x="-3120" y="-3694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b="1" i="1">
                <a:solidFill>
                  <a:schemeClr val="tx2"/>
                </a:solidFill>
                <a:latin typeface="Arial"/>
                <a:ea typeface="+mn-lt"/>
                <a:cs typeface="Arial"/>
              </a:rPr>
              <a:t>Xây dựng hệ thống quản lý dịch vụ giao hàng nhanh</a:t>
            </a:r>
            <a:endParaRPr lang="en-US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</a:pP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AABEFE-5AC9-4807-8C67-CFF83775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" y="-13956"/>
            <a:ext cx="800100" cy="800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44950DC-FE76-438B-8855-8E6EED36FC5C}"/>
              </a:ext>
            </a:extLst>
          </p:cNvPr>
          <p:cNvSpPr/>
          <p:nvPr/>
        </p:nvSpPr>
        <p:spPr>
          <a:xfrm>
            <a:off x="6155663" y="573076"/>
            <a:ext cx="3863679" cy="3822152"/>
          </a:xfrm>
          <a:prstGeom prst="ellipse">
            <a:avLst/>
          </a:prstGeom>
          <a:solidFill>
            <a:schemeClr val="accent6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2.4. Cơ sở dữ </a:t>
            </a:r>
            <a:r>
              <a:rPr lang="en-US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liệu các bảng​</a:t>
            </a:r>
          </a:p>
          <a:p>
            <a:pPr algn="ctr" rtl="0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​</a:t>
            </a:r>
            <a:endParaRPr lang="en-US" sz="300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217A71-FD32-4474-881A-2FEFF21C1ABF}"/>
              </a:ext>
            </a:extLst>
          </p:cNvPr>
          <p:cNvSpPr/>
          <p:nvPr/>
        </p:nvSpPr>
        <p:spPr>
          <a:xfrm>
            <a:off x="7174765" y="3598639"/>
            <a:ext cx="3618077" cy="336867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25000"/>
                </a:schemeClr>
              </a:gs>
              <a:gs pos="16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75000"/>
                  <a:alpha val="47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2.5. Đưa dữ liệu</a:t>
            </a:r>
            <a:r>
              <a:rPr lang="en-US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vi-VN" sz="3000">
                <a:solidFill>
                  <a:srgbClr val="000000"/>
                </a:solidFill>
                <a:latin typeface="Arial"/>
                <a:ea typeface="Segoe UI"/>
                <a:cs typeface="Segoe UI"/>
              </a:rPr>
              <a:t> vào các bảng​</a:t>
            </a:r>
            <a:endParaRPr lang="en-US" sz="3000">
              <a:solidFill>
                <a:srgbClr val="000000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26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8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0DA5C1EC-4A18-44B1-A855-7C7D915D149C}"/>
              </a:ext>
            </a:extLst>
          </p:cNvPr>
          <p:cNvSpPr/>
          <p:nvPr/>
        </p:nvSpPr>
        <p:spPr>
          <a:xfrm flipH="1">
            <a:off x="67506" y="3743929"/>
            <a:ext cx="11872531" cy="2776282"/>
          </a:xfrm>
          <a:prstGeom prst="parallelogram">
            <a:avLst>
              <a:gd name="adj" fmla="val 126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527A57-F76E-4DCB-A37A-A972DD2FD66C}"/>
              </a:ext>
            </a:extLst>
          </p:cNvPr>
          <p:cNvSpPr/>
          <p:nvPr/>
        </p:nvSpPr>
        <p:spPr>
          <a:xfrm flipH="1">
            <a:off x="67506" y="936192"/>
            <a:ext cx="11861461" cy="2532291"/>
          </a:xfrm>
          <a:prstGeom prst="parallelogram">
            <a:avLst>
              <a:gd name="adj" fmla="val 126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29476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2.1. </a:t>
            </a:r>
            <a:r>
              <a:rPr lang="en-US" sz="2400" b="1" err="1">
                <a:latin typeface="Arial"/>
                <a:ea typeface="+mn-lt"/>
                <a:cs typeface="Arial"/>
              </a:rPr>
              <a:t>Tác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nhân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và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phân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quyền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sử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dụng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hệ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thống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của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các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tác</a:t>
            </a:r>
            <a:r>
              <a:rPr lang="en-US" sz="2400" b="1">
                <a:latin typeface="Arial"/>
                <a:ea typeface="+mn-lt"/>
                <a:cs typeface="Arial"/>
              </a:rPr>
              <a:t> </a:t>
            </a:r>
            <a:r>
              <a:rPr lang="en-US" sz="2400" b="1" err="1">
                <a:latin typeface="Arial"/>
                <a:ea typeface="+mn-lt"/>
                <a:cs typeface="Arial"/>
              </a:rPr>
              <a:t>nhân</a:t>
            </a:r>
            <a:r>
              <a:rPr lang="en-US" sz="2400" b="1">
                <a:latin typeface="Arial"/>
                <a:ea typeface="+mn-lt"/>
                <a:cs typeface="Arial"/>
              </a:rPr>
              <a:t>.</a:t>
            </a:r>
            <a:endParaRPr lang="vi-VN" sz="2400" b="1">
              <a:ea typeface="+mn-lt"/>
              <a:cs typeface="+mn-lt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Arial"/>
                <a:ea typeface="+mn-lt"/>
                <a:cs typeface="Arial"/>
              </a:rPr>
              <a:t>	</a:t>
            </a:r>
            <a:r>
              <a:rPr lang="vi-VN" sz="2400" err="1">
                <a:latin typeface="Arial"/>
                <a:ea typeface="+mn-lt"/>
                <a:cs typeface="Arial"/>
              </a:rPr>
              <a:t>Mỗi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tác</a:t>
            </a:r>
            <a:r>
              <a:rPr lang="vi-VN" sz="2400">
                <a:latin typeface="Arial"/>
                <a:ea typeface="+mn-lt"/>
                <a:cs typeface="Arial"/>
              </a:rPr>
              <a:t> nhân </a:t>
            </a:r>
            <a:r>
              <a:rPr lang="vi-VN" sz="2400" err="1">
                <a:latin typeface="Arial"/>
                <a:ea typeface="+mn-lt"/>
                <a:cs typeface="Arial"/>
              </a:rPr>
              <a:t>sẽ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có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các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quyền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hạn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sử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dụng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hệ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thống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khác</a:t>
            </a:r>
            <a:r>
              <a:rPr lang="vi-VN" sz="2400">
                <a:latin typeface="Arial"/>
                <a:ea typeface="+mn-lt"/>
                <a:cs typeface="Arial"/>
              </a:rPr>
              <a:t> nhau, bao </a:t>
            </a:r>
            <a:r>
              <a:rPr lang="vi-VN" sz="2400" err="1">
                <a:latin typeface="Arial"/>
                <a:ea typeface="+mn-lt"/>
                <a:cs typeface="Arial"/>
              </a:rPr>
              <a:t>gồm</a:t>
            </a:r>
            <a:r>
              <a:rPr lang="vi-VN" sz="2400">
                <a:latin typeface="Arial"/>
                <a:ea typeface="+mn-lt"/>
                <a:cs typeface="Arial"/>
              </a:rPr>
              <a:t>: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Arial"/>
                <a:ea typeface="+mn-lt"/>
                <a:cs typeface="Arial"/>
              </a:rPr>
              <a:t>- </a:t>
            </a:r>
            <a:r>
              <a:rPr lang="vi-VN" sz="2400" err="1">
                <a:latin typeface="Arial"/>
                <a:ea typeface="+mn-lt"/>
                <a:cs typeface="Arial"/>
              </a:rPr>
              <a:t>Người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quản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lý</a:t>
            </a:r>
            <a:r>
              <a:rPr lang="vi-VN" sz="2400">
                <a:latin typeface="Arial"/>
                <a:ea typeface="+mn-lt"/>
                <a:cs typeface="Arial"/>
              </a:rPr>
              <a:t> (xem, thêm, </a:t>
            </a:r>
            <a:r>
              <a:rPr lang="vi-VN" sz="2400" err="1">
                <a:latin typeface="Arial"/>
                <a:ea typeface="+mn-lt"/>
                <a:cs typeface="Arial"/>
              </a:rPr>
              <a:t>xóa</a:t>
            </a:r>
            <a:r>
              <a:rPr lang="vi-VN" sz="2400">
                <a:latin typeface="Arial"/>
                <a:ea typeface="+mn-lt"/>
                <a:cs typeface="Arial"/>
              </a:rPr>
              <a:t>, </a:t>
            </a:r>
            <a:r>
              <a:rPr lang="vi-VN" sz="2400" err="1">
                <a:latin typeface="Arial"/>
                <a:ea typeface="+mn-lt"/>
                <a:cs typeface="Arial"/>
              </a:rPr>
              <a:t>sửa</a:t>
            </a:r>
            <a:r>
              <a:rPr lang="vi-VN" sz="2400">
                <a:latin typeface="Arial"/>
                <a:ea typeface="+mn-lt"/>
                <a:cs typeface="Arial"/>
              </a:rPr>
              <a:t>)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Arial"/>
                <a:ea typeface="+mn-lt"/>
                <a:cs typeface="Arial"/>
              </a:rPr>
              <a:t>- Nhân viên (xem, </a:t>
            </a:r>
            <a:r>
              <a:rPr lang="vi-VN" sz="2400" err="1">
                <a:latin typeface="Arial"/>
                <a:ea typeface="+mn-lt"/>
                <a:cs typeface="Arial"/>
              </a:rPr>
              <a:t>cập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nhật</a:t>
            </a:r>
            <a:r>
              <a:rPr lang="vi-VN" sz="2400">
                <a:latin typeface="Arial"/>
                <a:ea typeface="+mn-lt"/>
                <a:cs typeface="Arial"/>
              </a:rPr>
              <a:t> thông tin </a:t>
            </a:r>
            <a:r>
              <a:rPr lang="vi-VN" sz="2400" err="1">
                <a:latin typeface="Arial"/>
                <a:ea typeface="+mn-lt"/>
                <a:cs typeface="Arial"/>
              </a:rPr>
              <a:t>cá</a:t>
            </a:r>
            <a:r>
              <a:rPr lang="vi-VN" sz="2400">
                <a:latin typeface="Arial"/>
                <a:ea typeface="+mn-lt"/>
                <a:cs typeface="Arial"/>
              </a:rPr>
              <a:t> nhân) </a:t>
            </a:r>
            <a:endParaRPr lang="vi-VN">
              <a:latin typeface="Arial"/>
              <a:ea typeface="+mn-lt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Arial"/>
                <a:ea typeface="+mn-lt"/>
                <a:cs typeface="Arial"/>
              </a:rPr>
              <a:t>- </a:t>
            </a:r>
            <a:r>
              <a:rPr lang="vi-VN" sz="2400" err="1">
                <a:latin typeface="Arial"/>
                <a:ea typeface="+mn-lt"/>
                <a:cs typeface="Arial"/>
              </a:rPr>
              <a:t>Khách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hàng</a:t>
            </a:r>
            <a:r>
              <a:rPr lang="vi-VN" sz="2400">
                <a:latin typeface="Arial"/>
                <a:ea typeface="+mn-lt"/>
                <a:cs typeface="Arial"/>
              </a:rPr>
              <a:t> (xem)</a:t>
            </a:r>
            <a:endParaRPr lang="vi-VN">
              <a:latin typeface="Arial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endParaRPr lang="vi-VN" sz="2400">
              <a:latin typeface="Arial"/>
              <a:cs typeface="Arial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EF676AA-F03F-40BE-8BF3-B9B6C92D3B25}"/>
              </a:ext>
            </a:extLst>
          </p:cNvPr>
          <p:cNvSpPr txBox="1"/>
          <p:nvPr/>
        </p:nvSpPr>
        <p:spPr>
          <a:xfrm>
            <a:off x="-4976" y="3874722"/>
            <a:ext cx="12406404" cy="24498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cs typeface="Arial"/>
              </a:rPr>
              <a:t>2.2. Phân </a:t>
            </a:r>
            <a:r>
              <a:rPr lang="vi-VN" sz="2400" b="1" err="1">
                <a:latin typeface="Arial"/>
                <a:cs typeface="Arial"/>
              </a:rPr>
              <a:t>tích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các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thực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thể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và</a:t>
            </a:r>
            <a:r>
              <a:rPr lang="vi-VN" sz="2400" b="1">
                <a:latin typeface="Arial"/>
                <a:cs typeface="Arial"/>
              </a:rPr>
              <a:t> mô </a:t>
            </a:r>
            <a:r>
              <a:rPr lang="vi-VN" sz="2400" b="1" err="1">
                <a:latin typeface="Arial"/>
                <a:cs typeface="Arial"/>
              </a:rPr>
              <a:t>hình</a:t>
            </a:r>
            <a:r>
              <a:rPr lang="vi-VN" sz="2400" b="1">
                <a:latin typeface="Arial"/>
                <a:cs typeface="Arial"/>
              </a:rPr>
              <a:t> trong </a:t>
            </a:r>
            <a:r>
              <a:rPr lang="vi-VN" sz="2400" b="1" err="1">
                <a:latin typeface="Arial"/>
                <a:cs typeface="Arial"/>
              </a:rPr>
              <a:t>hệ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thống</a:t>
            </a:r>
            <a:r>
              <a:rPr lang="vi-VN" sz="2400" b="1">
                <a:latin typeface="Arial"/>
                <a:cs typeface="Arial"/>
              </a:rPr>
              <a:t>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cs typeface="Arial"/>
              </a:rPr>
              <a:t>2.2.1. Phân </a:t>
            </a:r>
            <a:r>
              <a:rPr lang="vi-VN" sz="2400" b="1" err="1">
                <a:latin typeface="Arial"/>
                <a:cs typeface="Arial"/>
              </a:rPr>
              <a:t>tích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các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thực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thể</a:t>
            </a:r>
            <a:r>
              <a:rPr lang="vi-VN" sz="2400" b="1">
                <a:latin typeface="Arial"/>
                <a:cs typeface="Arial"/>
              </a:rPr>
              <a:t>: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Arial"/>
                <a:cs typeface="Arial"/>
              </a:rPr>
              <a:t>	</a:t>
            </a:r>
            <a:r>
              <a:rPr lang="vi-VN" sz="2400" err="1">
                <a:latin typeface="Arial"/>
                <a:cs typeface="Arial"/>
              </a:rPr>
              <a:t>Các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thực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thể</a:t>
            </a:r>
            <a:r>
              <a:rPr lang="vi-VN" sz="2400">
                <a:latin typeface="Arial"/>
                <a:cs typeface="Arial"/>
              </a:rPr>
              <a:t> trong </a:t>
            </a:r>
            <a:r>
              <a:rPr lang="vi-VN" sz="2400" err="1">
                <a:latin typeface="Arial"/>
                <a:cs typeface="Arial"/>
              </a:rPr>
              <a:t>hệ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thống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quản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lý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dịch</a:t>
            </a:r>
            <a:r>
              <a:rPr lang="vi-VN" sz="2400">
                <a:latin typeface="Arial"/>
                <a:cs typeface="Arial"/>
              </a:rPr>
              <a:t> </a:t>
            </a:r>
            <a:r>
              <a:rPr lang="vi-VN" sz="2400" err="1">
                <a:latin typeface="Arial"/>
                <a:cs typeface="Arial"/>
              </a:rPr>
              <a:t>vụ</a:t>
            </a:r>
            <a:r>
              <a:rPr lang="vi-VN" sz="2400">
                <a:latin typeface="Arial"/>
                <a:cs typeface="Arial"/>
              </a:rPr>
              <a:t> giao </a:t>
            </a:r>
            <a:r>
              <a:rPr lang="vi-VN" sz="2400" err="1">
                <a:latin typeface="Arial"/>
                <a:cs typeface="Arial"/>
              </a:rPr>
              <a:t>hàng</a:t>
            </a:r>
            <a:r>
              <a:rPr lang="vi-VN" sz="2400">
                <a:latin typeface="Arial"/>
                <a:cs typeface="Arial"/>
              </a:rPr>
              <a:t> nhanh </a:t>
            </a:r>
            <a:r>
              <a:rPr lang="vi-VN" sz="2400" err="1">
                <a:latin typeface="Arial"/>
                <a:cs typeface="Arial"/>
              </a:rPr>
              <a:t>gồm</a:t>
            </a:r>
            <a:r>
              <a:rPr lang="vi-VN" sz="2400">
                <a:latin typeface="Arial"/>
                <a:cs typeface="Arial"/>
              </a:rPr>
              <a:t>: 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err="1">
                <a:latin typeface="Arial"/>
                <a:cs typeface="Arial"/>
              </a:rPr>
              <a:t>KhachHangGui</a:t>
            </a:r>
            <a:r>
              <a:rPr lang="vi-VN" sz="2400">
                <a:latin typeface="Arial"/>
                <a:cs typeface="Arial"/>
              </a:rPr>
              <a:t>, </a:t>
            </a:r>
            <a:r>
              <a:rPr lang="vi-VN" sz="2400" err="1">
                <a:latin typeface="Arial"/>
                <a:cs typeface="Arial"/>
              </a:rPr>
              <a:t>KhachHangNhan</a:t>
            </a:r>
            <a:r>
              <a:rPr lang="vi-VN" sz="2400">
                <a:latin typeface="Arial"/>
                <a:cs typeface="Arial"/>
              </a:rPr>
              <a:t>, </a:t>
            </a:r>
            <a:r>
              <a:rPr lang="vi-VN" sz="2400" err="1">
                <a:latin typeface="Arial"/>
                <a:cs typeface="Arial"/>
              </a:rPr>
              <a:t>NV_GiaoHang</a:t>
            </a:r>
            <a:r>
              <a:rPr lang="vi-VN" sz="2400">
                <a:latin typeface="Arial"/>
                <a:cs typeface="Arial"/>
              </a:rPr>
              <a:t>, </a:t>
            </a:r>
            <a:r>
              <a:rPr lang="vi-VN" sz="2400" err="1">
                <a:latin typeface="Arial"/>
                <a:cs typeface="Arial"/>
              </a:rPr>
              <a:t>DonHang</a:t>
            </a:r>
            <a:r>
              <a:rPr lang="vi-VN" sz="2400">
                <a:latin typeface="Arial"/>
                <a:cs typeface="Arial"/>
              </a:rPr>
              <a:t>, 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err="1">
                <a:latin typeface="Arial"/>
                <a:cs typeface="Arial"/>
              </a:rPr>
              <a:t>ThongTinSanPhamDH</a:t>
            </a:r>
            <a:r>
              <a:rPr lang="vi-VN" sz="2400">
                <a:latin typeface="Arial"/>
                <a:cs typeface="Arial"/>
              </a:rPr>
              <a:t>, </a:t>
            </a:r>
            <a:r>
              <a:rPr lang="vi-VN" sz="2400" err="1">
                <a:latin typeface="Arial"/>
                <a:cs typeface="Arial"/>
              </a:rPr>
              <a:t>TaiKhoan</a:t>
            </a:r>
            <a:endParaRPr lang="vi-VN" err="1">
              <a:latin typeface="Arial"/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77D6B8D-EC5D-4C61-A508-E2769149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3464"/>
            <a:ext cx="12192000" cy="60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Xây dựng hệ thống quản lý dịch vụ giao hàng nhanh</a:t>
            </a:r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527A57-F76E-4DCB-A37A-A972DD2FD66C}"/>
              </a:ext>
            </a:extLst>
          </p:cNvPr>
          <p:cNvSpPr/>
          <p:nvPr/>
        </p:nvSpPr>
        <p:spPr>
          <a:xfrm flipH="1">
            <a:off x="67506" y="936192"/>
            <a:ext cx="12251024" cy="5710177"/>
          </a:xfrm>
          <a:prstGeom prst="parallelogram">
            <a:avLst>
              <a:gd name="adj" fmla="val 126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9565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2.2. </a:t>
            </a:r>
            <a:r>
              <a:rPr lang="vi-VN" sz="2400" b="1" dirty="0">
                <a:latin typeface="Arial"/>
                <a:cs typeface="Arial"/>
              </a:rPr>
              <a:t>Phân </a:t>
            </a:r>
            <a:r>
              <a:rPr lang="vi-VN" sz="2400" b="1" err="1">
                <a:latin typeface="Arial"/>
                <a:cs typeface="Arial"/>
              </a:rPr>
              <a:t>tích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các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thực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thể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và</a:t>
            </a:r>
            <a:r>
              <a:rPr lang="vi-VN" sz="2400" b="1" dirty="0">
                <a:latin typeface="Arial"/>
                <a:cs typeface="Arial"/>
              </a:rPr>
              <a:t> mô </a:t>
            </a:r>
            <a:r>
              <a:rPr lang="vi-VN" sz="2400" b="1" err="1">
                <a:latin typeface="Arial"/>
                <a:cs typeface="Arial"/>
              </a:rPr>
              <a:t>hình</a:t>
            </a:r>
            <a:r>
              <a:rPr lang="vi-VN" sz="2400" b="1" dirty="0">
                <a:latin typeface="Arial"/>
                <a:cs typeface="Arial"/>
              </a:rPr>
              <a:t> trong </a:t>
            </a:r>
            <a:r>
              <a:rPr lang="vi-VN" sz="2400" b="1" err="1">
                <a:latin typeface="Arial"/>
                <a:cs typeface="Arial"/>
              </a:rPr>
              <a:t>hệ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thống</a:t>
            </a:r>
            <a:endParaRPr lang="vi-VN" sz="2400" b="1">
              <a:latin typeface="Arial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 dirty="0">
                <a:latin typeface="Arial"/>
                <a:cs typeface="Arial"/>
              </a:rPr>
              <a:t>2.2.2. Mô </a:t>
            </a:r>
            <a:r>
              <a:rPr lang="vi-VN" sz="2400" b="1" dirty="0" err="1">
                <a:latin typeface="Arial"/>
                <a:cs typeface="Arial"/>
              </a:rPr>
              <a:t>hình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thực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thể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kết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hợp</a:t>
            </a:r>
            <a:endParaRPr lang="vi-VN" sz="2400" b="1" dirty="0" err="1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C68DE3C-B3D5-4151-A7A2-5FB5ADA6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78" y="1999055"/>
            <a:ext cx="8188273" cy="46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64D04C-3CE5-471C-9952-509EBF8340A7}"/>
              </a:ext>
            </a:extLst>
          </p:cNvPr>
          <p:cNvSpPr/>
          <p:nvPr/>
        </p:nvSpPr>
        <p:spPr>
          <a:xfrm>
            <a:off x="-3120" y="4965"/>
            <a:ext cx="12192000" cy="800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Xây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dựng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hệ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thống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quản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lý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dịch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vụ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giao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hàng</a:t>
            </a:r>
            <a:r>
              <a:rPr lang="en-US" sz="2400" b="1" i="1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2400" b="1" i="1" err="1">
                <a:solidFill>
                  <a:schemeClr val="tx2"/>
                </a:solidFill>
                <a:latin typeface="Arial"/>
                <a:cs typeface="Arial"/>
              </a:rPr>
              <a:t>nhanh</a:t>
            </a:r>
            <a:endParaRPr lang="en-US" err="1">
              <a:solidFill>
                <a:schemeClr val="tx2"/>
              </a:solidFill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822911-2219-4606-989D-02E1B97C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3362"/>
            <a:ext cx="800100" cy="80010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527A57-F76E-4DCB-A37A-A972DD2FD66C}"/>
              </a:ext>
            </a:extLst>
          </p:cNvPr>
          <p:cNvSpPr/>
          <p:nvPr/>
        </p:nvSpPr>
        <p:spPr>
          <a:xfrm flipH="1">
            <a:off x="67506" y="936192"/>
            <a:ext cx="11861461" cy="5762131"/>
          </a:xfrm>
          <a:prstGeom prst="parallelogram">
            <a:avLst>
              <a:gd name="adj" fmla="val 126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89EC11-8EF4-485A-9DF8-E865E5BFF3BD}"/>
              </a:ext>
            </a:extLst>
          </p:cNvPr>
          <p:cNvSpPr txBox="1"/>
          <p:nvPr/>
        </p:nvSpPr>
        <p:spPr>
          <a:xfrm>
            <a:off x="-39612" y="1038815"/>
            <a:ext cx="12406404" cy="9565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2.2. Phân </a:t>
            </a:r>
            <a:r>
              <a:rPr lang="vi-VN" sz="2400" b="1" err="1">
                <a:latin typeface="Arial"/>
                <a:ea typeface="+mn-lt"/>
                <a:cs typeface="Arial"/>
              </a:rPr>
              <a:t>tích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các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thực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thể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và</a:t>
            </a:r>
            <a:r>
              <a:rPr lang="vi-VN" sz="2400" b="1">
                <a:latin typeface="Arial"/>
                <a:ea typeface="+mn-lt"/>
                <a:cs typeface="Arial"/>
              </a:rPr>
              <a:t> mô </a:t>
            </a:r>
            <a:r>
              <a:rPr lang="vi-VN" sz="2400" b="1" err="1">
                <a:latin typeface="Arial"/>
                <a:ea typeface="+mn-lt"/>
                <a:cs typeface="Arial"/>
              </a:rPr>
              <a:t>hình</a:t>
            </a:r>
            <a:r>
              <a:rPr lang="vi-VN" sz="2400" b="1">
                <a:latin typeface="Arial"/>
                <a:ea typeface="+mn-lt"/>
                <a:cs typeface="Arial"/>
              </a:rPr>
              <a:t> trong </a:t>
            </a:r>
            <a:r>
              <a:rPr lang="vi-VN" sz="2400" b="1" err="1">
                <a:latin typeface="Arial"/>
                <a:ea typeface="+mn-lt"/>
                <a:cs typeface="Arial"/>
              </a:rPr>
              <a:t>hệ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 b="1" err="1">
                <a:latin typeface="Arial"/>
                <a:ea typeface="+mn-lt"/>
                <a:cs typeface="Arial"/>
              </a:rPr>
              <a:t>thống</a:t>
            </a:r>
            <a:r>
              <a:rPr lang="vi-VN" sz="2400" b="1">
                <a:latin typeface="Arial"/>
                <a:ea typeface="+mn-lt"/>
                <a:cs typeface="Arial"/>
              </a:rPr>
              <a:t>.</a:t>
            </a:r>
            <a:endParaRPr lang="vi-VN" sz="2400" b="1">
              <a:latin typeface="Arial"/>
              <a:cs typeface="Arial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latin typeface="Arial"/>
                <a:ea typeface="+mn-lt"/>
                <a:cs typeface="Arial"/>
              </a:rPr>
              <a:t>2.2.3. Mô </a:t>
            </a:r>
            <a:r>
              <a:rPr lang="vi-VN" sz="2400" b="1" err="1">
                <a:latin typeface="Arial"/>
                <a:ea typeface="+mn-lt"/>
                <a:cs typeface="Arial"/>
              </a:rPr>
              <a:t>hình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dữ</a:t>
            </a:r>
            <a:r>
              <a:rPr lang="vi-VN" sz="2400" b="1">
                <a:latin typeface="Arial"/>
                <a:ea typeface="+mn-lt"/>
                <a:cs typeface="Arial"/>
              </a:rPr>
              <a:t> </a:t>
            </a:r>
            <a:r>
              <a:rPr lang="vi-VN" sz="2400" b="1" err="1">
                <a:latin typeface="Arial"/>
                <a:ea typeface="+mn-lt"/>
                <a:cs typeface="Arial"/>
              </a:rPr>
              <a:t>liệu</a:t>
            </a:r>
            <a:r>
              <a:rPr lang="vi-VN" sz="2400" b="1">
                <a:latin typeface="Arial"/>
                <a:ea typeface="+mn-lt"/>
                <a:cs typeface="Arial"/>
              </a:rPr>
              <a:t> quan </a:t>
            </a:r>
            <a:r>
              <a:rPr lang="vi-VN" sz="2400" b="1" err="1">
                <a:latin typeface="Arial"/>
                <a:ea typeface="+mn-lt"/>
                <a:cs typeface="Arial"/>
              </a:rPr>
              <a:t>hệ</a:t>
            </a:r>
            <a:r>
              <a:rPr lang="vi-VN" sz="2400" b="1">
                <a:latin typeface="Arial"/>
                <a:ea typeface="+mn-lt"/>
                <a:cs typeface="Arial"/>
              </a:rPr>
              <a:t>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87FEEF5-956A-416D-94BD-9AB50D64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16" y="1971037"/>
            <a:ext cx="8527472" cy="45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1243</Words>
  <Application>Microsoft Office PowerPoint</Application>
  <PresentationFormat>Widescreen</PresentationFormat>
  <Paragraphs>156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Xây dựng hệ thống quản lý  dịch vụ giao hàng nhanh</vt:lpstr>
      <vt:lpstr>Nội dung báo cáo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LY QUOC HUNG</cp:lastModifiedBy>
  <cp:revision>8</cp:revision>
  <dcterms:created xsi:type="dcterms:W3CDTF">2021-05-05T05:13:09Z</dcterms:created>
  <dcterms:modified xsi:type="dcterms:W3CDTF">2021-05-19T23:08:58Z</dcterms:modified>
</cp:coreProperties>
</file>