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2246630" y="53022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504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215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907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99415" y="542925"/>
            <a:ext cx="65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31290" y="53022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519795" y="407035"/>
            <a:ext cx="305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84210" y="381635"/>
            <a:ext cx="2909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begin=0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开始下标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, end = 9(</a:t>
            </a:r>
            <a:r>
              <a:rPr lang="zh-CN" altLang="en-US"/>
              <a:t>结束下标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2252980" y="1207770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504 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215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907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883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37640" y="1207770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331200" y="1184910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benchmark=504(</a:t>
            </a:r>
            <a:r>
              <a:rPr lang="zh-CN" altLang="en-US">
                <a:sym typeface="+mn-ea"/>
              </a:rPr>
              <a:t>基准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15" name="表格 14"/>
          <p:cNvGraphicFramePr/>
          <p:nvPr/>
        </p:nvGraphicFramePr>
        <p:xfrm>
          <a:off x="2246630" y="223837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215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907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883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31290" y="223837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324850" y="2215515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benchmark=504(</a:t>
            </a:r>
            <a:r>
              <a:rPr lang="zh-CN" altLang="en-US">
                <a:sym typeface="+mn-ea"/>
              </a:rPr>
              <a:t>基准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46630" y="1588770"/>
            <a:ext cx="84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 = 0</a:t>
            </a:r>
            <a:endParaRPr lang="en-US" altLang="zh-CN" b="1"/>
          </a:p>
        </p:txBody>
      </p:sp>
      <p:sp>
        <p:nvSpPr>
          <p:cNvPr id="19" name="文本框 18"/>
          <p:cNvSpPr txBox="1"/>
          <p:nvPr/>
        </p:nvSpPr>
        <p:spPr>
          <a:xfrm>
            <a:off x="7607935" y="1588770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 = 9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642225" y="261937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j--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8331200" y="2619375"/>
            <a:ext cx="336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j--</a:t>
            </a:r>
            <a:r>
              <a:rPr lang="zh-CN" altLang="en-US"/>
              <a:t>找到第一个比它</a:t>
            </a:r>
            <a:r>
              <a:rPr lang="zh-CN" altLang="en-US" b="1">
                <a:solidFill>
                  <a:srgbClr val="002060"/>
                </a:solidFill>
              </a:rPr>
              <a:t>大</a:t>
            </a:r>
            <a:r>
              <a:rPr lang="en-US" altLang="zh-CN"/>
              <a:t>(</a:t>
            </a:r>
            <a:r>
              <a:rPr lang="zh-CN" altLang="en-US">
                <a:solidFill>
                  <a:srgbClr val="00B050"/>
                </a:solidFill>
              </a:rPr>
              <a:t>小</a:t>
            </a:r>
            <a:r>
              <a:rPr lang="en-US" altLang="zh-CN"/>
              <a:t>)</a:t>
            </a:r>
            <a:r>
              <a:rPr lang="zh-CN" altLang="en-US"/>
              <a:t>的数</a:t>
            </a:r>
            <a:endParaRPr lang="zh-CN" altLang="en-US"/>
          </a:p>
        </p:txBody>
      </p:sp>
      <p:graphicFrame>
        <p:nvGraphicFramePr>
          <p:cNvPr id="22" name="表格 21"/>
          <p:cNvGraphicFramePr/>
          <p:nvPr/>
        </p:nvGraphicFramePr>
        <p:xfrm>
          <a:off x="2278380" y="326072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883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337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215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907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463040" y="326072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021830" y="362902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 = 8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8362950" y="3641725"/>
            <a:ext cx="359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将找到的数填入指定位置</a:t>
            </a:r>
            <a:r>
              <a:rPr lang="en-US" altLang="zh-CN"/>
              <a:t>(i)</a:t>
            </a:r>
            <a:r>
              <a:rPr lang="zh-CN" altLang="en-US"/>
              <a:t>后</a:t>
            </a:r>
            <a:r>
              <a:rPr lang="en-US" altLang="zh-CN"/>
              <a:t>i++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867025" y="3641725"/>
            <a:ext cx="84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 = 1</a:t>
            </a:r>
            <a:endParaRPr lang="en-US" altLang="zh-CN" b="1"/>
          </a:p>
        </p:txBody>
      </p:sp>
      <p:graphicFrame>
        <p:nvGraphicFramePr>
          <p:cNvPr id="32" name="表格 31"/>
          <p:cNvGraphicFramePr/>
          <p:nvPr/>
        </p:nvGraphicFramePr>
        <p:xfrm>
          <a:off x="2282190" y="419417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883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337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215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907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466850" y="419417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360410" y="4171315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benchmark=504(</a:t>
            </a:r>
            <a:r>
              <a:rPr lang="zh-CN" altLang="en-US">
                <a:sym typeface="+mn-ea"/>
              </a:rPr>
              <a:t>基准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366760" y="4575175"/>
            <a:ext cx="349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i++</a:t>
            </a:r>
            <a:r>
              <a:rPr lang="zh-CN" altLang="en-US"/>
              <a:t>找到第一个比它</a:t>
            </a:r>
            <a:r>
              <a:rPr lang="zh-CN" altLang="en-US" b="1">
                <a:solidFill>
                  <a:srgbClr val="002060"/>
                </a:solidFill>
              </a:rPr>
              <a:t>小</a:t>
            </a:r>
            <a:r>
              <a:rPr lang="en-US" altLang="zh-CN"/>
              <a:t>(</a:t>
            </a:r>
            <a:r>
              <a:rPr lang="zh-CN" altLang="en-US">
                <a:solidFill>
                  <a:srgbClr val="00B050"/>
                </a:solidFill>
              </a:rPr>
              <a:t>大</a:t>
            </a:r>
            <a:r>
              <a:rPr lang="en-US" altLang="zh-CN"/>
              <a:t>)</a:t>
            </a:r>
            <a:r>
              <a:rPr lang="zh-CN" altLang="en-US"/>
              <a:t>的数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889885" y="4598035"/>
            <a:ext cx="84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i++</a:t>
            </a:r>
            <a:endParaRPr lang="en-US" altLang="zh-CN" b="1"/>
          </a:p>
        </p:txBody>
      </p:sp>
      <p:sp>
        <p:nvSpPr>
          <p:cNvPr id="38" name="文本框 37"/>
          <p:cNvSpPr txBox="1"/>
          <p:nvPr/>
        </p:nvSpPr>
        <p:spPr>
          <a:xfrm>
            <a:off x="7011670" y="447611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 = 8</a:t>
            </a:r>
            <a:endParaRPr lang="en-US" altLang="zh-CN" b="1"/>
          </a:p>
        </p:txBody>
      </p:sp>
      <p:graphicFrame>
        <p:nvGraphicFramePr>
          <p:cNvPr id="39" name="表格 38"/>
          <p:cNvGraphicFramePr/>
          <p:nvPr/>
        </p:nvGraphicFramePr>
        <p:xfrm>
          <a:off x="2294890" y="514413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883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648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60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215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907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337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402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1479550" y="514413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373110" y="5121275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benchmark=504(</a:t>
            </a:r>
            <a:r>
              <a:rPr lang="zh-CN" altLang="en-US">
                <a:sym typeface="+mn-ea"/>
              </a:rPr>
              <a:t>基准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902585" y="5547995"/>
            <a:ext cx="84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 = 1</a:t>
            </a:r>
            <a:endParaRPr lang="en-US" altLang="zh-CN" b="1"/>
          </a:p>
        </p:txBody>
      </p:sp>
      <p:sp>
        <p:nvSpPr>
          <p:cNvPr id="44" name="文本框 43"/>
          <p:cNvSpPr txBox="1"/>
          <p:nvPr/>
        </p:nvSpPr>
        <p:spPr>
          <a:xfrm>
            <a:off x="7024370" y="5426075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 = 8</a:t>
            </a:r>
            <a:endParaRPr lang="en-US" altLang="zh-CN" b="1"/>
          </a:p>
        </p:txBody>
      </p:sp>
      <p:sp>
        <p:nvSpPr>
          <p:cNvPr id="45" name="文本框 44"/>
          <p:cNvSpPr txBox="1"/>
          <p:nvPr/>
        </p:nvSpPr>
        <p:spPr>
          <a:xfrm>
            <a:off x="8405495" y="5525135"/>
            <a:ext cx="359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将找到的数填入指定位置</a:t>
            </a:r>
            <a:r>
              <a:rPr lang="en-US" altLang="zh-CN"/>
              <a:t>(j)</a:t>
            </a:r>
            <a:endParaRPr lang="en-US" altLang="zh-CN"/>
          </a:p>
        </p:txBody>
      </p:sp>
      <p:graphicFrame>
        <p:nvGraphicFramePr>
          <p:cNvPr id="46" name="表格 45"/>
          <p:cNvGraphicFramePr/>
          <p:nvPr/>
        </p:nvGraphicFramePr>
        <p:xfrm>
          <a:off x="2319020" y="607123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883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907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648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504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163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60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215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22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337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402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1503680" y="607123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397240" y="6048375"/>
            <a:ext cx="356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benchmark=504(</a:t>
            </a:r>
            <a:r>
              <a:rPr lang="zh-CN" altLang="en-US">
                <a:sym typeface="+mn-ea"/>
              </a:rPr>
              <a:t>基准</a:t>
            </a:r>
            <a:r>
              <a:rPr lang="en-US" altLang="zh-CN"/>
              <a:t>)</a:t>
            </a:r>
            <a:r>
              <a:rPr lang="zh-CN" altLang="en-US"/>
              <a:t>填入空出来的位置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001135" y="6450965"/>
            <a:ext cx="111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 = j = 3</a:t>
            </a:r>
            <a:endParaRPr lang="en-US" altLang="zh-CN" b="1"/>
          </a:p>
        </p:txBody>
      </p:sp>
      <p:sp>
        <p:nvSpPr>
          <p:cNvPr id="52" name="左大括号 51"/>
          <p:cNvSpPr/>
          <p:nvPr/>
        </p:nvSpPr>
        <p:spPr>
          <a:xfrm>
            <a:off x="1214120" y="2433320"/>
            <a:ext cx="224155" cy="29216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63830" y="3730625"/>
            <a:ext cx="1263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while (i &lt; j)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" name="表格 45"/>
          <p:cNvGraphicFramePr/>
          <p:nvPr/>
        </p:nvGraphicFramePr>
        <p:xfrm>
          <a:off x="2026920" y="43243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883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907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648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504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163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60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215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22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337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402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1211580" y="43243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105140" y="409575"/>
            <a:ext cx="356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第一次</a:t>
            </a:r>
            <a:r>
              <a:rPr lang="zh-CN" altLang="en-US">
                <a:sym typeface="+mn-ea"/>
              </a:rPr>
              <a:t>调用</a:t>
            </a:r>
            <a:r>
              <a:rPr lang="zh-CN" altLang="en-US"/>
              <a:t>排序后的结果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709035" y="812165"/>
            <a:ext cx="111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 = j = 3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2026920" y="1289050"/>
            <a:ext cx="925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递归调用</a:t>
            </a:r>
            <a:r>
              <a:rPr lang="en-US" altLang="zh-CN"/>
              <a:t>qsor</a:t>
            </a:r>
            <a:r>
              <a:rPr lang="zh-CN" altLang="en-US"/>
              <a:t>对基准</a:t>
            </a:r>
            <a:r>
              <a:rPr lang="zh-CN" altLang="en-US" b="1"/>
              <a:t>左</a:t>
            </a:r>
            <a:r>
              <a:rPr lang="zh-CN" altLang="en-US"/>
              <a:t>边进行排序</a:t>
            </a:r>
            <a:r>
              <a:rPr lang="en-US" altLang="zh-CN"/>
              <a:t>(</a:t>
            </a:r>
            <a:r>
              <a:rPr lang="en-US" altLang="zh-CN"/>
              <a:t>qsort(array, begin, i - 1, compare))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26920" y="2876550"/>
            <a:ext cx="925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递归调用</a:t>
            </a:r>
            <a:r>
              <a:rPr lang="en-US" altLang="zh-CN">
                <a:sym typeface="+mn-ea"/>
              </a:rPr>
              <a:t>qsor</a:t>
            </a:r>
            <a:r>
              <a:rPr lang="zh-CN" altLang="en-US">
                <a:sym typeface="+mn-ea"/>
              </a:rPr>
              <a:t>对基准</a:t>
            </a:r>
            <a:r>
              <a:rPr lang="zh-CN" altLang="en-US" b="1">
                <a:sym typeface="+mn-ea"/>
              </a:rPr>
              <a:t>右</a:t>
            </a:r>
            <a:r>
              <a:rPr lang="zh-CN" altLang="en-US">
                <a:sym typeface="+mn-ea"/>
              </a:rPr>
              <a:t>边进行排序</a:t>
            </a:r>
            <a:r>
              <a:rPr lang="en-US" altLang="zh-CN">
                <a:sym typeface="+mn-ea"/>
              </a:rPr>
              <a:t>(qsort(array, i + 1, end, compare))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2039620" y="186753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907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883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648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504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163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60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215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22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337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402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24280" y="186753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34335" y="2248535"/>
            <a:ext cx="163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648</a:t>
            </a:r>
            <a:r>
              <a:rPr lang="zh-CN" altLang="en-US">
                <a:sym typeface="+mn-ea"/>
              </a:rPr>
              <a:t>没有移动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2039620" y="350583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907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883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648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504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402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337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215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163 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22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60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24280" y="353123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182235" y="3950335"/>
            <a:ext cx="163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215</a:t>
            </a:r>
            <a:r>
              <a:rPr lang="zh-CN" altLang="en-US">
                <a:sym typeface="+mn-ea"/>
              </a:rPr>
              <a:t>没有移动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2270" y="4781550"/>
            <a:ext cx="255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最终排序结果：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2052320" y="5474335"/>
          <a:ext cx="59372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907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883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648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504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402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337 </a:t>
                      </a:r>
                      <a:endParaRPr lang="zh-CN" altLang="en-US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7030A0"/>
                          </a:solidFill>
                          <a:sym typeface="+mn-ea"/>
                        </a:rPr>
                        <a:t>215 </a:t>
                      </a:r>
                      <a:endParaRPr lang="zh-CN" altLang="en-US" sz="1800">
                        <a:solidFill>
                          <a:srgbClr val="7030A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163 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002060"/>
                          </a:solidFill>
                          <a:sym typeface="+mn-ea"/>
                        </a:rPr>
                        <a:t>60</a:t>
                      </a:r>
                      <a:endParaRPr lang="en-US" altLang="zh-CN" sz="1800">
                        <a:solidFill>
                          <a:srgbClr val="00206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22 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236980" y="549973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array=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922510" y="3740150"/>
            <a:ext cx="6477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504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097010" y="4413250"/>
            <a:ext cx="609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883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0748010" y="4413250"/>
            <a:ext cx="664845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163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290810" y="5131435"/>
            <a:ext cx="609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402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510010" y="5131435"/>
            <a:ext cx="5969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22</a:t>
            </a:r>
            <a:endParaRPr lang="en-US" altLang="zh-CN"/>
          </a:p>
        </p:txBody>
      </p:sp>
      <p:cxnSp>
        <p:nvCxnSpPr>
          <p:cNvPr id="24" name="直接连接符 23"/>
          <p:cNvCxnSpPr>
            <a:stCxn id="19" idx="2"/>
            <a:endCxn id="20" idx="0"/>
          </p:cNvCxnSpPr>
          <p:nvPr/>
        </p:nvCxnSpPr>
        <p:spPr>
          <a:xfrm flipH="1">
            <a:off x="9401810" y="4108450"/>
            <a:ext cx="84455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1" idx="0"/>
          </p:cNvCxnSpPr>
          <p:nvPr/>
        </p:nvCxnSpPr>
        <p:spPr>
          <a:xfrm>
            <a:off x="10247630" y="4121150"/>
            <a:ext cx="833120" cy="29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2"/>
            <a:endCxn id="22" idx="0"/>
          </p:cNvCxnSpPr>
          <p:nvPr/>
        </p:nvCxnSpPr>
        <p:spPr>
          <a:xfrm flipH="1">
            <a:off x="10595610" y="4781550"/>
            <a:ext cx="485140" cy="349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23" idx="0"/>
          </p:cNvCxnSpPr>
          <p:nvPr/>
        </p:nvCxnSpPr>
        <p:spPr>
          <a:xfrm>
            <a:off x="11085830" y="4794250"/>
            <a:ext cx="722630" cy="33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90710" y="5829935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r>
              <a:rPr lang="en-US" altLang="zh-CN"/>
              <a:t>qsort</a:t>
            </a:r>
            <a:r>
              <a:rPr lang="zh-CN" altLang="en-US"/>
              <a:t>时的基准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宽屏</PresentationFormat>
  <Paragraphs>306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85</cp:revision>
  <dcterms:created xsi:type="dcterms:W3CDTF">2019-04-30T06:45:00Z</dcterms:created>
  <dcterms:modified xsi:type="dcterms:W3CDTF">2019-04-30T07:35:26Z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