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2"/>
  </p:notesMasterIdLst>
  <p:handoutMasterIdLst>
    <p:handoutMasterId r:id="rId13"/>
  </p:handoutMasterIdLst>
  <p:sldIdLst>
    <p:sldId id="256" r:id="rId2"/>
    <p:sldId id="257" r:id="rId3"/>
    <p:sldId id="258" r:id="rId4"/>
    <p:sldId id="259" r:id="rId5"/>
    <p:sldId id="263" r:id="rId6"/>
    <p:sldId id="262" r:id="rId7"/>
    <p:sldId id="261" r:id="rId8"/>
    <p:sldId id="260" r:id="rId9"/>
    <p:sldId id="265" r:id="rId10"/>
    <p:sldId id="264" r:id="rId11"/>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191"/>
    <a:srgbClr val="C22842"/>
    <a:srgbClr val="8D8FDB"/>
    <a:srgbClr val="222A68"/>
    <a:srgbClr val="A51316"/>
    <a:srgbClr val="5E3072"/>
    <a:srgbClr val="3C377D"/>
    <a:srgbClr val="3C34AA"/>
    <a:srgbClr val="861013"/>
    <a:srgbClr val="3A39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1" autoAdjust="0"/>
    <p:restoredTop sz="95918" autoAdjust="0"/>
  </p:normalViewPr>
  <p:slideViewPr>
    <p:cSldViewPr snapToGrid="0">
      <p:cViewPr varScale="1">
        <p:scale>
          <a:sx n="113" d="100"/>
          <a:sy n="113" d="100"/>
        </p:scale>
        <p:origin x="510" y="96"/>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777F-C517-4C38-A174-122CB1CD268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C8C38B6A-2D2B-448F-BCB0-D2E7B9CCD50C}">
      <dgm:prSet phldrT="[Metin]"/>
      <dgm:spPr/>
      <dgm:t>
        <a:bodyPr/>
        <a:lstStyle/>
        <a:p>
          <a:r>
            <a:rPr lang="tr-TR" b="1" dirty="0"/>
            <a:t>Ateşkes Dönemi</a:t>
          </a:r>
          <a:endParaRPr lang="tr-TR" dirty="0"/>
        </a:p>
      </dgm:t>
    </dgm:pt>
    <dgm:pt modelId="{364A19F1-0C03-4373-BED1-368C8D434545}" type="parTrans" cxnId="{BFC1E3BB-F1CB-4396-9375-E88927C622CC}">
      <dgm:prSet/>
      <dgm:spPr/>
      <dgm:t>
        <a:bodyPr/>
        <a:lstStyle/>
        <a:p>
          <a:endParaRPr lang="tr-TR"/>
        </a:p>
      </dgm:t>
    </dgm:pt>
    <dgm:pt modelId="{F8174EBB-B5EB-40E8-9C16-7DD5A9A549DC}" type="sibTrans" cxnId="{BFC1E3BB-F1CB-4396-9375-E88927C622CC}">
      <dgm:prSet/>
      <dgm:spPr/>
      <dgm:t>
        <a:bodyPr/>
        <a:lstStyle/>
        <a:p>
          <a:endParaRPr lang="tr-TR"/>
        </a:p>
      </dgm:t>
    </dgm:pt>
    <dgm:pt modelId="{A5BADC6B-9510-4F35-8B12-8932BE8395FA}">
      <dgm:prSet phldrT="[Metin]"/>
      <dgm:spPr/>
      <dgm:t>
        <a:bodyPr/>
        <a:lstStyle/>
        <a:p>
          <a:r>
            <a:rPr lang="tr-TR" b="1" dirty="0"/>
            <a:t>İzmir’in İşgali (15 </a:t>
          </a:r>
          <a:r>
            <a:rPr lang="tr-TR" b="1"/>
            <a:t>Mayıs 1919</a:t>
          </a:r>
          <a:endParaRPr lang="tr-TR" b="1" dirty="0"/>
        </a:p>
      </dgm:t>
    </dgm:pt>
    <dgm:pt modelId="{F564D769-9FAB-48F1-A28E-ABC993084D4C}" type="parTrans" cxnId="{753AE599-E88D-48C1-9470-D3FB31762039}">
      <dgm:prSet/>
      <dgm:spPr/>
      <dgm:t>
        <a:bodyPr/>
        <a:lstStyle/>
        <a:p>
          <a:endParaRPr lang="tr-TR"/>
        </a:p>
      </dgm:t>
    </dgm:pt>
    <dgm:pt modelId="{BF549564-6846-451C-96DA-EE28B8575929}" type="sibTrans" cxnId="{753AE599-E88D-48C1-9470-D3FB31762039}">
      <dgm:prSet/>
      <dgm:spPr/>
      <dgm:t>
        <a:bodyPr/>
        <a:lstStyle/>
        <a:p>
          <a:endParaRPr lang="tr-TR"/>
        </a:p>
      </dgm:t>
    </dgm:pt>
    <dgm:pt modelId="{86B1E79F-0E38-4DF3-9C7E-A480759862CA}">
      <dgm:prSet phldrT="[Metin]"/>
      <dgm:spPr/>
      <dgm:t>
        <a:bodyPr/>
        <a:lstStyle/>
        <a:p>
          <a:r>
            <a:rPr lang="tr-TR" b="1" dirty="0" err="1"/>
            <a:t>Kuvay</a:t>
          </a:r>
          <a:r>
            <a:rPr lang="tr-TR" b="1" dirty="0"/>
            <a:t>-ı Millîye Direnişi: Bağımsızlık Ruhu</a:t>
          </a:r>
          <a:endParaRPr lang="tr-TR" dirty="0"/>
        </a:p>
      </dgm:t>
    </dgm:pt>
    <dgm:pt modelId="{252B4548-4F70-4C5E-95A7-812B40E3841C}" type="parTrans" cxnId="{5503745A-8830-4D8F-BB1B-8352A81D6C03}">
      <dgm:prSet/>
      <dgm:spPr/>
      <dgm:t>
        <a:bodyPr/>
        <a:lstStyle/>
        <a:p>
          <a:endParaRPr lang="tr-TR"/>
        </a:p>
      </dgm:t>
    </dgm:pt>
    <dgm:pt modelId="{F00F3ACE-66A4-4463-88E7-F8F60566B295}" type="sibTrans" cxnId="{5503745A-8830-4D8F-BB1B-8352A81D6C03}">
      <dgm:prSet/>
      <dgm:spPr/>
      <dgm:t>
        <a:bodyPr/>
        <a:lstStyle/>
        <a:p>
          <a:endParaRPr lang="tr-TR"/>
        </a:p>
      </dgm:t>
    </dgm:pt>
    <dgm:pt modelId="{5C07102F-C45C-42E2-8D97-52E755D7AACC}">
      <dgm:prSet/>
      <dgm:spPr/>
      <dgm:t>
        <a:bodyPr/>
        <a:lstStyle/>
        <a:p>
          <a:endParaRPr lang="tr-TR" dirty="0"/>
        </a:p>
      </dgm:t>
    </dgm:pt>
    <dgm:pt modelId="{C3F41C12-BF18-4004-8278-682A42989757}" type="parTrans" cxnId="{D223F5E7-2A66-4060-AE46-3987024C3D8E}">
      <dgm:prSet/>
      <dgm:spPr/>
      <dgm:t>
        <a:bodyPr/>
        <a:lstStyle/>
        <a:p>
          <a:endParaRPr lang="tr-TR"/>
        </a:p>
      </dgm:t>
    </dgm:pt>
    <dgm:pt modelId="{1FC5ABC1-92C8-49AB-A6B1-0CA5C3721F65}" type="sibTrans" cxnId="{D223F5E7-2A66-4060-AE46-3987024C3D8E}">
      <dgm:prSet/>
      <dgm:spPr/>
      <dgm:t>
        <a:bodyPr/>
        <a:lstStyle/>
        <a:p>
          <a:endParaRPr lang="tr-TR"/>
        </a:p>
      </dgm:t>
    </dgm:pt>
    <dgm:pt modelId="{87ABFC12-CC9A-443E-A523-85136E6EF4DA}">
      <dgm:prSet/>
      <dgm:spPr/>
      <dgm:t>
        <a:bodyPr/>
        <a:lstStyle/>
        <a:p>
          <a:r>
            <a:rPr lang="tr-TR" b="1" dirty="0"/>
            <a:t>Direniş ve Kurtuluş Yolları Arayışları</a:t>
          </a:r>
          <a:endParaRPr lang="tr-TR" dirty="0"/>
        </a:p>
      </dgm:t>
    </dgm:pt>
    <dgm:pt modelId="{7D07D9C6-C67A-4061-897B-70518B7D128B}" type="parTrans" cxnId="{44E25AAB-C98C-4625-8772-AF6D1A2DCCAF}">
      <dgm:prSet/>
      <dgm:spPr/>
      <dgm:t>
        <a:bodyPr/>
        <a:lstStyle/>
        <a:p>
          <a:endParaRPr lang="tr-TR"/>
        </a:p>
      </dgm:t>
    </dgm:pt>
    <dgm:pt modelId="{4487F4DE-A832-4EE0-BCD3-B8D9557B2AD1}" type="sibTrans" cxnId="{44E25AAB-C98C-4625-8772-AF6D1A2DCCAF}">
      <dgm:prSet/>
      <dgm:spPr/>
      <dgm:t>
        <a:bodyPr/>
        <a:lstStyle/>
        <a:p>
          <a:endParaRPr lang="tr-TR"/>
        </a:p>
      </dgm:t>
    </dgm:pt>
    <dgm:pt modelId="{BE84F340-F341-4055-8879-0D9FF0F368AD}">
      <dgm:prSet phldrT="[Metin]"/>
      <dgm:spPr/>
      <dgm:t>
        <a:bodyPr/>
        <a:lstStyle/>
        <a:p>
          <a:r>
            <a:rPr lang="tr-TR" b="1" dirty="0"/>
            <a:t>Milne Hattı ve Amiral Bristol Raporu</a:t>
          </a:r>
        </a:p>
      </dgm:t>
    </dgm:pt>
    <dgm:pt modelId="{1271BD39-B3E1-4FF1-B7E0-7FE82FA294DB}" type="parTrans" cxnId="{471D2B0A-7F5A-414E-84AF-4A70977B7D23}">
      <dgm:prSet/>
      <dgm:spPr/>
      <dgm:t>
        <a:bodyPr/>
        <a:lstStyle/>
        <a:p>
          <a:endParaRPr lang="tr-TR"/>
        </a:p>
      </dgm:t>
    </dgm:pt>
    <dgm:pt modelId="{BE4E98C1-3A6B-44BE-8DA9-C0228572D1AB}" type="sibTrans" cxnId="{471D2B0A-7F5A-414E-84AF-4A70977B7D23}">
      <dgm:prSet/>
      <dgm:spPr/>
      <dgm:t>
        <a:bodyPr/>
        <a:lstStyle/>
        <a:p>
          <a:endParaRPr lang="tr-TR"/>
        </a:p>
      </dgm:t>
    </dgm:pt>
    <dgm:pt modelId="{521A7DB2-7E28-4FBE-BAFF-A783002325A7}" type="pres">
      <dgm:prSet presAssocID="{F6E0777F-C517-4C38-A174-122CB1CD2684}" presName="Name0" presStyleCnt="0">
        <dgm:presLayoutVars>
          <dgm:dir/>
          <dgm:resizeHandles val="exact"/>
        </dgm:presLayoutVars>
      </dgm:prSet>
      <dgm:spPr/>
      <dgm:t>
        <a:bodyPr/>
        <a:lstStyle/>
        <a:p>
          <a:endParaRPr lang="tr-TR"/>
        </a:p>
      </dgm:t>
    </dgm:pt>
    <dgm:pt modelId="{58FC3EF7-218E-4C7D-8FEB-F1068A7233C7}" type="pres">
      <dgm:prSet presAssocID="{F6E0777F-C517-4C38-A174-122CB1CD2684}" presName="arrow" presStyleLbl="bgShp" presStyleIdx="0" presStyleCnt="1" custLinFactNeighborY="-3232"/>
      <dgm:spPr>
        <a:effectLst>
          <a:glow rad="228600">
            <a:schemeClr val="accent1">
              <a:satMod val="175000"/>
              <a:alpha val="40000"/>
            </a:schemeClr>
          </a:glow>
        </a:effectLst>
      </dgm:spPr>
    </dgm:pt>
    <dgm:pt modelId="{740C6609-D9E7-41FB-B4EB-75AB6908453B}" type="pres">
      <dgm:prSet presAssocID="{F6E0777F-C517-4C38-A174-122CB1CD2684}" presName="points" presStyleCnt="0"/>
      <dgm:spPr/>
    </dgm:pt>
    <dgm:pt modelId="{7CCD4959-118F-4E0A-AD98-13B2CCE950B9}" type="pres">
      <dgm:prSet presAssocID="{C8C38B6A-2D2B-448F-BCB0-D2E7B9CCD50C}" presName="compositeA" presStyleCnt="0"/>
      <dgm:spPr/>
    </dgm:pt>
    <dgm:pt modelId="{0E9548E3-A2CD-41B0-8342-F86E68ADED84}" type="pres">
      <dgm:prSet presAssocID="{C8C38B6A-2D2B-448F-BCB0-D2E7B9CCD50C}" presName="textA" presStyleLbl="revTx" presStyleIdx="0" presStyleCnt="6">
        <dgm:presLayoutVars>
          <dgm:bulletEnabled val="1"/>
        </dgm:presLayoutVars>
      </dgm:prSet>
      <dgm:spPr/>
      <dgm:t>
        <a:bodyPr/>
        <a:lstStyle/>
        <a:p>
          <a:endParaRPr lang="tr-TR"/>
        </a:p>
      </dgm:t>
    </dgm:pt>
    <dgm:pt modelId="{311C1BE7-72D5-4901-97F2-94B278F25ACF}" type="pres">
      <dgm:prSet presAssocID="{C8C38B6A-2D2B-448F-BCB0-D2E7B9CCD50C}" presName="circleA" presStyleLbl="node1" presStyleIdx="0" presStyleCnt="6"/>
      <dgm:spPr>
        <a:blipFill rotWithShape="0">
          <a:blip xmlns:r="http://schemas.openxmlformats.org/officeDocument/2006/relationships" r:embed="rId1"/>
          <a:srcRect/>
          <a:stretch>
            <a:fillRect t="-17000" b="-17000"/>
          </a:stretch>
        </a:blipFill>
      </dgm:spPr>
    </dgm:pt>
    <dgm:pt modelId="{8DD00F38-18EA-4AFF-A6E5-51ED3820ED2D}" type="pres">
      <dgm:prSet presAssocID="{C8C38B6A-2D2B-448F-BCB0-D2E7B9CCD50C}" presName="spaceA" presStyleCnt="0"/>
      <dgm:spPr/>
    </dgm:pt>
    <dgm:pt modelId="{2A2CE0C0-9C01-4A44-BCBC-C2C63382A561}" type="pres">
      <dgm:prSet presAssocID="{F8174EBB-B5EB-40E8-9C16-7DD5A9A549DC}" presName="space" presStyleCnt="0"/>
      <dgm:spPr/>
    </dgm:pt>
    <dgm:pt modelId="{098DA743-80D4-4098-992E-462E5FA20A6A}" type="pres">
      <dgm:prSet presAssocID="{A5BADC6B-9510-4F35-8B12-8932BE8395FA}" presName="compositeB" presStyleCnt="0"/>
      <dgm:spPr/>
    </dgm:pt>
    <dgm:pt modelId="{7C41D6E3-6839-44BE-90CF-E529504FD6E9}" type="pres">
      <dgm:prSet presAssocID="{A5BADC6B-9510-4F35-8B12-8932BE8395FA}" presName="textB" presStyleLbl="revTx" presStyleIdx="1" presStyleCnt="6">
        <dgm:presLayoutVars>
          <dgm:bulletEnabled val="1"/>
        </dgm:presLayoutVars>
      </dgm:prSet>
      <dgm:spPr/>
      <dgm:t>
        <a:bodyPr/>
        <a:lstStyle/>
        <a:p>
          <a:endParaRPr lang="tr-TR"/>
        </a:p>
      </dgm:t>
    </dgm:pt>
    <dgm:pt modelId="{83F494D2-EA4A-4DDF-B2FD-6261A9FB69E9}" type="pres">
      <dgm:prSet presAssocID="{A5BADC6B-9510-4F35-8B12-8932BE8395FA}" presName="circleB" presStyleLbl="node1" presStyleIdx="1" presStyleCnt="6"/>
      <dgm:spPr/>
    </dgm:pt>
    <dgm:pt modelId="{802ED4E4-398D-4367-93A5-3E05386BB715}" type="pres">
      <dgm:prSet presAssocID="{A5BADC6B-9510-4F35-8B12-8932BE8395FA}" presName="spaceB" presStyleCnt="0"/>
      <dgm:spPr/>
    </dgm:pt>
    <dgm:pt modelId="{126CB6C5-9695-412D-B291-7C30D7F0B15E}" type="pres">
      <dgm:prSet presAssocID="{BF549564-6846-451C-96DA-EE28B8575929}" presName="space" presStyleCnt="0"/>
      <dgm:spPr/>
    </dgm:pt>
    <dgm:pt modelId="{BCF55F0A-F6AA-4CC6-9EA3-D536B88F11E3}" type="pres">
      <dgm:prSet presAssocID="{86B1E79F-0E38-4DF3-9C7E-A480759862CA}" presName="compositeA" presStyleCnt="0"/>
      <dgm:spPr/>
    </dgm:pt>
    <dgm:pt modelId="{B1D2E8C9-D1FB-4BCE-AD2A-265C20357B31}" type="pres">
      <dgm:prSet presAssocID="{86B1E79F-0E38-4DF3-9C7E-A480759862CA}" presName="textA" presStyleLbl="revTx" presStyleIdx="2" presStyleCnt="6" custScaleX="94195" custScaleY="77237" custLinFactX="73285" custLinFactY="42925" custLinFactNeighborX="100000" custLinFactNeighborY="100000">
        <dgm:presLayoutVars>
          <dgm:bulletEnabled val="1"/>
        </dgm:presLayoutVars>
      </dgm:prSet>
      <dgm:spPr/>
      <dgm:t>
        <a:bodyPr/>
        <a:lstStyle/>
        <a:p>
          <a:endParaRPr lang="tr-TR"/>
        </a:p>
      </dgm:t>
    </dgm:pt>
    <dgm:pt modelId="{62C75117-3AF9-4E52-B379-2D4783B64A2A}" type="pres">
      <dgm:prSet presAssocID="{86B1E79F-0E38-4DF3-9C7E-A480759862CA}" presName="circleA" presStyleLbl="node1" presStyleIdx="2" presStyleCnt="6" custLinFactX="100000" custLinFactNeighborX="151521" custLinFactNeighborY="-4717"/>
      <dgm:spPr>
        <a:blipFill rotWithShape="0">
          <a:blip xmlns:r="http://schemas.openxmlformats.org/officeDocument/2006/relationships" r:embed="rId1"/>
          <a:srcRect/>
          <a:stretch>
            <a:fillRect t="-17000" b="-17000"/>
          </a:stretch>
        </a:blipFill>
      </dgm:spPr>
    </dgm:pt>
    <dgm:pt modelId="{7277113A-B18A-46A4-82A9-3FC73E8B92CF}" type="pres">
      <dgm:prSet presAssocID="{86B1E79F-0E38-4DF3-9C7E-A480759862CA}" presName="spaceA" presStyleCnt="0"/>
      <dgm:spPr/>
    </dgm:pt>
    <dgm:pt modelId="{27E400DB-A237-418F-B8AE-C12A7025DA03}" type="pres">
      <dgm:prSet presAssocID="{F00F3ACE-66A4-4463-88E7-F8F60566B295}" presName="space" presStyleCnt="0"/>
      <dgm:spPr/>
    </dgm:pt>
    <dgm:pt modelId="{46C46773-0337-4BB9-8FEF-0A617A5E80A5}" type="pres">
      <dgm:prSet presAssocID="{5C07102F-C45C-42E2-8D97-52E755D7AACC}" presName="compositeB" presStyleCnt="0"/>
      <dgm:spPr/>
    </dgm:pt>
    <dgm:pt modelId="{182C4638-02D9-463F-AF8E-364FB404B3D3}" type="pres">
      <dgm:prSet presAssocID="{5C07102F-C45C-42E2-8D97-52E755D7AACC}" presName="textB" presStyleLbl="revTx" presStyleIdx="3" presStyleCnt="6">
        <dgm:presLayoutVars>
          <dgm:bulletEnabled val="1"/>
        </dgm:presLayoutVars>
      </dgm:prSet>
      <dgm:spPr/>
      <dgm:t>
        <a:bodyPr/>
        <a:lstStyle/>
        <a:p>
          <a:endParaRPr lang="tr-TR"/>
        </a:p>
      </dgm:t>
    </dgm:pt>
    <dgm:pt modelId="{2CA41051-FFB2-4F41-896E-06E4C6B56997}" type="pres">
      <dgm:prSet presAssocID="{5C07102F-C45C-42E2-8D97-52E755D7AACC}" presName="circleB" presStyleLbl="node1" presStyleIdx="3" presStyleCnt="6" custLinFactX="200000" custLinFactNeighborX="299301" custLinFactNeighborY="6692"/>
      <dgm:spPr/>
    </dgm:pt>
    <dgm:pt modelId="{9443CE4A-70D2-479A-BD53-5CE733D86519}" type="pres">
      <dgm:prSet presAssocID="{5C07102F-C45C-42E2-8D97-52E755D7AACC}" presName="spaceB" presStyleCnt="0"/>
      <dgm:spPr/>
    </dgm:pt>
    <dgm:pt modelId="{F8404AAD-7ABE-4BD9-A9F1-F9FE898BD038}" type="pres">
      <dgm:prSet presAssocID="{1FC5ABC1-92C8-49AB-A6B1-0CA5C3721F65}" presName="space" presStyleCnt="0"/>
      <dgm:spPr/>
    </dgm:pt>
    <dgm:pt modelId="{50336C32-6DB2-4D1E-88A8-8EAF2C0C0774}" type="pres">
      <dgm:prSet presAssocID="{87ABFC12-CC9A-443E-A523-85136E6EF4DA}" presName="compositeA" presStyleCnt="0"/>
      <dgm:spPr/>
    </dgm:pt>
    <dgm:pt modelId="{80BF153E-B5F8-4B04-B30B-6C7CD265E2B2}" type="pres">
      <dgm:prSet presAssocID="{87ABFC12-CC9A-443E-A523-85136E6EF4DA}" presName="textA" presStyleLbl="revTx" presStyleIdx="4" presStyleCnt="6" custScaleY="70040" custLinFactX="-70024" custLinFactNeighborX="-100000" custLinFactNeighborY="8555">
        <dgm:presLayoutVars>
          <dgm:bulletEnabled val="1"/>
        </dgm:presLayoutVars>
      </dgm:prSet>
      <dgm:spPr/>
      <dgm:t>
        <a:bodyPr/>
        <a:lstStyle/>
        <a:p>
          <a:endParaRPr lang="tr-TR"/>
        </a:p>
      </dgm:t>
    </dgm:pt>
    <dgm:pt modelId="{BB9E5CAC-8C2F-4EB9-A7B7-2B68B6D61925}" type="pres">
      <dgm:prSet presAssocID="{87ABFC12-CC9A-443E-A523-85136E6EF4DA}" presName="circleA" presStyleLbl="node1" presStyleIdx="4" presStyleCnt="6" custFlipVert="1" custFlipHor="1" custScaleX="121018" custScaleY="101397" custLinFactX="-1800000" custLinFactNeighborX="-1835744" custLinFactNeighborY="20526"/>
      <dgm:spPr>
        <a:solidFill>
          <a:srgbClr val="0070C0"/>
        </a:solidFill>
      </dgm:spPr>
    </dgm:pt>
    <dgm:pt modelId="{534AEA4F-EF19-454D-A283-8127D32621FC}" type="pres">
      <dgm:prSet presAssocID="{87ABFC12-CC9A-443E-A523-85136E6EF4DA}" presName="spaceA" presStyleCnt="0"/>
      <dgm:spPr/>
    </dgm:pt>
    <dgm:pt modelId="{81674C1E-7CC5-4F3B-B521-7CDD2A036657}" type="pres">
      <dgm:prSet presAssocID="{4487F4DE-A832-4EE0-BCD3-B8D9557B2AD1}" presName="space" presStyleCnt="0"/>
      <dgm:spPr/>
    </dgm:pt>
    <dgm:pt modelId="{B97E40B5-D498-4317-A10B-CFEDAE9D23C0}" type="pres">
      <dgm:prSet presAssocID="{BE84F340-F341-4055-8879-0D9FF0F368AD}" presName="compositeB" presStyleCnt="0"/>
      <dgm:spPr/>
    </dgm:pt>
    <dgm:pt modelId="{0F53EBCC-C277-41D9-8F2F-D748863ADB59}" type="pres">
      <dgm:prSet presAssocID="{BE84F340-F341-4055-8879-0D9FF0F368AD}" presName="textB" presStyleLbl="revTx" presStyleIdx="5" presStyleCnt="6" custScaleX="94195" custScaleY="77237" custLinFactY="-42894" custLinFactNeighborX="1559" custLinFactNeighborY="-100000">
        <dgm:presLayoutVars>
          <dgm:bulletEnabled val="1"/>
        </dgm:presLayoutVars>
      </dgm:prSet>
      <dgm:spPr/>
      <dgm:t>
        <a:bodyPr/>
        <a:lstStyle/>
        <a:p>
          <a:endParaRPr lang="tr-TR"/>
        </a:p>
      </dgm:t>
    </dgm:pt>
    <dgm:pt modelId="{927F47F5-7A07-47BD-813C-8A712CA2B44D}" type="pres">
      <dgm:prSet presAssocID="{BE84F340-F341-4055-8879-0D9FF0F368AD}" presName="circleB" presStyleLbl="node1" presStyleIdx="5" presStyleCnt="6" custLinFactNeighborY="-40924"/>
      <dgm:spPr/>
    </dgm:pt>
    <dgm:pt modelId="{51F86DA2-12C5-4207-8094-8C56ED74FD3D}" type="pres">
      <dgm:prSet presAssocID="{BE84F340-F341-4055-8879-0D9FF0F368AD}" presName="spaceB" presStyleCnt="0"/>
      <dgm:spPr/>
    </dgm:pt>
  </dgm:ptLst>
  <dgm:cxnLst>
    <dgm:cxn modelId="{44E25AAB-C98C-4625-8772-AF6D1A2DCCAF}" srcId="{F6E0777F-C517-4C38-A174-122CB1CD2684}" destId="{87ABFC12-CC9A-443E-A523-85136E6EF4DA}" srcOrd="4" destOrd="0" parTransId="{7D07D9C6-C67A-4061-897B-70518B7D128B}" sibTransId="{4487F4DE-A832-4EE0-BCD3-B8D9557B2AD1}"/>
    <dgm:cxn modelId="{D381E5B6-9EAF-4975-A58B-E8EF32016FD9}" type="presOf" srcId="{87ABFC12-CC9A-443E-A523-85136E6EF4DA}" destId="{80BF153E-B5F8-4B04-B30B-6C7CD265E2B2}" srcOrd="0" destOrd="0" presId="urn:microsoft.com/office/officeart/2005/8/layout/hProcess11"/>
    <dgm:cxn modelId="{5503745A-8830-4D8F-BB1B-8352A81D6C03}" srcId="{F6E0777F-C517-4C38-A174-122CB1CD2684}" destId="{86B1E79F-0E38-4DF3-9C7E-A480759862CA}" srcOrd="2" destOrd="0" parTransId="{252B4548-4F70-4C5E-95A7-812B40E3841C}" sibTransId="{F00F3ACE-66A4-4463-88E7-F8F60566B295}"/>
    <dgm:cxn modelId="{B44E1551-7E09-4403-AC30-CC6EA05616B9}" type="presOf" srcId="{A5BADC6B-9510-4F35-8B12-8932BE8395FA}" destId="{7C41D6E3-6839-44BE-90CF-E529504FD6E9}" srcOrd="0" destOrd="0" presId="urn:microsoft.com/office/officeart/2005/8/layout/hProcess11"/>
    <dgm:cxn modelId="{B8A1EE8E-452F-41F8-9EE6-3FD74A450A0E}" type="presOf" srcId="{C8C38B6A-2D2B-448F-BCB0-D2E7B9CCD50C}" destId="{0E9548E3-A2CD-41B0-8342-F86E68ADED84}" srcOrd="0" destOrd="0" presId="urn:microsoft.com/office/officeart/2005/8/layout/hProcess11"/>
    <dgm:cxn modelId="{C2801F2B-6C6F-4E9C-8F52-BB64B82554D0}" type="presOf" srcId="{5C07102F-C45C-42E2-8D97-52E755D7AACC}" destId="{182C4638-02D9-463F-AF8E-364FB404B3D3}" srcOrd="0" destOrd="0" presId="urn:microsoft.com/office/officeart/2005/8/layout/hProcess11"/>
    <dgm:cxn modelId="{BFC1E3BB-F1CB-4396-9375-E88927C622CC}" srcId="{F6E0777F-C517-4C38-A174-122CB1CD2684}" destId="{C8C38B6A-2D2B-448F-BCB0-D2E7B9CCD50C}" srcOrd="0" destOrd="0" parTransId="{364A19F1-0C03-4373-BED1-368C8D434545}" sibTransId="{F8174EBB-B5EB-40E8-9C16-7DD5A9A549DC}"/>
    <dgm:cxn modelId="{70EA691E-A6F6-4893-981B-8CAEE5BAF36D}" type="presOf" srcId="{BE84F340-F341-4055-8879-0D9FF0F368AD}" destId="{0F53EBCC-C277-41D9-8F2F-D748863ADB59}" srcOrd="0" destOrd="0" presId="urn:microsoft.com/office/officeart/2005/8/layout/hProcess11"/>
    <dgm:cxn modelId="{471D2B0A-7F5A-414E-84AF-4A70977B7D23}" srcId="{F6E0777F-C517-4C38-A174-122CB1CD2684}" destId="{BE84F340-F341-4055-8879-0D9FF0F368AD}" srcOrd="5" destOrd="0" parTransId="{1271BD39-B3E1-4FF1-B7E0-7FE82FA294DB}" sibTransId="{BE4E98C1-3A6B-44BE-8DA9-C0228572D1AB}"/>
    <dgm:cxn modelId="{CA7A2C78-DE6D-4CF5-A458-4023B5312E21}" type="presOf" srcId="{86B1E79F-0E38-4DF3-9C7E-A480759862CA}" destId="{B1D2E8C9-D1FB-4BCE-AD2A-265C20357B31}" srcOrd="0" destOrd="0" presId="urn:microsoft.com/office/officeart/2005/8/layout/hProcess11"/>
    <dgm:cxn modelId="{D223F5E7-2A66-4060-AE46-3987024C3D8E}" srcId="{F6E0777F-C517-4C38-A174-122CB1CD2684}" destId="{5C07102F-C45C-42E2-8D97-52E755D7AACC}" srcOrd="3" destOrd="0" parTransId="{C3F41C12-BF18-4004-8278-682A42989757}" sibTransId="{1FC5ABC1-92C8-49AB-A6B1-0CA5C3721F65}"/>
    <dgm:cxn modelId="{753AE599-E88D-48C1-9470-D3FB31762039}" srcId="{F6E0777F-C517-4C38-A174-122CB1CD2684}" destId="{A5BADC6B-9510-4F35-8B12-8932BE8395FA}" srcOrd="1" destOrd="0" parTransId="{F564D769-9FAB-48F1-A28E-ABC993084D4C}" sibTransId="{BF549564-6846-451C-96DA-EE28B8575929}"/>
    <dgm:cxn modelId="{79F29CAB-EA3E-4FA7-8586-FD7CCE71683F}" type="presOf" srcId="{F6E0777F-C517-4C38-A174-122CB1CD2684}" destId="{521A7DB2-7E28-4FBE-BAFF-A783002325A7}" srcOrd="0" destOrd="0" presId="urn:microsoft.com/office/officeart/2005/8/layout/hProcess11"/>
    <dgm:cxn modelId="{A6B83369-2EC6-4B6D-93D8-8580CDAA5BED}" type="presParOf" srcId="{521A7DB2-7E28-4FBE-BAFF-A783002325A7}" destId="{58FC3EF7-218E-4C7D-8FEB-F1068A7233C7}" srcOrd="0" destOrd="0" presId="urn:microsoft.com/office/officeart/2005/8/layout/hProcess11"/>
    <dgm:cxn modelId="{CF72CE48-ADB6-404C-831C-0FCFAF0EF7EE}" type="presParOf" srcId="{521A7DB2-7E28-4FBE-BAFF-A783002325A7}" destId="{740C6609-D9E7-41FB-B4EB-75AB6908453B}" srcOrd="1" destOrd="0" presId="urn:microsoft.com/office/officeart/2005/8/layout/hProcess11"/>
    <dgm:cxn modelId="{F99F0658-89EF-44B3-ADFB-A1A54907FE64}" type="presParOf" srcId="{740C6609-D9E7-41FB-B4EB-75AB6908453B}" destId="{7CCD4959-118F-4E0A-AD98-13B2CCE950B9}" srcOrd="0" destOrd="0" presId="urn:microsoft.com/office/officeart/2005/8/layout/hProcess11"/>
    <dgm:cxn modelId="{DDF8B93B-CF74-491E-AE74-F1F28726BBDA}" type="presParOf" srcId="{7CCD4959-118F-4E0A-AD98-13B2CCE950B9}" destId="{0E9548E3-A2CD-41B0-8342-F86E68ADED84}" srcOrd="0" destOrd="0" presId="urn:microsoft.com/office/officeart/2005/8/layout/hProcess11"/>
    <dgm:cxn modelId="{CD04C4F9-F52A-4AB5-8FFC-7CA7B562DDF9}" type="presParOf" srcId="{7CCD4959-118F-4E0A-AD98-13B2CCE950B9}" destId="{311C1BE7-72D5-4901-97F2-94B278F25ACF}" srcOrd="1" destOrd="0" presId="urn:microsoft.com/office/officeart/2005/8/layout/hProcess11"/>
    <dgm:cxn modelId="{0D5F8E7F-4348-4999-AE5B-17F71FC75086}" type="presParOf" srcId="{7CCD4959-118F-4E0A-AD98-13B2CCE950B9}" destId="{8DD00F38-18EA-4AFF-A6E5-51ED3820ED2D}" srcOrd="2" destOrd="0" presId="urn:microsoft.com/office/officeart/2005/8/layout/hProcess11"/>
    <dgm:cxn modelId="{D53BE2E5-0707-4B45-8CB0-7007C58939E6}" type="presParOf" srcId="{740C6609-D9E7-41FB-B4EB-75AB6908453B}" destId="{2A2CE0C0-9C01-4A44-BCBC-C2C63382A561}" srcOrd="1" destOrd="0" presId="urn:microsoft.com/office/officeart/2005/8/layout/hProcess11"/>
    <dgm:cxn modelId="{470663C4-96F9-4505-B270-81916EF1D2DB}" type="presParOf" srcId="{740C6609-D9E7-41FB-B4EB-75AB6908453B}" destId="{098DA743-80D4-4098-992E-462E5FA20A6A}" srcOrd="2" destOrd="0" presId="urn:microsoft.com/office/officeart/2005/8/layout/hProcess11"/>
    <dgm:cxn modelId="{B69C2F6F-77D1-48BB-B030-6B23A13E6CD0}" type="presParOf" srcId="{098DA743-80D4-4098-992E-462E5FA20A6A}" destId="{7C41D6E3-6839-44BE-90CF-E529504FD6E9}" srcOrd="0" destOrd="0" presId="urn:microsoft.com/office/officeart/2005/8/layout/hProcess11"/>
    <dgm:cxn modelId="{03C651FC-C351-4D3C-9588-525855BAEF82}" type="presParOf" srcId="{098DA743-80D4-4098-992E-462E5FA20A6A}" destId="{83F494D2-EA4A-4DDF-B2FD-6261A9FB69E9}" srcOrd="1" destOrd="0" presId="urn:microsoft.com/office/officeart/2005/8/layout/hProcess11"/>
    <dgm:cxn modelId="{D540F148-2AC7-4F4E-8F97-FE796CD15A0E}" type="presParOf" srcId="{098DA743-80D4-4098-992E-462E5FA20A6A}" destId="{802ED4E4-398D-4367-93A5-3E05386BB715}" srcOrd="2" destOrd="0" presId="urn:microsoft.com/office/officeart/2005/8/layout/hProcess11"/>
    <dgm:cxn modelId="{6E226261-09E4-43C3-AD7A-0EDC25500B1F}" type="presParOf" srcId="{740C6609-D9E7-41FB-B4EB-75AB6908453B}" destId="{126CB6C5-9695-412D-B291-7C30D7F0B15E}" srcOrd="3" destOrd="0" presId="urn:microsoft.com/office/officeart/2005/8/layout/hProcess11"/>
    <dgm:cxn modelId="{DCC3C3DB-199E-41FE-9ECA-316EEE33D37B}" type="presParOf" srcId="{740C6609-D9E7-41FB-B4EB-75AB6908453B}" destId="{BCF55F0A-F6AA-4CC6-9EA3-D536B88F11E3}" srcOrd="4" destOrd="0" presId="urn:microsoft.com/office/officeart/2005/8/layout/hProcess11"/>
    <dgm:cxn modelId="{FA1A6020-9500-4DD2-B0D9-09E8536EE618}" type="presParOf" srcId="{BCF55F0A-F6AA-4CC6-9EA3-D536B88F11E3}" destId="{B1D2E8C9-D1FB-4BCE-AD2A-265C20357B31}" srcOrd="0" destOrd="0" presId="urn:microsoft.com/office/officeart/2005/8/layout/hProcess11"/>
    <dgm:cxn modelId="{BA12422C-D733-4174-BC8F-0FCD1155CCD5}" type="presParOf" srcId="{BCF55F0A-F6AA-4CC6-9EA3-D536B88F11E3}" destId="{62C75117-3AF9-4E52-B379-2D4783B64A2A}" srcOrd="1" destOrd="0" presId="urn:microsoft.com/office/officeart/2005/8/layout/hProcess11"/>
    <dgm:cxn modelId="{61A9E7FB-270C-48EB-92AE-66DF5D082519}" type="presParOf" srcId="{BCF55F0A-F6AA-4CC6-9EA3-D536B88F11E3}" destId="{7277113A-B18A-46A4-82A9-3FC73E8B92CF}" srcOrd="2" destOrd="0" presId="urn:microsoft.com/office/officeart/2005/8/layout/hProcess11"/>
    <dgm:cxn modelId="{D6218782-9FBC-4A7E-A24A-7D6E43CDAF18}" type="presParOf" srcId="{740C6609-D9E7-41FB-B4EB-75AB6908453B}" destId="{27E400DB-A237-418F-B8AE-C12A7025DA03}" srcOrd="5" destOrd="0" presId="urn:microsoft.com/office/officeart/2005/8/layout/hProcess11"/>
    <dgm:cxn modelId="{6BCA206D-BAFC-469B-9B27-054EED7E0AAE}" type="presParOf" srcId="{740C6609-D9E7-41FB-B4EB-75AB6908453B}" destId="{46C46773-0337-4BB9-8FEF-0A617A5E80A5}" srcOrd="6" destOrd="0" presId="urn:microsoft.com/office/officeart/2005/8/layout/hProcess11"/>
    <dgm:cxn modelId="{819ADCB9-6F44-4A9C-B6DC-C2DE81D2D7DA}" type="presParOf" srcId="{46C46773-0337-4BB9-8FEF-0A617A5E80A5}" destId="{182C4638-02D9-463F-AF8E-364FB404B3D3}" srcOrd="0" destOrd="0" presId="urn:microsoft.com/office/officeart/2005/8/layout/hProcess11"/>
    <dgm:cxn modelId="{2B5BB321-C36D-4EF9-8816-1ACF45E69807}" type="presParOf" srcId="{46C46773-0337-4BB9-8FEF-0A617A5E80A5}" destId="{2CA41051-FFB2-4F41-896E-06E4C6B56997}" srcOrd="1" destOrd="0" presId="urn:microsoft.com/office/officeart/2005/8/layout/hProcess11"/>
    <dgm:cxn modelId="{698DC6D1-5E31-40C2-AD36-FA13E08C13B8}" type="presParOf" srcId="{46C46773-0337-4BB9-8FEF-0A617A5E80A5}" destId="{9443CE4A-70D2-479A-BD53-5CE733D86519}" srcOrd="2" destOrd="0" presId="urn:microsoft.com/office/officeart/2005/8/layout/hProcess11"/>
    <dgm:cxn modelId="{C6D380B0-7AF3-4C2F-8D12-2124FEE93ADA}" type="presParOf" srcId="{740C6609-D9E7-41FB-B4EB-75AB6908453B}" destId="{F8404AAD-7ABE-4BD9-A9F1-F9FE898BD038}" srcOrd="7" destOrd="0" presId="urn:microsoft.com/office/officeart/2005/8/layout/hProcess11"/>
    <dgm:cxn modelId="{44F066C0-B98E-4078-96F2-E4DCEC258E94}" type="presParOf" srcId="{740C6609-D9E7-41FB-B4EB-75AB6908453B}" destId="{50336C32-6DB2-4D1E-88A8-8EAF2C0C0774}" srcOrd="8" destOrd="0" presId="urn:microsoft.com/office/officeart/2005/8/layout/hProcess11"/>
    <dgm:cxn modelId="{4EC77E6E-3A7A-45D1-A86D-49CD1BBCB48F}" type="presParOf" srcId="{50336C32-6DB2-4D1E-88A8-8EAF2C0C0774}" destId="{80BF153E-B5F8-4B04-B30B-6C7CD265E2B2}" srcOrd="0" destOrd="0" presId="urn:microsoft.com/office/officeart/2005/8/layout/hProcess11"/>
    <dgm:cxn modelId="{B8690885-DC4A-4D53-AEE5-1A9724CC5D92}" type="presParOf" srcId="{50336C32-6DB2-4D1E-88A8-8EAF2C0C0774}" destId="{BB9E5CAC-8C2F-4EB9-A7B7-2B68B6D61925}" srcOrd="1" destOrd="0" presId="urn:microsoft.com/office/officeart/2005/8/layout/hProcess11"/>
    <dgm:cxn modelId="{50512A17-2937-4D45-80A2-3B7FE64CC15B}" type="presParOf" srcId="{50336C32-6DB2-4D1E-88A8-8EAF2C0C0774}" destId="{534AEA4F-EF19-454D-A283-8127D32621FC}" srcOrd="2" destOrd="0" presId="urn:microsoft.com/office/officeart/2005/8/layout/hProcess11"/>
    <dgm:cxn modelId="{FF022A26-7B13-4366-881E-A69870AAB1DC}" type="presParOf" srcId="{740C6609-D9E7-41FB-B4EB-75AB6908453B}" destId="{81674C1E-7CC5-4F3B-B521-7CDD2A036657}" srcOrd="9" destOrd="0" presId="urn:microsoft.com/office/officeart/2005/8/layout/hProcess11"/>
    <dgm:cxn modelId="{AB8F9E63-977B-4C3A-8A69-76B200F61C96}" type="presParOf" srcId="{740C6609-D9E7-41FB-B4EB-75AB6908453B}" destId="{B97E40B5-D498-4317-A10B-CFEDAE9D23C0}" srcOrd="10" destOrd="0" presId="urn:microsoft.com/office/officeart/2005/8/layout/hProcess11"/>
    <dgm:cxn modelId="{C4F39D58-02ED-407C-B724-ED12FE7B0861}" type="presParOf" srcId="{B97E40B5-D498-4317-A10B-CFEDAE9D23C0}" destId="{0F53EBCC-C277-41D9-8F2F-D748863ADB59}" srcOrd="0" destOrd="0" presId="urn:microsoft.com/office/officeart/2005/8/layout/hProcess11"/>
    <dgm:cxn modelId="{3978694D-2B65-4258-8871-E7CB0E95A5F0}" type="presParOf" srcId="{B97E40B5-D498-4317-A10B-CFEDAE9D23C0}" destId="{927F47F5-7A07-47BD-813C-8A712CA2B44D}" srcOrd="1" destOrd="0" presId="urn:microsoft.com/office/officeart/2005/8/layout/hProcess11"/>
    <dgm:cxn modelId="{7B97A1ED-0C0D-4EA4-A7FE-A11DF8DC7279}" type="presParOf" srcId="{B97E40B5-D498-4317-A10B-CFEDAE9D23C0}" destId="{51F86DA2-12C5-4207-8094-8C56ED74FD3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03/12/2020</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03/12/2020</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12/3/2020</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12/3/2020</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December 3, 2020</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December 3, 2020</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Thursday, December 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12/3/2020</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258182" y="4388905"/>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8" name="TextBox 7"/>
          <p:cNvSpPr txBox="1"/>
          <p:nvPr/>
        </p:nvSpPr>
        <p:spPr>
          <a:xfrm>
            <a:off x="5474503" y="2862963"/>
            <a:ext cx="6717497" cy="1938992"/>
          </a:xfrm>
          <a:prstGeom prst="rect">
            <a:avLst/>
          </a:prstGeom>
          <a:noFill/>
        </p:spPr>
        <p:txBody>
          <a:bodyPr wrap="square" rtlCol="0">
            <a:spAutoFit/>
          </a:bodyPr>
          <a:lstStyle/>
          <a:p>
            <a:r>
              <a:rPr lang="tr-TR" sz="2400" b="1" dirty="0">
                <a:solidFill>
                  <a:schemeClr val="bg1"/>
                </a:solidFill>
                <a:latin typeface="Univers Condensed" panose="020B0606020202060204" pitchFamily="34" charset="0"/>
              </a:rPr>
              <a:t>İŞGALLERİN BAŞLAMASI VE MİLLÎ </a:t>
            </a:r>
          </a:p>
          <a:p>
            <a:r>
              <a:rPr lang="tr-TR" sz="2400" b="1" dirty="0">
                <a:solidFill>
                  <a:schemeClr val="bg1"/>
                </a:solidFill>
                <a:latin typeface="Univers Condensed" panose="020B0606020202060204" pitchFamily="34" charset="0"/>
              </a:rPr>
              <a:t>        MÜCADELE’YE HAZIRLIK </a:t>
            </a:r>
          </a:p>
          <a:p>
            <a:r>
              <a:rPr lang="tr-TR" sz="2400" b="1">
                <a:solidFill>
                  <a:schemeClr val="bg1"/>
                </a:solidFill>
                <a:latin typeface="Univers Condensed" panose="020B0606020202060204" pitchFamily="34" charset="0"/>
              </a:rPr>
              <a:t>                  (</a:t>
            </a:r>
            <a:r>
              <a:rPr lang="tr-TR" sz="2400" b="1" dirty="0">
                <a:solidFill>
                  <a:schemeClr val="bg1"/>
                </a:solidFill>
                <a:latin typeface="Univers Condensed" panose="020B0606020202060204" pitchFamily="34" charset="0"/>
              </a:rPr>
              <a:t>İzmir’in İşgali)</a:t>
            </a:r>
          </a:p>
          <a:p>
            <a:endParaRPr lang="tr-TR" sz="2400" b="1" dirty="0">
              <a:solidFill>
                <a:schemeClr val="bg1"/>
              </a:solidFill>
              <a:latin typeface="Univers Condensed" panose="020B0606020202060204" pitchFamily="34" charset="0"/>
            </a:endParaRPr>
          </a:p>
          <a:p>
            <a:endParaRPr lang="tr-TR" sz="2400" b="1" dirty="0">
              <a:solidFill>
                <a:schemeClr val="bg1"/>
              </a:solidFill>
              <a:latin typeface="Univers Condensed" panose="020B0606020202060204" pitchFamily="34" charset="0"/>
            </a:endParaRPr>
          </a:p>
        </p:txBody>
      </p:sp>
      <p:sp>
        <p:nvSpPr>
          <p:cNvPr id="15" name="Metin kutusu 14">
            <a:extLst>
              <a:ext uri="{FF2B5EF4-FFF2-40B4-BE49-F238E27FC236}">
                <a16:creationId xmlns="" xmlns:a16="http://schemas.microsoft.com/office/drawing/2014/main" id="{207B6B8C-6435-4415-B70E-349F9A2FAC5A}"/>
              </a:ext>
            </a:extLst>
          </p:cNvPr>
          <p:cNvSpPr txBox="1"/>
          <p:nvPr/>
        </p:nvSpPr>
        <p:spPr>
          <a:xfrm>
            <a:off x="4945397" y="1514989"/>
            <a:ext cx="6096000" cy="523220"/>
          </a:xfrm>
          <a:prstGeom prst="rect">
            <a:avLst/>
          </a:prstGeom>
          <a:noFill/>
        </p:spPr>
        <p:txBody>
          <a:bodyPr wrap="square">
            <a:spAutoFit/>
          </a:bodyPr>
          <a:lstStyle/>
          <a:p>
            <a:pPr algn="ctr"/>
            <a:r>
              <a:rPr lang="tr-TR" sz="2800" b="1" dirty="0">
                <a:solidFill>
                  <a:schemeClr val="bg1"/>
                </a:solidFill>
                <a:latin typeface="Univers Condensed" panose="020B0606020202060204" pitchFamily="34" charset="0"/>
              </a:rPr>
              <a:t>MİLLÎ MÜCADELE  </a:t>
            </a: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par>
                                <p:cTn id="16" presetID="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102" name="Picture 6" descr="Amiral Bristol kimdir - Tanınmış Kişiler">
            <a:extLst>
              <a:ext uri="{FF2B5EF4-FFF2-40B4-BE49-F238E27FC236}">
                <a16:creationId xmlns="" xmlns:a16="http://schemas.microsoft.com/office/drawing/2014/main" id="{D68C7D9F-A7D2-4F80-BD63-4F36C1F552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478" t="6809" r="20352" b="2699"/>
          <a:stretch/>
        </p:blipFill>
        <p:spPr bwMode="auto">
          <a:xfrm>
            <a:off x="7011738" y="228599"/>
            <a:ext cx="2781968" cy="2189747"/>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 xmlns:a16="http://schemas.microsoft.com/office/drawing/2014/main" id="{43C19687-E861-441C-9D5B-823F5441F53B}"/>
              </a:ext>
            </a:extLst>
          </p:cNvPr>
          <p:cNvSpPr txBox="1"/>
          <p:nvPr/>
        </p:nvSpPr>
        <p:spPr>
          <a:xfrm>
            <a:off x="355599" y="408213"/>
            <a:ext cx="4538134" cy="62478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schemeClr val="bg1"/>
                </a:solidFill>
                <a:effectLst/>
                <a:uLnTx/>
                <a:uFillTx/>
                <a:latin typeface="Calibri"/>
                <a:ea typeface="+mn-ea"/>
                <a:cs typeface="+mn-cs"/>
              </a:rPr>
              <a:t>AMİRAL BRİSTOL RAPORU</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solidFill>
                <a:schemeClr val="bg1"/>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tr-TR" sz="1400" dirty="0">
              <a:solidFill>
                <a:schemeClr val="bg1"/>
              </a:solidFill>
              <a:latin typeface="-apple-system"/>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sz="1400" b="0" i="0" dirty="0">
                <a:solidFill>
                  <a:schemeClr val="bg1"/>
                </a:solidFill>
                <a:effectLst/>
                <a:latin typeface="-apple-system"/>
              </a:rPr>
              <a:t>Amiral Bristol 28 Ocak 1919 tarihinde İstanbul’a gelmiş, ülkenin pek çok yerinde gözlemlerde bulunarak 1927 yılına kadar Türkiye’de kalmaya devam etmiştir.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tr-TR" sz="1400" dirty="0">
              <a:solidFill>
                <a:schemeClr val="bg1"/>
              </a:solidFill>
              <a:latin typeface="-apple-system"/>
            </a:endParaRPr>
          </a:p>
          <a:p>
            <a:pPr marL="285750" indent="-285750" algn="just">
              <a:buFont typeface="Arial" panose="020B0604020202020204" pitchFamily="34" charset="0"/>
              <a:buChar char="•"/>
              <a:defRPr/>
            </a:pPr>
            <a:r>
              <a:rPr lang="tr-TR" sz="1400" b="0" i="0" dirty="0">
                <a:solidFill>
                  <a:schemeClr val="bg1"/>
                </a:solidFill>
                <a:effectLst/>
                <a:latin typeface="-apple-system"/>
              </a:rPr>
              <a:t>12 Ağustos 1919 tarihinde Amiral Bristol Birleşik devletlerin tüm servislerini temsilen Yüksek komiser olarak atanmıştır.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tr-TR" sz="1400" dirty="0">
              <a:solidFill>
                <a:schemeClr val="bg1"/>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1400" b="0" i="0" u="none" strike="noStrike" kern="1200" cap="none" spc="0" normalizeH="0" baseline="0" noProof="0" dirty="0">
              <a:ln>
                <a:noFill/>
              </a:ln>
              <a:solidFill>
                <a:schemeClr val="bg1"/>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sz="1400" dirty="0">
                <a:solidFill>
                  <a:schemeClr val="bg1"/>
                </a:solidFill>
                <a:latin typeface="Calibri"/>
              </a:rPr>
              <a:t>İ</a:t>
            </a:r>
            <a:r>
              <a:rPr kumimoji="0" lang="tr-TR" sz="1400" b="0" i="0" u="none" strike="noStrike" kern="1200" cap="none" spc="0" normalizeH="0" baseline="0" noProof="0" dirty="0" err="1">
                <a:ln>
                  <a:noFill/>
                </a:ln>
                <a:solidFill>
                  <a:schemeClr val="bg1"/>
                </a:solidFill>
                <a:effectLst/>
                <a:uLnTx/>
                <a:uFillTx/>
                <a:latin typeface="Calibri"/>
                <a:ea typeface="+mn-ea"/>
                <a:cs typeface="+mn-cs"/>
              </a:rPr>
              <a:t>zmir’in</a:t>
            </a:r>
            <a:r>
              <a:rPr kumimoji="0" lang="tr-TR" sz="1400" b="0" i="0" u="none" strike="noStrike" kern="1200" cap="none" spc="0" normalizeH="0" baseline="0" noProof="0" dirty="0">
                <a:ln>
                  <a:noFill/>
                </a:ln>
                <a:solidFill>
                  <a:schemeClr val="bg1"/>
                </a:solidFill>
                <a:effectLst/>
                <a:uLnTx/>
                <a:uFillTx/>
                <a:latin typeface="Calibri"/>
                <a:ea typeface="+mn-ea"/>
                <a:cs typeface="+mn-cs"/>
              </a:rPr>
              <a:t> işgaliyle birlikte başlayan Yunan zulmü, katliamları ve soygunları karşısında; ülkenin her yerinde miting ve protestolar yapılmış, Türk direnişi başlamış ve giderek artmıştı.</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tr-TR" sz="1400" dirty="0">
              <a:solidFill>
                <a:schemeClr val="bg1"/>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1400" b="0" i="0" u="none" strike="noStrike" kern="1200" cap="none" spc="0" normalizeH="0" baseline="0" noProof="0" dirty="0">
                <a:ln>
                  <a:noFill/>
                </a:ln>
                <a:solidFill>
                  <a:schemeClr val="bg1"/>
                </a:solidFill>
                <a:effectLst/>
                <a:uLnTx/>
                <a:uFillTx/>
                <a:latin typeface="Calibri"/>
                <a:ea typeface="+mn-ea"/>
                <a:cs typeface="+mn-cs"/>
              </a:rPr>
              <a:t> İtilaf Devletleri hem kamuoyunu yatıştırmak hem de İzmir bölgesindeki durumu incelemek için bölgeye uluslararası bir heyet gönderme kararı aldılar.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tr-TR" sz="1400" dirty="0">
              <a:solidFill>
                <a:schemeClr val="bg1"/>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1400" b="0" i="0" u="none" strike="noStrike" kern="1200" cap="none" spc="0" normalizeH="0" baseline="0" noProof="0" dirty="0">
                <a:ln>
                  <a:noFill/>
                </a:ln>
                <a:solidFill>
                  <a:schemeClr val="bg1"/>
                </a:solidFill>
                <a:effectLst/>
                <a:uLnTx/>
                <a:uFillTx/>
                <a:latin typeface="Calibri"/>
                <a:ea typeface="+mn-ea"/>
                <a:cs typeface="+mn-cs"/>
              </a:rPr>
              <a:t>Amerikalı Amiral Bristol başkanlığında; İngiliz, Fransız ve İtalyan generallerinden oluşan ve adı </a:t>
            </a:r>
            <a:r>
              <a:rPr lang="tr-TR" sz="1400" dirty="0" err="1">
                <a:solidFill>
                  <a:schemeClr val="bg1"/>
                </a:solidFill>
              </a:rPr>
              <a:t>Müttefiklerarası</a:t>
            </a:r>
            <a:r>
              <a:rPr lang="tr-TR" sz="1400" dirty="0">
                <a:solidFill>
                  <a:schemeClr val="bg1"/>
                </a:solidFill>
              </a:rPr>
              <a:t> Tahkik Heyet olan heyet,</a:t>
            </a:r>
            <a:r>
              <a:rPr kumimoji="0" lang="tr-TR" sz="1400" b="0" i="0" u="none" strike="noStrike" kern="1200" cap="none" spc="0" normalizeH="0" baseline="0" noProof="0" dirty="0">
                <a:ln>
                  <a:noFill/>
                </a:ln>
                <a:solidFill>
                  <a:schemeClr val="bg1"/>
                </a:solidFill>
                <a:effectLst/>
                <a:uLnTx/>
                <a:uFillTx/>
                <a:latin typeface="Calibri"/>
                <a:ea typeface="+mn-ea"/>
                <a:cs typeface="+mn-cs"/>
              </a:rPr>
              <a:t> İzmir, Aydın, Nazilli, Ödemiş, Manisa ve Ayvalık’ta Türk ve Rumları din</a:t>
            </a:r>
            <a:r>
              <a:rPr kumimoji="0" lang="tr-TR" sz="1400" b="0" i="0" u="none" strike="noStrike" kern="1200" cap="none" spc="0" normalizeH="0" baseline="0" noProof="0" dirty="0">
                <a:ln>
                  <a:noFill/>
                </a:ln>
                <a:solidFill>
                  <a:schemeClr val="bg1"/>
                </a:solidFill>
                <a:effectLst/>
                <a:uLnTx/>
                <a:uFillTx/>
                <a:ea typeface="+mn-ea"/>
                <a:cs typeface="+mn-cs"/>
              </a:rPr>
              <a:t>ledi.</a:t>
            </a:r>
            <a:r>
              <a:rPr lang="tr-TR" sz="1400" b="0" i="0" dirty="0">
                <a:solidFill>
                  <a:schemeClr val="bg1"/>
                </a:solidFill>
                <a:effectLst/>
              </a:rPr>
              <a: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tr-TR" sz="1400" dirty="0">
              <a:solidFill>
                <a:schemeClr val="bg1"/>
              </a:solidFill>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sz="1400" b="0" i="0" dirty="0">
                <a:solidFill>
                  <a:schemeClr val="bg1"/>
                </a:solidFill>
                <a:effectLst/>
              </a:rPr>
              <a:t>7 Ekim 1919 tarihinde Amiral Bristol hazırladığı raporu Paris Barış Konferansına sunmuştur.</a:t>
            </a:r>
            <a:endParaRPr kumimoji="0" lang="tr-TR" sz="1400" b="0" i="0" u="none" strike="noStrike" kern="1200" cap="none" spc="0" normalizeH="0" baseline="0" noProof="0" dirty="0">
              <a:ln>
                <a:noFill/>
              </a:ln>
              <a:solidFill>
                <a:schemeClr val="bg1"/>
              </a:solidFill>
              <a:effectLst/>
              <a:uLnTx/>
              <a:uFillTx/>
            </a:endParaRPr>
          </a:p>
        </p:txBody>
      </p:sp>
      <p:sp>
        <p:nvSpPr>
          <p:cNvPr id="6" name="Kaydırma: Yatay 5">
            <a:extLst>
              <a:ext uri="{FF2B5EF4-FFF2-40B4-BE49-F238E27FC236}">
                <a16:creationId xmlns="" xmlns:a16="http://schemas.microsoft.com/office/drawing/2014/main" id="{479B0402-C5E2-45F1-9EED-23472DF16FDD}"/>
              </a:ext>
            </a:extLst>
          </p:cNvPr>
          <p:cNvSpPr/>
          <p:nvPr/>
        </p:nvSpPr>
        <p:spPr>
          <a:xfrm>
            <a:off x="5024522" y="1420648"/>
            <a:ext cx="6756400" cy="4739759"/>
          </a:xfrm>
          <a:prstGeom prst="horizontalScroll">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solidFill>
                  <a:schemeClr val="bg1"/>
                </a:solidFill>
              </a:rPr>
              <a:t>Bristol Raporunun İçeriği: </a:t>
            </a:r>
          </a:p>
          <a:p>
            <a:pPr algn="ctr"/>
            <a:endParaRPr lang="tr-TR" sz="2000" b="1" dirty="0">
              <a:solidFill>
                <a:schemeClr val="bg1"/>
              </a:solidFill>
            </a:endParaRPr>
          </a:p>
          <a:p>
            <a:pPr marL="342900" indent="-342900" algn="just">
              <a:buAutoNum type="arabicPeriod"/>
            </a:pPr>
            <a:r>
              <a:rPr lang="tr-TR" dirty="0">
                <a:solidFill>
                  <a:schemeClr val="bg1"/>
                </a:solidFill>
              </a:rPr>
              <a:t>Bölgedeki olayların sorumlusu Yunanlılar ve Rumlardır.   Türkler çeşitli zulümlere ve katliama uğramışlardır. </a:t>
            </a:r>
          </a:p>
          <a:p>
            <a:pPr marL="342900" indent="-342900" algn="just">
              <a:buAutoNum type="arabicPeriod"/>
            </a:pPr>
            <a:r>
              <a:rPr lang="tr-TR" dirty="0">
                <a:solidFill>
                  <a:schemeClr val="bg1"/>
                </a:solidFill>
              </a:rPr>
              <a:t> Bölgede çoğunluk Türklerden oluşmaktadır. </a:t>
            </a:r>
          </a:p>
          <a:p>
            <a:pPr algn="just"/>
            <a:r>
              <a:rPr lang="tr-TR" dirty="0">
                <a:solidFill>
                  <a:schemeClr val="bg1"/>
                </a:solidFill>
              </a:rPr>
              <a:t>3. Yunan ordusunun işgali gereksiz ve haksızdır. Yunan                                kuvvetleri çekilip, yerine İtilaf kuvvetleri gelmelidir. </a:t>
            </a:r>
          </a:p>
          <a:p>
            <a:pPr algn="just"/>
            <a:endParaRPr lang="tr-TR" dirty="0">
              <a:solidFill>
                <a:srgbClr val="C22842"/>
              </a:solidFill>
            </a:endParaRPr>
          </a:p>
          <a:p>
            <a:pPr algn="just"/>
            <a:r>
              <a:rPr lang="tr-TR" b="1" dirty="0">
                <a:solidFill>
                  <a:schemeClr val="bg1"/>
                </a:solidFill>
              </a:rPr>
              <a:t>Bu rapor; Türk halkının Millî Mücadelesinin haklılığını ortaya koyan ilk uluslararası belgedir</a:t>
            </a:r>
            <a:r>
              <a:rPr lang="tr-TR" dirty="0">
                <a:solidFill>
                  <a:schemeClr val="tx1"/>
                </a:solidFill>
              </a:rPr>
              <a:t>. </a:t>
            </a:r>
          </a:p>
        </p:txBody>
      </p:sp>
      <p:cxnSp>
        <p:nvCxnSpPr>
          <p:cNvPr id="7" name="Düz Ok Bağlayıcısı 6">
            <a:extLst>
              <a:ext uri="{FF2B5EF4-FFF2-40B4-BE49-F238E27FC236}">
                <a16:creationId xmlns="" xmlns:a16="http://schemas.microsoft.com/office/drawing/2014/main" id="{DF869E9E-D973-40E7-B85C-FB05E301E252}"/>
              </a:ext>
            </a:extLst>
          </p:cNvPr>
          <p:cNvCxnSpPr>
            <a:cxnSpLocks/>
          </p:cNvCxnSpPr>
          <p:nvPr/>
        </p:nvCxnSpPr>
        <p:spPr>
          <a:xfrm>
            <a:off x="6870698" y="6647647"/>
            <a:ext cx="2082233" cy="0"/>
          </a:xfrm>
          <a:prstGeom prst="straightConnector1">
            <a:avLst/>
          </a:prstGeom>
          <a:ln>
            <a:solidFill>
              <a:srgbClr val="FF0000"/>
            </a:solidFill>
            <a:tailEnd type="triangle"/>
          </a:ln>
          <a:effectLst>
            <a:glow rad="228600">
              <a:schemeClr val="accent2">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8" name="Düz Ok Bağlayıcısı 7">
            <a:extLst>
              <a:ext uri="{FF2B5EF4-FFF2-40B4-BE49-F238E27FC236}">
                <a16:creationId xmlns="" xmlns:a16="http://schemas.microsoft.com/office/drawing/2014/main" id="{ED265168-11B7-45B8-BA00-2E7A146A1155}"/>
              </a:ext>
            </a:extLst>
          </p:cNvPr>
          <p:cNvCxnSpPr>
            <a:cxnSpLocks/>
          </p:cNvCxnSpPr>
          <p:nvPr/>
        </p:nvCxnSpPr>
        <p:spPr>
          <a:xfrm flipV="1">
            <a:off x="9971793" y="225186"/>
            <a:ext cx="1939918" cy="3413"/>
          </a:xfrm>
          <a:prstGeom prst="straightConnector1">
            <a:avLst/>
          </a:prstGeom>
          <a:ln>
            <a:solidFill>
              <a:srgbClr val="FF0000"/>
            </a:solidFill>
            <a:tailEnd type="triangle"/>
          </a:ln>
          <a:effectLst>
            <a:glow rad="228600">
              <a:srgbClr val="FF0000"/>
            </a:glow>
          </a:effectLst>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 xmlns:a16="http://schemas.microsoft.com/office/drawing/2014/main" id="{B451630A-07D9-439B-B994-3E509546984E}"/>
              </a:ext>
            </a:extLst>
          </p:cNvPr>
          <p:cNvCxnSpPr>
            <a:cxnSpLocks/>
          </p:cNvCxnSpPr>
          <p:nvPr/>
        </p:nvCxnSpPr>
        <p:spPr>
          <a:xfrm flipV="1">
            <a:off x="446898" y="2852382"/>
            <a:ext cx="0" cy="925685"/>
          </a:xfrm>
          <a:prstGeom prst="straightConnector1">
            <a:avLst/>
          </a:prstGeom>
          <a:ln>
            <a:solidFill>
              <a:srgbClr val="FF0000"/>
            </a:solidFill>
            <a:tailEnd type="triangle"/>
          </a:ln>
          <a:effectLst>
            <a:glow rad="228600">
              <a:srgbClr val="2E319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52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3" name="Diyagram 2">
            <a:extLst>
              <a:ext uri="{FF2B5EF4-FFF2-40B4-BE49-F238E27FC236}">
                <a16:creationId xmlns="" xmlns:a16="http://schemas.microsoft.com/office/drawing/2014/main" id="{A1054D4A-CB24-4229-8173-07079CA19F23}"/>
              </a:ext>
            </a:extLst>
          </p:cNvPr>
          <p:cNvGraphicFramePr/>
          <p:nvPr>
            <p:extLst>
              <p:ext uri="{D42A27DB-BD31-4B8C-83A1-F6EECF244321}">
                <p14:modId xmlns:p14="http://schemas.microsoft.com/office/powerpoint/2010/main" val="1963023127"/>
              </p:ext>
            </p:extLst>
          </p:nvPr>
        </p:nvGraphicFramePr>
        <p:xfrm>
          <a:off x="164757" y="1841156"/>
          <a:ext cx="11862486" cy="261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etin kutusu 4">
            <a:extLst>
              <a:ext uri="{FF2B5EF4-FFF2-40B4-BE49-F238E27FC236}">
                <a16:creationId xmlns="" xmlns:a16="http://schemas.microsoft.com/office/drawing/2014/main" id="{67C15013-5CC4-4932-8B9B-29B115EFC8F3}"/>
              </a:ext>
            </a:extLst>
          </p:cNvPr>
          <p:cNvSpPr txBox="1"/>
          <p:nvPr/>
        </p:nvSpPr>
        <p:spPr>
          <a:xfrm>
            <a:off x="0" y="155145"/>
            <a:ext cx="6098058" cy="307777"/>
          </a:xfrm>
          <a:prstGeom prst="rect">
            <a:avLst/>
          </a:prstGeom>
          <a:noFill/>
          <a:effectLst>
            <a:glow rad="228600">
              <a:schemeClr val="accent4">
                <a:satMod val="175000"/>
                <a:alpha val="40000"/>
              </a:schemeClr>
            </a:glow>
          </a:effectLst>
        </p:spPr>
        <p:txBody>
          <a:bodyPr wrap="square">
            <a:spAutoFit/>
          </a:bodyPr>
          <a:lstStyle/>
          <a:p>
            <a:r>
              <a:rPr lang="tr-TR" sz="1400" b="1" dirty="0"/>
              <a:t>İzmir’in İşgali ve Direnişin Başlaması</a:t>
            </a:r>
          </a:p>
        </p:txBody>
      </p:sp>
      <p:sp>
        <p:nvSpPr>
          <p:cNvPr id="2" name="Oval 1">
            <a:extLst>
              <a:ext uri="{FF2B5EF4-FFF2-40B4-BE49-F238E27FC236}">
                <a16:creationId xmlns="" xmlns:a16="http://schemas.microsoft.com/office/drawing/2014/main" id="{0E002A25-6432-4BA5-9A35-DFF2AED29F94}"/>
              </a:ext>
            </a:extLst>
          </p:cNvPr>
          <p:cNvSpPr/>
          <p:nvPr/>
        </p:nvSpPr>
        <p:spPr>
          <a:xfrm flipV="1">
            <a:off x="3624649" y="3126258"/>
            <a:ext cx="2471351" cy="4942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8">
            <a:extLst>
              <a:ext uri="{FF2B5EF4-FFF2-40B4-BE49-F238E27FC236}">
                <a16:creationId xmlns="" xmlns:a16="http://schemas.microsoft.com/office/drawing/2014/main" id="{002D95EB-8E7C-4ACB-AD1E-4A63E1784F6E}"/>
              </a:ext>
            </a:extLst>
          </p:cNvPr>
          <p:cNvSpPr/>
          <p:nvPr/>
        </p:nvSpPr>
        <p:spPr>
          <a:xfrm>
            <a:off x="6096000" y="2854412"/>
            <a:ext cx="2739081" cy="4942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11">
            <a:extLst>
              <a:ext uri="{FF2B5EF4-FFF2-40B4-BE49-F238E27FC236}">
                <a16:creationId xmlns="" xmlns:a16="http://schemas.microsoft.com/office/drawing/2014/main" id="{27299B57-CE6A-4C6A-B752-864C6F5D78AE}"/>
              </a:ext>
            </a:extLst>
          </p:cNvPr>
          <p:cNvSpPr/>
          <p:nvPr/>
        </p:nvSpPr>
        <p:spPr>
          <a:xfrm flipV="1">
            <a:off x="9057502" y="3293075"/>
            <a:ext cx="2360142" cy="4571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a:extLst>
              <a:ext uri="{FF2B5EF4-FFF2-40B4-BE49-F238E27FC236}">
                <a16:creationId xmlns="" xmlns:a16="http://schemas.microsoft.com/office/drawing/2014/main" id="{2E9D7845-8646-47F1-8F0C-06353DF4F2D6}"/>
              </a:ext>
            </a:extLst>
          </p:cNvPr>
          <p:cNvSpPr/>
          <p:nvPr/>
        </p:nvSpPr>
        <p:spPr>
          <a:xfrm>
            <a:off x="444843" y="3080539"/>
            <a:ext cx="2656703" cy="4571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5156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 xmlns:a16="http://schemas.microsoft.com/office/drawing/2014/main" id="{ACCAD983-C222-45B1-8DB1-023D7117E398}"/>
              </a:ext>
            </a:extLst>
          </p:cNvPr>
          <p:cNvSpPr txBox="1"/>
          <p:nvPr/>
        </p:nvSpPr>
        <p:spPr>
          <a:xfrm>
            <a:off x="120479" y="288078"/>
            <a:ext cx="6098058" cy="369332"/>
          </a:xfrm>
          <a:prstGeom prst="rect">
            <a:avLst/>
          </a:prstGeom>
          <a:noFill/>
        </p:spPr>
        <p:txBody>
          <a:bodyPr wrap="square">
            <a:spAutoFit/>
          </a:bodyPr>
          <a:lstStyle/>
          <a:p>
            <a:pPr lvl="0"/>
            <a:r>
              <a:rPr lang="tr-TR" b="1" dirty="0">
                <a:solidFill>
                  <a:schemeClr val="bg1"/>
                </a:solidFill>
              </a:rPr>
              <a:t>Ateşkes Dönemi</a:t>
            </a:r>
            <a:endParaRPr lang="tr-TR" dirty="0">
              <a:solidFill>
                <a:schemeClr val="bg1"/>
              </a:solidFill>
            </a:endParaRPr>
          </a:p>
        </p:txBody>
      </p:sp>
      <p:sp>
        <p:nvSpPr>
          <p:cNvPr id="5" name="Metin kutusu 4">
            <a:extLst>
              <a:ext uri="{FF2B5EF4-FFF2-40B4-BE49-F238E27FC236}">
                <a16:creationId xmlns="" xmlns:a16="http://schemas.microsoft.com/office/drawing/2014/main" id="{655FA1C5-C43D-40B2-A0C3-B19334D77BB3}"/>
              </a:ext>
            </a:extLst>
          </p:cNvPr>
          <p:cNvSpPr txBox="1"/>
          <p:nvPr/>
        </p:nvSpPr>
        <p:spPr>
          <a:xfrm>
            <a:off x="1185334" y="920783"/>
            <a:ext cx="6096000" cy="1815882"/>
          </a:xfrm>
          <a:prstGeom prst="rect">
            <a:avLst/>
          </a:prstGeom>
          <a:noFill/>
        </p:spPr>
        <p:txBody>
          <a:bodyPr wrap="square">
            <a:spAutoFit/>
          </a:bodyPr>
          <a:lstStyle/>
          <a:p>
            <a:pPr marL="285750" indent="-285750" algn="just">
              <a:buFont typeface="Arial" panose="020B0604020202020204" pitchFamily="34" charset="0"/>
              <a:buChar char="•"/>
            </a:pPr>
            <a:r>
              <a:rPr lang="tr-TR" sz="1600" dirty="0">
                <a:solidFill>
                  <a:schemeClr val="bg1"/>
                </a:solidFill>
              </a:rPr>
              <a:t>Mondros Ateşkes Anlaşması’nın imzalanması hükûmet memnuniyetle karşılanmıştı. Uzun yıllar süren savaşların ve yaşanan zorlukların sona ereceği düşünülüyordu. </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Dönemin ABD Başkanı Wilson’ın yayımladığı Wilson İlkeleri’nin, özellikle Osmanlı Devleti’ni doğrudan ilgilendiren 12. Maddesi’nin, bu düşüncelerin oluşmasında büyük bir payı vardı. </a:t>
            </a:r>
          </a:p>
        </p:txBody>
      </p:sp>
      <p:sp>
        <p:nvSpPr>
          <p:cNvPr id="7" name="Metin kutusu 6">
            <a:extLst>
              <a:ext uri="{FF2B5EF4-FFF2-40B4-BE49-F238E27FC236}">
                <a16:creationId xmlns="" xmlns:a16="http://schemas.microsoft.com/office/drawing/2014/main" id="{2E48C0B8-1AAE-4F1E-9EF5-F4AC0F9113F9}"/>
              </a:ext>
            </a:extLst>
          </p:cNvPr>
          <p:cNvSpPr txBox="1"/>
          <p:nvPr/>
        </p:nvSpPr>
        <p:spPr>
          <a:xfrm>
            <a:off x="5401733" y="3245934"/>
            <a:ext cx="6096000" cy="3077766"/>
          </a:xfrm>
          <a:prstGeom prst="rect">
            <a:avLst/>
          </a:prstGeom>
          <a:noFill/>
        </p:spPr>
        <p:txBody>
          <a:bodyPr wrap="square">
            <a:spAutoFit/>
          </a:bodyPr>
          <a:lstStyle/>
          <a:p>
            <a:pPr marL="285750" indent="-285750" algn="just">
              <a:buFont typeface="Arial" panose="020B0604020202020204" pitchFamily="34" charset="0"/>
              <a:buChar char="•"/>
            </a:pPr>
            <a:r>
              <a:rPr lang="tr-TR" sz="1600" dirty="0">
                <a:solidFill>
                  <a:schemeClr val="bg1"/>
                </a:solidFill>
              </a:rPr>
              <a:t>İtilaf Devletleri, Mondros Ateşkes Anlaşması’nın imzalanmasının hemen ardından antlaşmanın 7. maddesine dayanarak işgallere başlamışlardı. İlk olarak Musul, İngilizler tarafından işgal edildi.. Fransızlar da Çukurova’ya doğru ilerlediler. Hatay’ın Dörtyol ilçesinde, Fransızlara karşı, silahlı ilk halk direniş hareketi de başlamıştı.</a:t>
            </a:r>
          </a:p>
          <a:p>
            <a:pPr algn="just"/>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I. Dünya Savaşı’nın yenik devletlerine imzalatılacak olan barış anlaşmalarının hazırlanması için toplanan Paris Barış Konferansı’nda İzmir ve çevresinin Yunanistan tarafından işgal edilmesi kararlaştırılmıştı.</a:t>
            </a:r>
          </a:p>
          <a:p>
            <a:pPr algn="just"/>
            <a:endParaRPr lang="tr-TR" dirty="0">
              <a:solidFill>
                <a:schemeClr val="bg1"/>
              </a:solidFill>
            </a:endParaRPr>
          </a:p>
        </p:txBody>
      </p:sp>
      <p:cxnSp>
        <p:nvCxnSpPr>
          <p:cNvPr id="9" name="Düz Ok Bağlayıcısı 8">
            <a:extLst>
              <a:ext uri="{FF2B5EF4-FFF2-40B4-BE49-F238E27FC236}">
                <a16:creationId xmlns="" xmlns:a16="http://schemas.microsoft.com/office/drawing/2014/main" id="{7436D255-5310-46D9-82FF-464BD862846C}"/>
              </a:ext>
            </a:extLst>
          </p:cNvPr>
          <p:cNvCxnSpPr>
            <a:cxnSpLocks/>
          </p:cNvCxnSpPr>
          <p:nvPr/>
        </p:nvCxnSpPr>
        <p:spPr>
          <a:xfrm>
            <a:off x="7281334" y="937673"/>
            <a:ext cx="4639733" cy="2520624"/>
          </a:xfrm>
          <a:prstGeom prst="straightConnector1">
            <a:avLst/>
          </a:prstGeom>
          <a:ln>
            <a:tailEnd type="triangle"/>
          </a:ln>
          <a:effectLst>
            <a:glow rad="228600">
              <a:schemeClr val="accent5">
                <a:satMod val="175000"/>
                <a:alpha val="94000"/>
              </a:schemeClr>
            </a:glow>
          </a:effectLst>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 xmlns:a16="http://schemas.microsoft.com/office/drawing/2014/main" id="{19EA2916-EC12-41D0-99EB-16B37826929E}"/>
              </a:ext>
            </a:extLst>
          </p:cNvPr>
          <p:cNvCxnSpPr>
            <a:cxnSpLocks/>
          </p:cNvCxnSpPr>
          <p:nvPr/>
        </p:nvCxnSpPr>
        <p:spPr>
          <a:xfrm>
            <a:off x="270933" y="3245934"/>
            <a:ext cx="5130800" cy="2862322"/>
          </a:xfrm>
          <a:prstGeom prst="straightConnector1">
            <a:avLst/>
          </a:prstGeom>
          <a:ln>
            <a:tailEnd type="triangle"/>
          </a:ln>
          <a:effectLst>
            <a:glow rad="228600">
              <a:schemeClr val="accent2">
                <a:satMod val="175000"/>
                <a:alpha val="99000"/>
              </a:schemeClr>
            </a:glow>
          </a:effectLst>
        </p:spPr>
        <p:style>
          <a:lnRef idx="1">
            <a:schemeClr val="accent1"/>
          </a:lnRef>
          <a:fillRef idx="0">
            <a:schemeClr val="accent1"/>
          </a:fillRef>
          <a:effectRef idx="0">
            <a:schemeClr val="accent1"/>
          </a:effectRef>
          <a:fontRef idx="minor">
            <a:schemeClr val="tx1"/>
          </a:fontRef>
        </p:style>
      </p:cxnSp>
      <p:cxnSp>
        <p:nvCxnSpPr>
          <p:cNvPr id="8" name="Düz Ok Bağlayıcısı 7">
            <a:extLst>
              <a:ext uri="{FF2B5EF4-FFF2-40B4-BE49-F238E27FC236}">
                <a16:creationId xmlns="" xmlns:a16="http://schemas.microsoft.com/office/drawing/2014/main" id="{56A78E9D-DBB4-4DD5-9BE9-6A502A80A02F}"/>
              </a:ext>
            </a:extLst>
          </p:cNvPr>
          <p:cNvCxnSpPr>
            <a:cxnSpLocks/>
          </p:cNvCxnSpPr>
          <p:nvPr/>
        </p:nvCxnSpPr>
        <p:spPr>
          <a:xfrm>
            <a:off x="10397067" y="288078"/>
            <a:ext cx="1674454" cy="870308"/>
          </a:xfrm>
          <a:prstGeom prst="straightConnector1">
            <a:avLst/>
          </a:prstGeom>
          <a:ln>
            <a:tailEnd type="triangle"/>
          </a:ln>
          <a:effectLst>
            <a:glow rad="228600">
              <a:schemeClr val="bg1"/>
            </a:glow>
          </a:effectLst>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 xmlns:a16="http://schemas.microsoft.com/office/drawing/2014/main" id="{D83143A3-4B8F-4B8D-8796-778ACDB356DF}"/>
              </a:ext>
            </a:extLst>
          </p:cNvPr>
          <p:cNvCxnSpPr>
            <a:cxnSpLocks/>
          </p:cNvCxnSpPr>
          <p:nvPr/>
        </p:nvCxnSpPr>
        <p:spPr>
          <a:xfrm>
            <a:off x="120479" y="5574162"/>
            <a:ext cx="1490132" cy="1068189"/>
          </a:xfrm>
          <a:prstGeom prst="straightConnector1">
            <a:avLst/>
          </a:prstGeom>
          <a:ln>
            <a:tailEnd type="triangle"/>
          </a:ln>
          <a:effectLst>
            <a:glow rad="228600">
              <a:srgbClr val="7030A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76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 xmlns:a16="http://schemas.microsoft.com/office/drawing/2014/main" id="{3CD6B3E6-06AE-4A1C-BEDE-47C15B5F09D2}"/>
              </a:ext>
            </a:extLst>
          </p:cNvPr>
          <p:cNvSpPr txBox="1"/>
          <p:nvPr/>
        </p:nvSpPr>
        <p:spPr>
          <a:xfrm>
            <a:off x="0" y="228012"/>
            <a:ext cx="6589239" cy="369332"/>
          </a:xfrm>
          <a:prstGeom prst="rect">
            <a:avLst/>
          </a:prstGeom>
          <a:noFill/>
        </p:spPr>
        <p:txBody>
          <a:bodyPr wrap="square">
            <a:spAutoFit/>
          </a:bodyPr>
          <a:lstStyle/>
          <a:p>
            <a:r>
              <a:rPr lang="tr-TR" b="1" dirty="0">
                <a:solidFill>
                  <a:schemeClr val="bg1"/>
                </a:solidFill>
              </a:rPr>
              <a:t>İzmir’in İşgali (15 Mayıs 1919</a:t>
            </a:r>
          </a:p>
        </p:txBody>
      </p:sp>
      <p:sp>
        <p:nvSpPr>
          <p:cNvPr id="7" name="Metin kutusu 6">
            <a:extLst>
              <a:ext uri="{FF2B5EF4-FFF2-40B4-BE49-F238E27FC236}">
                <a16:creationId xmlns="" xmlns:a16="http://schemas.microsoft.com/office/drawing/2014/main" id="{1CA43107-BFFD-4399-8D05-CBECE3374F8C}"/>
              </a:ext>
            </a:extLst>
          </p:cNvPr>
          <p:cNvSpPr txBox="1"/>
          <p:nvPr/>
        </p:nvSpPr>
        <p:spPr>
          <a:xfrm>
            <a:off x="0" y="680435"/>
            <a:ext cx="5537204" cy="1754326"/>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İngiltere, Yunanistan’ın Akdeniz’deki İngiliz ticaret ve sömürge yollarının koruyuculuğunu yapacağına inanıyordu. Bu açıdan bu bölgede güçlü bir İtalya yerine Yunanistan’ın varlığını tercih ediyordu.</a:t>
            </a:r>
          </a:p>
          <a:p>
            <a:pPr marL="285750" indent="-285750" algn="just">
              <a:buFont typeface="Arial" panose="020B0604020202020204" pitchFamily="34" charset="0"/>
              <a:buChar char="•"/>
            </a:pPr>
            <a:endParaRPr lang="tr-TR" dirty="0">
              <a:solidFill>
                <a:schemeClr val="bg1"/>
              </a:solidFill>
            </a:endParaRPr>
          </a:p>
          <a:p>
            <a:pPr algn="just"/>
            <a:endParaRPr lang="tr-TR" dirty="0">
              <a:solidFill>
                <a:schemeClr val="bg1"/>
              </a:solidFill>
            </a:endParaRPr>
          </a:p>
        </p:txBody>
      </p:sp>
      <p:sp>
        <p:nvSpPr>
          <p:cNvPr id="9" name="Metin kutusu 8">
            <a:extLst>
              <a:ext uri="{FF2B5EF4-FFF2-40B4-BE49-F238E27FC236}">
                <a16:creationId xmlns="" xmlns:a16="http://schemas.microsoft.com/office/drawing/2014/main" id="{6C5E9829-2168-4584-85C5-F700F84D8615}"/>
              </a:ext>
            </a:extLst>
          </p:cNvPr>
          <p:cNvSpPr txBox="1"/>
          <p:nvPr/>
        </p:nvSpPr>
        <p:spPr>
          <a:xfrm>
            <a:off x="5816602" y="0"/>
            <a:ext cx="6096000" cy="2031325"/>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İşgal kuvvetleriyle yaşanabilecek bir çatışmaya meydan verilmemesi için de askerler kışlaya toplandı. İzmir’in işgal edileceği söylentisi üzerine İzmir Müdafaa-i Hukuk Cemiyeti ile </a:t>
            </a:r>
            <a:r>
              <a:rPr lang="tr-TR" dirty="0" err="1">
                <a:solidFill>
                  <a:schemeClr val="bg1"/>
                </a:solidFill>
              </a:rPr>
              <a:t>Redd</a:t>
            </a:r>
            <a:r>
              <a:rPr lang="tr-TR" dirty="0">
                <a:solidFill>
                  <a:schemeClr val="bg1"/>
                </a:solidFill>
              </a:rPr>
              <a:t>-i İlhak Cemiyeti, halkı harekete geçirmeye çalıştı. Vali İzzet Bey ise endişe edilecek bir durum olmadığını ve hükûmetin her türlü önlemi alacağını, İzmir halkının temsilcilerine bildirdi.</a:t>
            </a:r>
          </a:p>
        </p:txBody>
      </p:sp>
      <p:sp>
        <p:nvSpPr>
          <p:cNvPr id="11" name="Metin kutusu 10">
            <a:extLst>
              <a:ext uri="{FF2B5EF4-FFF2-40B4-BE49-F238E27FC236}">
                <a16:creationId xmlns="" xmlns:a16="http://schemas.microsoft.com/office/drawing/2014/main" id="{D10BEDC6-7B85-493B-A495-E27FF06B51F1}"/>
              </a:ext>
            </a:extLst>
          </p:cNvPr>
          <p:cNvSpPr txBox="1"/>
          <p:nvPr/>
        </p:nvSpPr>
        <p:spPr>
          <a:xfrm>
            <a:off x="6283842" y="2259337"/>
            <a:ext cx="5209954" cy="2308324"/>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15 Mayıs 1919 sabahında, bir İngiliz gemisinin desteğindeki Yunan ordusu İzmir’e asker çıkardı. İzmirli Rumlar, ellerinde Yunan bayrakları ve çiçeklerle işgalci Yunan ordusunu karşıladılar. Yunan askerleri alkışlar ve “</a:t>
            </a:r>
            <a:r>
              <a:rPr lang="tr-TR" dirty="0" err="1">
                <a:solidFill>
                  <a:schemeClr val="bg1"/>
                </a:solidFill>
              </a:rPr>
              <a:t>zito</a:t>
            </a:r>
            <a:r>
              <a:rPr lang="tr-TR" dirty="0">
                <a:solidFill>
                  <a:schemeClr val="bg1"/>
                </a:solidFill>
              </a:rPr>
              <a:t>” (yaşa) nidalarıyla ilerlerken bu duruma katlanamayan Hukuk-u Beşer gazetesi yazarı Hasan Tahsin, silahını ateşleyerek Yunan bayrağını taşıyan askeri vurdu.</a:t>
            </a:r>
          </a:p>
        </p:txBody>
      </p:sp>
      <p:sp>
        <p:nvSpPr>
          <p:cNvPr id="13" name="Metin kutusu 12">
            <a:extLst>
              <a:ext uri="{FF2B5EF4-FFF2-40B4-BE49-F238E27FC236}">
                <a16:creationId xmlns="" xmlns:a16="http://schemas.microsoft.com/office/drawing/2014/main" id="{F1A88579-C42F-475B-8F78-E0C16040C024}"/>
              </a:ext>
            </a:extLst>
          </p:cNvPr>
          <p:cNvSpPr txBox="1"/>
          <p:nvPr/>
        </p:nvSpPr>
        <p:spPr>
          <a:xfrm>
            <a:off x="5926765" y="4795673"/>
            <a:ext cx="6096000" cy="1477328"/>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Yunanlılar, şehirdeki önemli noktaları kontrollerine alırken, asker ve siviller olmak üzere iki gün içinde katledilen Türklerin sayısı iki bini bulmuştu. İzmir’in işgali ile yetinmeyen Yunan ordusu, iç kısımlara doğru ilerleyişe geçerek Aydın, Nazilli, Akhisar ve Ayvalık’ı işgal etti.</a:t>
            </a:r>
          </a:p>
        </p:txBody>
      </p:sp>
      <p:cxnSp>
        <p:nvCxnSpPr>
          <p:cNvPr id="15" name="Düz Ok Bağlayıcısı 14">
            <a:extLst>
              <a:ext uri="{FF2B5EF4-FFF2-40B4-BE49-F238E27FC236}">
                <a16:creationId xmlns="" xmlns:a16="http://schemas.microsoft.com/office/drawing/2014/main" id="{29695EE4-6B41-463A-9EF5-0395F6506B8A}"/>
              </a:ext>
            </a:extLst>
          </p:cNvPr>
          <p:cNvCxnSpPr>
            <a:cxnSpLocks/>
          </p:cNvCxnSpPr>
          <p:nvPr/>
        </p:nvCxnSpPr>
        <p:spPr>
          <a:xfrm>
            <a:off x="1107851" y="6305156"/>
            <a:ext cx="2637373" cy="0"/>
          </a:xfrm>
          <a:prstGeom prst="straightConnector1">
            <a:avLst/>
          </a:prstGeom>
          <a:ln>
            <a:solidFill>
              <a:srgbClr val="FF0000"/>
            </a:solidFill>
            <a:tailEnd type="triangle"/>
          </a:ln>
          <a:effectLst>
            <a:glow rad="228600">
              <a:schemeClr val="accent2">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 xmlns:a16="http://schemas.microsoft.com/office/drawing/2014/main" id="{E4E06E59-C1F3-47B2-86D2-09C22F73086A}"/>
              </a:ext>
            </a:extLst>
          </p:cNvPr>
          <p:cNvCxnSpPr>
            <a:cxnSpLocks/>
          </p:cNvCxnSpPr>
          <p:nvPr/>
        </p:nvCxnSpPr>
        <p:spPr>
          <a:xfrm>
            <a:off x="5382739" y="2375318"/>
            <a:ext cx="702734" cy="1311675"/>
          </a:xfrm>
          <a:prstGeom prst="straightConnector1">
            <a:avLst/>
          </a:prstGeom>
          <a:ln>
            <a:tailEnd type="triangle"/>
          </a:ln>
          <a:effectLst>
            <a:glow rad="228600">
              <a:schemeClr val="accent5">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 xmlns:a16="http://schemas.microsoft.com/office/drawing/2014/main" id="{F40AD2A6-55DC-4410-8318-519B7D5EE436}"/>
              </a:ext>
            </a:extLst>
          </p:cNvPr>
          <p:cNvCxnSpPr>
            <a:cxnSpLocks/>
          </p:cNvCxnSpPr>
          <p:nvPr/>
        </p:nvCxnSpPr>
        <p:spPr>
          <a:xfrm>
            <a:off x="400789" y="5284055"/>
            <a:ext cx="888999" cy="1511195"/>
          </a:xfrm>
          <a:prstGeom prst="straightConnector1">
            <a:avLst/>
          </a:prstGeom>
          <a:ln>
            <a:tailEnd type="triangle"/>
          </a:ln>
          <a:effectLst>
            <a:glow rad="139700">
              <a:schemeClr val="accent4">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21" name="Düz Ok Bağlayıcısı 20">
            <a:extLst>
              <a:ext uri="{FF2B5EF4-FFF2-40B4-BE49-F238E27FC236}">
                <a16:creationId xmlns="" xmlns:a16="http://schemas.microsoft.com/office/drawing/2014/main" id="{4C8267C9-EF60-4F64-B66C-85ED61F3BB51}"/>
              </a:ext>
            </a:extLst>
          </p:cNvPr>
          <p:cNvCxnSpPr>
            <a:cxnSpLocks/>
          </p:cNvCxnSpPr>
          <p:nvPr/>
        </p:nvCxnSpPr>
        <p:spPr>
          <a:xfrm>
            <a:off x="4948866" y="3307718"/>
            <a:ext cx="1329265" cy="573755"/>
          </a:xfrm>
          <a:prstGeom prst="straightConnector1">
            <a:avLst/>
          </a:prstGeom>
          <a:ln>
            <a:tailEnd type="triangle"/>
          </a:ln>
          <a:effectLst>
            <a:glow rad="203200">
              <a:schemeClr val="bg1"/>
            </a:glow>
          </a:effectLst>
        </p:spPr>
        <p:style>
          <a:lnRef idx="1">
            <a:schemeClr val="accent1"/>
          </a:lnRef>
          <a:fillRef idx="0">
            <a:schemeClr val="accent1"/>
          </a:fillRef>
          <a:effectRef idx="0">
            <a:schemeClr val="accent1"/>
          </a:effectRef>
          <a:fontRef idx="minor">
            <a:schemeClr val="tx1"/>
          </a:fontRef>
        </p:style>
      </p:cxnSp>
      <p:sp>
        <p:nvSpPr>
          <p:cNvPr id="16" name="Metin kutusu 15">
            <a:extLst>
              <a:ext uri="{FF2B5EF4-FFF2-40B4-BE49-F238E27FC236}">
                <a16:creationId xmlns="" xmlns:a16="http://schemas.microsoft.com/office/drawing/2014/main" id="{115F1150-E812-4720-A68D-34D4215A4CAE}"/>
              </a:ext>
            </a:extLst>
          </p:cNvPr>
          <p:cNvSpPr txBox="1"/>
          <p:nvPr/>
        </p:nvSpPr>
        <p:spPr>
          <a:xfrm>
            <a:off x="500523" y="2220206"/>
            <a:ext cx="4448344" cy="1477328"/>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İngiltere’nin desteği ile Paris Barış Konferansı’nda, Yunanlıların İzmir’i işgali kararlaştırıldı. İstanbul Hükümeti’ne bu işgalin Mondros Ateşkes Anlaşması’nın 7.maddesi gereğince yapılacağı bildirildi. </a:t>
            </a:r>
          </a:p>
        </p:txBody>
      </p:sp>
      <p:sp>
        <p:nvSpPr>
          <p:cNvPr id="18" name="Metin kutusu 17">
            <a:extLst>
              <a:ext uri="{FF2B5EF4-FFF2-40B4-BE49-F238E27FC236}">
                <a16:creationId xmlns="" xmlns:a16="http://schemas.microsoft.com/office/drawing/2014/main" id="{609D6AF2-1F4E-4120-A48F-77EF646C54A7}"/>
              </a:ext>
            </a:extLst>
          </p:cNvPr>
          <p:cNvSpPr txBox="1"/>
          <p:nvPr/>
        </p:nvSpPr>
        <p:spPr>
          <a:xfrm>
            <a:off x="0" y="3974532"/>
            <a:ext cx="5537204" cy="1200329"/>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Damat Ferit Paşa Hükûmeti, İzmir Valisi İzzet Bey ve Kolordu Komutanı Ali Nadir Paşa’dan işgal hareketine karşı koymamalarını ve işgal kuvvetlerine karşı gereken kolaylığın gösterilmesi istendi.</a:t>
            </a:r>
          </a:p>
        </p:txBody>
      </p:sp>
      <p:pic>
        <p:nvPicPr>
          <p:cNvPr id="5122" name="Picture 2">
            <a:extLst>
              <a:ext uri="{FF2B5EF4-FFF2-40B4-BE49-F238E27FC236}">
                <a16:creationId xmlns="" xmlns:a16="http://schemas.microsoft.com/office/drawing/2014/main" id="{167CF16F-8A7F-4E66-968A-61D3E3546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619" y="4847489"/>
            <a:ext cx="2384647" cy="1857574"/>
          </a:xfrm>
          <a:prstGeom prst="rect">
            <a:avLst/>
          </a:prstGeom>
          <a:noFill/>
          <a:extLst>
            <a:ext uri="{909E8E84-426E-40DD-AFC4-6F175D3DCCD1}">
              <a14:hiddenFill xmlns:a14="http://schemas.microsoft.com/office/drawing/2010/main">
                <a:solidFill>
                  <a:srgbClr val="FFFFFF"/>
                </a:solidFill>
              </a14:hiddenFill>
            </a:ext>
          </a:extLst>
        </p:spPr>
      </p:pic>
      <p:sp>
        <p:nvSpPr>
          <p:cNvPr id="22" name="Metin kutusu 21">
            <a:extLst>
              <a:ext uri="{FF2B5EF4-FFF2-40B4-BE49-F238E27FC236}">
                <a16:creationId xmlns="" xmlns:a16="http://schemas.microsoft.com/office/drawing/2014/main" id="{52F3B5B5-DE3F-48C6-B6C7-E877D596D731}"/>
              </a:ext>
            </a:extLst>
          </p:cNvPr>
          <p:cNvSpPr txBox="1"/>
          <p:nvPr/>
        </p:nvSpPr>
        <p:spPr>
          <a:xfrm>
            <a:off x="6244266" y="6355894"/>
            <a:ext cx="1406061" cy="307777"/>
          </a:xfrm>
          <a:prstGeom prst="rect">
            <a:avLst/>
          </a:prstGeom>
          <a:noFill/>
        </p:spPr>
        <p:txBody>
          <a:bodyPr wrap="square">
            <a:spAutoFit/>
          </a:bodyPr>
          <a:lstStyle/>
          <a:p>
            <a:r>
              <a:rPr lang="tr-TR" sz="1400" dirty="0">
                <a:solidFill>
                  <a:srgbClr val="FF0000"/>
                </a:solidFill>
              </a:rPr>
              <a:t>Hasan TAHSİN</a:t>
            </a:r>
          </a:p>
        </p:txBody>
      </p:sp>
    </p:spTree>
    <p:extLst>
      <p:ext uri="{BB962C8B-B14F-4D97-AF65-F5344CB8AC3E}">
        <p14:creationId xmlns:p14="http://schemas.microsoft.com/office/powerpoint/2010/main" val="52249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Resim 2">
            <a:extLst>
              <a:ext uri="{FF2B5EF4-FFF2-40B4-BE49-F238E27FC236}">
                <a16:creationId xmlns="" xmlns:a16="http://schemas.microsoft.com/office/drawing/2014/main" id="{6FDC37F6-EF6D-4F02-A593-D730CE55222B}"/>
              </a:ext>
            </a:extLst>
          </p:cNvPr>
          <p:cNvPicPr>
            <a:picLocks noChangeAspect="1"/>
          </p:cNvPicPr>
          <p:nvPr/>
        </p:nvPicPr>
        <p:blipFill>
          <a:blip r:embed="rId2"/>
          <a:stretch>
            <a:fillRect/>
          </a:stretch>
        </p:blipFill>
        <p:spPr>
          <a:xfrm>
            <a:off x="6762833" y="984695"/>
            <a:ext cx="5242899" cy="5145172"/>
          </a:xfrm>
          <a:prstGeom prst="rect">
            <a:avLst/>
          </a:prstGeom>
        </p:spPr>
      </p:pic>
      <p:sp>
        <p:nvSpPr>
          <p:cNvPr id="5" name="Metin kutusu 4">
            <a:extLst>
              <a:ext uri="{FF2B5EF4-FFF2-40B4-BE49-F238E27FC236}">
                <a16:creationId xmlns="" xmlns:a16="http://schemas.microsoft.com/office/drawing/2014/main" id="{94FF7633-3845-4A61-854F-7BF3B8BE8005}"/>
              </a:ext>
            </a:extLst>
          </p:cNvPr>
          <p:cNvSpPr txBox="1"/>
          <p:nvPr/>
        </p:nvSpPr>
        <p:spPr>
          <a:xfrm>
            <a:off x="304798" y="1895693"/>
            <a:ext cx="6096000" cy="4832092"/>
          </a:xfrm>
          <a:prstGeom prst="rect">
            <a:avLst/>
          </a:prstGeom>
          <a:noFill/>
          <a:effectLst>
            <a:glow rad="228600">
              <a:schemeClr val="accent1">
                <a:alpha val="40000"/>
              </a:schemeClr>
            </a:glow>
          </a:effectLst>
        </p:spPr>
        <p:txBody>
          <a:bodyPr wrap="square">
            <a:spAutoFit/>
          </a:bodyPr>
          <a:lstStyle/>
          <a:p>
            <a:pPr marL="285750" indent="-285750" algn="just">
              <a:buFont typeface="Arial" panose="020B0604020202020204" pitchFamily="34" charset="0"/>
              <a:buChar char="•"/>
            </a:pPr>
            <a:r>
              <a:rPr lang="tr-TR" sz="1400" b="0" i="0" dirty="0">
                <a:solidFill>
                  <a:schemeClr val="bg1"/>
                </a:solidFill>
                <a:effectLst/>
                <a:latin typeface="Arial" panose="020B0604020202020204" pitchFamily="34" charset="0"/>
              </a:rPr>
              <a:t>15 Mayıs 1919 sabahı </a:t>
            </a:r>
            <a:r>
              <a:rPr lang="tr-TR" sz="1400" b="0" i="0" dirty="0" err="1">
                <a:solidFill>
                  <a:schemeClr val="bg1"/>
                </a:solidFill>
                <a:effectLst/>
                <a:latin typeface="Arial" panose="020B0604020202020204" pitchFamily="34" charset="0"/>
              </a:rPr>
              <a:t>Pasaport’tan</a:t>
            </a:r>
            <a:r>
              <a:rPr lang="tr-TR" sz="1400" b="0" i="0" dirty="0">
                <a:solidFill>
                  <a:schemeClr val="bg1"/>
                </a:solidFill>
                <a:effectLst/>
                <a:latin typeface="Arial" panose="020B0604020202020204" pitchFamily="34" charset="0"/>
              </a:rPr>
              <a:t> İzmir rıhtımına çıkan Yunan birliklerinin yürüyüşü Konak Meydanı’na yönelmişti. Türkler üzgün ve endişeli, İzmirli Rumlar coşkulu ve sevinçliydi. İzmir </a:t>
            </a:r>
            <a:r>
              <a:rPr lang="tr-TR" sz="1400" b="0" i="0" dirty="0" err="1">
                <a:solidFill>
                  <a:schemeClr val="bg1"/>
                </a:solidFill>
                <a:effectLst/>
                <a:latin typeface="Arial" panose="020B0604020202020204" pitchFamily="34" charset="0"/>
              </a:rPr>
              <a:t>Metrapoliti</a:t>
            </a:r>
            <a:r>
              <a:rPr lang="tr-TR" sz="1400" b="0" i="0" dirty="0">
                <a:solidFill>
                  <a:schemeClr val="bg1"/>
                </a:solidFill>
                <a:effectLst/>
                <a:latin typeface="Arial" panose="020B0604020202020204" pitchFamily="34" charset="0"/>
              </a:rPr>
              <a:t> </a:t>
            </a:r>
            <a:r>
              <a:rPr lang="tr-TR" sz="1400" b="0" i="0" dirty="0" err="1">
                <a:solidFill>
                  <a:schemeClr val="bg1"/>
                </a:solidFill>
                <a:effectLst/>
                <a:latin typeface="Arial" panose="020B0604020202020204" pitchFamily="34" charset="0"/>
              </a:rPr>
              <a:t>Hrisostomos</a:t>
            </a:r>
            <a:r>
              <a:rPr lang="tr-TR" sz="1400" b="0" i="0" dirty="0">
                <a:solidFill>
                  <a:schemeClr val="bg1"/>
                </a:solidFill>
                <a:effectLst/>
                <a:latin typeface="Arial" panose="020B0604020202020204" pitchFamily="34" charset="0"/>
              </a:rPr>
              <a:t>, karaya çıkan Yunan askerlerini tuz, ekmek ve </a:t>
            </a:r>
            <a:r>
              <a:rPr lang="tr-TR" sz="1400" dirty="0">
                <a:solidFill>
                  <a:schemeClr val="bg1"/>
                </a:solidFill>
                <a:latin typeface="Arial" panose="020B0604020202020204" pitchFamily="34" charset="0"/>
              </a:rPr>
              <a:t>içki</a:t>
            </a:r>
            <a:r>
              <a:rPr lang="tr-TR" sz="1400" b="0" i="0" dirty="0">
                <a:solidFill>
                  <a:schemeClr val="bg1"/>
                </a:solidFill>
                <a:effectLst/>
                <a:latin typeface="Arial" panose="020B0604020202020204" pitchFamily="34" charset="0"/>
              </a:rPr>
              <a:t> ikram eden Rum kızlarının arasında vaftiz ediyordu.</a:t>
            </a:r>
          </a:p>
          <a:p>
            <a:pPr algn="just"/>
            <a:endParaRPr lang="tr-TR" sz="1400" dirty="0">
              <a:solidFill>
                <a:schemeClr val="bg1"/>
              </a:solidFill>
              <a:latin typeface="Arial" panose="020B0604020202020204" pitchFamily="34" charset="0"/>
            </a:endParaRPr>
          </a:p>
          <a:p>
            <a:pPr marL="285750" indent="-285750" algn="just">
              <a:buFont typeface="Arial" panose="020B0604020202020204" pitchFamily="34" charset="0"/>
              <a:buChar char="•"/>
            </a:pPr>
            <a:r>
              <a:rPr lang="tr-TR" sz="1400" b="0" i="0" dirty="0">
                <a:solidFill>
                  <a:schemeClr val="bg1"/>
                </a:solidFill>
                <a:effectLst/>
                <a:latin typeface="Arial" panose="020B0604020202020204" pitchFamily="34" charset="0"/>
              </a:rPr>
              <a:t> İzmir için tam bir Kara Gün’dü. Hasan Tahsin, 15 Mayıs 1919′da İzmir’e çıkan Yunan </a:t>
            </a:r>
            <a:r>
              <a:rPr lang="tr-TR" sz="1400" b="0" i="0" dirty="0" err="1">
                <a:solidFill>
                  <a:schemeClr val="bg1"/>
                </a:solidFill>
                <a:effectLst/>
                <a:latin typeface="Arial" panose="020B0604020202020204" pitchFamily="34" charset="0"/>
              </a:rPr>
              <a:t>Efzun</a:t>
            </a:r>
            <a:r>
              <a:rPr lang="tr-TR" sz="1400" b="0" i="0" dirty="0">
                <a:solidFill>
                  <a:schemeClr val="bg1"/>
                </a:solidFill>
                <a:effectLst/>
                <a:latin typeface="Arial" panose="020B0604020202020204" pitchFamily="34" charset="0"/>
              </a:rPr>
              <a:t> Alayı askerlerinin taşkın davranışları karşısında tek başına ilk kurşunu ateşleyerek Türk direnişini başlatan sembol isim oldu. </a:t>
            </a:r>
            <a:r>
              <a:rPr lang="tr-TR" sz="1400" dirty="0">
                <a:solidFill>
                  <a:schemeClr val="bg1"/>
                </a:solidFill>
                <a:latin typeface="Arial" panose="020B0604020202020204" pitchFamily="34" charset="0"/>
              </a:rPr>
              <a:t>Yunan askerlerinin s</a:t>
            </a:r>
            <a:r>
              <a:rPr lang="tr-TR" sz="1400" b="0" i="0" dirty="0">
                <a:solidFill>
                  <a:schemeClr val="bg1"/>
                </a:solidFill>
                <a:effectLst/>
                <a:latin typeface="Arial" panose="020B0604020202020204" pitchFamily="34" charset="0"/>
              </a:rPr>
              <a:t>aat on bir sıralarında Konak Meydanı’na ulaşıp </a:t>
            </a:r>
            <a:r>
              <a:rPr lang="tr-TR" sz="1400" b="0" i="0" dirty="0" err="1">
                <a:solidFill>
                  <a:schemeClr val="bg1"/>
                </a:solidFill>
                <a:effectLst/>
                <a:latin typeface="Arial" panose="020B0604020202020204" pitchFamily="34" charset="0"/>
              </a:rPr>
              <a:t>Kemeraltı’na</a:t>
            </a:r>
            <a:r>
              <a:rPr lang="tr-TR" sz="1400" b="0" i="0" dirty="0">
                <a:solidFill>
                  <a:schemeClr val="bg1"/>
                </a:solidFill>
                <a:effectLst/>
                <a:latin typeface="Arial" panose="020B0604020202020204" pitchFamily="34" charset="0"/>
              </a:rPr>
              <a:t> doğru yöneldikleri sırada bir silah sesi işitildi. İlk kurşunu alayın sancaktarı teğmene sıkarak öldüren Hasan Tahsin, ardından kurşunu bitene kadar ateşe devam etti. </a:t>
            </a:r>
          </a:p>
          <a:p>
            <a:pPr algn="just"/>
            <a:endParaRPr lang="tr-TR" sz="1400" dirty="0">
              <a:solidFill>
                <a:schemeClr val="bg1"/>
              </a:solidFill>
              <a:latin typeface="Arial" panose="020B0604020202020204" pitchFamily="34" charset="0"/>
            </a:endParaRPr>
          </a:p>
          <a:p>
            <a:pPr marL="285750" indent="-285750" algn="just">
              <a:buFont typeface="Arial" panose="020B0604020202020204" pitchFamily="34" charset="0"/>
              <a:buChar char="•"/>
            </a:pPr>
            <a:r>
              <a:rPr lang="tr-TR" sz="1400" b="0" i="0" dirty="0">
                <a:solidFill>
                  <a:schemeClr val="bg1"/>
                </a:solidFill>
                <a:effectLst/>
                <a:latin typeface="Arial" panose="020B0604020202020204" pitchFamily="34" charset="0"/>
              </a:rPr>
              <a:t>Önce büyük bir telaş ve kaçışma yaşandı; ardından da Yunan askerleri derhal saldırı düzeni alarak, Sarı Kışlaya karşı yoğun bir ateş açmaya başladılar ve bununla yetinmeyerek, askeri kıraathanede bulunanları, sokaklardaki insanlara mitralyözlerle ateş ettiler.. </a:t>
            </a:r>
            <a:r>
              <a:rPr lang="tr-TR" sz="1400" dirty="0">
                <a:solidFill>
                  <a:schemeClr val="bg1"/>
                </a:solidFill>
                <a:latin typeface="Arial" panose="020B0604020202020204" pitchFamily="34" charset="0"/>
              </a:rPr>
              <a:t>B</a:t>
            </a:r>
            <a:r>
              <a:rPr lang="tr-TR" sz="1400" b="0" i="0" dirty="0">
                <a:solidFill>
                  <a:schemeClr val="bg1"/>
                </a:solidFill>
                <a:effectLst/>
                <a:latin typeface="Arial" panose="020B0604020202020204" pitchFamily="34" charset="0"/>
              </a:rPr>
              <a:t>ir anda dört-beş yüz kişi birden şehit edilmişti, sonradan bu sayı İzmir’in yakın çevresindekilerle birlikte 2.000’e kadar çıkmıştır. Öldürülenler arasında Hasan Tahsin de vardı ve cesedi </a:t>
            </a:r>
            <a:r>
              <a:rPr lang="tr-TR" sz="1400" b="0" i="0" dirty="0" err="1">
                <a:solidFill>
                  <a:schemeClr val="bg1"/>
                </a:solidFill>
                <a:effectLst/>
                <a:latin typeface="Arial" panose="020B0604020202020204" pitchFamily="34" charset="0"/>
              </a:rPr>
              <a:t>Kordonboyu’nda</a:t>
            </a:r>
            <a:r>
              <a:rPr lang="tr-TR" sz="1400" b="0" i="0" dirty="0">
                <a:solidFill>
                  <a:schemeClr val="bg1"/>
                </a:solidFill>
                <a:effectLst/>
                <a:latin typeface="Arial" panose="020B0604020202020204" pitchFamily="34" charset="0"/>
              </a:rPr>
              <a:t> sürüklenmiş ve  </a:t>
            </a:r>
            <a:r>
              <a:rPr lang="tr-TR" sz="1400" b="0" i="0" dirty="0" err="1">
                <a:solidFill>
                  <a:schemeClr val="bg1"/>
                </a:solidFill>
                <a:effectLst/>
                <a:latin typeface="Arial" panose="020B0604020202020204" pitchFamily="34" charset="0"/>
              </a:rPr>
              <a:t>darpedilmiş</a:t>
            </a:r>
            <a:r>
              <a:rPr lang="tr-TR" sz="1400" b="0" i="0" dirty="0">
                <a:solidFill>
                  <a:schemeClr val="bg1"/>
                </a:solidFill>
                <a:effectLst/>
                <a:latin typeface="Arial" panose="020B0604020202020204" pitchFamily="34" charset="0"/>
              </a:rPr>
              <a:t> bir halde bulunmuştur.</a:t>
            </a:r>
            <a:endParaRPr lang="tr-TR" sz="1400" dirty="0"/>
          </a:p>
        </p:txBody>
      </p:sp>
      <p:sp>
        <p:nvSpPr>
          <p:cNvPr id="7" name="Metin kutusu 6">
            <a:extLst>
              <a:ext uri="{FF2B5EF4-FFF2-40B4-BE49-F238E27FC236}">
                <a16:creationId xmlns="" xmlns:a16="http://schemas.microsoft.com/office/drawing/2014/main" id="{12D7F323-A98C-40E1-B003-982660359BB7}"/>
              </a:ext>
            </a:extLst>
          </p:cNvPr>
          <p:cNvSpPr txBox="1"/>
          <p:nvPr/>
        </p:nvSpPr>
        <p:spPr>
          <a:xfrm>
            <a:off x="338667" y="158162"/>
            <a:ext cx="6096000" cy="369332"/>
          </a:xfrm>
          <a:prstGeom prst="rect">
            <a:avLst/>
          </a:prstGeom>
          <a:noFill/>
        </p:spPr>
        <p:txBody>
          <a:bodyPr wrap="square">
            <a:spAutoFit/>
          </a:bodyPr>
          <a:lstStyle/>
          <a:p>
            <a:r>
              <a:rPr lang="tr-TR" b="1" i="0" dirty="0">
                <a:solidFill>
                  <a:schemeClr val="bg1"/>
                </a:solidFill>
                <a:effectLst/>
                <a:latin typeface="Arial" panose="020B0604020202020204" pitchFamily="34" charset="0"/>
              </a:rPr>
              <a:t>İşgal Günü</a:t>
            </a:r>
            <a:endParaRPr lang="tr-TR" b="1" dirty="0">
              <a:solidFill>
                <a:schemeClr val="bg1"/>
              </a:solidFill>
            </a:endParaRPr>
          </a:p>
        </p:txBody>
      </p:sp>
      <p:cxnSp>
        <p:nvCxnSpPr>
          <p:cNvPr id="9" name="Düz Ok Bağlayıcısı 8">
            <a:extLst>
              <a:ext uri="{FF2B5EF4-FFF2-40B4-BE49-F238E27FC236}">
                <a16:creationId xmlns="" xmlns:a16="http://schemas.microsoft.com/office/drawing/2014/main" id="{AA84E863-1001-4374-9757-D694B475D253}"/>
              </a:ext>
            </a:extLst>
          </p:cNvPr>
          <p:cNvCxnSpPr>
            <a:cxnSpLocks/>
          </p:cNvCxnSpPr>
          <p:nvPr/>
        </p:nvCxnSpPr>
        <p:spPr>
          <a:xfrm>
            <a:off x="338667" y="710360"/>
            <a:ext cx="5926667" cy="0"/>
          </a:xfrm>
          <a:prstGeom prst="straightConnector1">
            <a:avLst/>
          </a:prstGeom>
          <a:ln>
            <a:tailEnd type="triangle"/>
          </a:ln>
          <a:effectLst>
            <a:glow rad="228600">
              <a:schemeClr val="accent1">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 xmlns:a16="http://schemas.microsoft.com/office/drawing/2014/main" id="{C0EB2EB2-3DF4-43C1-A989-55A622891F2E}"/>
              </a:ext>
            </a:extLst>
          </p:cNvPr>
          <p:cNvCxnSpPr>
            <a:cxnSpLocks/>
          </p:cNvCxnSpPr>
          <p:nvPr/>
        </p:nvCxnSpPr>
        <p:spPr>
          <a:xfrm>
            <a:off x="6519327" y="846667"/>
            <a:ext cx="1" cy="4414356"/>
          </a:xfrm>
          <a:prstGeom prst="straightConnector1">
            <a:avLst/>
          </a:prstGeom>
          <a:ln>
            <a:tailEnd type="triangle"/>
          </a:ln>
          <a:effectLst>
            <a:glow rad="228600">
              <a:schemeClr val="accent2">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 xmlns:a16="http://schemas.microsoft.com/office/drawing/2014/main" id="{C5EB0A92-8261-45A3-96DE-381352E59735}"/>
              </a:ext>
            </a:extLst>
          </p:cNvPr>
          <p:cNvCxnSpPr>
            <a:cxnSpLocks/>
          </p:cNvCxnSpPr>
          <p:nvPr/>
        </p:nvCxnSpPr>
        <p:spPr>
          <a:xfrm flipH="1" flipV="1">
            <a:off x="304798" y="3091304"/>
            <a:ext cx="5926666" cy="1"/>
          </a:xfrm>
          <a:prstGeom prst="straightConnector1">
            <a:avLst/>
          </a:prstGeom>
          <a:ln>
            <a:tailEnd type="triangle"/>
          </a:ln>
          <a:effectLst>
            <a:glow rad="88900">
              <a:schemeClr val="accent5">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 xmlns:a16="http://schemas.microsoft.com/office/drawing/2014/main" id="{C0A29888-C0C3-49F9-B7E4-2049105C0C5B}"/>
              </a:ext>
            </a:extLst>
          </p:cNvPr>
          <p:cNvCxnSpPr>
            <a:cxnSpLocks/>
          </p:cNvCxnSpPr>
          <p:nvPr/>
        </p:nvCxnSpPr>
        <p:spPr>
          <a:xfrm flipV="1">
            <a:off x="186268" y="846667"/>
            <a:ext cx="0" cy="4463408"/>
          </a:xfrm>
          <a:prstGeom prst="straightConnector1">
            <a:avLst/>
          </a:prstGeom>
          <a:ln>
            <a:tailEnd type="triangle"/>
          </a:ln>
          <a:effectLst>
            <a:glow rad="228600">
              <a:srgbClr val="FFFF00"/>
            </a:glow>
          </a:effectLst>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 xmlns:a16="http://schemas.microsoft.com/office/drawing/2014/main" id="{76254BAB-C873-4BD3-BDAC-7E1E075B124A}"/>
              </a:ext>
            </a:extLst>
          </p:cNvPr>
          <p:cNvCxnSpPr>
            <a:cxnSpLocks/>
          </p:cNvCxnSpPr>
          <p:nvPr/>
        </p:nvCxnSpPr>
        <p:spPr>
          <a:xfrm flipH="1" flipV="1">
            <a:off x="262464" y="4835667"/>
            <a:ext cx="5926666" cy="1"/>
          </a:xfrm>
          <a:prstGeom prst="straightConnector1">
            <a:avLst/>
          </a:prstGeom>
          <a:ln>
            <a:tailEnd type="triangle"/>
          </a:ln>
          <a:effectLst>
            <a:glow rad="88900">
              <a:schemeClr val="accent5">
                <a:satMod val="175000"/>
              </a:schemeClr>
            </a:glow>
          </a:effectLst>
        </p:spPr>
        <p:style>
          <a:lnRef idx="1">
            <a:schemeClr val="accent1"/>
          </a:lnRef>
          <a:fillRef idx="0">
            <a:schemeClr val="accent1"/>
          </a:fillRef>
          <a:effectRef idx="0">
            <a:schemeClr val="accent1"/>
          </a:effectRef>
          <a:fontRef idx="minor">
            <a:schemeClr val="tx1"/>
          </a:fontRef>
        </p:style>
      </p:cxnSp>
      <p:pic>
        <p:nvPicPr>
          <p:cNvPr id="1028" name="Picture 4" descr="Sky med regn Emoji 🌧️">
            <a:extLst>
              <a:ext uri="{FF2B5EF4-FFF2-40B4-BE49-F238E27FC236}">
                <a16:creationId xmlns="" xmlns:a16="http://schemas.microsoft.com/office/drawing/2014/main" id="{DB7ADE95-0253-43B7-AD27-E27E7B9734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2" t="67167" r="-2522" b="-6106"/>
          <a:stretch/>
        </p:blipFill>
        <p:spPr bwMode="auto">
          <a:xfrm>
            <a:off x="547293" y="1253066"/>
            <a:ext cx="2269067" cy="59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81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 xmlns:a16="http://schemas.microsoft.com/office/drawing/2014/main" id="{2BCCA85C-F7FD-4883-869C-2B310101051E}"/>
              </a:ext>
            </a:extLst>
          </p:cNvPr>
          <p:cNvSpPr txBox="1"/>
          <p:nvPr/>
        </p:nvSpPr>
        <p:spPr>
          <a:xfrm>
            <a:off x="211666" y="1436007"/>
            <a:ext cx="4140200" cy="2862322"/>
          </a:xfrm>
          <a:prstGeom prst="rect">
            <a:avLst/>
          </a:prstGeom>
          <a:noFill/>
        </p:spPr>
        <p:txBody>
          <a:bodyPr wrap="square">
            <a:spAutoFit/>
          </a:bodyPr>
          <a:lstStyle/>
          <a:p>
            <a:pPr algn="just"/>
            <a:endParaRPr lang="tr-TR" dirty="0">
              <a:solidFill>
                <a:schemeClr val="bg1"/>
              </a:solidFill>
            </a:endParaRPr>
          </a:p>
          <a:p>
            <a:pPr marL="285750" indent="-285750" algn="just">
              <a:buFont typeface="Arial" panose="020B0604020202020204" pitchFamily="34" charset="0"/>
              <a:buChar char="•"/>
            </a:pPr>
            <a:r>
              <a:rPr lang="tr-TR" dirty="0">
                <a:solidFill>
                  <a:schemeClr val="bg1"/>
                </a:solidFill>
              </a:rPr>
              <a:t>İşgali ve katliamları protesto etmek için ülkenin her yerinde mitingler yapıldı. </a:t>
            </a: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tr-TR" dirty="0">
                <a:solidFill>
                  <a:schemeClr val="bg1"/>
                </a:solidFill>
              </a:rPr>
              <a:t> İtilaf Devletleri temsilciliklerine protesto telgrafları çekildi. Mitinglerin en büyükleri ve en çok ses getirenleri, on binlerce İstanbullunun katıldığı Fatih, Kadıköy ve Sultanahmet mitingleridir. </a:t>
            </a:r>
          </a:p>
        </p:txBody>
      </p:sp>
      <p:sp>
        <p:nvSpPr>
          <p:cNvPr id="7" name="Metin kutusu 6">
            <a:extLst>
              <a:ext uri="{FF2B5EF4-FFF2-40B4-BE49-F238E27FC236}">
                <a16:creationId xmlns="" xmlns:a16="http://schemas.microsoft.com/office/drawing/2014/main" id="{DA7B0E0E-2897-48D3-B3F3-676279C84615}"/>
              </a:ext>
            </a:extLst>
          </p:cNvPr>
          <p:cNvSpPr txBox="1"/>
          <p:nvPr/>
        </p:nvSpPr>
        <p:spPr>
          <a:xfrm>
            <a:off x="372533" y="105013"/>
            <a:ext cx="6096000" cy="369332"/>
          </a:xfrm>
          <a:prstGeom prst="rect">
            <a:avLst/>
          </a:prstGeom>
          <a:noFill/>
        </p:spPr>
        <p:txBody>
          <a:bodyPr wrap="square">
            <a:spAutoFit/>
          </a:bodyPr>
          <a:lstStyle/>
          <a:p>
            <a:r>
              <a:rPr lang="tr-TR" b="1" dirty="0">
                <a:solidFill>
                  <a:schemeClr val="bg1"/>
                </a:solidFill>
              </a:rPr>
              <a:t>Direniş ve Kurtuluş Yolları Arayışı</a:t>
            </a:r>
          </a:p>
        </p:txBody>
      </p:sp>
      <p:sp>
        <p:nvSpPr>
          <p:cNvPr id="9" name="Metin kutusu 8">
            <a:extLst>
              <a:ext uri="{FF2B5EF4-FFF2-40B4-BE49-F238E27FC236}">
                <a16:creationId xmlns="" xmlns:a16="http://schemas.microsoft.com/office/drawing/2014/main" id="{EF5E759C-2807-44A4-AD9E-AC8A05829A15}"/>
              </a:ext>
            </a:extLst>
          </p:cNvPr>
          <p:cNvSpPr txBox="1"/>
          <p:nvPr/>
        </p:nvSpPr>
        <p:spPr>
          <a:xfrm>
            <a:off x="5867402" y="1041460"/>
            <a:ext cx="4648198" cy="3139321"/>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Fatih </a:t>
            </a:r>
            <a:r>
              <a:rPr lang="tr-TR" dirty="0" err="1">
                <a:solidFill>
                  <a:schemeClr val="bg1"/>
                </a:solidFill>
              </a:rPr>
              <a:t>Mitingi’nde</a:t>
            </a:r>
            <a:r>
              <a:rPr lang="tr-TR" dirty="0">
                <a:solidFill>
                  <a:schemeClr val="bg1"/>
                </a:solidFill>
              </a:rPr>
              <a:t> Halide Edip (Adıvar); Sultanahmet </a:t>
            </a:r>
            <a:r>
              <a:rPr lang="tr-TR" dirty="0" err="1">
                <a:solidFill>
                  <a:schemeClr val="bg1"/>
                </a:solidFill>
              </a:rPr>
              <a:t>Mitingi’nde</a:t>
            </a:r>
            <a:r>
              <a:rPr lang="tr-TR" dirty="0">
                <a:solidFill>
                  <a:schemeClr val="bg1"/>
                </a:solidFill>
              </a:rPr>
              <a:t> </a:t>
            </a:r>
            <a:r>
              <a:rPr lang="tr-TR" dirty="0" err="1">
                <a:solidFill>
                  <a:schemeClr val="bg1"/>
                </a:solidFill>
              </a:rPr>
              <a:t>Nakiye</a:t>
            </a:r>
            <a:r>
              <a:rPr lang="tr-TR" dirty="0">
                <a:solidFill>
                  <a:schemeClr val="bg1"/>
                </a:solidFill>
              </a:rPr>
              <a:t> (</a:t>
            </a:r>
            <a:r>
              <a:rPr lang="tr-TR" dirty="0" err="1">
                <a:solidFill>
                  <a:schemeClr val="bg1"/>
                </a:solidFill>
              </a:rPr>
              <a:t>Elgün</a:t>
            </a:r>
            <a:r>
              <a:rPr lang="tr-TR" dirty="0">
                <a:solidFill>
                  <a:schemeClr val="bg1"/>
                </a:solidFill>
              </a:rPr>
              <a:t>), Halide Edip (Adıvar), Mehmet Emin (Yurdakul), Hamdullah Suphi (Tanrıöver) ve Selim Sırrı (Tarcan); Kadıköy </a:t>
            </a:r>
            <a:r>
              <a:rPr lang="tr-TR" dirty="0" err="1">
                <a:solidFill>
                  <a:schemeClr val="bg1"/>
                </a:solidFill>
              </a:rPr>
              <a:t>Mitingi’nde</a:t>
            </a:r>
            <a:r>
              <a:rPr lang="tr-TR" dirty="0">
                <a:solidFill>
                  <a:schemeClr val="bg1"/>
                </a:solidFill>
              </a:rPr>
              <a:t> Münevver Saime Hanım yaptıkları konuşmalarla halkın millî duygularını coşturdular.</a:t>
            </a: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tr-TR" dirty="0">
                <a:solidFill>
                  <a:schemeClr val="bg1"/>
                </a:solidFill>
              </a:rPr>
              <a:t> Bu konuşmalar gazeteler aracılığıyla bütün yurda yayıldı. </a:t>
            </a:r>
          </a:p>
        </p:txBody>
      </p:sp>
      <p:cxnSp>
        <p:nvCxnSpPr>
          <p:cNvPr id="11" name="Düz Ok Bağlayıcısı 10">
            <a:extLst>
              <a:ext uri="{FF2B5EF4-FFF2-40B4-BE49-F238E27FC236}">
                <a16:creationId xmlns="" xmlns:a16="http://schemas.microsoft.com/office/drawing/2014/main" id="{F1C10973-F718-4704-801E-D50D190DE01A}"/>
              </a:ext>
            </a:extLst>
          </p:cNvPr>
          <p:cNvCxnSpPr>
            <a:cxnSpLocks/>
          </p:cNvCxnSpPr>
          <p:nvPr/>
        </p:nvCxnSpPr>
        <p:spPr>
          <a:xfrm flipH="1">
            <a:off x="5867402" y="4591983"/>
            <a:ext cx="5477934" cy="0"/>
          </a:xfrm>
          <a:prstGeom prst="straightConnector1">
            <a:avLst/>
          </a:prstGeom>
          <a:ln>
            <a:tailEnd type="triangle"/>
          </a:ln>
          <a:effectLst>
            <a:glow rad="177800">
              <a:schemeClr val="bg1"/>
            </a:glow>
          </a:effectLst>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 xmlns:a16="http://schemas.microsoft.com/office/drawing/2014/main" id="{3FE8B42B-BA97-4DF7-8EE2-ECB37FA02467}"/>
              </a:ext>
            </a:extLst>
          </p:cNvPr>
          <p:cNvCxnSpPr>
            <a:cxnSpLocks/>
          </p:cNvCxnSpPr>
          <p:nvPr/>
        </p:nvCxnSpPr>
        <p:spPr>
          <a:xfrm>
            <a:off x="5797554" y="630257"/>
            <a:ext cx="5547782" cy="0"/>
          </a:xfrm>
          <a:prstGeom prst="straightConnector1">
            <a:avLst/>
          </a:prstGeom>
          <a:ln>
            <a:tailEnd type="triangle"/>
          </a:ln>
          <a:effectLst>
            <a:glow rad="177800">
              <a:srgbClr val="00B0F0"/>
            </a:glow>
          </a:effectLst>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 xmlns:a16="http://schemas.microsoft.com/office/drawing/2014/main" id="{11ECDB91-E2E9-4AE5-97AC-9106FD5BC793}"/>
              </a:ext>
            </a:extLst>
          </p:cNvPr>
          <p:cNvCxnSpPr>
            <a:cxnSpLocks/>
          </p:cNvCxnSpPr>
          <p:nvPr/>
        </p:nvCxnSpPr>
        <p:spPr>
          <a:xfrm>
            <a:off x="163513" y="1067198"/>
            <a:ext cx="3995211" cy="0"/>
          </a:xfrm>
          <a:prstGeom prst="straightConnector1">
            <a:avLst/>
          </a:prstGeom>
          <a:ln>
            <a:tailEnd type="triangle"/>
          </a:ln>
          <a:effectLst>
            <a:glow rad="177800">
              <a:schemeClr val="accent6">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 xmlns:a16="http://schemas.microsoft.com/office/drawing/2014/main" id="{7E388E25-2D4B-49DF-A5D4-C9D57C28037B}"/>
              </a:ext>
            </a:extLst>
          </p:cNvPr>
          <p:cNvCxnSpPr>
            <a:cxnSpLocks/>
          </p:cNvCxnSpPr>
          <p:nvPr/>
        </p:nvCxnSpPr>
        <p:spPr>
          <a:xfrm flipV="1">
            <a:off x="308237" y="4586789"/>
            <a:ext cx="3947058" cy="5194"/>
          </a:xfrm>
          <a:prstGeom prst="straightConnector1">
            <a:avLst/>
          </a:prstGeom>
          <a:ln>
            <a:tailEnd type="triangle"/>
          </a:ln>
          <a:effectLst>
            <a:glow rad="177800">
              <a:srgbClr val="92D05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93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 xmlns:a16="http://schemas.microsoft.com/office/drawing/2014/main" id="{4E79B1E6-AA0A-46C5-9F9C-782D56C03873}"/>
              </a:ext>
            </a:extLst>
          </p:cNvPr>
          <p:cNvSpPr txBox="1"/>
          <p:nvPr/>
        </p:nvSpPr>
        <p:spPr>
          <a:xfrm>
            <a:off x="144277" y="290612"/>
            <a:ext cx="6098058" cy="369332"/>
          </a:xfrm>
          <a:prstGeom prst="rect">
            <a:avLst/>
          </a:prstGeom>
          <a:noFill/>
        </p:spPr>
        <p:txBody>
          <a:bodyPr wrap="square">
            <a:spAutoFit/>
          </a:bodyPr>
          <a:lstStyle/>
          <a:p>
            <a:r>
              <a:rPr lang="tr-TR" b="1" dirty="0" err="1">
                <a:solidFill>
                  <a:schemeClr val="bg1"/>
                </a:solidFill>
              </a:rPr>
              <a:t>Kuvay</a:t>
            </a:r>
            <a:r>
              <a:rPr lang="tr-TR" b="1" dirty="0">
                <a:solidFill>
                  <a:schemeClr val="bg1"/>
                </a:solidFill>
              </a:rPr>
              <a:t>-ı Millîye Direnişi: Bağımsızlık Ruhu</a:t>
            </a:r>
          </a:p>
        </p:txBody>
      </p:sp>
      <p:sp>
        <p:nvSpPr>
          <p:cNvPr id="5" name="Metin kutusu 4">
            <a:extLst>
              <a:ext uri="{FF2B5EF4-FFF2-40B4-BE49-F238E27FC236}">
                <a16:creationId xmlns="" xmlns:a16="http://schemas.microsoft.com/office/drawing/2014/main" id="{578CCB81-EE36-4FFD-BEF1-E8EDDAF01575}"/>
              </a:ext>
            </a:extLst>
          </p:cNvPr>
          <p:cNvSpPr txBox="1"/>
          <p:nvPr/>
        </p:nvSpPr>
        <p:spPr>
          <a:xfrm>
            <a:off x="-19304" y="720548"/>
            <a:ext cx="8356678" cy="2985433"/>
          </a:xfrm>
          <a:prstGeom prst="rect">
            <a:avLst/>
          </a:prstGeom>
          <a:noFill/>
        </p:spPr>
        <p:txBody>
          <a:bodyPr wrap="square">
            <a:spAutoFit/>
          </a:bodyPr>
          <a:lstStyle/>
          <a:p>
            <a:pPr algn="just"/>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İtilaf Devletleri’nin işgal ettikleri bölgelerdeki askerlerinin ve azınlık çetelerinin yaptığı eylemlere göz yummaları hatta onları kışkırtmaları, Anadolu’nun Müslüman ahalisi için güvenlik sorunlarını iyice artırmıştı.</a:t>
            </a:r>
          </a:p>
          <a:p>
            <a:pPr algn="just"/>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Osmanlı ordularının dağıtılmış olması ve güvenlik güçlerinin etkisizleştirilmesi, Türk halkını bu saldırılar karşısında tamamen savunmasız bırakmıştı.</a:t>
            </a:r>
          </a:p>
          <a:p>
            <a:pPr algn="just"/>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Türk milleti, Mondros Ateşkes Anlaşması’ndan sonra başlayan işgallere, azınlıkların emellerine ve taşkınlıklarına karşı, vatanı koruma ve bağımsız yaşama isteği doğrultusunda örgütlenmeye başladı.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Bunun sonucu  olarak ortaya çıkan  direniş  hareketine</a:t>
            </a:r>
          </a:p>
          <a:p>
            <a:pPr marL="285750" indent="-285750" algn="just">
              <a:buFont typeface="Arial" panose="020B0604020202020204" pitchFamily="34" charset="0"/>
              <a:buChar char="•"/>
            </a:pPr>
            <a:r>
              <a:rPr lang="tr-TR" sz="1400" dirty="0">
                <a:solidFill>
                  <a:schemeClr val="bg1"/>
                </a:solidFill>
              </a:rPr>
              <a:t> ve teşkilata </a:t>
            </a:r>
            <a:r>
              <a:rPr lang="tr-TR" sz="2000" dirty="0" err="1">
                <a:solidFill>
                  <a:schemeClr val="bg1"/>
                </a:solidFill>
              </a:rPr>
              <a:t>Kuvay</a:t>
            </a:r>
            <a:r>
              <a:rPr lang="tr-TR" sz="2000" dirty="0">
                <a:solidFill>
                  <a:schemeClr val="bg1"/>
                </a:solidFill>
              </a:rPr>
              <a:t>-ı Millîye </a:t>
            </a:r>
            <a:r>
              <a:rPr lang="tr-TR" sz="1400" dirty="0">
                <a:solidFill>
                  <a:schemeClr val="bg1"/>
                </a:solidFill>
              </a:rPr>
              <a:t>(Millî Kuvvetler) adı </a:t>
            </a:r>
          </a:p>
          <a:p>
            <a:pPr marL="285750" indent="-285750" algn="just">
              <a:buFont typeface="Arial" panose="020B0604020202020204" pitchFamily="34" charset="0"/>
              <a:buChar char="•"/>
            </a:pPr>
            <a:r>
              <a:rPr lang="tr-TR" sz="1400" dirty="0">
                <a:solidFill>
                  <a:schemeClr val="bg1"/>
                </a:solidFill>
              </a:rPr>
              <a:t>verilmiştir.</a:t>
            </a:r>
          </a:p>
        </p:txBody>
      </p:sp>
      <p:cxnSp>
        <p:nvCxnSpPr>
          <p:cNvPr id="4" name="Düz Ok Bağlayıcısı 3">
            <a:extLst>
              <a:ext uri="{FF2B5EF4-FFF2-40B4-BE49-F238E27FC236}">
                <a16:creationId xmlns="" xmlns:a16="http://schemas.microsoft.com/office/drawing/2014/main" id="{49D32133-0730-43DC-8E86-1310C29B5745}"/>
              </a:ext>
            </a:extLst>
          </p:cNvPr>
          <p:cNvCxnSpPr>
            <a:cxnSpLocks/>
          </p:cNvCxnSpPr>
          <p:nvPr/>
        </p:nvCxnSpPr>
        <p:spPr>
          <a:xfrm>
            <a:off x="1384298" y="5760543"/>
            <a:ext cx="2637373" cy="0"/>
          </a:xfrm>
          <a:prstGeom prst="straightConnector1">
            <a:avLst/>
          </a:prstGeom>
          <a:ln>
            <a:solidFill>
              <a:srgbClr val="FF0000"/>
            </a:solidFill>
            <a:tailEnd type="triangle"/>
          </a:ln>
          <a:effectLst>
            <a:glow rad="228600">
              <a:schemeClr val="accent2">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6" name="Düz Ok Bağlayıcısı 5">
            <a:extLst>
              <a:ext uri="{FF2B5EF4-FFF2-40B4-BE49-F238E27FC236}">
                <a16:creationId xmlns="" xmlns:a16="http://schemas.microsoft.com/office/drawing/2014/main" id="{6871B522-89E3-4D12-AE4B-D36A6357B2C3}"/>
              </a:ext>
            </a:extLst>
          </p:cNvPr>
          <p:cNvCxnSpPr>
            <a:cxnSpLocks/>
          </p:cNvCxnSpPr>
          <p:nvPr/>
        </p:nvCxnSpPr>
        <p:spPr>
          <a:xfrm>
            <a:off x="1536698" y="5912943"/>
            <a:ext cx="2637373" cy="0"/>
          </a:xfrm>
          <a:prstGeom prst="straightConnector1">
            <a:avLst/>
          </a:prstGeom>
          <a:ln>
            <a:solidFill>
              <a:srgbClr val="FF0000"/>
            </a:solidFill>
            <a:tailEnd type="triangle"/>
          </a:ln>
          <a:effectLst>
            <a:glow rad="228600">
              <a:schemeClr val="accent2">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7" name="Düz Ok Bağlayıcısı 6">
            <a:extLst>
              <a:ext uri="{FF2B5EF4-FFF2-40B4-BE49-F238E27FC236}">
                <a16:creationId xmlns="" xmlns:a16="http://schemas.microsoft.com/office/drawing/2014/main" id="{6D9C3201-E62D-4BF1-82A2-72F566A3F0B6}"/>
              </a:ext>
            </a:extLst>
          </p:cNvPr>
          <p:cNvCxnSpPr>
            <a:cxnSpLocks/>
          </p:cNvCxnSpPr>
          <p:nvPr/>
        </p:nvCxnSpPr>
        <p:spPr>
          <a:xfrm>
            <a:off x="1689098" y="6065343"/>
            <a:ext cx="2637373" cy="0"/>
          </a:xfrm>
          <a:prstGeom prst="straightConnector1">
            <a:avLst/>
          </a:prstGeom>
          <a:ln>
            <a:solidFill>
              <a:srgbClr val="FF0000"/>
            </a:solidFill>
            <a:tailEnd type="triangle"/>
          </a:ln>
          <a:effectLst>
            <a:glow rad="228600">
              <a:schemeClr val="accent2">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8" name="Düz Ok Bağlayıcısı 7">
            <a:extLst>
              <a:ext uri="{FF2B5EF4-FFF2-40B4-BE49-F238E27FC236}">
                <a16:creationId xmlns="" xmlns:a16="http://schemas.microsoft.com/office/drawing/2014/main" id="{ABE5A342-79C7-4DC2-AD9E-0108ED28D190}"/>
              </a:ext>
            </a:extLst>
          </p:cNvPr>
          <p:cNvCxnSpPr>
            <a:cxnSpLocks/>
          </p:cNvCxnSpPr>
          <p:nvPr/>
        </p:nvCxnSpPr>
        <p:spPr>
          <a:xfrm>
            <a:off x="1841498" y="6217743"/>
            <a:ext cx="2637373" cy="0"/>
          </a:xfrm>
          <a:prstGeom prst="straightConnector1">
            <a:avLst/>
          </a:prstGeom>
          <a:ln>
            <a:solidFill>
              <a:srgbClr val="FF0000"/>
            </a:solidFill>
            <a:tailEnd type="triangle"/>
          </a:ln>
          <a:effectLst>
            <a:glow rad="228600">
              <a:schemeClr val="accent2">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 xmlns:a16="http://schemas.microsoft.com/office/drawing/2014/main" id="{496A79F1-BCE7-4DE0-8FF6-930337F0D74C}"/>
              </a:ext>
            </a:extLst>
          </p:cNvPr>
          <p:cNvCxnSpPr>
            <a:cxnSpLocks/>
          </p:cNvCxnSpPr>
          <p:nvPr/>
        </p:nvCxnSpPr>
        <p:spPr>
          <a:xfrm>
            <a:off x="1993898" y="6370143"/>
            <a:ext cx="2637373" cy="0"/>
          </a:xfrm>
          <a:prstGeom prst="straightConnector1">
            <a:avLst/>
          </a:prstGeom>
          <a:ln>
            <a:solidFill>
              <a:srgbClr val="FF0000"/>
            </a:solidFill>
            <a:tailEnd type="triangle"/>
          </a:ln>
          <a:effectLst>
            <a:glow rad="228600">
              <a:schemeClr val="accent2">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29" name="Düz Ok Bağlayıcısı 28">
            <a:extLst>
              <a:ext uri="{FF2B5EF4-FFF2-40B4-BE49-F238E27FC236}">
                <a16:creationId xmlns="" xmlns:a16="http://schemas.microsoft.com/office/drawing/2014/main" id="{F94109AB-B4DA-438C-AC53-CD5F4E7FEA44}"/>
              </a:ext>
            </a:extLst>
          </p:cNvPr>
          <p:cNvCxnSpPr>
            <a:cxnSpLocks/>
          </p:cNvCxnSpPr>
          <p:nvPr/>
        </p:nvCxnSpPr>
        <p:spPr>
          <a:xfrm>
            <a:off x="10322898" y="1582340"/>
            <a:ext cx="1672338" cy="1794043"/>
          </a:xfrm>
          <a:prstGeom prst="straightConnector1">
            <a:avLst/>
          </a:prstGeom>
          <a:ln>
            <a:tailEnd type="triangle"/>
          </a:ln>
          <a:effectLst>
            <a:glow rad="228600">
              <a:schemeClr val="accent5">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33" name="Düz Ok Bağlayıcısı 32">
            <a:extLst>
              <a:ext uri="{FF2B5EF4-FFF2-40B4-BE49-F238E27FC236}">
                <a16:creationId xmlns="" xmlns:a16="http://schemas.microsoft.com/office/drawing/2014/main" id="{8C08AD36-2ACA-45BD-ACD4-919CB67516DF}"/>
              </a:ext>
            </a:extLst>
          </p:cNvPr>
          <p:cNvCxnSpPr>
            <a:cxnSpLocks/>
          </p:cNvCxnSpPr>
          <p:nvPr/>
        </p:nvCxnSpPr>
        <p:spPr>
          <a:xfrm>
            <a:off x="10322898" y="1558758"/>
            <a:ext cx="1672338" cy="1794043"/>
          </a:xfrm>
          <a:prstGeom prst="straightConnector1">
            <a:avLst/>
          </a:prstGeom>
          <a:ln>
            <a:tailEnd type="triangle"/>
          </a:ln>
          <a:effectLst>
            <a:glow rad="228600">
              <a:schemeClr val="accent5">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34" name="Düz Ok Bağlayıcısı 33">
            <a:extLst>
              <a:ext uri="{FF2B5EF4-FFF2-40B4-BE49-F238E27FC236}">
                <a16:creationId xmlns="" xmlns:a16="http://schemas.microsoft.com/office/drawing/2014/main" id="{7755BC05-429C-4399-995B-416A2351D58A}"/>
              </a:ext>
            </a:extLst>
          </p:cNvPr>
          <p:cNvCxnSpPr>
            <a:cxnSpLocks/>
          </p:cNvCxnSpPr>
          <p:nvPr/>
        </p:nvCxnSpPr>
        <p:spPr>
          <a:xfrm>
            <a:off x="10407564" y="1429940"/>
            <a:ext cx="1672338" cy="1794043"/>
          </a:xfrm>
          <a:prstGeom prst="straightConnector1">
            <a:avLst/>
          </a:prstGeom>
          <a:ln>
            <a:tailEnd type="triangle"/>
          </a:ln>
          <a:effectLst>
            <a:glow rad="228600">
              <a:schemeClr val="accent5">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35" name="Düz Ok Bağlayıcısı 34">
            <a:extLst>
              <a:ext uri="{FF2B5EF4-FFF2-40B4-BE49-F238E27FC236}">
                <a16:creationId xmlns="" xmlns:a16="http://schemas.microsoft.com/office/drawing/2014/main" id="{7BEE8731-0694-413E-9CB9-5B64F8308D9E}"/>
              </a:ext>
            </a:extLst>
          </p:cNvPr>
          <p:cNvCxnSpPr>
            <a:cxnSpLocks/>
          </p:cNvCxnSpPr>
          <p:nvPr/>
        </p:nvCxnSpPr>
        <p:spPr>
          <a:xfrm>
            <a:off x="10238232" y="1687575"/>
            <a:ext cx="1672338" cy="1794043"/>
          </a:xfrm>
          <a:prstGeom prst="straightConnector1">
            <a:avLst/>
          </a:prstGeom>
          <a:ln>
            <a:tailEnd type="triangle"/>
          </a:ln>
          <a:effectLst>
            <a:glow rad="228600">
              <a:schemeClr val="accent5">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36" name="Düz Ok Bağlayıcısı 35">
            <a:extLst>
              <a:ext uri="{FF2B5EF4-FFF2-40B4-BE49-F238E27FC236}">
                <a16:creationId xmlns="" xmlns:a16="http://schemas.microsoft.com/office/drawing/2014/main" id="{1F60E7C2-E36F-4AD7-8315-1CC463B8D43E}"/>
              </a:ext>
            </a:extLst>
          </p:cNvPr>
          <p:cNvCxnSpPr>
            <a:cxnSpLocks/>
          </p:cNvCxnSpPr>
          <p:nvPr/>
        </p:nvCxnSpPr>
        <p:spPr>
          <a:xfrm>
            <a:off x="10153566" y="1792810"/>
            <a:ext cx="1672338" cy="1794043"/>
          </a:xfrm>
          <a:prstGeom prst="straightConnector1">
            <a:avLst/>
          </a:prstGeom>
          <a:ln>
            <a:tailEnd type="triangle"/>
          </a:ln>
          <a:effectLst>
            <a:glow rad="228600">
              <a:schemeClr val="accent5">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37" name="Düz Ok Bağlayıcısı 36">
            <a:extLst>
              <a:ext uri="{FF2B5EF4-FFF2-40B4-BE49-F238E27FC236}">
                <a16:creationId xmlns="" xmlns:a16="http://schemas.microsoft.com/office/drawing/2014/main" id="{B4FDC278-189E-400A-8CF8-F1E2D925524E}"/>
              </a:ext>
            </a:extLst>
          </p:cNvPr>
          <p:cNvCxnSpPr>
            <a:cxnSpLocks/>
          </p:cNvCxnSpPr>
          <p:nvPr/>
        </p:nvCxnSpPr>
        <p:spPr>
          <a:xfrm>
            <a:off x="10068900" y="1898045"/>
            <a:ext cx="1672338" cy="1794043"/>
          </a:xfrm>
          <a:prstGeom prst="straightConnector1">
            <a:avLst/>
          </a:prstGeom>
          <a:ln>
            <a:tailEnd type="triangle"/>
          </a:ln>
          <a:effectLst>
            <a:glow rad="228600">
              <a:schemeClr val="accent5">
                <a:satMod val="175000"/>
              </a:schemeClr>
            </a:glow>
          </a:effectLst>
        </p:spPr>
        <p:style>
          <a:lnRef idx="1">
            <a:schemeClr val="accent1"/>
          </a:lnRef>
          <a:fillRef idx="0">
            <a:schemeClr val="accent1"/>
          </a:fillRef>
          <a:effectRef idx="0">
            <a:schemeClr val="accent1"/>
          </a:effectRef>
          <a:fontRef idx="minor">
            <a:schemeClr val="tx1"/>
          </a:fontRef>
        </p:style>
      </p:cxnSp>
      <p:pic>
        <p:nvPicPr>
          <p:cNvPr id="2050" name="Picture 2" descr="Kuva-yi Milliye (Milli Güçler) | Tarihi Olaylar">
            <a:extLst>
              <a:ext uri="{FF2B5EF4-FFF2-40B4-BE49-F238E27FC236}">
                <a16:creationId xmlns="" xmlns:a16="http://schemas.microsoft.com/office/drawing/2014/main" id="{43FD3CDE-BFB6-44EB-9907-100232026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133" y="3481618"/>
            <a:ext cx="6028268" cy="3033356"/>
          </a:xfrm>
          <a:prstGeom prst="rect">
            <a:avLst/>
          </a:prstGeom>
          <a:noFill/>
          <a:effectLst>
            <a:glow rad="342900">
              <a:schemeClr val="bg1"/>
            </a:glow>
          </a:effectLst>
          <a:extLst>
            <a:ext uri="{909E8E84-426E-40DD-AFC4-6F175D3DCCD1}">
              <a14:hiddenFill xmlns:a14="http://schemas.microsoft.com/office/drawing/2010/main">
                <a:solidFill>
                  <a:srgbClr val="FFFFFF"/>
                </a:solidFill>
              </a14:hiddenFill>
            </a:ext>
          </a:extLst>
        </p:spPr>
      </p:pic>
      <p:cxnSp>
        <p:nvCxnSpPr>
          <p:cNvPr id="39" name="Düz Ok Bağlayıcısı 38">
            <a:extLst>
              <a:ext uri="{FF2B5EF4-FFF2-40B4-BE49-F238E27FC236}">
                <a16:creationId xmlns="" xmlns:a16="http://schemas.microsoft.com/office/drawing/2014/main" id="{5A0E404B-02C1-4EC1-B40D-51E1274DBE52}"/>
              </a:ext>
            </a:extLst>
          </p:cNvPr>
          <p:cNvCxnSpPr>
            <a:cxnSpLocks/>
          </p:cNvCxnSpPr>
          <p:nvPr/>
        </p:nvCxnSpPr>
        <p:spPr>
          <a:xfrm>
            <a:off x="9004211" y="2862356"/>
            <a:ext cx="2637373" cy="0"/>
          </a:xfrm>
          <a:prstGeom prst="straightConnector1">
            <a:avLst/>
          </a:prstGeom>
          <a:ln>
            <a:solidFill>
              <a:srgbClr val="FF0000"/>
            </a:solidFill>
            <a:tailEnd type="triangle"/>
          </a:ln>
          <a:effectLst>
            <a:glow rad="228600">
              <a:srgbClr val="7030A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62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80" name="Picture 8" descr="Gazi Mustafa Kemâl Atatürk | Fotoğraf duvari, Fotoğraf, Nadide ...">
            <a:extLst>
              <a:ext uri="{FF2B5EF4-FFF2-40B4-BE49-F238E27FC236}">
                <a16:creationId xmlns="" xmlns:a16="http://schemas.microsoft.com/office/drawing/2014/main" id="{BC67D6ED-1012-40F7-B4C7-83C500AD0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211" y="11468"/>
            <a:ext cx="1638300" cy="2790825"/>
          </a:xfrm>
          <a:prstGeom prst="rect">
            <a:avLst/>
          </a:prstGeom>
          <a:noFill/>
          <a:effectLst>
            <a:glow rad="939800">
              <a:schemeClr val="bg1"/>
            </a:glow>
          </a:effectLst>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 xmlns:a16="http://schemas.microsoft.com/office/drawing/2014/main" id="{0324013E-70B5-4DE2-8CBD-101A124CE8A9}"/>
              </a:ext>
            </a:extLst>
          </p:cNvPr>
          <p:cNvSpPr txBox="1"/>
          <p:nvPr/>
        </p:nvSpPr>
        <p:spPr>
          <a:xfrm>
            <a:off x="548538" y="5412253"/>
            <a:ext cx="11476885" cy="1200329"/>
          </a:xfrm>
          <a:prstGeom prst="rect">
            <a:avLst/>
          </a:prstGeom>
          <a:noFill/>
        </p:spPr>
        <p:txBody>
          <a:bodyPr wrap="square">
            <a:spAutoFit/>
          </a:bodyPr>
          <a:lstStyle/>
          <a:p>
            <a:pPr marL="171450" indent="-171450" algn="just">
              <a:buFont typeface="Arial" panose="020B0604020202020204" pitchFamily="34" charset="0"/>
              <a:buChar char="•"/>
            </a:pPr>
            <a:r>
              <a:rPr lang="tr-TR" sz="1200" dirty="0" err="1">
                <a:solidFill>
                  <a:schemeClr val="bg1"/>
                </a:solidFill>
              </a:rPr>
              <a:t>Kuvay</a:t>
            </a:r>
            <a:r>
              <a:rPr lang="tr-TR" sz="1200" dirty="0">
                <a:solidFill>
                  <a:schemeClr val="bg1"/>
                </a:solidFill>
              </a:rPr>
              <a:t>-ı Millîye birlikleri, Batı Anadolu’da Yunan ordusuna ve Rum çetelerine, Güneyde Fransızlara karşı mücadele ederek işgal güçlerinin ilerleyişini yavaşlattılar. Türk köylerini, Rum ve Ermeni çetelerinin baskınlarından korudular. Millî Mücadele’nin örgütlenmesine zaman kazandırdılar. İç ayaklanmaların bastırılmasında görev aldılar. Millî Mücadele ruhunun güçlenmesine, mücadele azminin artmasına katkıda bulundular.</a:t>
            </a:r>
          </a:p>
          <a:p>
            <a:pPr marL="171450" indent="-171450" algn="just">
              <a:buFont typeface="Arial" panose="020B0604020202020204" pitchFamily="34" charset="0"/>
              <a:buChar char="•"/>
            </a:pPr>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 Ancak bazı Kuvayı Milliye komutanları halka zor kullanmış, başına buyruk davranmaya başlamış, merkezden gelen emirleri dinlememeye başlamıştı. </a:t>
            </a:r>
            <a:r>
              <a:rPr lang="tr-TR" sz="1200" dirty="0" err="1">
                <a:solidFill>
                  <a:schemeClr val="bg1"/>
                </a:solidFill>
              </a:rPr>
              <a:t>BMM’nin</a:t>
            </a:r>
            <a:r>
              <a:rPr lang="tr-TR" sz="1200" dirty="0">
                <a:solidFill>
                  <a:schemeClr val="bg1"/>
                </a:solidFill>
              </a:rPr>
              <a:t> açılmasından sonra, 1920’de düzenli orduya geçilmesi kararı ile </a:t>
            </a:r>
            <a:r>
              <a:rPr lang="tr-TR" sz="1200" dirty="0" err="1">
                <a:solidFill>
                  <a:schemeClr val="bg1"/>
                </a:solidFill>
              </a:rPr>
              <a:t>Kuvay</a:t>
            </a:r>
            <a:r>
              <a:rPr lang="tr-TR" sz="1200" dirty="0">
                <a:solidFill>
                  <a:schemeClr val="bg1"/>
                </a:solidFill>
              </a:rPr>
              <a:t>-ı Millîye birliklerinin görevleri sona erdi. Ancak bu duruma karşı çıkan bazı Kuvayı milliye birlikleri </a:t>
            </a:r>
            <a:r>
              <a:rPr lang="tr-TR" sz="1200" dirty="0" err="1">
                <a:solidFill>
                  <a:schemeClr val="bg1"/>
                </a:solidFill>
              </a:rPr>
              <a:t>BMM’ye</a:t>
            </a:r>
            <a:r>
              <a:rPr lang="tr-TR" sz="1200" dirty="0">
                <a:solidFill>
                  <a:schemeClr val="bg1"/>
                </a:solidFill>
              </a:rPr>
              <a:t> karşı isyan başlattılar.</a:t>
            </a:r>
          </a:p>
        </p:txBody>
      </p:sp>
      <p:sp>
        <p:nvSpPr>
          <p:cNvPr id="4" name="Metin kutusu 3">
            <a:extLst>
              <a:ext uri="{FF2B5EF4-FFF2-40B4-BE49-F238E27FC236}">
                <a16:creationId xmlns="" xmlns:a16="http://schemas.microsoft.com/office/drawing/2014/main" id="{A1D65DB9-64F5-4BF3-BE57-884F16F6A557}"/>
              </a:ext>
            </a:extLst>
          </p:cNvPr>
          <p:cNvSpPr txBox="1"/>
          <p:nvPr/>
        </p:nvSpPr>
        <p:spPr>
          <a:xfrm>
            <a:off x="5459941" y="2002150"/>
            <a:ext cx="6096000" cy="954107"/>
          </a:xfrm>
          <a:prstGeom prst="rect">
            <a:avLst/>
          </a:prstGeom>
          <a:noFill/>
        </p:spPr>
        <p:txBody>
          <a:bodyPr wrap="square">
            <a:spAutoFit/>
          </a:bodyPr>
          <a:lstStyle/>
          <a:p>
            <a:pPr algn="just"/>
            <a:r>
              <a:rPr lang="tr-TR" sz="1400" dirty="0">
                <a:solidFill>
                  <a:srgbClr val="FFFF00"/>
                </a:solidFill>
              </a:rPr>
              <a:t>İşgallere karşı ilk direniş </a:t>
            </a:r>
            <a:r>
              <a:rPr lang="tr-TR" sz="1400" dirty="0">
                <a:solidFill>
                  <a:srgbClr val="FF0000"/>
                </a:solidFill>
              </a:rPr>
              <a:t>hareketi</a:t>
            </a:r>
            <a:r>
              <a:rPr lang="tr-TR" sz="1400" dirty="0">
                <a:solidFill>
                  <a:srgbClr val="FFFF00"/>
                </a:solidFill>
              </a:rPr>
              <a:t>, 19 Aralık 1918’de </a:t>
            </a:r>
            <a:r>
              <a:rPr lang="tr-TR" sz="1400" dirty="0">
                <a:solidFill>
                  <a:srgbClr val="FF0000"/>
                </a:solidFill>
              </a:rPr>
              <a:t>Fransızlara</a:t>
            </a:r>
            <a:r>
              <a:rPr lang="tr-TR" sz="1400" dirty="0">
                <a:solidFill>
                  <a:srgbClr val="FFFF00"/>
                </a:solidFill>
              </a:rPr>
              <a:t> karşı, Güney Cephesinde, Hatay’ın </a:t>
            </a:r>
            <a:r>
              <a:rPr lang="tr-TR" sz="1400" dirty="0">
                <a:solidFill>
                  <a:srgbClr val="FF0000"/>
                </a:solidFill>
              </a:rPr>
              <a:t>Dörtyol</a:t>
            </a:r>
            <a:r>
              <a:rPr lang="tr-TR" sz="1400" dirty="0">
                <a:solidFill>
                  <a:srgbClr val="FFFF00"/>
                </a:solidFill>
              </a:rPr>
              <a:t> ilçesinde başladı. </a:t>
            </a:r>
            <a:r>
              <a:rPr lang="tr-TR" sz="1400" dirty="0">
                <a:solidFill>
                  <a:srgbClr val="FF0000"/>
                </a:solidFill>
              </a:rPr>
              <a:t>Urfa</a:t>
            </a:r>
            <a:r>
              <a:rPr lang="tr-TR" sz="1400" dirty="0">
                <a:solidFill>
                  <a:srgbClr val="FFFF00"/>
                </a:solidFill>
              </a:rPr>
              <a:t>, Antep ve Maraş’ta Fransızlara ve Ermenilere </a:t>
            </a:r>
            <a:r>
              <a:rPr lang="tr-TR" sz="1400" dirty="0">
                <a:solidFill>
                  <a:srgbClr val="FF0000"/>
                </a:solidFill>
              </a:rPr>
              <a:t>karşı</a:t>
            </a:r>
            <a:r>
              <a:rPr lang="tr-TR" sz="1400" dirty="0">
                <a:solidFill>
                  <a:srgbClr val="FFFF00"/>
                </a:solidFill>
              </a:rPr>
              <a:t> yapılan savaşlar, </a:t>
            </a:r>
            <a:r>
              <a:rPr lang="tr-TR" sz="1400" dirty="0">
                <a:solidFill>
                  <a:srgbClr val="FF0000"/>
                </a:solidFill>
              </a:rPr>
              <a:t>Millî</a:t>
            </a:r>
            <a:r>
              <a:rPr lang="tr-TR" sz="1400" dirty="0">
                <a:solidFill>
                  <a:srgbClr val="FFFF00"/>
                </a:solidFill>
              </a:rPr>
              <a:t> Mücadele tarihimizde destanlaşmıştır.</a:t>
            </a:r>
          </a:p>
        </p:txBody>
      </p:sp>
      <p:sp>
        <p:nvSpPr>
          <p:cNvPr id="6" name="Metin kutusu 5">
            <a:extLst>
              <a:ext uri="{FF2B5EF4-FFF2-40B4-BE49-F238E27FC236}">
                <a16:creationId xmlns="" xmlns:a16="http://schemas.microsoft.com/office/drawing/2014/main" id="{F6C7E60B-37E8-4A18-B6EB-9F9186089618}"/>
              </a:ext>
            </a:extLst>
          </p:cNvPr>
          <p:cNvSpPr txBox="1"/>
          <p:nvPr/>
        </p:nvSpPr>
        <p:spPr>
          <a:xfrm>
            <a:off x="607091" y="2845291"/>
            <a:ext cx="4700060" cy="1754326"/>
          </a:xfrm>
          <a:prstGeom prst="rect">
            <a:avLst/>
          </a:prstGeom>
          <a:noFill/>
        </p:spPr>
        <p:txBody>
          <a:bodyPr wrap="square">
            <a:spAutoFit/>
          </a:bodyPr>
          <a:lstStyle/>
          <a:p>
            <a:pPr marL="171450" indent="-171450" algn="just">
              <a:buFont typeface="Arial" panose="020B0604020202020204" pitchFamily="34" charset="0"/>
              <a:buChar char="•"/>
            </a:pPr>
            <a:r>
              <a:rPr lang="tr-TR" sz="1200" dirty="0">
                <a:solidFill>
                  <a:schemeClr val="bg1"/>
                </a:solidFill>
              </a:rPr>
              <a:t>İzmir’in işgali sonrası Ege Bölgesi’nde halkın silahlı direniş hareketleri başladı. Ayvalık, Nazilli, Salihli ve Ödemiş cepheleri oluşturuldu. Başta oldukça dağınık olan bu kuvvetler Alaşehir ve Balıkesir Kongreleri  kararlarıyla  birleştirilmeye çalışıldı. </a:t>
            </a:r>
          </a:p>
          <a:p>
            <a:pPr algn="just"/>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Sivas Kongresi’nde, Batı Anadolu </a:t>
            </a:r>
            <a:r>
              <a:rPr lang="tr-TR" sz="1200" dirty="0" err="1">
                <a:solidFill>
                  <a:schemeClr val="bg1"/>
                </a:solidFill>
              </a:rPr>
              <a:t>Kuvay</a:t>
            </a:r>
            <a:r>
              <a:rPr lang="tr-TR" sz="1200" dirty="0">
                <a:solidFill>
                  <a:schemeClr val="bg1"/>
                </a:solidFill>
              </a:rPr>
              <a:t>-ı Millîye Komutanlığı adı altında dağınık olarak mücadele eden güçler birleştirildi. Kuvayı Milliye komutanlığının başına  Ali Fuat Paşa getirildi ve Batı Cephesi kurulmuş oldu.</a:t>
            </a:r>
          </a:p>
        </p:txBody>
      </p:sp>
      <p:sp>
        <p:nvSpPr>
          <p:cNvPr id="8" name="Metin kutusu 7">
            <a:extLst>
              <a:ext uri="{FF2B5EF4-FFF2-40B4-BE49-F238E27FC236}">
                <a16:creationId xmlns="" xmlns:a16="http://schemas.microsoft.com/office/drawing/2014/main" id="{1C8953D0-AE4A-400B-A721-4C14BEAE42A9}"/>
              </a:ext>
            </a:extLst>
          </p:cNvPr>
          <p:cNvSpPr txBox="1"/>
          <p:nvPr/>
        </p:nvSpPr>
        <p:spPr>
          <a:xfrm>
            <a:off x="617008" y="357187"/>
            <a:ext cx="6705600" cy="1754326"/>
          </a:xfrm>
          <a:prstGeom prst="rect">
            <a:avLst/>
          </a:prstGeom>
          <a:noFill/>
        </p:spPr>
        <p:txBody>
          <a:bodyPr wrap="square">
            <a:spAutoFit/>
          </a:bodyPr>
          <a:lstStyle/>
          <a:p>
            <a:pPr marL="285750" indent="-285750" algn="just">
              <a:buFont typeface="Arial" panose="020B0604020202020204" pitchFamily="34" charset="0"/>
              <a:buChar char="•"/>
            </a:pPr>
            <a:r>
              <a:rPr lang="tr-TR" sz="1200" dirty="0">
                <a:solidFill>
                  <a:schemeClr val="bg1"/>
                </a:solidFill>
              </a:rPr>
              <a:t>Yerel halk kahramanlarının liderliğinde, gönüllülük esasına göre </a:t>
            </a:r>
          </a:p>
          <a:p>
            <a:pPr algn="just"/>
            <a:r>
              <a:rPr lang="tr-TR" sz="1200" dirty="0">
                <a:solidFill>
                  <a:schemeClr val="bg1"/>
                </a:solidFill>
              </a:rPr>
              <a:t>         oluşmuştu.</a:t>
            </a:r>
          </a:p>
          <a:p>
            <a:pPr algn="just"/>
            <a:r>
              <a:rPr lang="tr-TR" sz="1200" dirty="0">
                <a:solidFill>
                  <a:schemeClr val="bg1"/>
                </a:solidFill>
              </a:rPr>
              <a:t> </a:t>
            </a:r>
          </a:p>
          <a:p>
            <a:pPr marL="285750" indent="-285750" algn="just">
              <a:buFont typeface="Arial" panose="020B0604020202020204" pitchFamily="34" charset="0"/>
              <a:buChar char="•"/>
            </a:pPr>
            <a:r>
              <a:rPr lang="tr-TR" sz="1200" dirty="0">
                <a:solidFill>
                  <a:schemeClr val="bg1"/>
                </a:solidFill>
              </a:rPr>
              <a:t>Bir merkezden idare edilmedikleri gibi, her türlü ihtiyaçlarını da </a:t>
            </a:r>
          </a:p>
          <a:p>
            <a:pPr algn="just"/>
            <a:r>
              <a:rPr lang="tr-TR" sz="1200" dirty="0">
                <a:solidFill>
                  <a:schemeClr val="bg1"/>
                </a:solidFill>
              </a:rPr>
              <a:t>        bölgelerindeki halktan temin ediyorlardı. </a:t>
            </a:r>
          </a:p>
          <a:p>
            <a:pPr algn="just"/>
            <a:endParaRPr lang="tr-TR" sz="1200" dirty="0">
              <a:solidFill>
                <a:schemeClr val="bg1"/>
              </a:solidFill>
            </a:endParaRPr>
          </a:p>
          <a:p>
            <a:pPr marL="285750" indent="-285750" algn="just">
              <a:buFont typeface="Arial" panose="020B0604020202020204" pitchFamily="34" charset="0"/>
              <a:buChar char="•"/>
            </a:pPr>
            <a:r>
              <a:rPr lang="tr-TR" sz="1200" dirty="0">
                <a:solidFill>
                  <a:schemeClr val="bg1"/>
                </a:solidFill>
              </a:rPr>
              <a:t>Özellikle Ege Bölgesi’nde, Karadeniz’de ve Güney Cephesi’nde etkin olan Kuvayı </a:t>
            </a:r>
            <a:r>
              <a:rPr lang="tr-TR" sz="1200" dirty="0" err="1">
                <a:solidFill>
                  <a:schemeClr val="bg1"/>
                </a:solidFill>
              </a:rPr>
              <a:t>milliyelerin</a:t>
            </a:r>
            <a:r>
              <a:rPr lang="tr-TR" sz="1200" dirty="0">
                <a:solidFill>
                  <a:schemeClr val="bg1"/>
                </a:solidFill>
              </a:rPr>
              <a:t> öne çıkan kahraman liderleri Ethem Bey, Demirci Mehmet Efe, Yörük Ali Efe, Şahin Bey, İpsiz Recep </a:t>
            </a:r>
            <a:r>
              <a:rPr lang="tr-TR" sz="1200" dirty="0" err="1">
                <a:solidFill>
                  <a:schemeClr val="bg1"/>
                </a:solidFill>
              </a:rPr>
              <a:t>hibi</a:t>
            </a:r>
            <a:r>
              <a:rPr lang="tr-TR" sz="1200" dirty="0">
                <a:solidFill>
                  <a:schemeClr val="bg1"/>
                </a:solidFill>
              </a:rPr>
              <a:t> halk kahramanlarıdır.</a:t>
            </a:r>
          </a:p>
        </p:txBody>
      </p:sp>
      <p:pic>
        <p:nvPicPr>
          <p:cNvPr id="3074" name="Picture 2" descr="Yörük Ali Efe - Vikipedi">
            <a:extLst>
              <a:ext uri="{FF2B5EF4-FFF2-40B4-BE49-F238E27FC236}">
                <a16:creationId xmlns="" xmlns:a16="http://schemas.microsoft.com/office/drawing/2014/main" id="{6D23E659-7AED-4F54-894E-DE764BBAC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058" y="2913997"/>
            <a:ext cx="1733550" cy="21147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mirci Mehmet Efe - Beyaz Tarih">
            <a:extLst>
              <a:ext uri="{FF2B5EF4-FFF2-40B4-BE49-F238E27FC236}">
                <a16:creationId xmlns="" xmlns:a16="http://schemas.microsoft.com/office/drawing/2014/main" id="{A9854B89-8FE8-499E-BABB-ADC18A6DC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3553" y="2987428"/>
            <a:ext cx="1750483" cy="20879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Çerkez Ethem - Vikipedi">
            <a:extLst>
              <a:ext uri="{FF2B5EF4-FFF2-40B4-BE49-F238E27FC236}">
                <a16:creationId xmlns="" xmlns:a16="http://schemas.microsoft.com/office/drawing/2014/main" id="{3C6ADC1F-68BE-4542-B152-3C8389E302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1440" y="2933224"/>
            <a:ext cx="1986491" cy="2095500"/>
          </a:xfrm>
          <a:prstGeom prst="rect">
            <a:avLst/>
          </a:prstGeom>
          <a:noFill/>
          <a:extLst>
            <a:ext uri="{909E8E84-426E-40DD-AFC4-6F175D3DCCD1}">
              <a14:hiddenFill xmlns:a14="http://schemas.microsoft.com/office/drawing/2010/main">
                <a:solidFill>
                  <a:srgbClr val="FFFFFF"/>
                </a:solidFill>
              </a14:hiddenFill>
            </a:ext>
          </a:extLst>
        </p:spPr>
      </p:pic>
      <p:sp>
        <p:nvSpPr>
          <p:cNvPr id="15" name="Metin kutusu 14">
            <a:extLst>
              <a:ext uri="{FF2B5EF4-FFF2-40B4-BE49-F238E27FC236}">
                <a16:creationId xmlns="" xmlns:a16="http://schemas.microsoft.com/office/drawing/2014/main" id="{619ECD07-FD8A-4095-A84F-EC55E4FCF016}"/>
              </a:ext>
            </a:extLst>
          </p:cNvPr>
          <p:cNvSpPr txBox="1"/>
          <p:nvPr/>
        </p:nvSpPr>
        <p:spPr>
          <a:xfrm>
            <a:off x="5520793" y="5079060"/>
            <a:ext cx="6307137" cy="307777"/>
          </a:xfrm>
          <a:prstGeom prst="rect">
            <a:avLst/>
          </a:prstGeom>
          <a:noFill/>
        </p:spPr>
        <p:txBody>
          <a:bodyPr wrap="square">
            <a:spAutoFit/>
          </a:bodyPr>
          <a:lstStyle/>
          <a:p>
            <a:r>
              <a:rPr lang="tr-TR" sz="1400" dirty="0">
                <a:solidFill>
                  <a:srgbClr val="FF0000"/>
                </a:solidFill>
              </a:rPr>
              <a:t>Yörük ALİ                                    Demirci MEHMET                        </a:t>
            </a:r>
            <a:r>
              <a:rPr lang="tr-TR" sz="1400" dirty="0" err="1">
                <a:solidFill>
                  <a:srgbClr val="FF0000"/>
                </a:solidFill>
              </a:rPr>
              <a:t>Çerkes</a:t>
            </a:r>
            <a:r>
              <a:rPr lang="tr-TR" sz="1400" dirty="0">
                <a:solidFill>
                  <a:srgbClr val="FF0000"/>
                </a:solidFill>
              </a:rPr>
              <a:t> ETHEM</a:t>
            </a:r>
          </a:p>
        </p:txBody>
      </p:sp>
      <p:cxnSp>
        <p:nvCxnSpPr>
          <p:cNvPr id="17" name="Düz Ok Bağlayıcısı 16">
            <a:extLst>
              <a:ext uri="{FF2B5EF4-FFF2-40B4-BE49-F238E27FC236}">
                <a16:creationId xmlns="" xmlns:a16="http://schemas.microsoft.com/office/drawing/2014/main" id="{2E4AFD2D-3584-4EA1-A760-54F5B9B505DD}"/>
              </a:ext>
            </a:extLst>
          </p:cNvPr>
          <p:cNvCxnSpPr>
            <a:cxnSpLocks/>
          </p:cNvCxnSpPr>
          <p:nvPr/>
        </p:nvCxnSpPr>
        <p:spPr>
          <a:xfrm>
            <a:off x="819027" y="2256230"/>
            <a:ext cx="2637373" cy="0"/>
          </a:xfrm>
          <a:prstGeom prst="straightConnector1">
            <a:avLst/>
          </a:prstGeom>
          <a:ln>
            <a:solidFill>
              <a:srgbClr val="FF0000"/>
            </a:solidFill>
            <a:tailEnd type="triangle"/>
          </a:ln>
          <a:effectLst>
            <a:glow rad="228600">
              <a:schemeClr val="accent2">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 xmlns:a16="http://schemas.microsoft.com/office/drawing/2014/main" id="{6228CBC4-883A-472F-853E-01101AC77E6D}"/>
              </a:ext>
            </a:extLst>
          </p:cNvPr>
          <p:cNvCxnSpPr>
            <a:cxnSpLocks/>
          </p:cNvCxnSpPr>
          <p:nvPr/>
        </p:nvCxnSpPr>
        <p:spPr>
          <a:xfrm>
            <a:off x="819026" y="4662936"/>
            <a:ext cx="2637373" cy="0"/>
          </a:xfrm>
          <a:prstGeom prst="straightConnector1">
            <a:avLst/>
          </a:prstGeom>
          <a:ln>
            <a:solidFill>
              <a:srgbClr val="FF0000"/>
            </a:solidFill>
            <a:tailEnd type="triangle"/>
          </a:ln>
          <a:effectLst>
            <a:glow rad="228600">
              <a:srgbClr val="FF0000">
                <a:alpha val="66000"/>
              </a:srgbClr>
            </a:glow>
          </a:effectLst>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 xmlns:a16="http://schemas.microsoft.com/office/drawing/2014/main" id="{2B099710-4688-4777-90B5-A84F0E576DE1}"/>
              </a:ext>
            </a:extLst>
          </p:cNvPr>
          <p:cNvCxnSpPr>
            <a:cxnSpLocks/>
          </p:cNvCxnSpPr>
          <p:nvPr/>
        </p:nvCxnSpPr>
        <p:spPr>
          <a:xfrm>
            <a:off x="819026" y="4913972"/>
            <a:ext cx="2637373" cy="0"/>
          </a:xfrm>
          <a:prstGeom prst="straightConnector1">
            <a:avLst/>
          </a:prstGeom>
          <a:ln>
            <a:solidFill>
              <a:srgbClr val="FF0000"/>
            </a:solidFill>
            <a:tailEnd type="triangle"/>
          </a:ln>
          <a:effectLst>
            <a:glow rad="228600">
              <a:srgbClr val="7030A0"/>
            </a:glow>
          </a:effectLst>
        </p:spPr>
        <p:style>
          <a:lnRef idx="1">
            <a:schemeClr val="accent1"/>
          </a:lnRef>
          <a:fillRef idx="0">
            <a:schemeClr val="accent1"/>
          </a:fillRef>
          <a:effectRef idx="0">
            <a:schemeClr val="accent1"/>
          </a:effectRef>
          <a:fontRef idx="minor">
            <a:schemeClr val="tx1"/>
          </a:fontRef>
        </p:style>
      </p:cxnSp>
      <p:sp>
        <p:nvSpPr>
          <p:cNvPr id="21" name="Metin kutusu 20">
            <a:extLst>
              <a:ext uri="{FF2B5EF4-FFF2-40B4-BE49-F238E27FC236}">
                <a16:creationId xmlns="" xmlns:a16="http://schemas.microsoft.com/office/drawing/2014/main" id="{223505FA-9145-4FF5-BA0A-7A687C7DF5B4}"/>
              </a:ext>
            </a:extLst>
          </p:cNvPr>
          <p:cNvSpPr txBox="1"/>
          <p:nvPr/>
        </p:nvSpPr>
        <p:spPr>
          <a:xfrm>
            <a:off x="563852" y="19321"/>
            <a:ext cx="6093724" cy="369332"/>
          </a:xfrm>
          <a:prstGeom prst="rect">
            <a:avLst/>
          </a:prstGeom>
          <a:noFill/>
        </p:spPr>
        <p:txBody>
          <a:bodyPr wrap="square">
            <a:spAutoFit/>
          </a:bodyPr>
          <a:lstStyle/>
          <a:p>
            <a:r>
              <a:rPr lang="tr-TR" dirty="0">
                <a:solidFill>
                  <a:schemeClr val="bg1"/>
                </a:solidFill>
              </a:rPr>
              <a:t>Kuvayı Milliyeler,</a:t>
            </a:r>
            <a:endParaRPr lang="tr-TR" dirty="0"/>
          </a:p>
        </p:txBody>
      </p:sp>
      <p:sp>
        <p:nvSpPr>
          <p:cNvPr id="23" name="Metin kutusu 22">
            <a:extLst>
              <a:ext uri="{FF2B5EF4-FFF2-40B4-BE49-F238E27FC236}">
                <a16:creationId xmlns="" xmlns:a16="http://schemas.microsoft.com/office/drawing/2014/main" id="{818F455E-6CA2-479B-8CE6-20D3D56488DB}"/>
              </a:ext>
            </a:extLst>
          </p:cNvPr>
          <p:cNvSpPr txBox="1"/>
          <p:nvPr/>
        </p:nvSpPr>
        <p:spPr>
          <a:xfrm>
            <a:off x="770842" y="2449379"/>
            <a:ext cx="2169686" cy="369332"/>
          </a:xfrm>
          <a:prstGeom prst="rect">
            <a:avLst/>
          </a:prstGeom>
          <a:noFill/>
        </p:spPr>
        <p:txBody>
          <a:bodyPr wrap="square">
            <a:spAutoFit/>
          </a:bodyPr>
          <a:lstStyle/>
          <a:p>
            <a:r>
              <a:rPr lang="tr-TR" dirty="0">
                <a:solidFill>
                  <a:schemeClr val="bg1"/>
                </a:solidFill>
              </a:rPr>
              <a:t>Kuvayı Milliyeler,</a:t>
            </a:r>
            <a:endParaRPr lang="tr-TR" dirty="0"/>
          </a:p>
        </p:txBody>
      </p:sp>
      <p:sp>
        <p:nvSpPr>
          <p:cNvPr id="27" name="Metin kutusu 26">
            <a:extLst>
              <a:ext uri="{FF2B5EF4-FFF2-40B4-BE49-F238E27FC236}">
                <a16:creationId xmlns="" xmlns:a16="http://schemas.microsoft.com/office/drawing/2014/main" id="{67216630-F615-4A4C-91D0-20994C1482F4}"/>
              </a:ext>
            </a:extLst>
          </p:cNvPr>
          <p:cNvSpPr txBox="1"/>
          <p:nvPr/>
        </p:nvSpPr>
        <p:spPr>
          <a:xfrm>
            <a:off x="617008" y="5028724"/>
            <a:ext cx="3040592" cy="369332"/>
          </a:xfrm>
          <a:prstGeom prst="rect">
            <a:avLst/>
          </a:prstGeom>
          <a:noFill/>
        </p:spPr>
        <p:txBody>
          <a:bodyPr wrap="square">
            <a:spAutoFit/>
          </a:bodyPr>
          <a:lstStyle/>
          <a:p>
            <a:r>
              <a:rPr lang="tr-TR" dirty="0">
                <a:solidFill>
                  <a:schemeClr val="bg1"/>
                </a:solidFill>
              </a:rPr>
              <a:t>Kuvayı </a:t>
            </a:r>
            <a:r>
              <a:rPr lang="tr-TR" dirty="0" err="1">
                <a:solidFill>
                  <a:schemeClr val="bg1"/>
                </a:solidFill>
              </a:rPr>
              <a:t>Milliyelerin</a:t>
            </a:r>
            <a:r>
              <a:rPr lang="tr-TR" dirty="0">
                <a:solidFill>
                  <a:schemeClr val="bg1"/>
                </a:solidFill>
              </a:rPr>
              <a:t> Yararları,</a:t>
            </a:r>
            <a:endParaRPr lang="tr-TR" dirty="0"/>
          </a:p>
        </p:txBody>
      </p:sp>
    </p:spTree>
    <p:extLst>
      <p:ext uri="{BB962C8B-B14F-4D97-AF65-F5344CB8AC3E}">
        <p14:creationId xmlns:p14="http://schemas.microsoft.com/office/powerpoint/2010/main" val="1371658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Resim 2">
            <a:extLst>
              <a:ext uri="{FF2B5EF4-FFF2-40B4-BE49-F238E27FC236}">
                <a16:creationId xmlns="" xmlns:a16="http://schemas.microsoft.com/office/drawing/2014/main" id="{BB55D470-9F96-4473-97D5-F3ECD81F345C}"/>
              </a:ext>
            </a:extLst>
          </p:cNvPr>
          <p:cNvPicPr>
            <a:picLocks noChangeAspect="1"/>
          </p:cNvPicPr>
          <p:nvPr/>
        </p:nvPicPr>
        <p:blipFill>
          <a:blip r:embed="rId2"/>
          <a:stretch>
            <a:fillRect/>
          </a:stretch>
        </p:blipFill>
        <p:spPr>
          <a:xfrm>
            <a:off x="234336" y="584465"/>
            <a:ext cx="4998063" cy="4115872"/>
          </a:xfrm>
          <a:prstGeom prst="rect">
            <a:avLst/>
          </a:prstGeom>
        </p:spPr>
      </p:pic>
      <p:sp>
        <p:nvSpPr>
          <p:cNvPr id="7" name="Metin kutusu 6">
            <a:extLst>
              <a:ext uri="{FF2B5EF4-FFF2-40B4-BE49-F238E27FC236}">
                <a16:creationId xmlns="" xmlns:a16="http://schemas.microsoft.com/office/drawing/2014/main" id="{BD7567CD-6126-4594-8433-BA7A69065E98}"/>
              </a:ext>
            </a:extLst>
          </p:cNvPr>
          <p:cNvSpPr txBox="1"/>
          <p:nvPr/>
        </p:nvSpPr>
        <p:spPr>
          <a:xfrm>
            <a:off x="5334000" y="129156"/>
            <a:ext cx="6096000" cy="3970318"/>
          </a:xfrm>
          <a:prstGeom prst="rect">
            <a:avLst/>
          </a:prstGeom>
          <a:noFill/>
        </p:spPr>
        <p:txBody>
          <a:bodyPr wrap="square">
            <a:spAutoFit/>
          </a:bodyPr>
          <a:lstStyle/>
          <a:p>
            <a:pPr marL="285750" indent="-285750" algn="just" fontAlgn="base">
              <a:buFont typeface="Arial" panose="020B0604020202020204" pitchFamily="34" charset="0"/>
              <a:buChar char="•"/>
            </a:pPr>
            <a:r>
              <a:rPr lang="tr-TR" sz="1200" b="0" i="0" dirty="0">
                <a:solidFill>
                  <a:schemeClr val="bg1"/>
                </a:solidFill>
                <a:effectLst/>
              </a:rPr>
              <a:t>İtilaf devletleri yaptıkları konferanslarda, İtalyanlara </a:t>
            </a:r>
            <a:r>
              <a:rPr lang="tr-TR" sz="1200" b="1" i="0" dirty="0">
                <a:solidFill>
                  <a:schemeClr val="bg1"/>
                </a:solidFill>
                <a:effectLst/>
              </a:rPr>
              <a:t>Antalya</a:t>
            </a:r>
            <a:r>
              <a:rPr lang="tr-TR" sz="1200" b="0" i="0" dirty="0">
                <a:solidFill>
                  <a:schemeClr val="bg1"/>
                </a:solidFill>
                <a:effectLst/>
              </a:rPr>
              <a:t>’dan </a:t>
            </a:r>
            <a:r>
              <a:rPr lang="tr-TR" sz="1200" b="1" i="0" dirty="0">
                <a:solidFill>
                  <a:schemeClr val="bg1"/>
                </a:solidFill>
                <a:effectLst/>
              </a:rPr>
              <a:t>Menderes Nehri</a:t>
            </a:r>
            <a:r>
              <a:rPr lang="tr-TR" sz="1200" b="0" i="0" dirty="0">
                <a:solidFill>
                  <a:schemeClr val="bg1"/>
                </a:solidFill>
                <a:effectLst/>
              </a:rPr>
              <a:t>‘ne kadar olan bölgeyi verdiler ve </a:t>
            </a:r>
            <a:r>
              <a:rPr lang="tr-TR" sz="1200" b="1" i="0" dirty="0">
                <a:solidFill>
                  <a:schemeClr val="bg1"/>
                </a:solidFill>
                <a:effectLst/>
              </a:rPr>
              <a:t>Yunanistan</a:t>
            </a:r>
            <a:r>
              <a:rPr lang="tr-TR" sz="1200" b="0" i="0" dirty="0">
                <a:solidFill>
                  <a:schemeClr val="bg1"/>
                </a:solidFill>
                <a:effectLst/>
              </a:rPr>
              <a:t>’a da İzmir çevresinde bir pay ayırdılar.</a:t>
            </a:r>
          </a:p>
          <a:p>
            <a:pPr algn="just" fontAlgn="base"/>
            <a:endParaRPr lang="tr-TR" sz="1200" b="0" i="1" dirty="0">
              <a:solidFill>
                <a:schemeClr val="bg1"/>
              </a:solidFill>
              <a:effectLst/>
            </a:endParaRPr>
          </a:p>
          <a:p>
            <a:pPr marL="285750" indent="-285750" algn="just" fontAlgn="base">
              <a:buFont typeface="Arial" panose="020B0604020202020204" pitchFamily="34" charset="0"/>
              <a:buChar char="•"/>
            </a:pPr>
            <a:r>
              <a:rPr lang="tr-TR" sz="1200" b="0" i="1" dirty="0">
                <a:solidFill>
                  <a:schemeClr val="bg1"/>
                </a:solidFill>
                <a:effectLst/>
              </a:rPr>
              <a:t>Fakat İtalyanlarla Yunanistan, anlaşamıyordu</a:t>
            </a:r>
            <a:r>
              <a:rPr lang="tr-TR" sz="1200" b="0" i="0" dirty="0">
                <a:solidFill>
                  <a:schemeClr val="bg1"/>
                </a:solidFill>
                <a:effectLst/>
              </a:rPr>
              <a:t>. </a:t>
            </a:r>
            <a:r>
              <a:rPr lang="tr-TR" sz="1200" b="1" i="0" dirty="0">
                <a:solidFill>
                  <a:schemeClr val="bg1"/>
                </a:solidFill>
                <a:effectLst/>
              </a:rPr>
              <a:t>19 Mayıs 1919</a:t>
            </a:r>
            <a:r>
              <a:rPr lang="tr-TR" sz="1200" b="0" i="0" dirty="0">
                <a:solidFill>
                  <a:schemeClr val="bg1"/>
                </a:solidFill>
                <a:effectLst/>
              </a:rPr>
              <a:t>’da Yunanlılar İzmir’i işgal edince </a:t>
            </a:r>
            <a:r>
              <a:rPr lang="tr-TR" sz="1200" b="1" i="0" dirty="0">
                <a:solidFill>
                  <a:schemeClr val="bg1"/>
                </a:solidFill>
                <a:effectLst/>
              </a:rPr>
              <a:t>Kuvayı Milliyeler ortaya çıktı ve bunlar </a:t>
            </a:r>
            <a:r>
              <a:rPr lang="tr-TR" sz="1200" b="0" i="0" dirty="0">
                <a:solidFill>
                  <a:schemeClr val="bg1"/>
                </a:solidFill>
                <a:effectLst/>
              </a:rPr>
              <a:t>İtalyan işgal bölgesini üs edindiler. İtalyanlar, İzmir kendilerine bırakılmayınca </a:t>
            </a:r>
            <a:r>
              <a:rPr lang="tr-TR" sz="1200" b="1" i="0" dirty="0">
                <a:solidFill>
                  <a:schemeClr val="bg1"/>
                </a:solidFill>
                <a:effectLst/>
              </a:rPr>
              <a:t>Yunanistan</a:t>
            </a:r>
            <a:r>
              <a:rPr lang="tr-TR" sz="1200" b="0" i="0" dirty="0">
                <a:solidFill>
                  <a:schemeClr val="bg1"/>
                </a:solidFill>
                <a:effectLst/>
              </a:rPr>
              <a:t>’a kontrolüne geçmesini istemiyordu.</a:t>
            </a:r>
          </a:p>
          <a:p>
            <a:pPr marL="285750" indent="-285750" algn="just" fontAlgn="base">
              <a:buFont typeface="Arial" panose="020B0604020202020204" pitchFamily="34" charset="0"/>
              <a:buChar char="•"/>
            </a:pPr>
            <a:endParaRPr lang="tr-TR" sz="1200" dirty="0">
              <a:solidFill>
                <a:schemeClr val="bg1"/>
              </a:solidFill>
            </a:endParaRPr>
          </a:p>
          <a:p>
            <a:pPr marL="285750" indent="-285750" algn="just" fontAlgn="base">
              <a:buFont typeface="Arial" panose="020B0604020202020204" pitchFamily="34" charset="0"/>
              <a:buChar char="•"/>
            </a:pPr>
            <a:r>
              <a:rPr lang="tr-TR" sz="1200" b="0" i="0" dirty="0">
                <a:solidFill>
                  <a:schemeClr val="bg1"/>
                </a:solidFill>
                <a:effectLst/>
              </a:rPr>
              <a:t> Yunanistan başbakanı </a:t>
            </a:r>
            <a:r>
              <a:rPr lang="tr-TR" sz="1200" b="1" i="0" dirty="0">
                <a:solidFill>
                  <a:schemeClr val="bg1"/>
                </a:solidFill>
                <a:effectLst/>
              </a:rPr>
              <a:t>Venizelos</a:t>
            </a:r>
            <a:r>
              <a:rPr lang="tr-TR" sz="1200" b="0" i="0" dirty="0">
                <a:solidFill>
                  <a:schemeClr val="bg1"/>
                </a:solidFill>
                <a:effectLst/>
              </a:rPr>
              <a:t>, Yunan işgal kuvvetleri üzerine baskınlar yapan Türk direniş güçlerinden Yüksek Konsey’e şikâyetçi oldu. </a:t>
            </a:r>
            <a:r>
              <a:rPr lang="tr-TR" sz="1200" b="1" i="0" dirty="0">
                <a:solidFill>
                  <a:schemeClr val="bg1"/>
                </a:solidFill>
                <a:effectLst/>
              </a:rPr>
              <a:t>Yüksek Konsey</a:t>
            </a:r>
            <a:r>
              <a:rPr lang="tr-TR" sz="1200" b="0" i="0" dirty="0">
                <a:solidFill>
                  <a:schemeClr val="bg1"/>
                </a:solidFill>
                <a:effectLst/>
              </a:rPr>
              <a:t>, 18 Temmuz 1919’da </a:t>
            </a:r>
            <a:r>
              <a:rPr lang="tr-TR" sz="1200" b="1" i="0" dirty="0">
                <a:solidFill>
                  <a:schemeClr val="bg1"/>
                </a:solidFill>
                <a:effectLst/>
              </a:rPr>
              <a:t>İngiliz Karadeniz Orduları Kumandanı General Milne</a:t>
            </a:r>
            <a:r>
              <a:rPr lang="tr-TR" sz="1200" b="0" i="0" dirty="0">
                <a:solidFill>
                  <a:schemeClr val="bg1"/>
                </a:solidFill>
                <a:effectLst/>
              </a:rPr>
              <a:t>’den herkesin işgal edebileceği sınırları saptamasını istedi. İstanbul’daki Üç Yüksek Komiser (İngiliz, Fransız ve İtalyan) 2 Ağustos’ta harekete geçti. Ertesi gün konuyu </a:t>
            </a:r>
            <a:r>
              <a:rPr lang="tr-TR" sz="1200" b="0" i="1" dirty="0">
                <a:solidFill>
                  <a:schemeClr val="bg1"/>
                </a:solidFill>
                <a:effectLst/>
              </a:rPr>
              <a:t>İstanbul Hükümetine </a:t>
            </a:r>
            <a:r>
              <a:rPr lang="tr-TR" sz="1200" b="0" i="0" dirty="0">
                <a:solidFill>
                  <a:schemeClr val="bg1"/>
                </a:solidFill>
                <a:effectLst/>
              </a:rPr>
              <a:t>de bildirdiler. 5 gün sonra </a:t>
            </a:r>
            <a:r>
              <a:rPr lang="tr-TR" sz="1200" b="1" i="0" dirty="0">
                <a:solidFill>
                  <a:schemeClr val="bg1"/>
                </a:solidFill>
                <a:effectLst/>
              </a:rPr>
              <a:t>Milne </a:t>
            </a:r>
            <a:r>
              <a:rPr lang="tr-TR" sz="1200" b="0" i="0" dirty="0">
                <a:solidFill>
                  <a:schemeClr val="bg1"/>
                </a:solidFill>
                <a:effectLst/>
              </a:rPr>
              <a:t>İzmir’e gelerek İngiliz ve Yunan kurmayları ile ortak bir toplantı yaptı.</a:t>
            </a:r>
          </a:p>
          <a:p>
            <a:pPr marL="285750" indent="-285750" algn="just" fontAlgn="base">
              <a:buFont typeface="Arial" panose="020B0604020202020204" pitchFamily="34" charset="0"/>
              <a:buChar char="•"/>
            </a:pPr>
            <a:endParaRPr lang="tr-TR" sz="1200" dirty="0">
              <a:solidFill>
                <a:schemeClr val="bg1"/>
              </a:solidFill>
            </a:endParaRPr>
          </a:p>
          <a:p>
            <a:pPr marL="285750" indent="-285750" algn="just" fontAlgn="base">
              <a:buFont typeface="Arial" panose="020B0604020202020204" pitchFamily="34" charset="0"/>
              <a:buChar char="•"/>
            </a:pPr>
            <a:r>
              <a:rPr lang="tr-TR" sz="1200" b="0" i="0" dirty="0">
                <a:solidFill>
                  <a:schemeClr val="bg1"/>
                </a:solidFill>
                <a:effectLst/>
              </a:rPr>
              <a:t>19 Ağustos’ta </a:t>
            </a:r>
            <a:r>
              <a:rPr lang="tr-TR" sz="1200" b="1" i="0" dirty="0">
                <a:solidFill>
                  <a:schemeClr val="bg1"/>
                </a:solidFill>
                <a:effectLst/>
              </a:rPr>
              <a:t>Milne</a:t>
            </a:r>
            <a:r>
              <a:rPr lang="tr-TR" sz="1200" b="0" i="0" dirty="0">
                <a:solidFill>
                  <a:schemeClr val="bg1"/>
                </a:solidFill>
                <a:effectLst/>
              </a:rPr>
              <a:t>, Türk Hükümetini ve bölgede Yunanlılara karşı faaliyette bulunan </a:t>
            </a:r>
            <a:r>
              <a:rPr lang="tr-TR" sz="1200" b="1" i="0" dirty="0">
                <a:solidFill>
                  <a:schemeClr val="bg1"/>
                </a:solidFill>
                <a:effectLst/>
              </a:rPr>
              <a:t>57. Tümen</a:t>
            </a:r>
            <a:r>
              <a:rPr lang="tr-TR" sz="1200" b="0" i="0" dirty="0">
                <a:solidFill>
                  <a:schemeClr val="bg1"/>
                </a:solidFill>
                <a:effectLst/>
              </a:rPr>
              <a:t>’i tehdit etmiştir. “</a:t>
            </a:r>
            <a:r>
              <a:rPr lang="tr-TR" sz="1200" b="1" i="0" dirty="0">
                <a:solidFill>
                  <a:schemeClr val="bg1"/>
                </a:solidFill>
                <a:effectLst/>
              </a:rPr>
              <a:t>Müttefik kuvvetlere yapılan saldırılara son verilmezse Yunan birliklerine ileri mevzileri işgal etmeleri için emir vermek zorunda kalacağım</a:t>
            </a:r>
            <a:r>
              <a:rPr lang="tr-TR" sz="1200" b="0" i="0" dirty="0">
                <a:solidFill>
                  <a:schemeClr val="bg1"/>
                </a:solidFill>
                <a:effectLst/>
              </a:rPr>
              <a:t>!”</a:t>
            </a:r>
          </a:p>
          <a:p>
            <a:pPr marL="285750" indent="-285750" algn="just" fontAlgn="base">
              <a:buFont typeface="Arial" panose="020B0604020202020204" pitchFamily="34" charset="0"/>
              <a:buChar char="•"/>
            </a:pPr>
            <a:endParaRPr lang="tr-TR" sz="1200" dirty="0">
              <a:solidFill>
                <a:schemeClr val="bg1"/>
              </a:solidFill>
            </a:endParaRPr>
          </a:p>
          <a:p>
            <a:pPr marL="285750" indent="-285750" algn="just" fontAlgn="base">
              <a:buFont typeface="Arial" panose="020B0604020202020204" pitchFamily="34" charset="0"/>
              <a:buChar char="•"/>
            </a:pPr>
            <a:r>
              <a:rPr lang="tr-TR" sz="1200" b="1" i="0" dirty="0">
                <a:solidFill>
                  <a:schemeClr val="bg1"/>
                </a:solidFill>
                <a:effectLst/>
              </a:rPr>
              <a:t>23 Ağustos</a:t>
            </a:r>
            <a:r>
              <a:rPr lang="tr-TR" sz="1200" b="0" i="0" dirty="0">
                <a:solidFill>
                  <a:schemeClr val="bg1"/>
                </a:solidFill>
                <a:effectLst/>
              </a:rPr>
              <a:t>’ta toplantısı devam eden süren </a:t>
            </a:r>
            <a:r>
              <a:rPr lang="tr-TR" sz="1200" b="1" i="0" dirty="0">
                <a:solidFill>
                  <a:schemeClr val="bg1"/>
                </a:solidFill>
                <a:effectLst/>
              </a:rPr>
              <a:t>Alaşehir Kongresi</a:t>
            </a:r>
            <a:r>
              <a:rPr lang="tr-TR" sz="1200" dirty="0">
                <a:solidFill>
                  <a:schemeClr val="bg1"/>
                </a:solidFill>
              </a:rPr>
              <a:t> temsilcileri </a:t>
            </a:r>
            <a:r>
              <a:rPr lang="tr-TR" sz="1200" b="0" i="0" dirty="0" err="1">
                <a:solidFill>
                  <a:schemeClr val="bg1"/>
                </a:solidFill>
                <a:effectLst/>
              </a:rPr>
              <a:t>Milne’in</a:t>
            </a:r>
            <a:r>
              <a:rPr lang="tr-TR" sz="1200" b="0" i="0" dirty="0">
                <a:solidFill>
                  <a:schemeClr val="bg1"/>
                </a:solidFill>
                <a:effectLst/>
              </a:rPr>
              <a:t> tehdidine şu şekilde cevap vermiştir:</a:t>
            </a:r>
          </a:p>
          <a:p>
            <a:pPr marL="285750" indent="-285750" algn="just" fontAlgn="base">
              <a:buFont typeface="Arial" panose="020B0604020202020204" pitchFamily="34" charset="0"/>
              <a:buChar char="•"/>
            </a:pPr>
            <a:endParaRPr lang="tr-TR" sz="1200" b="0" i="0" dirty="0">
              <a:solidFill>
                <a:schemeClr val="bg1"/>
              </a:solidFill>
              <a:effectLst/>
              <a:latin typeface="Roboto"/>
            </a:endParaRPr>
          </a:p>
        </p:txBody>
      </p:sp>
      <p:sp>
        <p:nvSpPr>
          <p:cNvPr id="5" name="Metin kutusu 4">
            <a:extLst>
              <a:ext uri="{FF2B5EF4-FFF2-40B4-BE49-F238E27FC236}">
                <a16:creationId xmlns="" xmlns:a16="http://schemas.microsoft.com/office/drawing/2014/main" id="{DAA58124-B488-4CA4-A02B-C178B05CD574}"/>
              </a:ext>
            </a:extLst>
          </p:cNvPr>
          <p:cNvSpPr txBox="1"/>
          <p:nvPr/>
        </p:nvSpPr>
        <p:spPr>
          <a:xfrm>
            <a:off x="229463" y="5022624"/>
            <a:ext cx="11733074" cy="1569660"/>
          </a:xfrm>
          <a:prstGeom prst="rect">
            <a:avLst/>
          </a:prstGeom>
          <a:noFill/>
        </p:spPr>
        <p:txBody>
          <a:bodyPr wrap="square">
            <a:spAutoFit/>
          </a:bodyPr>
          <a:lstStyle/>
          <a:p>
            <a:pPr marL="171450" indent="-171450" algn="just" fontAlgn="base">
              <a:buFont typeface="Arial" panose="020B0604020202020204" pitchFamily="34" charset="0"/>
              <a:buChar char="•"/>
            </a:pPr>
            <a:r>
              <a:rPr lang="tr-TR" sz="1200" b="1" i="0" dirty="0">
                <a:solidFill>
                  <a:schemeClr val="bg1"/>
                </a:solidFill>
                <a:effectLst/>
              </a:rPr>
              <a:t>2 Ekim</a:t>
            </a:r>
            <a:r>
              <a:rPr lang="tr-TR" sz="1200" b="0" i="0" dirty="0">
                <a:solidFill>
                  <a:schemeClr val="bg1"/>
                </a:solidFill>
                <a:effectLst/>
              </a:rPr>
              <a:t>’de </a:t>
            </a:r>
            <a:r>
              <a:rPr lang="tr-TR" sz="1200" b="1" i="0" dirty="0">
                <a:solidFill>
                  <a:schemeClr val="bg1"/>
                </a:solidFill>
                <a:effectLst/>
              </a:rPr>
              <a:t>Mine</a:t>
            </a:r>
            <a:r>
              <a:rPr lang="tr-TR" sz="1200" b="0" i="0" dirty="0">
                <a:solidFill>
                  <a:schemeClr val="bg1"/>
                </a:solidFill>
                <a:effectLst/>
              </a:rPr>
              <a:t>, önerdiği sınırı </a:t>
            </a:r>
            <a:r>
              <a:rPr lang="tr-TR" sz="1200" b="1" i="0" dirty="0">
                <a:solidFill>
                  <a:schemeClr val="bg1"/>
                </a:solidFill>
                <a:effectLst/>
              </a:rPr>
              <a:t>Yüksek Konsey</a:t>
            </a:r>
            <a:r>
              <a:rPr lang="tr-TR" sz="1200" b="0" i="0" dirty="0">
                <a:solidFill>
                  <a:schemeClr val="bg1"/>
                </a:solidFill>
                <a:effectLst/>
              </a:rPr>
              <a:t>’e sundu ve Yunan kuvvetleriyle Türk kuvvetleri arasında İtilaf askerlerinin sokulmasını önerdi. Konsey bu öneriyi kabul etti. 11 Ekimde </a:t>
            </a:r>
            <a:r>
              <a:rPr lang="tr-TR" sz="1200" b="1" i="0" dirty="0">
                <a:solidFill>
                  <a:schemeClr val="bg1"/>
                </a:solidFill>
                <a:effectLst/>
              </a:rPr>
              <a:t>Milne</a:t>
            </a:r>
            <a:r>
              <a:rPr lang="tr-TR" sz="1200" b="0" i="0" dirty="0">
                <a:solidFill>
                  <a:schemeClr val="bg1"/>
                </a:solidFill>
                <a:effectLst/>
              </a:rPr>
              <a:t> Yunan kuvvetlerine mutlak bir serbestlik verdi. 3 Kasım’da da, İstanbul hükümetine, işgal sınırını bildirerek Türk kuvvetlerinin 3 km. geri çekilmesini önerdi. </a:t>
            </a:r>
            <a:r>
              <a:rPr lang="tr-TR" sz="1200" b="1" i="0" dirty="0">
                <a:solidFill>
                  <a:schemeClr val="bg1"/>
                </a:solidFill>
                <a:effectLst/>
              </a:rPr>
              <a:t>Ali Rıza Paşa Hükümeti</a:t>
            </a:r>
            <a:r>
              <a:rPr lang="tr-TR" sz="1200" b="0" i="0" dirty="0">
                <a:solidFill>
                  <a:schemeClr val="bg1"/>
                </a:solidFill>
                <a:effectLst/>
              </a:rPr>
              <a:t>nin Harbiye Nezareti, isteğe olumsuz yanıt verdi. </a:t>
            </a:r>
            <a:r>
              <a:rPr lang="tr-TR" sz="1200" b="1" i="0" dirty="0">
                <a:solidFill>
                  <a:schemeClr val="bg1"/>
                </a:solidFill>
                <a:effectLst/>
              </a:rPr>
              <a:t>Milne</a:t>
            </a:r>
            <a:r>
              <a:rPr lang="tr-TR" sz="1200" b="0" i="0" dirty="0">
                <a:solidFill>
                  <a:schemeClr val="bg1"/>
                </a:solidFill>
                <a:effectLst/>
              </a:rPr>
              <a:t>, 11 Aralıkta </a:t>
            </a:r>
            <a:r>
              <a:rPr lang="tr-TR" sz="1200" b="1" i="0" dirty="0">
                <a:solidFill>
                  <a:schemeClr val="bg1"/>
                </a:solidFill>
                <a:effectLst/>
              </a:rPr>
              <a:t>İstanbul Hükümeti</a:t>
            </a:r>
            <a:r>
              <a:rPr lang="tr-TR" sz="1200" b="0" i="0" dirty="0">
                <a:solidFill>
                  <a:schemeClr val="bg1"/>
                </a:solidFill>
                <a:effectLst/>
              </a:rPr>
              <a:t>nden kuvvetleri Milne hattından geri çekmeyi reddeden </a:t>
            </a:r>
            <a:r>
              <a:rPr lang="tr-TR" sz="1200" b="1" i="0" dirty="0">
                <a:solidFill>
                  <a:schemeClr val="bg1"/>
                </a:solidFill>
                <a:effectLst/>
              </a:rPr>
              <a:t>Harbiye Nazırı Cemal Paşa ile Genelkurmay Başkanı Cevat Paşa</a:t>
            </a:r>
            <a:r>
              <a:rPr lang="tr-TR" sz="1200" b="0" i="0" dirty="0">
                <a:solidFill>
                  <a:schemeClr val="bg1"/>
                </a:solidFill>
                <a:effectLst/>
              </a:rPr>
              <a:t>’nın görevden alınmasını istedi</a:t>
            </a:r>
            <a:r>
              <a:rPr lang="tr-TR" sz="1200" b="0" i="0" dirty="0">
                <a:solidFill>
                  <a:schemeClr val="bg1"/>
                </a:solidFill>
                <a:effectLst/>
                <a:latin typeface="Roboto"/>
              </a:rPr>
              <a:t>.</a:t>
            </a:r>
          </a:p>
          <a:p>
            <a:pPr algn="just" fontAlgn="base"/>
            <a:endParaRPr lang="tr-TR" sz="1200" b="0" i="0" dirty="0">
              <a:solidFill>
                <a:schemeClr val="bg1"/>
              </a:solidFill>
              <a:effectLst/>
              <a:latin typeface="Roboto"/>
            </a:endParaRPr>
          </a:p>
          <a:p>
            <a:pPr marL="171450" indent="-171450" algn="just" fontAlgn="base">
              <a:buFont typeface="Arial" panose="020B0604020202020204" pitchFamily="34" charset="0"/>
              <a:buChar char="•"/>
            </a:pPr>
            <a:r>
              <a:rPr lang="tr-TR" sz="1200" b="1" i="0" dirty="0">
                <a:solidFill>
                  <a:schemeClr val="bg1"/>
                </a:solidFill>
                <a:effectLst/>
              </a:rPr>
              <a:t>23 Mayıs 1920</a:t>
            </a:r>
            <a:r>
              <a:rPr lang="tr-TR" sz="1200" b="0" i="0" dirty="0">
                <a:solidFill>
                  <a:schemeClr val="bg1"/>
                </a:solidFill>
                <a:effectLst/>
              </a:rPr>
              <a:t>’de, </a:t>
            </a:r>
            <a:r>
              <a:rPr lang="tr-TR" sz="1200" b="1" i="0" dirty="0">
                <a:solidFill>
                  <a:schemeClr val="bg1"/>
                </a:solidFill>
                <a:effectLst/>
              </a:rPr>
              <a:t>Milne</a:t>
            </a:r>
            <a:r>
              <a:rPr lang="tr-TR" sz="1200" b="0" i="0" dirty="0">
                <a:solidFill>
                  <a:schemeClr val="bg1"/>
                </a:solidFill>
                <a:effectLst/>
              </a:rPr>
              <a:t>; Yunan kuvvetlerine, karşı saldırıda, eski yerlerine geri dönmek şartıyla 3 </a:t>
            </a:r>
            <a:r>
              <a:rPr lang="tr-TR" sz="1200" b="0" i="0" dirty="0" err="1">
                <a:solidFill>
                  <a:schemeClr val="bg1"/>
                </a:solidFill>
                <a:effectLst/>
              </a:rPr>
              <a:t>km.lik</a:t>
            </a:r>
            <a:r>
              <a:rPr lang="tr-TR" sz="1200" b="0" i="0" dirty="0">
                <a:solidFill>
                  <a:schemeClr val="bg1"/>
                </a:solidFill>
                <a:effectLst/>
              </a:rPr>
              <a:t> sınırı aşabileceklerini bildirdi. 10 Haziran’da </a:t>
            </a:r>
            <a:r>
              <a:rPr lang="tr-TR" sz="1200" b="1" i="0" dirty="0">
                <a:solidFill>
                  <a:schemeClr val="bg1"/>
                </a:solidFill>
                <a:effectLst/>
              </a:rPr>
              <a:t>Milne</a:t>
            </a:r>
            <a:r>
              <a:rPr lang="tr-TR" sz="1200" b="0" i="0" dirty="0">
                <a:solidFill>
                  <a:schemeClr val="bg1"/>
                </a:solidFill>
                <a:effectLst/>
              </a:rPr>
              <a:t>, İzmit bölgesinde de </a:t>
            </a:r>
            <a:r>
              <a:rPr lang="tr-TR" sz="1200" b="1" i="0" dirty="0">
                <a:solidFill>
                  <a:schemeClr val="bg1"/>
                </a:solidFill>
                <a:effectLst/>
              </a:rPr>
              <a:t>Kuvayı Milliye</a:t>
            </a:r>
            <a:r>
              <a:rPr lang="tr-TR" sz="1200" b="0" i="0" dirty="0">
                <a:solidFill>
                  <a:schemeClr val="bg1"/>
                </a:solidFill>
                <a:effectLst/>
              </a:rPr>
              <a:t> ile İngilizler arasında bir sınır çizmekle görevlendirildi. 14 Haziran’da da hükümetine şu raporu verdi: “</a:t>
            </a:r>
            <a:r>
              <a:rPr lang="tr-TR" sz="1200" b="1" i="0" dirty="0">
                <a:solidFill>
                  <a:schemeClr val="bg1"/>
                </a:solidFill>
                <a:effectLst/>
              </a:rPr>
              <a:t>İngilizler </a:t>
            </a:r>
            <a:r>
              <a:rPr lang="tr-TR" sz="1200" b="1" i="0" dirty="0" err="1">
                <a:solidFill>
                  <a:schemeClr val="bg1"/>
                </a:solidFill>
                <a:effectLst/>
              </a:rPr>
              <a:t>Derince’nin</a:t>
            </a:r>
            <a:r>
              <a:rPr lang="tr-TR" sz="1200" b="1" i="0" dirty="0">
                <a:solidFill>
                  <a:schemeClr val="bg1"/>
                </a:solidFill>
                <a:effectLst/>
              </a:rPr>
              <a:t> batısına çekilmediği takdirde, Ali Fuat Paşa saldırıya geçecek. Elimdeki kuvvetler, İstanbul’da düzen sağlayacak çapta değil. Ya ek kuvvet gönderilmeli ya da Kuvayı Milliye ile siyasi bir anlaşmaya gidilmelidir</a:t>
            </a:r>
            <a:r>
              <a:rPr lang="tr-TR" sz="1200" b="0" i="0" dirty="0">
                <a:solidFill>
                  <a:schemeClr val="bg1"/>
                </a:solidFill>
                <a:effectLst/>
              </a:rPr>
              <a:t>.”</a:t>
            </a:r>
          </a:p>
        </p:txBody>
      </p:sp>
      <p:sp>
        <p:nvSpPr>
          <p:cNvPr id="8" name="Metin kutusu 7">
            <a:extLst>
              <a:ext uri="{FF2B5EF4-FFF2-40B4-BE49-F238E27FC236}">
                <a16:creationId xmlns="" xmlns:a16="http://schemas.microsoft.com/office/drawing/2014/main" id="{9BB76495-2768-43B5-BF88-7AE4C7E4E521}"/>
              </a:ext>
            </a:extLst>
          </p:cNvPr>
          <p:cNvSpPr txBox="1"/>
          <p:nvPr/>
        </p:nvSpPr>
        <p:spPr>
          <a:xfrm>
            <a:off x="481263" y="129156"/>
            <a:ext cx="6096000" cy="369332"/>
          </a:xfrm>
          <a:prstGeom prst="rect">
            <a:avLst/>
          </a:prstGeom>
          <a:noFill/>
        </p:spPr>
        <p:txBody>
          <a:bodyPr wrap="square">
            <a:spAutoFit/>
          </a:bodyPr>
          <a:lstStyle/>
          <a:p>
            <a:r>
              <a:rPr lang="tr-TR" dirty="0">
                <a:solidFill>
                  <a:schemeClr val="bg1"/>
                </a:solidFill>
                <a:latin typeface="Roboto"/>
              </a:rPr>
              <a:t>Milne HATTI</a:t>
            </a:r>
            <a:endParaRPr lang="tr-TR" dirty="0"/>
          </a:p>
        </p:txBody>
      </p:sp>
      <p:sp>
        <p:nvSpPr>
          <p:cNvPr id="9" name="Metin kutusu 8">
            <a:extLst>
              <a:ext uri="{FF2B5EF4-FFF2-40B4-BE49-F238E27FC236}">
                <a16:creationId xmlns="" xmlns:a16="http://schemas.microsoft.com/office/drawing/2014/main" id="{960AA3B5-B121-4955-90B6-3C1BE0301A3C}"/>
              </a:ext>
            </a:extLst>
          </p:cNvPr>
          <p:cNvSpPr txBox="1"/>
          <p:nvPr/>
        </p:nvSpPr>
        <p:spPr>
          <a:xfrm>
            <a:off x="8003822" y="3660803"/>
            <a:ext cx="2968978" cy="600164"/>
          </a:xfrm>
          <a:prstGeom prst="rect">
            <a:avLst/>
          </a:prstGeom>
          <a:noFill/>
        </p:spPr>
        <p:txBody>
          <a:bodyPr wrap="square">
            <a:spAutoFit/>
          </a:bodyPr>
          <a:lstStyle/>
          <a:p>
            <a:pPr algn="just" fontAlgn="base"/>
            <a:r>
              <a:rPr lang="tr-TR" sz="1100" b="1" dirty="0">
                <a:solidFill>
                  <a:srgbClr val="FF0000"/>
                </a:solidFill>
              </a:rPr>
              <a:t>Kuvayı Milliye, Yunan tehdidine karşı kuruldu. </a:t>
            </a:r>
          </a:p>
          <a:p>
            <a:pPr algn="just" fontAlgn="base"/>
            <a:r>
              <a:rPr lang="tr-TR" sz="1100" b="1" dirty="0">
                <a:solidFill>
                  <a:srgbClr val="FF0000"/>
                </a:solidFill>
              </a:rPr>
              <a:t> İşgal gerekiyorsa, sınırlı kalması şartıyla bunu</a:t>
            </a:r>
          </a:p>
          <a:p>
            <a:pPr algn="just" fontAlgn="base"/>
            <a:r>
              <a:rPr lang="tr-TR" sz="1100" b="1" dirty="0">
                <a:solidFill>
                  <a:srgbClr val="FF0000"/>
                </a:solidFill>
              </a:rPr>
              <a:t>uygarlıkla donanmış İtilaf Devletleri yapsın</a:t>
            </a:r>
            <a:endParaRPr lang="tr-TR" sz="1800" dirty="0">
              <a:solidFill>
                <a:srgbClr val="FF0000"/>
              </a:solidFill>
            </a:endParaRPr>
          </a:p>
        </p:txBody>
      </p:sp>
      <p:sp>
        <p:nvSpPr>
          <p:cNvPr id="10" name="Metin kutusu 9">
            <a:extLst>
              <a:ext uri="{FF2B5EF4-FFF2-40B4-BE49-F238E27FC236}">
                <a16:creationId xmlns="" xmlns:a16="http://schemas.microsoft.com/office/drawing/2014/main" id="{843660EC-39A3-48E5-AD59-BF51EF62A639}"/>
              </a:ext>
            </a:extLst>
          </p:cNvPr>
          <p:cNvSpPr txBox="1"/>
          <p:nvPr/>
        </p:nvSpPr>
        <p:spPr>
          <a:xfrm>
            <a:off x="5475111" y="4289220"/>
            <a:ext cx="6096000" cy="461665"/>
          </a:xfrm>
          <a:prstGeom prst="rect">
            <a:avLst/>
          </a:prstGeom>
          <a:noFill/>
        </p:spPr>
        <p:txBody>
          <a:bodyPr wrap="square">
            <a:spAutoFit/>
          </a:bodyPr>
          <a:lstStyle/>
          <a:p>
            <a:pPr marL="171450" indent="-171450" algn="just" fontAlgn="base">
              <a:buFont typeface="Arial" panose="020B0604020202020204" pitchFamily="34" charset="0"/>
              <a:buChar char="•"/>
            </a:pPr>
            <a:r>
              <a:rPr lang="tr-TR" sz="1200" b="0" i="0" dirty="0">
                <a:solidFill>
                  <a:schemeClr val="bg1"/>
                </a:solidFill>
                <a:effectLst/>
              </a:rPr>
              <a:t>9 Eylül günü (1919) </a:t>
            </a:r>
            <a:r>
              <a:rPr lang="tr-TR" sz="1200" b="1" i="0" dirty="0">
                <a:solidFill>
                  <a:schemeClr val="bg1"/>
                </a:solidFill>
                <a:effectLst/>
              </a:rPr>
              <a:t>Milne</a:t>
            </a:r>
            <a:r>
              <a:rPr lang="tr-TR" sz="1200" b="0" i="0" dirty="0">
                <a:solidFill>
                  <a:schemeClr val="bg1"/>
                </a:solidFill>
                <a:effectLst/>
              </a:rPr>
              <a:t>, Yunan kuvvetlerine, saldırıya uğramaları halinde sınırlı bir saldırı için izin verdi. </a:t>
            </a:r>
            <a:endParaRPr lang="tr-TR" sz="1200" dirty="0">
              <a:solidFill>
                <a:schemeClr val="bg1"/>
              </a:solidFill>
              <a:latin typeface="Roboto"/>
            </a:endParaRPr>
          </a:p>
        </p:txBody>
      </p:sp>
    </p:spTree>
    <p:extLst>
      <p:ext uri="{BB962C8B-B14F-4D97-AF65-F5344CB8AC3E}">
        <p14:creationId xmlns:p14="http://schemas.microsoft.com/office/powerpoint/2010/main" val="373154264"/>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TotalTime>
  <Words>1324</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Roboto</vt:lpstr>
      <vt:lpstr>Source Sans Pro</vt:lpstr>
      <vt:lpstr>Source Sans Pro Semibold</vt:lpstr>
      <vt:lpstr>Univers Condensed</vt:lpstr>
      <vt:lpstr>Cubix Colorful -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Lise Tarih Zumre Baskani</cp:lastModifiedBy>
  <cp:revision>127</cp:revision>
  <dcterms:created xsi:type="dcterms:W3CDTF">2020-04-22T23:46:10Z</dcterms:created>
  <dcterms:modified xsi:type="dcterms:W3CDTF">2020-12-03T09:33:21Z</dcterms:modified>
</cp:coreProperties>
</file>