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C22842"/>
    <a:srgbClr val="222A68"/>
    <a:srgbClr val="A51316"/>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57" d="100"/>
          <a:sy n="57" d="100"/>
        </p:scale>
        <p:origin x="42" y="69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0777F-C517-4C38-A174-122CB1CD268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C8C38B6A-2D2B-448F-BCB0-D2E7B9CCD50C}">
      <dgm:prSet phldrT="[Metin]"/>
      <dgm:spPr/>
      <dgm:t>
        <a:bodyPr/>
        <a:lstStyle/>
        <a:p>
          <a:r>
            <a:rPr lang="tr-TR" dirty="0"/>
            <a:t>Erzurum Kongresi (23 Temmuz-7 Ağustos 1919)</a:t>
          </a:r>
        </a:p>
      </dgm:t>
    </dgm:pt>
    <dgm:pt modelId="{364A19F1-0C03-4373-BED1-368C8D434545}" type="parTrans" cxnId="{BFC1E3BB-F1CB-4396-9375-E88927C622CC}">
      <dgm:prSet/>
      <dgm:spPr/>
      <dgm:t>
        <a:bodyPr/>
        <a:lstStyle/>
        <a:p>
          <a:endParaRPr lang="tr-TR"/>
        </a:p>
      </dgm:t>
    </dgm:pt>
    <dgm:pt modelId="{F8174EBB-B5EB-40E8-9C16-7DD5A9A549DC}" type="sibTrans" cxnId="{BFC1E3BB-F1CB-4396-9375-E88927C622CC}">
      <dgm:prSet/>
      <dgm:spPr/>
      <dgm:t>
        <a:bodyPr/>
        <a:lstStyle/>
        <a:p>
          <a:endParaRPr lang="tr-TR"/>
        </a:p>
      </dgm:t>
    </dgm:pt>
    <dgm:pt modelId="{A5BADC6B-9510-4F35-8B12-8932BE8395FA}">
      <dgm:prSet phldrT="[Metin]"/>
      <dgm:spPr/>
      <dgm:t>
        <a:bodyPr/>
        <a:lstStyle/>
        <a:p>
          <a:r>
            <a:rPr lang="tr-TR" dirty="0"/>
            <a:t>Erzurum Kongresi’nin kararları</a:t>
          </a:r>
        </a:p>
      </dgm:t>
    </dgm:pt>
    <dgm:pt modelId="{F564D769-9FAB-48F1-A28E-ABC993084D4C}" type="parTrans" cxnId="{753AE599-E88D-48C1-9470-D3FB31762039}">
      <dgm:prSet/>
      <dgm:spPr/>
      <dgm:t>
        <a:bodyPr/>
        <a:lstStyle/>
        <a:p>
          <a:endParaRPr lang="tr-TR"/>
        </a:p>
      </dgm:t>
    </dgm:pt>
    <dgm:pt modelId="{BF549564-6846-451C-96DA-EE28B8575929}" type="sibTrans" cxnId="{753AE599-E88D-48C1-9470-D3FB31762039}">
      <dgm:prSet/>
      <dgm:spPr/>
      <dgm:t>
        <a:bodyPr/>
        <a:lstStyle/>
        <a:p>
          <a:endParaRPr lang="tr-TR"/>
        </a:p>
      </dgm:t>
    </dgm:pt>
    <dgm:pt modelId="{86B1E79F-0E38-4DF3-9C7E-A480759862CA}">
      <dgm:prSet phldrT="[Metin]"/>
      <dgm:spPr/>
      <dgm:t>
        <a:bodyPr/>
        <a:lstStyle/>
        <a:p>
          <a:r>
            <a:rPr lang="tr-TR" dirty="0"/>
            <a:t>Sivas Kongresi (4-11 Eylül 1919)</a:t>
          </a:r>
        </a:p>
      </dgm:t>
    </dgm:pt>
    <dgm:pt modelId="{252B4548-4F70-4C5E-95A7-812B40E3841C}" type="parTrans" cxnId="{5503745A-8830-4D8F-BB1B-8352A81D6C03}">
      <dgm:prSet/>
      <dgm:spPr/>
      <dgm:t>
        <a:bodyPr/>
        <a:lstStyle/>
        <a:p>
          <a:endParaRPr lang="tr-TR"/>
        </a:p>
      </dgm:t>
    </dgm:pt>
    <dgm:pt modelId="{F00F3ACE-66A4-4463-88E7-F8F60566B295}" type="sibTrans" cxnId="{5503745A-8830-4D8F-BB1B-8352A81D6C03}">
      <dgm:prSet/>
      <dgm:spPr/>
      <dgm:t>
        <a:bodyPr/>
        <a:lstStyle/>
        <a:p>
          <a:endParaRPr lang="tr-TR"/>
        </a:p>
      </dgm:t>
    </dgm:pt>
    <dgm:pt modelId="{5C07102F-C45C-42E2-8D97-52E755D7AACC}">
      <dgm:prSet/>
      <dgm:spPr/>
      <dgm:t>
        <a:bodyPr/>
        <a:lstStyle/>
        <a:p>
          <a:endParaRPr lang="tr-TR" dirty="0"/>
        </a:p>
      </dgm:t>
    </dgm:pt>
    <dgm:pt modelId="{C3F41C12-BF18-4004-8278-682A42989757}" type="parTrans" cxnId="{D223F5E7-2A66-4060-AE46-3987024C3D8E}">
      <dgm:prSet/>
      <dgm:spPr/>
      <dgm:t>
        <a:bodyPr/>
        <a:lstStyle/>
        <a:p>
          <a:endParaRPr lang="tr-TR"/>
        </a:p>
      </dgm:t>
    </dgm:pt>
    <dgm:pt modelId="{1FC5ABC1-92C8-49AB-A6B1-0CA5C3721F65}" type="sibTrans" cxnId="{D223F5E7-2A66-4060-AE46-3987024C3D8E}">
      <dgm:prSet/>
      <dgm:spPr/>
      <dgm:t>
        <a:bodyPr/>
        <a:lstStyle/>
        <a:p>
          <a:endParaRPr lang="tr-TR"/>
        </a:p>
      </dgm:t>
    </dgm:pt>
    <dgm:pt modelId="{87ABFC12-CC9A-443E-A523-85136E6EF4DA}">
      <dgm:prSet/>
      <dgm:spPr/>
      <dgm:t>
        <a:bodyPr/>
        <a:lstStyle/>
        <a:p>
          <a:r>
            <a:rPr lang="tr-TR" dirty="0"/>
            <a:t>Sivas Kongresi’nin kararları</a:t>
          </a:r>
        </a:p>
      </dgm:t>
    </dgm:pt>
    <dgm:pt modelId="{7D07D9C6-C67A-4061-897B-70518B7D128B}" type="parTrans" cxnId="{44E25AAB-C98C-4625-8772-AF6D1A2DCCAF}">
      <dgm:prSet/>
      <dgm:spPr/>
      <dgm:t>
        <a:bodyPr/>
        <a:lstStyle/>
        <a:p>
          <a:endParaRPr lang="tr-TR"/>
        </a:p>
      </dgm:t>
    </dgm:pt>
    <dgm:pt modelId="{4487F4DE-A832-4EE0-BCD3-B8D9557B2AD1}" type="sibTrans" cxnId="{44E25AAB-C98C-4625-8772-AF6D1A2DCCAF}">
      <dgm:prSet/>
      <dgm:spPr/>
      <dgm:t>
        <a:bodyPr/>
        <a:lstStyle/>
        <a:p>
          <a:endParaRPr lang="tr-TR"/>
        </a:p>
      </dgm:t>
    </dgm:pt>
    <dgm:pt modelId="{521A7DB2-7E28-4FBE-BAFF-A783002325A7}" type="pres">
      <dgm:prSet presAssocID="{F6E0777F-C517-4C38-A174-122CB1CD2684}" presName="Name0" presStyleCnt="0">
        <dgm:presLayoutVars>
          <dgm:dir/>
          <dgm:resizeHandles val="exact"/>
        </dgm:presLayoutVars>
      </dgm:prSet>
      <dgm:spPr/>
    </dgm:pt>
    <dgm:pt modelId="{58FC3EF7-218E-4C7D-8FEB-F1068A7233C7}" type="pres">
      <dgm:prSet presAssocID="{F6E0777F-C517-4C38-A174-122CB1CD2684}" presName="arrow" presStyleLbl="bgShp" presStyleIdx="0" presStyleCnt="1" custLinFactNeighborY="-3232"/>
      <dgm:spPr>
        <a:effectLst>
          <a:glow rad="228600">
            <a:schemeClr val="accent1">
              <a:satMod val="175000"/>
              <a:alpha val="58000"/>
            </a:schemeClr>
          </a:glow>
        </a:effectLst>
      </dgm:spPr>
    </dgm:pt>
    <dgm:pt modelId="{740C6609-D9E7-41FB-B4EB-75AB6908453B}" type="pres">
      <dgm:prSet presAssocID="{F6E0777F-C517-4C38-A174-122CB1CD2684}" presName="points" presStyleCnt="0"/>
      <dgm:spPr/>
    </dgm:pt>
    <dgm:pt modelId="{7CCD4959-118F-4E0A-AD98-13B2CCE950B9}" type="pres">
      <dgm:prSet presAssocID="{C8C38B6A-2D2B-448F-BCB0-D2E7B9CCD50C}" presName="compositeA" presStyleCnt="0"/>
      <dgm:spPr/>
    </dgm:pt>
    <dgm:pt modelId="{0E9548E3-A2CD-41B0-8342-F86E68ADED84}" type="pres">
      <dgm:prSet presAssocID="{C8C38B6A-2D2B-448F-BCB0-D2E7B9CCD50C}" presName="textA" presStyleLbl="revTx" presStyleIdx="0" presStyleCnt="5">
        <dgm:presLayoutVars>
          <dgm:bulletEnabled val="1"/>
        </dgm:presLayoutVars>
      </dgm:prSet>
      <dgm:spPr/>
    </dgm:pt>
    <dgm:pt modelId="{311C1BE7-72D5-4901-97F2-94B278F25ACF}" type="pres">
      <dgm:prSet presAssocID="{C8C38B6A-2D2B-448F-BCB0-D2E7B9CCD50C}" presName="circleA" presStyleLbl="node1" presStyleIdx="0" presStyleCnt="5"/>
      <dgm:spPr>
        <a:blipFill rotWithShape="0">
          <a:blip xmlns:r="http://schemas.openxmlformats.org/officeDocument/2006/relationships" r:embed="rId1"/>
          <a:srcRect/>
          <a:stretch>
            <a:fillRect t="-17000" b="-17000"/>
          </a:stretch>
        </a:blipFill>
      </dgm:spPr>
    </dgm:pt>
    <dgm:pt modelId="{8DD00F38-18EA-4AFF-A6E5-51ED3820ED2D}" type="pres">
      <dgm:prSet presAssocID="{C8C38B6A-2D2B-448F-BCB0-D2E7B9CCD50C}" presName="spaceA" presStyleCnt="0"/>
      <dgm:spPr/>
    </dgm:pt>
    <dgm:pt modelId="{2A2CE0C0-9C01-4A44-BCBC-C2C63382A561}" type="pres">
      <dgm:prSet presAssocID="{F8174EBB-B5EB-40E8-9C16-7DD5A9A549DC}" presName="space" presStyleCnt="0"/>
      <dgm:spPr/>
    </dgm:pt>
    <dgm:pt modelId="{098DA743-80D4-4098-992E-462E5FA20A6A}" type="pres">
      <dgm:prSet presAssocID="{A5BADC6B-9510-4F35-8B12-8932BE8395FA}" presName="compositeB" presStyleCnt="0"/>
      <dgm:spPr/>
    </dgm:pt>
    <dgm:pt modelId="{7C41D6E3-6839-44BE-90CF-E529504FD6E9}" type="pres">
      <dgm:prSet presAssocID="{A5BADC6B-9510-4F35-8B12-8932BE8395FA}" presName="textB" presStyleLbl="revTx" presStyleIdx="1" presStyleCnt="5">
        <dgm:presLayoutVars>
          <dgm:bulletEnabled val="1"/>
        </dgm:presLayoutVars>
      </dgm:prSet>
      <dgm:spPr/>
    </dgm:pt>
    <dgm:pt modelId="{83F494D2-EA4A-4DDF-B2FD-6261A9FB69E9}" type="pres">
      <dgm:prSet presAssocID="{A5BADC6B-9510-4F35-8B12-8932BE8395FA}" presName="circleB" presStyleLbl="node1" presStyleIdx="1" presStyleCnt="5"/>
      <dgm:spPr/>
    </dgm:pt>
    <dgm:pt modelId="{802ED4E4-398D-4367-93A5-3E05386BB715}" type="pres">
      <dgm:prSet presAssocID="{A5BADC6B-9510-4F35-8B12-8932BE8395FA}" presName="spaceB" presStyleCnt="0"/>
      <dgm:spPr/>
    </dgm:pt>
    <dgm:pt modelId="{126CB6C5-9695-412D-B291-7C30D7F0B15E}" type="pres">
      <dgm:prSet presAssocID="{BF549564-6846-451C-96DA-EE28B8575929}" presName="space" presStyleCnt="0"/>
      <dgm:spPr/>
    </dgm:pt>
    <dgm:pt modelId="{BCF55F0A-F6AA-4CC6-9EA3-D536B88F11E3}" type="pres">
      <dgm:prSet presAssocID="{86B1E79F-0E38-4DF3-9C7E-A480759862CA}" presName="compositeA" presStyleCnt="0"/>
      <dgm:spPr/>
    </dgm:pt>
    <dgm:pt modelId="{B1D2E8C9-D1FB-4BCE-AD2A-265C20357B31}" type="pres">
      <dgm:prSet presAssocID="{86B1E79F-0E38-4DF3-9C7E-A480759862CA}" presName="textA" presStyleLbl="revTx" presStyleIdx="2" presStyleCnt="5" custScaleX="131156" custLinFactNeighborX="28914" custLinFactNeighborY="3232">
        <dgm:presLayoutVars>
          <dgm:bulletEnabled val="1"/>
        </dgm:presLayoutVars>
      </dgm:prSet>
      <dgm:spPr/>
    </dgm:pt>
    <dgm:pt modelId="{62C75117-3AF9-4E52-B379-2D4783B64A2A}" type="pres">
      <dgm:prSet presAssocID="{86B1E79F-0E38-4DF3-9C7E-A480759862CA}" presName="circleA" presStyleLbl="node1" presStyleIdx="2" presStyleCnt="5" custLinFactX="100000" custLinFactNeighborX="151521" custLinFactNeighborY="-4717"/>
      <dgm:spPr>
        <a:blipFill rotWithShape="0">
          <a:blip xmlns:r="http://schemas.openxmlformats.org/officeDocument/2006/relationships" r:embed="rId1"/>
          <a:srcRect/>
          <a:stretch>
            <a:fillRect t="-17000" b="-17000"/>
          </a:stretch>
        </a:blipFill>
      </dgm:spPr>
    </dgm:pt>
    <dgm:pt modelId="{7277113A-B18A-46A4-82A9-3FC73E8B92CF}" type="pres">
      <dgm:prSet presAssocID="{86B1E79F-0E38-4DF3-9C7E-A480759862CA}" presName="spaceA" presStyleCnt="0"/>
      <dgm:spPr/>
    </dgm:pt>
    <dgm:pt modelId="{27E400DB-A237-418F-B8AE-C12A7025DA03}" type="pres">
      <dgm:prSet presAssocID="{F00F3ACE-66A4-4463-88E7-F8F60566B295}" presName="space" presStyleCnt="0"/>
      <dgm:spPr/>
    </dgm:pt>
    <dgm:pt modelId="{46C46773-0337-4BB9-8FEF-0A617A5E80A5}" type="pres">
      <dgm:prSet presAssocID="{5C07102F-C45C-42E2-8D97-52E755D7AACC}" presName="compositeB" presStyleCnt="0"/>
      <dgm:spPr/>
    </dgm:pt>
    <dgm:pt modelId="{182C4638-02D9-463F-AF8E-364FB404B3D3}" type="pres">
      <dgm:prSet presAssocID="{5C07102F-C45C-42E2-8D97-52E755D7AACC}" presName="textB" presStyleLbl="revTx" presStyleIdx="3" presStyleCnt="5">
        <dgm:presLayoutVars>
          <dgm:bulletEnabled val="1"/>
        </dgm:presLayoutVars>
      </dgm:prSet>
      <dgm:spPr/>
    </dgm:pt>
    <dgm:pt modelId="{2CA41051-FFB2-4F41-896E-06E4C6B56997}" type="pres">
      <dgm:prSet presAssocID="{5C07102F-C45C-42E2-8D97-52E755D7AACC}" presName="circleB" presStyleLbl="node1" presStyleIdx="3" presStyleCnt="5" custLinFactX="200000" custLinFactNeighborX="299301" custLinFactNeighborY="6692"/>
      <dgm:spPr/>
    </dgm:pt>
    <dgm:pt modelId="{9443CE4A-70D2-479A-BD53-5CE733D86519}" type="pres">
      <dgm:prSet presAssocID="{5C07102F-C45C-42E2-8D97-52E755D7AACC}" presName="spaceB" presStyleCnt="0"/>
      <dgm:spPr/>
    </dgm:pt>
    <dgm:pt modelId="{F8404AAD-7ABE-4BD9-A9F1-F9FE898BD038}" type="pres">
      <dgm:prSet presAssocID="{1FC5ABC1-92C8-49AB-A6B1-0CA5C3721F65}" presName="space" presStyleCnt="0"/>
      <dgm:spPr/>
    </dgm:pt>
    <dgm:pt modelId="{50336C32-6DB2-4D1E-88A8-8EAF2C0C0774}" type="pres">
      <dgm:prSet presAssocID="{87ABFC12-CC9A-443E-A523-85136E6EF4DA}" presName="compositeA" presStyleCnt="0"/>
      <dgm:spPr/>
    </dgm:pt>
    <dgm:pt modelId="{80BF153E-B5F8-4B04-B30B-6C7CD265E2B2}" type="pres">
      <dgm:prSet presAssocID="{87ABFC12-CC9A-443E-A523-85136E6EF4DA}" presName="textA" presStyleLbl="revTx" presStyleIdx="4" presStyleCnt="5" custLinFactY="45637" custLinFactNeighborX="-38552" custLinFactNeighborY="100000">
        <dgm:presLayoutVars>
          <dgm:bulletEnabled val="1"/>
        </dgm:presLayoutVars>
      </dgm:prSet>
      <dgm:spPr/>
    </dgm:pt>
    <dgm:pt modelId="{BB9E5CAC-8C2F-4EB9-A7B7-2B68B6D61925}" type="pres">
      <dgm:prSet presAssocID="{87ABFC12-CC9A-443E-A523-85136E6EF4DA}" presName="circleA" presStyleLbl="node1" presStyleIdx="4" presStyleCnt="5" custFlipVert="1" custFlipHor="1" custScaleX="121018" custScaleY="101397" custLinFactX="-1792243" custLinFactNeighborX="-1800000" custLinFactNeighborY="-8001"/>
      <dgm:spPr>
        <a:solidFill>
          <a:srgbClr val="0070C0"/>
        </a:solidFill>
      </dgm:spPr>
    </dgm:pt>
    <dgm:pt modelId="{534AEA4F-EF19-454D-A283-8127D32621FC}" type="pres">
      <dgm:prSet presAssocID="{87ABFC12-CC9A-443E-A523-85136E6EF4DA}" presName="spaceA" presStyleCnt="0"/>
      <dgm:spPr/>
    </dgm:pt>
  </dgm:ptLst>
  <dgm:cxnLst>
    <dgm:cxn modelId="{C2801F2B-6C6F-4E9C-8F52-BB64B82554D0}" type="presOf" srcId="{5C07102F-C45C-42E2-8D97-52E755D7AACC}" destId="{182C4638-02D9-463F-AF8E-364FB404B3D3}" srcOrd="0" destOrd="0" presId="urn:microsoft.com/office/officeart/2005/8/layout/hProcess11"/>
    <dgm:cxn modelId="{B44E1551-7E09-4403-AC30-CC6EA05616B9}" type="presOf" srcId="{A5BADC6B-9510-4F35-8B12-8932BE8395FA}" destId="{7C41D6E3-6839-44BE-90CF-E529504FD6E9}" srcOrd="0" destOrd="0" presId="urn:microsoft.com/office/officeart/2005/8/layout/hProcess11"/>
    <dgm:cxn modelId="{CA7A2C78-DE6D-4CF5-A458-4023B5312E21}" type="presOf" srcId="{86B1E79F-0E38-4DF3-9C7E-A480759862CA}" destId="{B1D2E8C9-D1FB-4BCE-AD2A-265C20357B31}" srcOrd="0" destOrd="0" presId="urn:microsoft.com/office/officeart/2005/8/layout/hProcess11"/>
    <dgm:cxn modelId="{5503745A-8830-4D8F-BB1B-8352A81D6C03}" srcId="{F6E0777F-C517-4C38-A174-122CB1CD2684}" destId="{86B1E79F-0E38-4DF3-9C7E-A480759862CA}" srcOrd="2" destOrd="0" parTransId="{252B4548-4F70-4C5E-95A7-812B40E3841C}" sibTransId="{F00F3ACE-66A4-4463-88E7-F8F60566B295}"/>
    <dgm:cxn modelId="{B8A1EE8E-452F-41F8-9EE6-3FD74A450A0E}" type="presOf" srcId="{C8C38B6A-2D2B-448F-BCB0-D2E7B9CCD50C}" destId="{0E9548E3-A2CD-41B0-8342-F86E68ADED84}" srcOrd="0" destOrd="0" presId="urn:microsoft.com/office/officeart/2005/8/layout/hProcess11"/>
    <dgm:cxn modelId="{753AE599-E88D-48C1-9470-D3FB31762039}" srcId="{F6E0777F-C517-4C38-A174-122CB1CD2684}" destId="{A5BADC6B-9510-4F35-8B12-8932BE8395FA}" srcOrd="1" destOrd="0" parTransId="{F564D769-9FAB-48F1-A28E-ABC993084D4C}" sibTransId="{BF549564-6846-451C-96DA-EE28B8575929}"/>
    <dgm:cxn modelId="{44E25AAB-C98C-4625-8772-AF6D1A2DCCAF}" srcId="{F6E0777F-C517-4C38-A174-122CB1CD2684}" destId="{87ABFC12-CC9A-443E-A523-85136E6EF4DA}" srcOrd="4" destOrd="0" parTransId="{7D07D9C6-C67A-4061-897B-70518B7D128B}" sibTransId="{4487F4DE-A832-4EE0-BCD3-B8D9557B2AD1}"/>
    <dgm:cxn modelId="{79F29CAB-EA3E-4FA7-8586-FD7CCE71683F}" type="presOf" srcId="{F6E0777F-C517-4C38-A174-122CB1CD2684}" destId="{521A7DB2-7E28-4FBE-BAFF-A783002325A7}" srcOrd="0" destOrd="0" presId="urn:microsoft.com/office/officeart/2005/8/layout/hProcess11"/>
    <dgm:cxn modelId="{D381E5B6-9EAF-4975-A58B-E8EF32016FD9}" type="presOf" srcId="{87ABFC12-CC9A-443E-A523-85136E6EF4DA}" destId="{80BF153E-B5F8-4B04-B30B-6C7CD265E2B2}" srcOrd="0" destOrd="0" presId="urn:microsoft.com/office/officeart/2005/8/layout/hProcess11"/>
    <dgm:cxn modelId="{BFC1E3BB-F1CB-4396-9375-E88927C622CC}" srcId="{F6E0777F-C517-4C38-A174-122CB1CD2684}" destId="{C8C38B6A-2D2B-448F-BCB0-D2E7B9CCD50C}" srcOrd="0" destOrd="0" parTransId="{364A19F1-0C03-4373-BED1-368C8D434545}" sibTransId="{F8174EBB-B5EB-40E8-9C16-7DD5A9A549DC}"/>
    <dgm:cxn modelId="{D223F5E7-2A66-4060-AE46-3987024C3D8E}" srcId="{F6E0777F-C517-4C38-A174-122CB1CD2684}" destId="{5C07102F-C45C-42E2-8D97-52E755D7AACC}" srcOrd="3" destOrd="0" parTransId="{C3F41C12-BF18-4004-8278-682A42989757}" sibTransId="{1FC5ABC1-92C8-49AB-A6B1-0CA5C3721F65}"/>
    <dgm:cxn modelId="{A6B83369-2EC6-4B6D-93D8-8580CDAA5BED}" type="presParOf" srcId="{521A7DB2-7E28-4FBE-BAFF-A783002325A7}" destId="{58FC3EF7-218E-4C7D-8FEB-F1068A7233C7}" srcOrd="0" destOrd="0" presId="urn:microsoft.com/office/officeart/2005/8/layout/hProcess11"/>
    <dgm:cxn modelId="{CF72CE48-ADB6-404C-831C-0FCFAF0EF7EE}" type="presParOf" srcId="{521A7DB2-7E28-4FBE-BAFF-A783002325A7}" destId="{740C6609-D9E7-41FB-B4EB-75AB6908453B}" srcOrd="1" destOrd="0" presId="urn:microsoft.com/office/officeart/2005/8/layout/hProcess11"/>
    <dgm:cxn modelId="{F99F0658-89EF-44B3-ADFB-A1A54907FE64}" type="presParOf" srcId="{740C6609-D9E7-41FB-B4EB-75AB6908453B}" destId="{7CCD4959-118F-4E0A-AD98-13B2CCE950B9}" srcOrd="0" destOrd="0" presId="urn:microsoft.com/office/officeart/2005/8/layout/hProcess11"/>
    <dgm:cxn modelId="{DDF8B93B-CF74-491E-AE74-F1F28726BBDA}" type="presParOf" srcId="{7CCD4959-118F-4E0A-AD98-13B2CCE950B9}" destId="{0E9548E3-A2CD-41B0-8342-F86E68ADED84}" srcOrd="0" destOrd="0" presId="urn:microsoft.com/office/officeart/2005/8/layout/hProcess11"/>
    <dgm:cxn modelId="{CD04C4F9-F52A-4AB5-8FFC-7CA7B562DDF9}" type="presParOf" srcId="{7CCD4959-118F-4E0A-AD98-13B2CCE950B9}" destId="{311C1BE7-72D5-4901-97F2-94B278F25ACF}" srcOrd="1" destOrd="0" presId="urn:microsoft.com/office/officeart/2005/8/layout/hProcess11"/>
    <dgm:cxn modelId="{0D5F8E7F-4348-4999-AE5B-17F71FC75086}" type="presParOf" srcId="{7CCD4959-118F-4E0A-AD98-13B2CCE950B9}" destId="{8DD00F38-18EA-4AFF-A6E5-51ED3820ED2D}" srcOrd="2" destOrd="0" presId="urn:microsoft.com/office/officeart/2005/8/layout/hProcess11"/>
    <dgm:cxn modelId="{D53BE2E5-0707-4B45-8CB0-7007C58939E6}" type="presParOf" srcId="{740C6609-D9E7-41FB-B4EB-75AB6908453B}" destId="{2A2CE0C0-9C01-4A44-BCBC-C2C63382A561}" srcOrd="1" destOrd="0" presId="urn:microsoft.com/office/officeart/2005/8/layout/hProcess11"/>
    <dgm:cxn modelId="{470663C4-96F9-4505-B270-81916EF1D2DB}" type="presParOf" srcId="{740C6609-D9E7-41FB-B4EB-75AB6908453B}" destId="{098DA743-80D4-4098-992E-462E5FA20A6A}" srcOrd="2" destOrd="0" presId="urn:microsoft.com/office/officeart/2005/8/layout/hProcess11"/>
    <dgm:cxn modelId="{B69C2F6F-77D1-48BB-B030-6B23A13E6CD0}" type="presParOf" srcId="{098DA743-80D4-4098-992E-462E5FA20A6A}" destId="{7C41D6E3-6839-44BE-90CF-E529504FD6E9}" srcOrd="0" destOrd="0" presId="urn:microsoft.com/office/officeart/2005/8/layout/hProcess11"/>
    <dgm:cxn modelId="{03C651FC-C351-4D3C-9588-525855BAEF82}" type="presParOf" srcId="{098DA743-80D4-4098-992E-462E5FA20A6A}" destId="{83F494D2-EA4A-4DDF-B2FD-6261A9FB69E9}" srcOrd="1" destOrd="0" presId="urn:microsoft.com/office/officeart/2005/8/layout/hProcess11"/>
    <dgm:cxn modelId="{D540F148-2AC7-4F4E-8F97-FE796CD15A0E}" type="presParOf" srcId="{098DA743-80D4-4098-992E-462E5FA20A6A}" destId="{802ED4E4-398D-4367-93A5-3E05386BB715}" srcOrd="2" destOrd="0" presId="urn:microsoft.com/office/officeart/2005/8/layout/hProcess11"/>
    <dgm:cxn modelId="{6E226261-09E4-43C3-AD7A-0EDC25500B1F}" type="presParOf" srcId="{740C6609-D9E7-41FB-B4EB-75AB6908453B}" destId="{126CB6C5-9695-412D-B291-7C30D7F0B15E}" srcOrd="3" destOrd="0" presId="urn:microsoft.com/office/officeart/2005/8/layout/hProcess11"/>
    <dgm:cxn modelId="{DCC3C3DB-199E-41FE-9ECA-316EEE33D37B}" type="presParOf" srcId="{740C6609-D9E7-41FB-B4EB-75AB6908453B}" destId="{BCF55F0A-F6AA-4CC6-9EA3-D536B88F11E3}" srcOrd="4" destOrd="0" presId="urn:microsoft.com/office/officeart/2005/8/layout/hProcess11"/>
    <dgm:cxn modelId="{FA1A6020-9500-4DD2-B0D9-09E8536EE618}" type="presParOf" srcId="{BCF55F0A-F6AA-4CC6-9EA3-D536B88F11E3}" destId="{B1D2E8C9-D1FB-4BCE-AD2A-265C20357B31}" srcOrd="0" destOrd="0" presId="urn:microsoft.com/office/officeart/2005/8/layout/hProcess11"/>
    <dgm:cxn modelId="{BA12422C-D733-4174-BC8F-0FCD1155CCD5}" type="presParOf" srcId="{BCF55F0A-F6AA-4CC6-9EA3-D536B88F11E3}" destId="{62C75117-3AF9-4E52-B379-2D4783B64A2A}" srcOrd="1" destOrd="0" presId="urn:microsoft.com/office/officeart/2005/8/layout/hProcess11"/>
    <dgm:cxn modelId="{61A9E7FB-270C-48EB-92AE-66DF5D082519}" type="presParOf" srcId="{BCF55F0A-F6AA-4CC6-9EA3-D536B88F11E3}" destId="{7277113A-B18A-46A4-82A9-3FC73E8B92CF}" srcOrd="2" destOrd="0" presId="urn:microsoft.com/office/officeart/2005/8/layout/hProcess11"/>
    <dgm:cxn modelId="{D6218782-9FBC-4A7E-A24A-7D6E43CDAF18}" type="presParOf" srcId="{740C6609-D9E7-41FB-B4EB-75AB6908453B}" destId="{27E400DB-A237-418F-B8AE-C12A7025DA03}" srcOrd="5" destOrd="0" presId="urn:microsoft.com/office/officeart/2005/8/layout/hProcess11"/>
    <dgm:cxn modelId="{6BCA206D-BAFC-469B-9B27-054EED7E0AAE}" type="presParOf" srcId="{740C6609-D9E7-41FB-B4EB-75AB6908453B}" destId="{46C46773-0337-4BB9-8FEF-0A617A5E80A5}" srcOrd="6" destOrd="0" presId="urn:microsoft.com/office/officeart/2005/8/layout/hProcess11"/>
    <dgm:cxn modelId="{819ADCB9-6F44-4A9C-B6DC-C2DE81D2D7DA}" type="presParOf" srcId="{46C46773-0337-4BB9-8FEF-0A617A5E80A5}" destId="{182C4638-02D9-463F-AF8E-364FB404B3D3}" srcOrd="0" destOrd="0" presId="urn:microsoft.com/office/officeart/2005/8/layout/hProcess11"/>
    <dgm:cxn modelId="{2B5BB321-C36D-4EF9-8816-1ACF45E69807}" type="presParOf" srcId="{46C46773-0337-4BB9-8FEF-0A617A5E80A5}" destId="{2CA41051-FFB2-4F41-896E-06E4C6B56997}" srcOrd="1" destOrd="0" presId="urn:microsoft.com/office/officeart/2005/8/layout/hProcess11"/>
    <dgm:cxn modelId="{698DC6D1-5E31-40C2-AD36-FA13E08C13B8}" type="presParOf" srcId="{46C46773-0337-4BB9-8FEF-0A617A5E80A5}" destId="{9443CE4A-70D2-479A-BD53-5CE733D86519}" srcOrd="2" destOrd="0" presId="urn:microsoft.com/office/officeart/2005/8/layout/hProcess11"/>
    <dgm:cxn modelId="{C6D380B0-7AF3-4C2F-8D12-2124FEE93ADA}" type="presParOf" srcId="{740C6609-D9E7-41FB-B4EB-75AB6908453B}" destId="{F8404AAD-7ABE-4BD9-A9F1-F9FE898BD038}" srcOrd="7" destOrd="0" presId="urn:microsoft.com/office/officeart/2005/8/layout/hProcess11"/>
    <dgm:cxn modelId="{44F066C0-B98E-4078-96F2-E4DCEC258E94}" type="presParOf" srcId="{740C6609-D9E7-41FB-B4EB-75AB6908453B}" destId="{50336C32-6DB2-4D1E-88A8-8EAF2C0C0774}" srcOrd="8" destOrd="0" presId="urn:microsoft.com/office/officeart/2005/8/layout/hProcess11"/>
    <dgm:cxn modelId="{4EC77E6E-3A7A-45D1-A86D-49CD1BBCB48F}" type="presParOf" srcId="{50336C32-6DB2-4D1E-88A8-8EAF2C0C0774}" destId="{80BF153E-B5F8-4B04-B30B-6C7CD265E2B2}" srcOrd="0" destOrd="0" presId="urn:microsoft.com/office/officeart/2005/8/layout/hProcess11"/>
    <dgm:cxn modelId="{B8690885-DC4A-4D53-AEE5-1A9724CC5D92}" type="presParOf" srcId="{50336C32-6DB2-4D1E-88A8-8EAF2C0C0774}" destId="{BB9E5CAC-8C2F-4EB9-A7B7-2B68B6D61925}" srcOrd="1" destOrd="0" presId="urn:microsoft.com/office/officeart/2005/8/layout/hProcess11"/>
    <dgm:cxn modelId="{50512A17-2937-4D45-80A2-3B7FE64CC15B}" type="presParOf" srcId="{50336C32-6DB2-4D1E-88A8-8EAF2C0C0774}" destId="{534AEA4F-EF19-454D-A283-8127D32621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C3EF7-218E-4C7D-8FEB-F1068A7233C7}">
      <dsp:nvSpPr>
        <dsp:cNvPr id="0" name=""/>
        <dsp:cNvSpPr/>
      </dsp:nvSpPr>
      <dsp:spPr>
        <a:xfrm>
          <a:off x="0" y="752022"/>
          <a:ext cx="11862486" cy="1047852"/>
        </a:xfrm>
        <a:prstGeom prst="notchedRightArrow">
          <a:avLst/>
        </a:prstGeom>
        <a:solidFill>
          <a:schemeClr val="accent1">
            <a:tint val="40000"/>
            <a:hueOff val="0"/>
            <a:satOff val="0"/>
            <a:lumOff val="0"/>
            <a:alphaOff val="0"/>
          </a:schemeClr>
        </a:solidFill>
        <a:ln>
          <a:noFill/>
        </a:ln>
        <a:effectLst>
          <a:glow rad="228600">
            <a:schemeClr val="accent1">
              <a:satMod val="175000"/>
              <a:alpha val="58000"/>
            </a:schemeClr>
          </a:glow>
        </a:effectLst>
      </dsp:spPr>
      <dsp:style>
        <a:lnRef idx="0">
          <a:scrgbClr r="0" g="0" b="0"/>
        </a:lnRef>
        <a:fillRef idx="1">
          <a:scrgbClr r="0" g="0" b="0"/>
        </a:fillRef>
        <a:effectRef idx="0">
          <a:scrgbClr r="0" g="0" b="0"/>
        </a:effectRef>
        <a:fontRef idx="minor"/>
      </dsp:style>
    </dsp:sp>
    <dsp:sp modelId="{0E9548E3-A2CD-41B0-8342-F86E68ADED84}">
      <dsp:nvSpPr>
        <dsp:cNvPr id="0" name=""/>
        <dsp:cNvSpPr/>
      </dsp:nvSpPr>
      <dsp:spPr>
        <a:xfrm>
          <a:off x="1187" y="0"/>
          <a:ext cx="1936631"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Erzurum Kongresi (23 Temmuz-7 Ağustos 1919)</a:t>
          </a:r>
        </a:p>
      </dsp:txBody>
      <dsp:txXfrm>
        <a:off x="1187" y="0"/>
        <a:ext cx="1936631" cy="1047852"/>
      </dsp:txXfrm>
    </dsp:sp>
    <dsp:sp modelId="{311C1BE7-72D5-4901-97F2-94B278F25ACF}">
      <dsp:nvSpPr>
        <dsp:cNvPr id="0" name=""/>
        <dsp:cNvSpPr/>
      </dsp:nvSpPr>
      <dsp:spPr>
        <a:xfrm>
          <a:off x="838521" y="1178834"/>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1D6E3-6839-44BE-90CF-E529504FD6E9}">
      <dsp:nvSpPr>
        <dsp:cNvPr id="0" name=""/>
        <dsp:cNvSpPr/>
      </dsp:nvSpPr>
      <dsp:spPr>
        <a:xfrm>
          <a:off x="2034650" y="1571779"/>
          <a:ext cx="1936631"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tr-TR" sz="1800" kern="1200" dirty="0"/>
            <a:t>Erzurum Kongresi’nin kararları</a:t>
          </a:r>
        </a:p>
      </dsp:txBody>
      <dsp:txXfrm>
        <a:off x="2034650" y="1571779"/>
        <a:ext cx="1936631" cy="1047852"/>
      </dsp:txXfrm>
    </dsp:sp>
    <dsp:sp modelId="{83F494D2-EA4A-4DDF-B2FD-6261A9FB69E9}">
      <dsp:nvSpPr>
        <dsp:cNvPr id="0" name=""/>
        <dsp:cNvSpPr/>
      </dsp:nvSpPr>
      <dsp:spPr>
        <a:xfrm>
          <a:off x="2871985" y="117883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2E8C9-D1FB-4BCE-AD2A-265C20357B31}">
      <dsp:nvSpPr>
        <dsp:cNvPr id="0" name=""/>
        <dsp:cNvSpPr/>
      </dsp:nvSpPr>
      <dsp:spPr>
        <a:xfrm>
          <a:off x="4628071" y="33866"/>
          <a:ext cx="2540008"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Sivas Kongresi (4-11 Eylül 1919)</a:t>
          </a:r>
        </a:p>
      </dsp:txBody>
      <dsp:txXfrm>
        <a:off x="4628071" y="33866"/>
        <a:ext cx="2540008" cy="1047852"/>
      </dsp:txXfrm>
    </dsp:sp>
    <dsp:sp modelId="{62C75117-3AF9-4E52-B379-2D4783B64A2A}">
      <dsp:nvSpPr>
        <dsp:cNvPr id="0" name=""/>
        <dsp:cNvSpPr/>
      </dsp:nvSpPr>
      <dsp:spPr>
        <a:xfrm>
          <a:off x="5866029" y="1166477"/>
          <a:ext cx="261963" cy="261963"/>
        </a:xfrm>
        <a:prstGeom prst="ellipse">
          <a:avLst/>
        </a:prstGeom>
        <a:blipFill rotWithShape="0">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4638-02D9-463F-AF8E-364FB404B3D3}">
      <dsp:nvSpPr>
        <dsp:cNvPr id="0" name=""/>
        <dsp:cNvSpPr/>
      </dsp:nvSpPr>
      <dsp:spPr>
        <a:xfrm>
          <a:off x="6704954" y="1571779"/>
          <a:ext cx="1936631"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tr-TR" sz="1800" kern="1200" dirty="0"/>
        </a:p>
      </dsp:txBody>
      <dsp:txXfrm>
        <a:off x="6704954" y="1571779"/>
        <a:ext cx="1936631" cy="1047852"/>
      </dsp:txXfrm>
    </dsp:sp>
    <dsp:sp modelId="{2CA41051-FFB2-4F41-896E-06E4C6B56997}">
      <dsp:nvSpPr>
        <dsp:cNvPr id="0" name=""/>
        <dsp:cNvSpPr/>
      </dsp:nvSpPr>
      <dsp:spPr>
        <a:xfrm>
          <a:off x="8850274" y="1196364"/>
          <a:ext cx="261963" cy="2619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F153E-B5F8-4B04-B30B-6C7CD265E2B2}">
      <dsp:nvSpPr>
        <dsp:cNvPr id="0" name=""/>
        <dsp:cNvSpPr/>
      </dsp:nvSpPr>
      <dsp:spPr>
        <a:xfrm>
          <a:off x="7991807" y="1526061"/>
          <a:ext cx="1936631" cy="1047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tr-TR" sz="1800" kern="1200" dirty="0"/>
            <a:t>Sivas Kongresi’nin kararları</a:t>
          </a:r>
        </a:p>
      </dsp:txBody>
      <dsp:txXfrm>
        <a:off x="7991807" y="1526061"/>
        <a:ext cx="1936631" cy="1047852"/>
      </dsp:txXfrm>
    </dsp:sp>
    <dsp:sp modelId="{BB9E5CAC-8C2F-4EB9-A7B7-2B68B6D61925}">
      <dsp:nvSpPr>
        <dsp:cNvPr id="0" name=""/>
        <dsp:cNvSpPr/>
      </dsp:nvSpPr>
      <dsp:spPr>
        <a:xfrm flipH="1" flipV="1">
          <a:off x="137868" y="1156044"/>
          <a:ext cx="317022" cy="265622"/>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24/08/2020</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24/08/2020</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8/24/2020</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8/24/2020</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24, 2020</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August 24, 2020</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August 24, 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8/24/2020</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611028" y="4738000"/>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8" name="TextBox 7"/>
          <p:cNvSpPr txBox="1"/>
          <p:nvPr/>
        </p:nvSpPr>
        <p:spPr>
          <a:xfrm>
            <a:off x="5614710" y="2851722"/>
            <a:ext cx="6280728" cy="1569660"/>
          </a:xfrm>
          <a:prstGeom prst="rect">
            <a:avLst/>
          </a:prstGeom>
          <a:noFill/>
        </p:spPr>
        <p:txBody>
          <a:bodyPr wrap="square" rtlCol="0">
            <a:spAutoFit/>
          </a:bodyPr>
          <a:lstStyle/>
          <a:p>
            <a:r>
              <a:rPr lang="tr-TR" sz="2400" b="1" dirty="0">
                <a:solidFill>
                  <a:schemeClr val="bg1"/>
                </a:solidFill>
                <a:latin typeface="Univers Condensed" panose="020B0606020202060204" pitchFamily="34" charset="0"/>
              </a:rPr>
              <a:t>İŞGALLERİN BAŞLAMASI VE MİLLÎ </a:t>
            </a:r>
          </a:p>
          <a:p>
            <a:r>
              <a:rPr lang="tr-TR" sz="2400" b="1" dirty="0">
                <a:solidFill>
                  <a:schemeClr val="bg1"/>
                </a:solidFill>
                <a:latin typeface="Univers Condensed" panose="020B0606020202060204" pitchFamily="34" charset="0"/>
              </a:rPr>
              <a:t>        MÜCADELE’YE HAZIRLIK </a:t>
            </a:r>
          </a:p>
          <a:p>
            <a:r>
              <a:rPr lang="tr-TR" sz="2400" b="1" dirty="0">
                <a:solidFill>
                  <a:schemeClr val="bg1"/>
                </a:solidFill>
                <a:latin typeface="Univers Condensed" panose="020B0606020202060204" pitchFamily="34" charset="0"/>
              </a:rPr>
              <a:t>     (Erzurum ve Sivas Kongreleri)</a:t>
            </a:r>
          </a:p>
          <a:p>
            <a:endParaRPr lang="tr-TR" sz="2400" b="1" dirty="0">
              <a:solidFill>
                <a:schemeClr val="bg1"/>
              </a:solidFill>
              <a:latin typeface="Univers Condensed" panose="020B0606020202060204" pitchFamily="34" charset="0"/>
            </a:endParaRPr>
          </a:p>
        </p:txBody>
      </p:sp>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523220"/>
          </a:xfrm>
          <a:prstGeom prst="rect">
            <a:avLst/>
          </a:prstGeom>
          <a:noFill/>
        </p:spPr>
        <p:txBody>
          <a:bodyPr wrap="square">
            <a:spAutoFit/>
          </a:bodyPr>
          <a:lstStyle/>
          <a:p>
            <a:pPr algn="ctr"/>
            <a:r>
              <a:rPr lang="tr-TR" sz="2800" b="1">
                <a:solidFill>
                  <a:schemeClr val="bg1"/>
                </a:solidFill>
                <a:latin typeface="Univers Condensed" panose="020B0606020202060204" pitchFamily="34" charset="0"/>
              </a:rPr>
              <a:t>MİLLÎ MÜCADELE </a:t>
            </a:r>
            <a:endParaRPr lang="tr-TR" sz="28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par>
                                <p:cTn id="16" presetID="2" presetClass="entr" presetSubtype="2"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3" name="Diyagram 2">
            <a:extLst>
              <a:ext uri="{FF2B5EF4-FFF2-40B4-BE49-F238E27FC236}">
                <a16:creationId xmlns:a16="http://schemas.microsoft.com/office/drawing/2014/main" id="{A1054D4A-CB24-4229-8173-07079CA19F23}"/>
              </a:ext>
            </a:extLst>
          </p:cNvPr>
          <p:cNvGraphicFramePr/>
          <p:nvPr>
            <p:extLst>
              <p:ext uri="{D42A27DB-BD31-4B8C-83A1-F6EECF244321}">
                <p14:modId xmlns:p14="http://schemas.microsoft.com/office/powerpoint/2010/main" val="511753571"/>
              </p:ext>
            </p:extLst>
          </p:nvPr>
        </p:nvGraphicFramePr>
        <p:xfrm>
          <a:off x="164757" y="1841156"/>
          <a:ext cx="11862486" cy="261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etin kutusu 4">
            <a:extLst>
              <a:ext uri="{FF2B5EF4-FFF2-40B4-BE49-F238E27FC236}">
                <a16:creationId xmlns:a16="http://schemas.microsoft.com/office/drawing/2014/main" id="{67C15013-5CC4-4932-8B9B-29B115EFC8F3}"/>
              </a:ext>
            </a:extLst>
          </p:cNvPr>
          <p:cNvSpPr txBox="1"/>
          <p:nvPr/>
        </p:nvSpPr>
        <p:spPr>
          <a:xfrm>
            <a:off x="0" y="155145"/>
            <a:ext cx="6098058" cy="369332"/>
          </a:xfrm>
          <a:prstGeom prst="rect">
            <a:avLst/>
          </a:prstGeom>
          <a:noFill/>
          <a:effectLst>
            <a:glow rad="228600">
              <a:schemeClr val="accent4">
                <a:satMod val="175000"/>
                <a:alpha val="40000"/>
              </a:schemeClr>
            </a:glow>
          </a:effectLst>
        </p:spPr>
        <p:txBody>
          <a:bodyPr wrap="square">
            <a:spAutoFit/>
          </a:bodyPr>
          <a:lstStyle/>
          <a:p>
            <a:r>
              <a:rPr lang="tr-TR" dirty="0"/>
              <a:t> Erzurum ve Sivas Kongreleri</a:t>
            </a:r>
          </a:p>
        </p:txBody>
      </p:sp>
      <p:sp>
        <p:nvSpPr>
          <p:cNvPr id="2" name="Oval 1">
            <a:extLst>
              <a:ext uri="{FF2B5EF4-FFF2-40B4-BE49-F238E27FC236}">
                <a16:creationId xmlns:a16="http://schemas.microsoft.com/office/drawing/2014/main" id="{830D5360-74C6-44B8-A967-E4AE212A296D}"/>
              </a:ext>
            </a:extLst>
          </p:cNvPr>
          <p:cNvSpPr/>
          <p:nvPr/>
        </p:nvSpPr>
        <p:spPr>
          <a:xfrm flipV="1">
            <a:off x="5503333" y="2861734"/>
            <a:ext cx="5668181" cy="9761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F3D65176-708A-4145-BE3C-059ED25BA853}"/>
              </a:ext>
            </a:extLst>
          </p:cNvPr>
          <p:cNvSpPr/>
          <p:nvPr/>
        </p:nvSpPr>
        <p:spPr>
          <a:xfrm flipV="1">
            <a:off x="427819" y="3327401"/>
            <a:ext cx="5668181" cy="9761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5156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CED811B3-2F14-4E85-AB1D-0DB061E7CEF2}"/>
              </a:ext>
            </a:extLst>
          </p:cNvPr>
          <p:cNvSpPr txBox="1"/>
          <p:nvPr/>
        </p:nvSpPr>
        <p:spPr>
          <a:xfrm>
            <a:off x="188556" y="4274775"/>
            <a:ext cx="11553568" cy="954107"/>
          </a:xfrm>
          <a:prstGeom prst="rect">
            <a:avLst/>
          </a:prstGeom>
          <a:noFill/>
        </p:spPr>
        <p:txBody>
          <a:bodyPr wrap="square">
            <a:spAutoFit/>
          </a:bodyPr>
          <a:lstStyle/>
          <a:p>
            <a:pPr algn="just"/>
            <a:r>
              <a:rPr lang="tr-TR" sz="1400" dirty="0">
                <a:solidFill>
                  <a:schemeClr val="bg1"/>
                </a:solidFill>
              </a:rPr>
              <a:t>8 Temmuz 1919’da İstanbul </a:t>
            </a:r>
            <a:r>
              <a:rPr lang="tr-TR" sz="1400" dirty="0" err="1">
                <a:solidFill>
                  <a:schemeClr val="bg1"/>
                </a:solidFill>
              </a:rPr>
              <a:t>Hükûmeti’nden</a:t>
            </a:r>
            <a:r>
              <a:rPr lang="tr-TR" sz="1400" dirty="0">
                <a:solidFill>
                  <a:schemeClr val="bg1"/>
                </a:solidFill>
              </a:rPr>
              <a:t> gelen telgrafta resmi memuriyetine son verildiği bildirilirken, Padişah’tan gelen bir başka telgrafta da iki ay süreyle hava değişimi alarak seçeceği bir kentte dinlenmesi istendi. Bunun üzerine Mustafa Kemal Paşa, sine-i millete dönme kararı vererek, hem çok sevdiği askerlik mesleğinden hem de müfettişlik görevinden 9 Temmuz 1919’da istifa etti. Artık milletin bir ferdi olarak, milletten aldığı kuvvet ve ilhamla tarihî vazifesine devam edecekti</a:t>
            </a:r>
            <a:r>
              <a:rPr lang="tr-TR" sz="1400" dirty="0"/>
              <a:t>.</a:t>
            </a:r>
          </a:p>
        </p:txBody>
      </p:sp>
      <p:pic>
        <p:nvPicPr>
          <p:cNvPr id="1026" name="Picture 2" descr="KURTULUŞ SAVAŞI HAZIRLIK DÖNEMİ - ppt indir">
            <a:extLst>
              <a:ext uri="{FF2B5EF4-FFF2-40B4-BE49-F238E27FC236}">
                <a16:creationId xmlns:a16="http://schemas.microsoft.com/office/drawing/2014/main" id="{5087CA0C-5FDA-42EA-A4D3-27C82E1EC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533" y="0"/>
            <a:ext cx="6279979" cy="3175000"/>
          </a:xfrm>
          <a:prstGeom prst="rect">
            <a:avLst/>
          </a:prstGeom>
          <a:noFill/>
          <a:effectLst>
            <a:glow rad="508000">
              <a:schemeClr val="bg1"/>
            </a:glow>
          </a:effectLst>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212446C3-3AEC-47A2-95F9-293928936F00}"/>
              </a:ext>
            </a:extLst>
          </p:cNvPr>
          <p:cNvSpPr txBox="1"/>
          <p:nvPr/>
        </p:nvSpPr>
        <p:spPr>
          <a:xfrm>
            <a:off x="59267" y="499113"/>
            <a:ext cx="5588000" cy="3016210"/>
          </a:xfrm>
          <a:prstGeom prst="rect">
            <a:avLst/>
          </a:prstGeom>
          <a:noFill/>
        </p:spPr>
        <p:txBody>
          <a:bodyPr wrap="square">
            <a:spAutoFit/>
          </a:bodyPr>
          <a:lstStyle/>
          <a:p>
            <a:pPr marL="285750" indent="-285750">
              <a:buFont typeface="Arial" panose="020B0604020202020204" pitchFamily="34" charset="0"/>
              <a:buChar char="•"/>
            </a:pPr>
            <a:r>
              <a:rPr lang="tr-TR" sz="1400" dirty="0">
                <a:solidFill>
                  <a:schemeClr val="bg1"/>
                </a:solidFill>
              </a:rPr>
              <a:t>Damat Ferit Hükûmeti, Amasya Genelgesi’nin yayınlanmasından sonra sivil ve askerî yöneticilere Mustafa Kemal’in görevden alındığını resmî bir sıfatı kalmadığı için emirlerinin de dinlenmemesi gerektiğini bildirdi. </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Amasya’dan hareket eden Mustafa Kemal; Tokat, Sivas ve Erzincan üzerinden 3 Temmuz 1919’da Erzurum’a ulaştı. Kendisini Kazım Karabekir ile Müdafaa-i Hukuk Cemiyetinden bir heyet, kent dışında törenle karşıladı. </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XV. Kolordu Komutanı Kazım Karabekir Paşa</a:t>
            </a:r>
            <a:r>
              <a:rPr lang="tr-TR" dirty="0">
                <a:solidFill>
                  <a:srgbClr val="FF0000"/>
                </a:solidFill>
              </a:rPr>
              <a:t>, “Ben ve Kolordum, emrinizdeyiz Paşam!” </a:t>
            </a:r>
            <a:r>
              <a:rPr lang="tr-TR" sz="1400" dirty="0">
                <a:solidFill>
                  <a:schemeClr val="bg1"/>
                </a:solidFill>
              </a:rPr>
              <a:t>diyerek en büyük manevi desteği de sağlamış oldu. </a:t>
            </a:r>
            <a:endParaRPr lang="tr-TR" sz="1400" dirty="0"/>
          </a:p>
        </p:txBody>
      </p:sp>
      <p:sp>
        <p:nvSpPr>
          <p:cNvPr id="4" name="Oval 3">
            <a:extLst>
              <a:ext uri="{FF2B5EF4-FFF2-40B4-BE49-F238E27FC236}">
                <a16:creationId xmlns:a16="http://schemas.microsoft.com/office/drawing/2014/main" id="{7AB0DA1E-2348-46E2-8B6A-FCE95C5C4D33}"/>
              </a:ext>
            </a:extLst>
          </p:cNvPr>
          <p:cNvSpPr/>
          <p:nvPr/>
        </p:nvSpPr>
        <p:spPr>
          <a:xfrm>
            <a:off x="8451974" y="6328657"/>
            <a:ext cx="394548" cy="405626"/>
          </a:xfrm>
          <a:prstGeom prst="ellipse">
            <a:avLst/>
          </a:prstGeom>
          <a:solidFill>
            <a:schemeClr val="bg1"/>
          </a:solidFill>
          <a:ln>
            <a:noFill/>
          </a:ln>
          <a:effectLst>
            <a:glow rad="3048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5DF2476D-86B5-4215-A163-3B301E50EA32}"/>
              </a:ext>
            </a:extLst>
          </p:cNvPr>
          <p:cNvSpPr/>
          <p:nvPr/>
        </p:nvSpPr>
        <p:spPr>
          <a:xfrm>
            <a:off x="2248390" y="5541643"/>
            <a:ext cx="394548" cy="405626"/>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6707B132-3A2A-4C77-8668-790B6CC6A429}"/>
              </a:ext>
            </a:extLst>
          </p:cNvPr>
          <p:cNvSpPr/>
          <p:nvPr/>
        </p:nvSpPr>
        <p:spPr>
          <a:xfrm>
            <a:off x="7578379" y="3505975"/>
            <a:ext cx="394548" cy="405626"/>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4AC8F214-B5D2-432C-B7CB-B62CE7CD1E07}"/>
              </a:ext>
            </a:extLst>
          </p:cNvPr>
          <p:cNvSpPr/>
          <p:nvPr/>
        </p:nvSpPr>
        <p:spPr>
          <a:xfrm>
            <a:off x="8214" y="0"/>
            <a:ext cx="394548" cy="405626"/>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8698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762E392-1C88-41FA-8F7A-9C620BAB765C}"/>
              </a:ext>
            </a:extLst>
          </p:cNvPr>
          <p:cNvSpPr txBox="1"/>
          <p:nvPr/>
        </p:nvSpPr>
        <p:spPr>
          <a:xfrm>
            <a:off x="1713524" y="1143051"/>
            <a:ext cx="7045465" cy="3754874"/>
          </a:xfrm>
          <a:prstGeom prst="rect">
            <a:avLst/>
          </a:prstGeom>
          <a:noFill/>
        </p:spPr>
        <p:txBody>
          <a:bodyPr wrap="square">
            <a:spAutoFit/>
          </a:bodyPr>
          <a:lstStyle/>
          <a:p>
            <a:endParaRPr lang="tr-TR" sz="1400" dirty="0">
              <a:solidFill>
                <a:schemeClr val="bg1"/>
              </a:solidFill>
            </a:endParaRPr>
          </a:p>
          <a:p>
            <a:r>
              <a:rPr lang="tr-TR" sz="1400" dirty="0">
                <a:solidFill>
                  <a:srgbClr val="FF0000"/>
                </a:solidFill>
              </a:rPr>
              <a:t>Kongrenin toplanma şekli </a:t>
            </a:r>
          </a:p>
          <a:p>
            <a:endParaRPr lang="tr-TR" sz="1400" dirty="0">
              <a:solidFill>
                <a:srgbClr val="FF0000"/>
              </a:solidFill>
            </a:endParaRPr>
          </a:p>
          <a:p>
            <a:pPr marL="285750" indent="-285750">
              <a:buFont typeface="Arial" panose="020B0604020202020204" pitchFamily="34" charset="0"/>
              <a:buChar char="•"/>
            </a:pPr>
            <a:r>
              <a:rPr lang="tr-TR" sz="1400" dirty="0">
                <a:solidFill>
                  <a:schemeClr val="bg1"/>
                </a:solidFill>
              </a:rPr>
              <a:t>Doğu Anadolu Müdafaa-i Hukuk Cemiyeti ile Trabzon Muhafaza-i Hukuk Cemiyetinin katkılarıyla toplanmıştır .</a:t>
            </a:r>
          </a:p>
          <a:p>
            <a:endParaRPr lang="tr-TR" sz="1400" dirty="0">
              <a:solidFill>
                <a:schemeClr val="bg1"/>
              </a:solidFill>
            </a:endParaRPr>
          </a:p>
          <a:p>
            <a:r>
              <a:rPr lang="tr-TR" sz="1400" dirty="0">
                <a:solidFill>
                  <a:schemeClr val="bg1"/>
                </a:solidFill>
              </a:rPr>
              <a:t>Kongre doğu illerinden gelen temsilcilerin katılımıyla 23 Temmuz’da çalışmalarına başlamıştır. Erzurum delegeleri Binbaşı Kazım Bey ve Cevat Bey istifa ederek yerlerine Mustafa Kemal ve Rauf Bey seçilmiş, böylelikle kongreye katılabilmeleri sağlanmıştır.</a:t>
            </a:r>
          </a:p>
          <a:p>
            <a:endParaRPr lang="tr-TR" sz="1400" dirty="0">
              <a:solidFill>
                <a:schemeClr val="bg1"/>
              </a:solidFill>
            </a:endParaRPr>
          </a:p>
          <a:p>
            <a:r>
              <a:rPr lang="tr-TR" sz="1400" dirty="0">
                <a:solidFill>
                  <a:srgbClr val="FF0000"/>
                </a:solidFill>
              </a:rPr>
              <a:t>Kongrenin toplanma amacı </a:t>
            </a:r>
          </a:p>
          <a:p>
            <a:endParaRPr lang="tr-TR" sz="1400" dirty="0">
              <a:solidFill>
                <a:srgbClr val="FF0000"/>
              </a:solidFill>
            </a:endParaRPr>
          </a:p>
          <a:p>
            <a:pPr marL="285750" indent="-285750">
              <a:buFont typeface="Arial" panose="020B0604020202020204" pitchFamily="34" charset="0"/>
              <a:buChar char="•"/>
            </a:pPr>
            <a:r>
              <a:rPr lang="tr-TR" sz="1400" dirty="0">
                <a:solidFill>
                  <a:schemeClr val="bg1"/>
                </a:solidFill>
              </a:rPr>
              <a:t>Doğu Anadolu’da Ermeni Devleti ve Doğu Karadeniz’de Pontus Rum Devleti kurulma çalışmalarına karşı alınacak önlemleri kararlaştırmak ve gerekli işbirliğini sağlamaktı.</a:t>
            </a:r>
          </a:p>
          <a:p>
            <a:endParaRPr lang="tr-TR" sz="1400" dirty="0">
              <a:solidFill>
                <a:schemeClr val="bg1"/>
              </a:solidFill>
            </a:endParaRPr>
          </a:p>
          <a:p>
            <a:r>
              <a:rPr lang="tr-TR" sz="1400" dirty="0">
                <a:solidFill>
                  <a:schemeClr val="bg1"/>
                </a:solidFill>
              </a:rPr>
              <a:t>Kongre üyeleri tarafından Mustafa Kemal başkan olarak seçilmiştir. 14 gün süren çalışmaların sonunda kongre, tarihî kararlar alarak 7 Ağustos 1919’da çalışmalarına son vermiştir. </a:t>
            </a:r>
          </a:p>
        </p:txBody>
      </p:sp>
      <p:sp>
        <p:nvSpPr>
          <p:cNvPr id="4" name="Metin kutusu 3">
            <a:extLst>
              <a:ext uri="{FF2B5EF4-FFF2-40B4-BE49-F238E27FC236}">
                <a16:creationId xmlns:a16="http://schemas.microsoft.com/office/drawing/2014/main" id="{3D124DD9-2203-46A9-9786-58BF384CF86B}"/>
              </a:ext>
            </a:extLst>
          </p:cNvPr>
          <p:cNvSpPr txBox="1"/>
          <p:nvPr/>
        </p:nvSpPr>
        <p:spPr>
          <a:xfrm>
            <a:off x="0" y="0"/>
            <a:ext cx="6093994" cy="369332"/>
          </a:xfrm>
          <a:prstGeom prst="rect">
            <a:avLst/>
          </a:prstGeom>
          <a:noFill/>
        </p:spPr>
        <p:txBody>
          <a:bodyPr wrap="square">
            <a:spAutoFit/>
          </a:bodyPr>
          <a:lstStyle/>
          <a:p>
            <a:r>
              <a:rPr lang="tr-TR" dirty="0">
                <a:solidFill>
                  <a:schemeClr val="bg1"/>
                </a:solidFill>
              </a:rPr>
              <a:t>Erzurum Kongresi (23 Temmuz-7 Ağustos 1919</a:t>
            </a:r>
            <a:endParaRPr lang="tr-TR" dirty="0"/>
          </a:p>
        </p:txBody>
      </p:sp>
      <p:sp>
        <p:nvSpPr>
          <p:cNvPr id="6" name="Oval 5">
            <a:extLst>
              <a:ext uri="{FF2B5EF4-FFF2-40B4-BE49-F238E27FC236}">
                <a16:creationId xmlns:a16="http://schemas.microsoft.com/office/drawing/2014/main" id="{1EFA2DE8-D9CC-4FD4-A6D4-B45AEDEC21EC}"/>
              </a:ext>
            </a:extLst>
          </p:cNvPr>
          <p:cNvSpPr/>
          <p:nvPr/>
        </p:nvSpPr>
        <p:spPr>
          <a:xfrm>
            <a:off x="84222" y="6313343"/>
            <a:ext cx="394548" cy="405626"/>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E04554AB-C026-4E32-95A3-F843D86FFF3E}"/>
              </a:ext>
            </a:extLst>
          </p:cNvPr>
          <p:cNvSpPr/>
          <p:nvPr/>
        </p:nvSpPr>
        <p:spPr>
          <a:xfrm>
            <a:off x="575022" y="5808017"/>
            <a:ext cx="394548" cy="405626"/>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32D4C1CC-0CD8-4899-87C7-B0C138C4860C}"/>
              </a:ext>
            </a:extLst>
          </p:cNvPr>
          <p:cNvSpPr/>
          <p:nvPr/>
        </p:nvSpPr>
        <p:spPr>
          <a:xfrm>
            <a:off x="1138011" y="5194407"/>
            <a:ext cx="394548" cy="405626"/>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C37C4070-2C92-4AF6-AE5E-5DC7AA3B361E}"/>
              </a:ext>
            </a:extLst>
          </p:cNvPr>
          <p:cNvSpPr/>
          <p:nvPr/>
        </p:nvSpPr>
        <p:spPr>
          <a:xfrm>
            <a:off x="8364441" y="350566"/>
            <a:ext cx="394548" cy="405626"/>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0651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AFC0DBD-1213-4F03-A107-6BCD66A7FF9C}"/>
              </a:ext>
            </a:extLst>
          </p:cNvPr>
          <p:cNvSpPr txBox="1"/>
          <p:nvPr/>
        </p:nvSpPr>
        <p:spPr>
          <a:xfrm>
            <a:off x="2353705" y="782241"/>
            <a:ext cx="8057120" cy="4739759"/>
          </a:xfrm>
          <a:prstGeom prst="rect">
            <a:avLst/>
          </a:prstGeom>
          <a:noFill/>
        </p:spPr>
        <p:txBody>
          <a:bodyPr wrap="square">
            <a:spAutoFit/>
          </a:bodyPr>
          <a:lstStyle/>
          <a:p>
            <a:pPr marL="342900" indent="-342900">
              <a:buAutoNum type="arabicPeriod"/>
            </a:pPr>
            <a:r>
              <a:rPr lang="tr-TR" sz="1200" dirty="0">
                <a:solidFill>
                  <a:schemeClr val="bg1"/>
                </a:solidFill>
              </a:rPr>
              <a:t>Millî sınırlar içinde vatan bir bütündür bölünemez</a:t>
            </a:r>
          </a:p>
          <a:p>
            <a:r>
              <a:rPr lang="tr-TR" sz="1200" dirty="0">
                <a:solidFill>
                  <a:schemeClr val="bg1"/>
                </a:solidFill>
              </a:rPr>
              <a:t>          Yorum:</a:t>
            </a:r>
          </a:p>
          <a:p>
            <a:endParaRPr lang="tr-TR" sz="1200" dirty="0">
              <a:solidFill>
                <a:schemeClr val="bg1"/>
              </a:solidFill>
            </a:endParaRPr>
          </a:p>
          <a:p>
            <a:r>
              <a:rPr lang="tr-TR" sz="1200" dirty="0">
                <a:solidFill>
                  <a:schemeClr val="bg1"/>
                </a:solidFill>
              </a:rPr>
              <a:t>2.      Her türlü yabancı işgal ve müdahalesine karşı, millet birlik olarak kendisini müdafaa ve mukavemet edecektir. </a:t>
            </a:r>
          </a:p>
          <a:p>
            <a:r>
              <a:rPr lang="tr-TR" sz="1200" dirty="0">
                <a:solidFill>
                  <a:schemeClr val="bg1"/>
                </a:solidFill>
              </a:rPr>
              <a:t>          Yorum:</a:t>
            </a:r>
          </a:p>
          <a:p>
            <a:endParaRPr lang="tr-TR" sz="1200" dirty="0">
              <a:solidFill>
                <a:schemeClr val="bg1"/>
              </a:solidFill>
            </a:endParaRPr>
          </a:p>
          <a:p>
            <a:pPr marL="228600" indent="-228600">
              <a:buAutoNum type="arabicPeriod" startAt="3"/>
            </a:pPr>
            <a:r>
              <a:rPr lang="tr-TR" sz="1200" dirty="0">
                <a:solidFill>
                  <a:schemeClr val="bg1"/>
                </a:solidFill>
              </a:rPr>
              <a:t>   Vatanın ve istiklalin muhafaza ve teminine İstanbul Hükûmeti muktedir olmadığı takdirde, gayeyi temin için Anadolu’da </a:t>
            </a:r>
          </a:p>
          <a:p>
            <a:r>
              <a:rPr lang="tr-TR" sz="1200" dirty="0">
                <a:solidFill>
                  <a:schemeClr val="bg1"/>
                </a:solidFill>
              </a:rPr>
              <a:t>         geçici  bir hükûmet kurulacaktır.</a:t>
            </a:r>
          </a:p>
          <a:p>
            <a:r>
              <a:rPr lang="tr-TR" sz="1200" dirty="0">
                <a:solidFill>
                  <a:schemeClr val="bg1"/>
                </a:solidFill>
              </a:rPr>
              <a:t>         Yorum:</a:t>
            </a:r>
          </a:p>
          <a:p>
            <a:endParaRPr lang="tr-TR" sz="1200" dirty="0">
              <a:solidFill>
                <a:schemeClr val="bg1"/>
              </a:solidFill>
            </a:endParaRPr>
          </a:p>
          <a:p>
            <a:r>
              <a:rPr lang="tr-TR" sz="1200" dirty="0">
                <a:solidFill>
                  <a:schemeClr val="bg1"/>
                </a:solidFill>
              </a:rPr>
              <a:t>4.       </a:t>
            </a:r>
            <a:r>
              <a:rPr lang="tr-TR" sz="1200" dirty="0" err="1">
                <a:solidFill>
                  <a:schemeClr val="bg1"/>
                </a:solidFill>
              </a:rPr>
              <a:t>Kuvay</a:t>
            </a:r>
            <a:r>
              <a:rPr lang="tr-TR" sz="1200" dirty="0">
                <a:solidFill>
                  <a:schemeClr val="bg1"/>
                </a:solidFill>
              </a:rPr>
              <a:t>-ı </a:t>
            </a:r>
            <a:r>
              <a:rPr lang="tr-TR" sz="1200" dirty="0" err="1">
                <a:solidFill>
                  <a:schemeClr val="bg1"/>
                </a:solidFill>
              </a:rPr>
              <a:t>Millîye’yi</a:t>
            </a:r>
            <a:r>
              <a:rPr lang="tr-TR" sz="1200" dirty="0">
                <a:solidFill>
                  <a:schemeClr val="bg1"/>
                </a:solidFill>
              </a:rPr>
              <a:t> etkin ve millî iradeyi egemen kılmak esastır.</a:t>
            </a:r>
          </a:p>
          <a:p>
            <a:r>
              <a:rPr lang="tr-TR" sz="1200" dirty="0">
                <a:solidFill>
                  <a:schemeClr val="bg1"/>
                </a:solidFill>
              </a:rPr>
              <a:t>          Yorum:</a:t>
            </a:r>
          </a:p>
          <a:p>
            <a:endParaRPr lang="tr-TR" sz="1200" dirty="0">
              <a:solidFill>
                <a:schemeClr val="bg1"/>
              </a:solidFill>
            </a:endParaRPr>
          </a:p>
          <a:p>
            <a:r>
              <a:rPr lang="tr-TR" sz="1200" dirty="0">
                <a:solidFill>
                  <a:schemeClr val="bg1"/>
                </a:solidFill>
              </a:rPr>
              <a:t>5.       Hristiyan azınlıklara siyasi hâkimiyet ve sosyal dengemizi bozan ayrıcalıklar verilemez.</a:t>
            </a:r>
          </a:p>
          <a:p>
            <a:r>
              <a:rPr lang="tr-TR" sz="1200" dirty="0">
                <a:solidFill>
                  <a:schemeClr val="bg1"/>
                </a:solidFill>
              </a:rPr>
              <a:t>           Yorum:</a:t>
            </a:r>
          </a:p>
          <a:p>
            <a:endParaRPr lang="tr-TR" sz="1200" dirty="0">
              <a:solidFill>
                <a:schemeClr val="bg1"/>
              </a:solidFill>
            </a:endParaRPr>
          </a:p>
          <a:p>
            <a:r>
              <a:rPr lang="tr-TR" sz="1200" dirty="0">
                <a:solidFill>
                  <a:schemeClr val="bg1"/>
                </a:solidFill>
              </a:rPr>
              <a:t>6.       Manda ve himaye kabul </a:t>
            </a:r>
            <a:r>
              <a:rPr lang="tr-TR" sz="1200" dirty="0" err="1">
                <a:solidFill>
                  <a:schemeClr val="bg1"/>
                </a:solidFill>
              </a:rPr>
              <a:t>kabul</a:t>
            </a:r>
            <a:r>
              <a:rPr lang="tr-TR" sz="1200" dirty="0">
                <a:solidFill>
                  <a:schemeClr val="bg1"/>
                </a:solidFill>
              </a:rPr>
              <a:t> edilemez.</a:t>
            </a:r>
          </a:p>
          <a:p>
            <a:r>
              <a:rPr lang="tr-TR" sz="1200" dirty="0">
                <a:solidFill>
                  <a:schemeClr val="bg1"/>
                </a:solidFill>
              </a:rPr>
              <a:t>          Yorum:</a:t>
            </a:r>
          </a:p>
          <a:p>
            <a:endParaRPr lang="tr-TR" sz="1200" dirty="0">
              <a:solidFill>
                <a:schemeClr val="bg1"/>
              </a:solidFill>
            </a:endParaRPr>
          </a:p>
          <a:p>
            <a:r>
              <a:rPr lang="tr-TR" sz="1200" dirty="0">
                <a:solidFill>
                  <a:schemeClr val="bg1"/>
                </a:solidFill>
              </a:rPr>
              <a:t>7.       </a:t>
            </a:r>
            <a:r>
              <a:rPr lang="tr-TR" sz="1200" dirty="0" err="1">
                <a:solidFill>
                  <a:schemeClr val="bg1"/>
                </a:solidFill>
              </a:rPr>
              <a:t>Mebusan</a:t>
            </a:r>
            <a:r>
              <a:rPr lang="tr-TR" sz="1200" dirty="0">
                <a:solidFill>
                  <a:schemeClr val="bg1"/>
                </a:solidFill>
              </a:rPr>
              <a:t> Meclisinin derhâl toplanmasına ve hükûmet işlerinin meclisin denetimi altında yürütülmesine çalışılacaktır.</a:t>
            </a:r>
          </a:p>
          <a:p>
            <a:r>
              <a:rPr lang="tr-TR" sz="1200" dirty="0">
                <a:solidFill>
                  <a:schemeClr val="bg1"/>
                </a:solidFill>
              </a:rPr>
              <a:t>          Yorum:</a:t>
            </a:r>
          </a:p>
          <a:p>
            <a:endParaRPr lang="tr-TR" sz="1200" dirty="0">
              <a:solidFill>
                <a:schemeClr val="bg1"/>
              </a:solidFill>
            </a:endParaRPr>
          </a:p>
          <a:p>
            <a:r>
              <a:rPr lang="tr-TR" sz="1200" dirty="0">
                <a:solidFill>
                  <a:schemeClr val="bg1"/>
                </a:solidFill>
              </a:rPr>
              <a:t>8.      İşgal emeli taşımayan devletlerin yardımları kabul edilecektir.</a:t>
            </a:r>
          </a:p>
          <a:p>
            <a:r>
              <a:rPr lang="tr-TR" sz="1200" dirty="0">
                <a:solidFill>
                  <a:schemeClr val="bg1"/>
                </a:solidFill>
              </a:rPr>
              <a:t>         Yorum:</a:t>
            </a:r>
          </a:p>
          <a:p>
            <a:endParaRPr lang="tr-TR" sz="1400" dirty="0">
              <a:solidFill>
                <a:schemeClr val="bg1"/>
              </a:solidFill>
            </a:endParaRPr>
          </a:p>
        </p:txBody>
      </p:sp>
      <p:sp>
        <p:nvSpPr>
          <p:cNvPr id="4" name="Metin kutusu 3">
            <a:extLst>
              <a:ext uri="{FF2B5EF4-FFF2-40B4-BE49-F238E27FC236}">
                <a16:creationId xmlns:a16="http://schemas.microsoft.com/office/drawing/2014/main" id="{F8D21565-E761-4224-A914-1D26D9D0DA39}"/>
              </a:ext>
            </a:extLst>
          </p:cNvPr>
          <p:cNvSpPr txBox="1"/>
          <p:nvPr/>
        </p:nvSpPr>
        <p:spPr>
          <a:xfrm>
            <a:off x="2066925" y="196334"/>
            <a:ext cx="6096000" cy="369332"/>
          </a:xfrm>
          <a:prstGeom prst="rect">
            <a:avLst/>
          </a:prstGeom>
          <a:noFill/>
        </p:spPr>
        <p:txBody>
          <a:bodyPr wrap="square">
            <a:spAutoFit/>
          </a:bodyPr>
          <a:lstStyle/>
          <a:p>
            <a:r>
              <a:rPr lang="tr-TR" sz="1800" dirty="0">
                <a:solidFill>
                  <a:schemeClr val="bg1"/>
                </a:solidFill>
              </a:rPr>
              <a:t>Erzurum Kongresi sonunda alınan kararlar şunlardır</a:t>
            </a:r>
            <a:endParaRPr lang="tr-TR" dirty="0"/>
          </a:p>
        </p:txBody>
      </p:sp>
      <p:sp>
        <p:nvSpPr>
          <p:cNvPr id="6" name="Oval 5">
            <a:extLst>
              <a:ext uri="{FF2B5EF4-FFF2-40B4-BE49-F238E27FC236}">
                <a16:creationId xmlns:a16="http://schemas.microsoft.com/office/drawing/2014/main" id="{3B58004A-2064-4ABC-A905-2BF8A325191A}"/>
              </a:ext>
            </a:extLst>
          </p:cNvPr>
          <p:cNvSpPr/>
          <p:nvPr/>
        </p:nvSpPr>
        <p:spPr>
          <a:xfrm>
            <a:off x="543916" y="5337334"/>
            <a:ext cx="394548" cy="405626"/>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10E436A0-478D-48F0-844D-FC5C8C3FFC2D}"/>
              </a:ext>
            </a:extLst>
          </p:cNvPr>
          <p:cNvSpPr/>
          <p:nvPr/>
        </p:nvSpPr>
        <p:spPr>
          <a:xfrm>
            <a:off x="8508821" y="5351096"/>
            <a:ext cx="394548" cy="405626"/>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5F97B897-4C65-4886-A2AC-F706AD868EBE}"/>
              </a:ext>
            </a:extLst>
          </p:cNvPr>
          <p:cNvSpPr/>
          <p:nvPr/>
        </p:nvSpPr>
        <p:spPr>
          <a:xfrm>
            <a:off x="543916" y="3429000"/>
            <a:ext cx="394548" cy="405626"/>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9C7D19F3-88EE-4F37-A730-5569673E57E5}"/>
              </a:ext>
            </a:extLst>
          </p:cNvPr>
          <p:cNvSpPr/>
          <p:nvPr/>
        </p:nvSpPr>
        <p:spPr>
          <a:xfrm>
            <a:off x="543916" y="178187"/>
            <a:ext cx="394548" cy="405626"/>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8410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DFB5F68-8C4E-4AA2-B603-8B546854BE3E}"/>
              </a:ext>
            </a:extLst>
          </p:cNvPr>
          <p:cNvSpPr txBox="1"/>
          <p:nvPr/>
        </p:nvSpPr>
        <p:spPr>
          <a:xfrm>
            <a:off x="3053277" y="1597789"/>
            <a:ext cx="6085445" cy="2893100"/>
          </a:xfrm>
          <a:prstGeom prst="rect">
            <a:avLst/>
          </a:prstGeom>
          <a:noFill/>
        </p:spPr>
        <p:txBody>
          <a:bodyPr wrap="square">
            <a:spAutoFit/>
          </a:bodyPr>
          <a:lstStyle/>
          <a:p>
            <a:pPr marL="285750" indent="-285750">
              <a:buFont typeface="Arial" panose="020B0604020202020204" pitchFamily="34" charset="0"/>
              <a:buChar char="•"/>
            </a:pPr>
            <a:r>
              <a:rPr lang="tr-TR" sz="1400" dirty="0">
                <a:solidFill>
                  <a:schemeClr val="bg1"/>
                </a:solidFill>
              </a:rPr>
              <a:t>Erzurum Kongresi’nde,</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dokuz kişiden oluşan Temsil Heyeti seçildi.</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Heyetin başkanlığına Mustafa Kemal getirildi. </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Resmi görevlerinden istifa sonrası hiçbir yetkisi kalmamış olan Mustafa Kemal, Temsil Heyeti aracılığıyla bütün doğu illeri adına söz söyleme yetkisine ve karar alma imkanına kavuşmuş oldu. </a:t>
            </a:r>
          </a:p>
          <a:p>
            <a:pPr marL="285750" indent="-285750">
              <a:buFont typeface="Arial" panose="020B0604020202020204" pitchFamily="34" charset="0"/>
              <a:buChar char="•"/>
            </a:pPr>
            <a:endParaRPr lang="tr-TR" sz="1400" dirty="0">
              <a:solidFill>
                <a:schemeClr val="bg1"/>
              </a:solidFill>
            </a:endParaRPr>
          </a:p>
          <a:p>
            <a:pPr marL="285750" indent="-285750">
              <a:buFont typeface="Arial" panose="020B0604020202020204" pitchFamily="34" charset="0"/>
              <a:buChar char="•"/>
            </a:pPr>
            <a:r>
              <a:rPr lang="tr-TR" sz="1400" dirty="0">
                <a:solidFill>
                  <a:schemeClr val="bg1"/>
                </a:solidFill>
              </a:rPr>
              <a:t>Bu sayede bölgesel bir kongrede bütün ulusu ilgilendiren kararlar alınabildi. Kongrede ilk kez millî sınırlar ve yeni bir hükümet kurmaktan söz edilmiştir. Manda ve himaye konusu ilk kez Erzurum Kongresi’nde reddedilmiştir</a:t>
            </a:r>
          </a:p>
        </p:txBody>
      </p:sp>
      <p:sp>
        <p:nvSpPr>
          <p:cNvPr id="2" name="Oval 1">
            <a:extLst>
              <a:ext uri="{FF2B5EF4-FFF2-40B4-BE49-F238E27FC236}">
                <a16:creationId xmlns:a16="http://schemas.microsoft.com/office/drawing/2014/main" id="{0DC84F3E-C5C9-4A6E-B832-7ED9B6176838}"/>
              </a:ext>
            </a:extLst>
          </p:cNvPr>
          <p:cNvSpPr/>
          <p:nvPr/>
        </p:nvSpPr>
        <p:spPr>
          <a:xfrm>
            <a:off x="3840568" y="189270"/>
            <a:ext cx="394548" cy="405626"/>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1D7BF469-0CC7-4412-959E-5DF0641E128B}"/>
              </a:ext>
            </a:extLst>
          </p:cNvPr>
          <p:cNvSpPr/>
          <p:nvPr/>
        </p:nvSpPr>
        <p:spPr>
          <a:xfrm>
            <a:off x="6767495" y="4998782"/>
            <a:ext cx="394548" cy="405626"/>
          </a:xfrm>
          <a:prstGeom prst="ellipse">
            <a:avLst/>
          </a:prstGeom>
          <a:solidFill>
            <a:schemeClr val="bg1"/>
          </a:solidFill>
          <a:ln>
            <a:noFill/>
          </a:ln>
          <a:effectLst>
            <a:glow rad="3048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EFD51745-130A-413B-BF6C-DC672F86EE29}"/>
              </a:ext>
            </a:extLst>
          </p:cNvPr>
          <p:cNvSpPr/>
          <p:nvPr/>
        </p:nvSpPr>
        <p:spPr>
          <a:xfrm>
            <a:off x="7162043" y="5505814"/>
            <a:ext cx="394548" cy="405626"/>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CF4EE758-BCFD-4B2D-B1EA-14DA0503525D}"/>
              </a:ext>
            </a:extLst>
          </p:cNvPr>
          <p:cNvSpPr/>
          <p:nvPr/>
        </p:nvSpPr>
        <p:spPr>
          <a:xfrm>
            <a:off x="6964769" y="5303001"/>
            <a:ext cx="394548" cy="405626"/>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8490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46ABF7B-2B90-4045-A567-F2D1FD80001E}"/>
              </a:ext>
            </a:extLst>
          </p:cNvPr>
          <p:cNvSpPr txBox="1"/>
          <p:nvPr/>
        </p:nvSpPr>
        <p:spPr>
          <a:xfrm>
            <a:off x="420021" y="4739689"/>
            <a:ext cx="11070138" cy="1600438"/>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Kongrenin ilk günleri katılanların İttihatçılıkla suçlandığı belirtilerek, kongrenin hiçbir parti ile ilişkisinin olmadığına dair kongre üyelerince yemin edilmesi önerildi.</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Yapılan ilk oturumda Mustafa Kemal oy çokluğuyla başkan seçildi.</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Manda konusunda ise Rauf Bey’in önerisiyle, mandacılık reddedildikten sonra Amerikan Senatosuna telgraf çekilerek durumun incelenmesi için hiçbir bağlayıcı yanı olmayan bir inceleme heyeti talep edildi. </a:t>
            </a:r>
          </a:p>
        </p:txBody>
      </p:sp>
      <p:sp>
        <p:nvSpPr>
          <p:cNvPr id="5" name="Metin kutusu 4">
            <a:extLst>
              <a:ext uri="{FF2B5EF4-FFF2-40B4-BE49-F238E27FC236}">
                <a16:creationId xmlns:a16="http://schemas.microsoft.com/office/drawing/2014/main" id="{813F47F1-161A-4026-B21C-868583D77D6E}"/>
              </a:ext>
            </a:extLst>
          </p:cNvPr>
          <p:cNvSpPr txBox="1"/>
          <p:nvPr/>
        </p:nvSpPr>
        <p:spPr>
          <a:xfrm>
            <a:off x="263610" y="155145"/>
            <a:ext cx="6098058" cy="369332"/>
          </a:xfrm>
          <a:prstGeom prst="rect">
            <a:avLst/>
          </a:prstGeom>
          <a:noFill/>
        </p:spPr>
        <p:txBody>
          <a:bodyPr wrap="square">
            <a:spAutoFit/>
          </a:bodyPr>
          <a:lstStyle/>
          <a:p>
            <a:r>
              <a:rPr lang="tr-TR" dirty="0">
                <a:solidFill>
                  <a:schemeClr val="bg1"/>
                </a:solidFill>
              </a:rPr>
              <a:t>Sivas Kongresi (4-11 Eylül 1919)</a:t>
            </a:r>
          </a:p>
        </p:txBody>
      </p:sp>
      <p:pic>
        <p:nvPicPr>
          <p:cNvPr id="2050" name="Picture 2" descr="Sivas Kongresi Önemi Özellikleri Sonuçları Nedir">
            <a:extLst>
              <a:ext uri="{FF2B5EF4-FFF2-40B4-BE49-F238E27FC236}">
                <a16:creationId xmlns:a16="http://schemas.microsoft.com/office/drawing/2014/main" id="{644505F4-40D7-4A90-B027-FEA1AD40C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668" y="120822"/>
            <a:ext cx="5830332" cy="2977978"/>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E8413A67-85A4-40AB-A50E-5E9BF1D288F8}"/>
              </a:ext>
            </a:extLst>
          </p:cNvPr>
          <p:cNvSpPr txBox="1"/>
          <p:nvPr/>
        </p:nvSpPr>
        <p:spPr>
          <a:xfrm>
            <a:off x="263610" y="699262"/>
            <a:ext cx="3880781" cy="2893100"/>
          </a:xfrm>
          <a:prstGeom prst="rect">
            <a:avLst/>
          </a:prstGeom>
          <a:noFill/>
        </p:spPr>
        <p:txBody>
          <a:bodyPr wrap="square">
            <a:spAutoFit/>
          </a:bodyPr>
          <a:lstStyle/>
          <a:p>
            <a:pPr marL="285750" indent="-285750" algn="just">
              <a:buFont typeface="Arial" panose="020B0604020202020204" pitchFamily="34" charset="0"/>
              <a:buChar char="•"/>
            </a:pPr>
            <a:r>
              <a:rPr lang="tr-TR" sz="1400" dirty="0">
                <a:solidFill>
                  <a:schemeClr val="bg1"/>
                </a:solidFill>
              </a:rPr>
              <a:t>Sivas’ta millî bir kongre toplanması, Amasya Genelgesi ile kararlaştırılmıştı.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Mustafa Kemal, Erzurum’da oluşturulan Temsil Heyeti’nden bazı üyelerle birlikte 2 Eylül 1919’da Sivas’a geldi.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Sivas halkı onları büyük sevgi gösterileri ve coşkulu bir sevinçle karşıladı. </a:t>
            </a:r>
          </a:p>
          <a:p>
            <a:pPr marL="285750" indent="-285750" algn="just">
              <a:buFont typeface="Arial" panose="020B0604020202020204" pitchFamily="34" charset="0"/>
              <a:buChar char="•"/>
            </a:pPr>
            <a:endParaRPr lang="tr-TR" sz="1400" dirty="0">
              <a:solidFill>
                <a:schemeClr val="bg1"/>
              </a:solidFill>
            </a:endParaRPr>
          </a:p>
          <a:p>
            <a:pPr marL="285750" indent="-285750" algn="just">
              <a:buFont typeface="Arial" panose="020B0604020202020204" pitchFamily="34" charset="0"/>
              <a:buChar char="•"/>
            </a:pPr>
            <a:r>
              <a:rPr lang="tr-TR" sz="1400" dirty="0">
                <a:solidFill>
                  <a:schemeClr val="bg1"/>
                </a:solidFill>
              </a:rPr>
              <a:t>İtilaf Devletleri’nin ve İstanbul Hükümeti’nin her türlü tehdit ve engellemelerine rağmen kongre 4 Eylül 1919’da Sivas Lisesinde yapıldı </a:t>
            </a:r>
            <a:endParaRPr lang="tr-TR" sz="1400" dirty="0"/>
          </a:p>
        </p:txBody>
      </p:sp>
      <p:sp>
        <p:nvSpPr>
          <p:cNvPr id="8" name="Metin kutusu 7">
            <a:extLst>
              <a:ext uri="{FF2B5EF4-FFF2-40B4-BE49-F238E27FC236}">
                <a16:creationId xmlns:a16="http://schemas.microsoft.com/office/drawing/2014/main" id="{C635EF9D-5159-4300-AF71-1F1932920078}"/>
              </a:ext>
            </a:extLst>
          </p:cNvPr>
          <p:cNvSpPr txBox="1"/>
          <p:nvPr/>
        </p:nvSpPr>
        <p:spPr>
          <a:xfrm>
            <a:off x="1238126" y="3863844"/>
            <a:ext cx="2427371" cy="369332"/>
          </a:xfrm>
          <a:prstGeom prst="rect">
            <a:avLst/>
          </a:prstGeom>
          <a:noFill/>
        </p:spPr>
        <p:txBody>
          <a:bodyPr wrap="square">
            <a:spAutoFit/>
          </a:bodyPr>
          <a:lstStyle/>
          <a:p>
            <a:r>
              <a:rPr lang="tr-TR" dirty="0">
                <a:solidFill>
                  <a:schemeClr val="bg1"/>
                </a:solidFill>
              </a:rPr>
              <a:t>Kongrede iki Tartışma:</a:t>
            </a:r>
            <a:endParaRPr lang="tr-TR" dirty="0"/>
          </a:p>
        </p:txBody>
      </p:sp>
      <p:sp>
        <p:nvSpPr>
          <p:cNvPr id="10" name="Metin kutusu 9">
            <a:extLst>
              <a:ext uri="{FF2B5EF4-FFF2-40B4-BE49-F238E27FC236}">
                <a16:creationId xmlns:a16="http://schemas.microsoft.com/office/drawing/2014/main" id="{FCA8408B-D555-4B2C-8730-A4A3CDE20222}"/>
              </a:ext>
            </a:extLst>
          </p:cNvPr>
          <p:cNvSpPr txBox="1"/>
          <p:nvPr/>
        </p:nvSpPr>
        <p:spPr>
          <a:xfrm>
            <a:off x="2973465" y="4151735"/>
            <a:ext cx="3666625" cy="523220"/>
          </a:xfrm>
          <a:prstGeom prst="rect">
            <a:avLst/>
          </a:prstGeom>
          <a:noFill/>
        </p:spPr>
        <p:txBody>
          <a:bodyPr wrap="square">
            <a:spAutoFit/>
          </a:bodyPr>
          <a:lstStyle/>
          <a:p>
            <a:pPr algn="just"/>
            <a:r>
              <a:rPr lang="tr-TR" sz="1400" dirty="0">
                <a:solidFill>
                  <a:srgbClr val="FF0000"/>
                </a:solidFill>
              </a:rPr>
              <a:t>Amerikan mandası</a:t>
            </a:r>
          </a:p>
          <a:p>
            <a:pPr algn="just"/>
            <a:r>
              <a:rPr lang="tr-TR" sz="1400" dirty="0">
                <a:solidFill>
                  <a:srgbClr val="FF0000"/>
                </a:solidFill>
              </a:rPr>
              <a:t>Mustafa Kemal’in kongre başkanı seçilmesi</a:t>
            </a:r>
          </a:p>
        </p:txBody>
      </p:sp>
      <p:sp>
        <p:nvSpPr>
          <p:cNvPr id="9" name="Oval 8">
            <a:extLst>
              <a:ext uri="{FF2B5EF4-FFF2-40B4-BE49-F238E27FC236}">
                <a16:creationId xmlns:a16="http://schemas.microsoft.com/office/drawing/2014/main" id="{6139CCDF-7547-4066-9012-0064D2105899}"/>
              </a:ext>
            </a:extLst>
          </p:cNvPr>
          <p:cNvSpPr/>
          <p:nvPr/>
        </p:nvSpPr>
        <p:spPr>
          <a:xfrm>
            <a:off x="7425979" y="3353575"/>
            <a:ext cx="394548" cy="405626"/>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D443785E-7132-461F-BA1F-CF56DF3575EC}"/>
              </a:ext>
            </a:extLst>
          </p:cNvPr>
          <p:cNvSpPr/>
          <p:nvPr/>
        </p:nvSpPr>
        <p:spPr>
          <a:xfrm>
            <a:off x="8047610" y="3353575"/>
            <a:ext cx="394548" cy="405626"/>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CFADD936-E04A-4740-A3CB-A69BFB50E788}"/>
              </a:ext>
            </a:extLst>
          </p:cNvPr>
          <p:cNvSpPr/>
          <p:nvPr/>
        </p:nvSpPr>
        <p:spPr>
          <a:xfrm>
            <a:off x="8442659" y="3693249"/>
            <a:ext cx="394548" cy="405626"/>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CBF10E3B-C989-425F-B66C-74AA05F8A260}"/>
              </a:ext>
            </a:extLst>
          </p:cNvPr>
          <p:cNvSpPr/>
          <p:nvPr/>
        </p:nvSpPr>
        <p:spPr>
          <a:xfrm>
            <a:off x="7884438" y="3896062"/>
            <a:ext cx="394548" cy="369332"/>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üşünce Balonu: Bulut 1">
            <a:extLst>
              <a:ext uri="{FF2B5EF4-FFF2-40B4-BE49-F238E27FC236}">
                <a16:creationId xmlns:a16="http://schemas.microsoft.com/office/drawing/2014/main" id="{B6C961AA-8A0F-43BB-8F93-A13096B8495C}"/>
              </a:ext>
            </a:extLst>
          </p:cNvPr>
          <p:cNvSpPr/>
          <p:nvPr/>
        </p:nvSpPr>
        <p:spPr>
          <a:xfrm>
            <a:off x="4436533" y="864151"/>
            <a:ext cx="1925135" cy="1490800"/>
          </a:xfrm>
          <a:prstGeom prst="cloudCallout">
            <a:avLst>
              <a:gd name="adj1" fmla="val -33147"/>
              <a:gd name="adj2" fmla="val 105663"/>
            </a:avLst>
          </a:prstGeom>
          <a:solidFill>
            <a:schemeClr val="bg1"/>
          </a:solidFill>
          <a:ln>
            <a:noFill/>
          </a:ln>
          <a:effectLst>
            <a:glow rad="1244600">
              <a:schemeClr val="tx1">
                <a:lumMod val="75000"/>
                <a:lumOff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solidFill>
                  <a:schemeClr val="tx1"/>
                </a:solidFill>
              </a:rPr>
              <a:t>Ali Galip Olayı </a:t>
            </a:r>
          </a:p>
        </p:txBody>
      </p:sp>
      <p:sp>
        <p:nvSpPr>
          <p:cNvPr id="14" name="Metin kutusu 13">
            <a:extLst>
              <a:ext uri="{FF2B5EF4-FFF2-40B4-BE49-F238E27FC236}">
                <a16:creationId xmlns:a16="http://schemas.microsoft.com/office/drawing/2014/main" id="{33617A84-3EEF-4F9D-8A5F-F3980D2A9EBD}"/>
              </a:ext>
            </a:extLst>
          </p:cNvPr>
          <p:cNvSpPr txBox="1"/>
          <p:nvPr/>
        </p:nvSpPr>
        <p:spPr>
          <a:xfrm>
            <a:off x="4301287" y="2861464"/>
            <a:ext cx="1193088" cy="769441"/>
          </a:xfrm>
          <a:prstGeom prst="rect">
            <a:avLst/>
          </a:prstGeom>
          <a:noFill/>
        </p:spPr>
        <p:txBody>
          <a:bodyPr wrap="square">
            <a:spAutoFit/>
          </a:bodyPr>
          <a:lstStyle/>
          <a:p>
            <a:r>
              <a:rPr lang="tr-TR" dirty="0">
                <a:solidFill>
                  <a:schemeClr val="bg1"/>
                </a:solidFill>
              </a:rPr>
              <a:t>   nedir </a:t>
            </a:r>
            <a:r>
              <a:rPr lang="tr-TR" sz="4400" dirty="0">
                <a:solidFill>
                  <a:srgbClr val="FF0000"/>
                </a:solidFill>
              </a:rPr>
              <a:t>?</a:t>
            </a:r>
          </a:p>
        </p:txBody>
      </p:sp>
    </p:spTree>
    <p:extLst>
      <p:ext uri="{BB962C8B-B14F-4D97-AF65-F5344CB8AC3E}">
        <p14:creationId xmlns:p14="http://schemas.microsoft.com/office/powerpoint/2010/main" val="244911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267D66A-7A42-4979-9210-BA91F98AE4C6}"/>
              </a:ext>
            </a:extLst>
          </p:cNvPr>
          <p:cNvSpPr txBox="1"/>
          <p:nvPr/>
        </p:nvSpPr>
        <p:spPr>
          <a:xfrm>
            <a:off x="280456" y="82999"/>
            <a:ext cx="10065417" cy="4062651"/>
          </a:xfrm>
          <a:prstGeom prst="rect">
            <a:avLst/>
          </a:prstGeom>
          <a:noFill/>
        </p:spPr>
        <p:txBody>
          <a:bodyPr wrap="square">
            <a:spAutoFit/>
          </a:bodyPr>
          <a:lstStyle/>
          <a:p>
            <a:r>
              <a:rPr lang="tr-TR" dirty="0">
                <a:solidFill>
                  <a:schemeClr val="bg1"/>
                </a:solidFill>
              </a:rPr>
              <a:t>Sivas Kongresi, 11 Eylül’de çalışmalarını tamamladı.</a:t>
            </a:r>
          </a:p>
          <a:p>
            <a:endParaRPr lang="tr-TR" sz="1600" dirty="0">
              <a:solidFill>
                <a:schemeClr val="bg1"/>
              </a:solidFill>
            </a:endParaRPr>
          </a:p>
          <a:p>
            <a:pPr marL="285750" indent="-285750">
              <a:buFont typeface="Arial" panose="020B0604020202020204" pitchFamily="34" charset="0"/>
              <a:buChar char="•"/>
            </a:pPr>
            <a:r>
              <a:rPr lang="tr-TR" sz="1600" dirty="0">
                <a:solidFill>
                  <a:schemeClr val="bg1"/>
                </a:solidFill>
              </a:rPr>
              <a:t>Erzurum Kongresi’nde alınan kararlar genişletilerek ve bölgesel ifadeler değiştirilerek bütün memleketi kapsayacak hâle getirildi.</a:t>
            </a:r>
          </a:p>
          <a:p>
            <a:pPr marL="285750" indent="-285750">
              <a:buFont typeface="Arial" panose="020B0604020202020204" pitchFamily="34" charset="0"/>
              <a:buChar char="•"/>
            </a:pPr>
            <a:endParaRPr lang="tr-TR" sz="1600" dirty="0">
              <a:solidFill>
                <a:schemeClr val="bg1"/>
              </a:solidFill>
            </a:endParaRPr>
          </a:p>
          <a:p>
            <a:pPr marL="285750" indent="-285750">
              <a:buFont typeface="Arial" panose="020B0604020202020204" pitchFamily="34" charset="0"/>
              <a:buChar char="•"/>
            </a:pPr>
            <a:r>
              <a:rPr lang="tr-TR" sz="1600" dirty="0">
                <a:solidFill>
                  <a:schemeClr val="bg1"/>
                </a:solidFill>
              </a:rPr>
              <a:t>9 kişilik </a:t>
            </a:r>
            <a:r>
              <a:rPr lang="tr-TR" sz="2000" dirty="0">
                <a:solidFill>
                  <a:srgbClr val="FF0000"/>
                </a:solidFill>
              </a:rPr>
              <a:t>Temsilciler Heyeti 15 </a:t>
            </a:r>
            <a:r>
              <a:rPr lang="tr-TR" sz="1600" dirty="0">
                <a:solidFill>
                  <a:schemeClr val="bg1"/>
                </a:solidFill>
              </a:rPr>
              <a:t>kişiye çıkarıldı ve ülke adına yürütme görevini üstlendi.</a:t>
            </a:r>
          </a:p>
          <a:p>
            <a:pPr marL="285750" indent="-285750">
              <a:buFont typeface="Arial" panose="020B0604020202020204" pitchFamily="34" charset="0"/>
              <a:buChar char="•"/>
            </a:pPr>
            <a:endParaRPr lang="tr-TR" sz="1600" dirty="0">
              <a:solidFill>
                <a:schemeClr val="bg1"/>
              </a:solidFill>
            </a:endParaRPr>
          </a:p>
          <a:p>
            <a:pPr marL="285750" indent="-285750">
              <a:buFont typeface="Arial" panose="020B0604020202020204" pitchFamily="34" charset="0"/>
              <a:buChar char="•"/>
            </a:pPr>
            <a:r>
              <a:rPr lang="tr-TR" sz="1600" dirty="0">
                <a:solidFill>
                  <a:schemeClr val="bg1"/>
                </a:solidFill>
              </a:rPr>
              <a:t>  Ülkedeki bütün millî cemiyetler, </a:t>
            </a:r>
            <a:r>
              <a:rPr lang="tr-TR" sz="2000" dirty="0">
                <a:solidFill>
                  <a:srgbClr val="FF0000"/>
                </a:solidFill>
              </a:rPr>
              <a:t>Anadolu ve Rumeli Müdafaa-i Hukuk Cemiyeti </a:t>
            </a:r>
            <a:r>
              <a:rPr lang="tr-TR" sz="1600" dirty="0">
                <a:solidFill>
                  <a:schemeClr val="bg1"/>
                </a:solidFill>
              </a:rPr>
              <a:t>adı altında birleştirildi. Bu suretle</a:t>
            </a:r>
          </a:p>
          <a:p>
            <a:r>
              <a:rPr lang="tr-TR" sz="1600" dirty="0">
                <a:solidFill>
                  <a:schemeClr val="bg1"/>
                </a:solidFill>
              </a:rPr>
              <a:t>        millî teşkilat, bütün vatana yayılmış oldu ve bir merkezden idaresi sağlandı. </a:t>
            </a:r>
          </a:p>
          <a:p>
            <a:pPr marL="285750" indent="-285750">
              <a:buFont typeface="Arial" panose="020B0604020202020204" pitchFamily="34" charset="0"/>
              <a:buChar char="•"/>
            </a:pPr>
            <a:endParaRPr lang="tr-TR" sz="1600" dirty="0">
              <a:solidFill>
                <a:schemeClr val="bg1"/>
              </a:solidFill>
            </a:endParaRPr>
          </a:p>
          <a:p>
            <a:pPr marL="285750" indent="-285750">
              <a:buFont typeface="Arial" panose="020B0604020202020204" pitchFamily="34" charset="0"/>
              <a:buChar char="•"/>
            </a:pPr>
            <a:r>
              <a:rPr lang="tr-TR" sz="1600" dirty="0">
                <a:solidFill>
                  <a:schemeClr val="bg1"/>
                </a:solidFill>
              </a:rPr>
              <a:t>Batı Anadolu </a:t>
            </a:r>
            <a:r>
              <a:rPr lang="tr-TR" sz="1600" dirty="0" err="1">
                <a:solidFill>
                  <a:schemeClr val="bg1"/>
                </a:solidFill>
              </a:rPr>
              <a:t>Kuvay</a:t>
            </a:r>
            <a:r>
              <a:rPr lang="tr-TR" sz="1600" dirty="0">
                <a:solidFill>
                  <a:schemeClr val="bg1"/>
                </a:solidFill>
              </a:rPr>
              <a:t>-ı Millîye Birlikleri komutanlığına </a:t>
            </a:r>
            <a:r>
              <a:rPr lang="tr-TR" sz="2000" dirty="0">
                <a:solidFill>
                  <a:srgbClr val="FF0000"/>
                </a:solidFill>
              </a:rPr>
              <a:t>Ali Fuat Paşa </a:t>
            </a:r>
            <a:r>
              <a:rPr lang="tr-TR" sz="1600" dirty="0">
                <a:solidFill>
                  <a:schemeClr val="bg1"/>
                </a:solidFill>
              </a:rPr>
              <a:t>atandı. Böylelikle Batı Anadolu’daki dağınık </a:t>
            </a:r>
            <a:r>
              <a:rPr lang="tr-TR" sz="1600" dirty="0" err="1">
                <a:solidFill>
                  <a:schemeClr val="bg1"/>
                </a:solidFill>
              </a:rPr>
              <a:t>Kuvay</a:t>
            </a:r>
            <a:r>
              <a:rPr lang="tr-TR" sz="1600" dirty="0">
                <a:solidFill>
                  <a:schemeClr val="bg1"/>
                </a:solidFill>
              </a:rPr>
              <a:t>-ı Millîye birliklerinin, tek bir merkezden idaresi sağlanmaya çalışıldı. </a:t>
            </a:r>
          </a:p>
          <a:p>
            <a:pPr marL="285750" indent="-285750">
              <a:buFont typeface="Arial" panose="020B0604020202020204" pitchFamily="34" charset="0"/>
              <a:buChar char="•"/>
            </a:pPr>
            <a:endParaRPr lang="tr-TR" sz="1600" dirty="0">
              <a:solidFill>
                <a:schemeClr val="bg1"/>
              </a:solidFill>
            </a:endParaRPr>
          </a:p>
          <a:p>
            <a:pPr marL="285750" indent="-285750">
              <a:buFont typeface="Arial" panose="020B0604020202020204" pitchFamily="34" charset="0"/>
              <a:buChar char="•"/>
            </a:pPr>
            <a:r>
              <a:rPr lang="tr-TR" sz="1600" dirty="0">
                <a:solidFill>
                  <a:schemeClr val="bg1"/>
                </a:solidFill>
              </a:rPr>
              <a:t>Ulusal direnişin sesini duyuracak olan </a:t>
            </a:r>
            <a:r>
              <a:rPr lang="tr-TR" sz="2000" dirty="0">
                <a:solidFill>
                  <a:srgbClr val="FF0000"/>
                </a:solidFill>
              </a:rPr>
              <a:t>İrade-i Millîye </a:t>
            </a:r>
            <a:r>
              <a:rPr lang="tr-TR" sz="1600" dirty="0">
                <a:solidFill>
                  <a:schemeClr val="bg1"/>
                </a:solidFill>
              </a:rPr>
              <a:t>adında bir gazete çıkarılmasına karar verildi.</a:t>
            </a:r>
          </a:p>
        </p:txBody>
      </p:sp>
      <p:sp>
        <p:nvSpPr>
          <p:cNvPr id="4" name="Metin kutusu 3">
            <a:extLst>
              <a:ext uri="{FF2B5EF4-FFF2-40B4-BE49-F238E27FC236}">
                <a16:creationId xmlns:a16="http://schemas.microsoft.com/office/drawing/2014/main" id="{58490796-B650-44DF-983B-123CD228B12F}"/>
              </a:ext>
            </a:extLst>
          </p:cNvPr>
          <p:cNvSpPr txBox="1"/>
          <p:nvPr/>
        </p:nvSpPr>
        <p:spPr>
          <a:xfrm>
            <a:off x="1189838" y="4215569"/>
            <a:ext cx="10757517" cy="2123658"/>
          </a:xfrm>
          <a:prstGeom prst="rect">
            <a:avLst/>
          </a:prstGeom>
          <a:noFill/>
        </p:spPr>
        <p:txBody>
          <a:bodyPr wrap="square">
            <a:spAutoFit/>
          </a:bodyPr>
          <a:lstStyle/>
          <a:p>
            <a:pPr algn="just"/>
            <a:r>
              <a:rPr lang="tr-TR" sz="1600" dirty="0">
                <a:solidFill>
                  <a:schemeClr val="bg1"/>
                </a:solidFill>
              </a:rPr>
              <a:t>Damat Ferit Paşa, Elazığ Valisi Ali Galip Bey aracılığıyla Sivas Kongresi’ni dağıtmayı denemiş, yayınladığı bildiri ile halkı Mustafa Kemal Paşa’ya karşı isyana kışkırtmış ve Mustafa Kemal ve arkadaşlarını “İttihatçı ve Bolşevik” olmakla suçlamıştı. Temsil Heyeti, Sivas’taki millî kongrenin çalışmaları hakkında bilgi vermek ve milletin iradesine aykırı hareket eden Damat Ferit Paşa </a:t>
            </a:r>
            <a:r>
              <a:rPr lang="tr-TR" sz="1600" dirty="0" err="1">
                <a:solidFill>
                  <a:schemeClr val="bg1"/>
                </a:solidFill>
              </a:rPr>
              <a:t>Hükûmeti’ni</a:t>
            </a:r>
            <a:r>
              <a:rPr lang="tr-TR" sz="1600" dirty="0">
                <a:solidFill>
                  <a:schemeClr val="bg1"/>
                </a:solidFill>
              </a:rPr>
              <a:t> şikâyet etmek için, padişah ile telgraf aracılığıyla görüşmek istedi. Yapılmak istenen bu görüşmeye izin verilmeyince, ulusun güvenini yitirmiş bulunan Damat Ferit Paşa Hükûmeti görevden çekilene kadar, İstanbul ile her türlü haberleşmenin kesilmesine karar verildi. Sivil ve askerî bütün yazışmaların Sivas’taki Temsil Heyeti ile yapılması istendi. Damat Ferit Paşa ülkeyi yönetemez hâle gelince istifa etmek zorunda kaldı (30 Eylül 1919). Bu durum Temsil Heyeti’nin İstanbul karşısında elde ettiği </a:t>
            </a:r>
            <a:r>
              <a:rPr lang="tr-TR" dirty="0">
                <a:solidFill>
                  <a:srgbClr val="FF0000"/>
                </a:solidFill>
              </a:rPr>
              <a:t>ilk siyasi başarıdır.</a:t>
            </a:r>
          </a:p>
        </p:txBody>
      </p:sp>
      <p:cxnSp>
        <p:nvCxnSpPr>
          <p:cNvPr id="15" name="Düz Ok Bağlayıcısı 14">
            <a:extLst>
              <a:ext uri="{FF2B5EF4-FFF2-40B4-BE49-F238E27FC236}">
                <a16:creationId xmlns:a16="http://schemas.microsoft.com/office/drawing/2014/main" id="{61A1419C-BF77-46EF-BD4C-41C453CB43B7}"/>
              </a:ext>
            </a:extLst>
          </p:cNvPr>
          <p:cNvCxnSpPr>
            <a:cxnSpLocks/>
          </p:cNvCxnSpPr>
          <p:nvPr/>
        </p:nvCxnSpPr>
        <p:spPr>
          <a:xfrm flipH="1">
            <a:off x="9494919" y="241611"/>
            <a:ext cx="782053" cy="216569"/>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00DC4375-E00E-40EF-8D16-87BB2E161639}"/>
              </a:ext>
            </a:extLst>
          </p:cNvPr>
          <p:cNvCxnSpPr>
            <a:cxnSpLocks/>
          </p:cNvCxnSpPr>
          <p:nvPr/>
        </p:nvCxnSpPr>
        <p:spPr>
          <a:xfrm flipH="1">
            <a:off x="9418723" y="824653"/>
            <a:ext cx="782053" cy="216569"/>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pic>
        <p:nvPicPr>
          <p:cNvPr id="3074" name="Picture 2" descr="Mustafa Kemal askerlikten ne zaman istifa etti? - KizlarSoruyor">
            <a:extLst>
              <a:ext uri="{FF2B5EF4-FFF2-40B4-BE49-F238E27FC236}">
                <a16:creationId xmlns:a16="http://schemas.microsoft.com/office/drawing/2014/main" id="{DBDDA587-F5BE-429E-A48A-87D6AA4FEA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94" t="13714" r="36000"/>
          <a:stretch/>
        </p:blipFill>
        <p:spPr bwMode="auto">
          <a:xfrm>
            <a:off x="10670728" y="330926"/>
            <a:ext cx="1164049" cy="1590012"/>
          </a:xfrm>
          <a:prstGeom prst="rect">
            <a:avLst/>
          </a:prstGeom>
          <a:noFill/>
          <a:effectLst>
            <a:glow rad="825500">
              <a:srgbClr val="FFC000"/>
            </a:glow>
          </a:effectLst>
          <a:extLst>
            <a:ext uri="{909E8E84-426E-40DD-AFC4-6F175D3DCCD1}">
              <a14:hiddenFill xmlns:a14="http://schemas.microsoft.com/office/drawing/2010/main">
                <a:solidFill>
                  <a:srgbClr val="FFFFFF"/>
                </a:solidFill>
              </a14:hiddenFill>
            </a:ext>
          </a:extLst>
        </p:spPr>
      </p:pic>
      <p:cxnSp>
        <p:nvCxnSpPr>
          <p:cNvPr id="19" name="Düz Ok Bağlayıcısı 18">
            <a:extLst>
              <a:ext uri="{FF2B5EF4-FFF2-40B4-BE49-F238E27FC236}">
                <a16:creationId xmlns:a16="http://schemas.microsoft.com/office/drawing/2014/main" id="{3A6CEB72-EF1A-4EAD-97C1-3AA603E6330A}"/>
              </a:ext>
            </a:extLst>
          </p:cNvPr>
          <p:cNvCxnSpPr>
            <a:cxnSpLocks/>
          </p:cNvCxnSpPr>
          <p:nvPr/>
        </p:nvCxnSpPr>
        <p:spPr>
          <a:xfrm flipH="1">
            <a:off x="9723016" y="1575264"/>
            <a:ext cx="624643" cy="353369"/>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4DE5A240-734A-437A-8262-825397B3E491}"/>
              </a:ext>
            </a:extLst>
          </p:cNvPr>
          <p:cNvCxnSpPr>
            <a:cxnSpLocks/>
          </p:cNvCxnSpPr>
          <p:nvPr/>
        </p:nvCxnSpPr>
        <p:spPr>
          <a:xfrm flipH="1">
            <a:off x="10278980" y="1803432"/>
            <a:ext cx="439152" cy="456336"/>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8475AABA-8D22-40E8-BF9C-93396206D9E1}"/>
              </a:ext>
            </a:extLst>
          </p:cNvPr>
          <p:cNvCxnSpPr>
            <a:cxnSpLocks/>
          </p:cNvCxnSpPr>
          <p:nvPr/>
        </p:nvCxnSpPr>
        <p:spPr>
          <a:xfrm flipH="1">
            <a:off x="10828421" y="1803432"/>
            <a:ext cx="493296" cy="743789"/>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cxnSp>
        <p:nvCxnSpPr>
          <p:cNvPr id="26" name="Düz Ok Bağlayıcısı 25">
            <a:extLst>
              <a:ext uri="{FF2B5EF4-FFF2-40B4-BE49-F238E27FC236}">
                <a16:creationId xmlns:a16="http://schemas.microsoft.com/office/drawing/2014/main" id="{F9318151-1C10-4227-ACBB-CCEC7231607B}"/>
              </a:ext>
            </a:extLst>
          </p:cNvPr>
          <p:cNvCxnSpPr>
            <a:cxnSpLocks/>
          </p:cNvCxnSpPr>
          <p:nvPr/>
        </p:nvCxnSpPr>
        <p:spPr>
          <a:xfrm flipH="1">
            <a:off x="11622506" y="1751948"/>
            <a:ext cx="1" cy="795273"/>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id="{732244F9-C693-44E5-9DA3-78F0D3394B98}"/>
              </a:ext>
            </a:extLst>
          </p:cNvPr>
          <p:cNvCxnSpPr>
            <a:cxnSpLocks/>
          </p:cNvCxnSpPr>
          <p:nvPr/>
        </p:nvCxnSpPr>
        <p:spPr>
          <a:xfrm>
            <a:off x="11947359" y="1920938"/>
            <a:ext cx="144378" cy="626283"/>
          </a:xfrm>
          <a:prstGeom prst="straightConnector1">
            <a:avLst/>
          </a:prstGeom>
          <a:ln>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A453477-252F-4CAF-B67E-C2B72D0ABD97}"/>
              </a:ext>
            </a:extLst>
          </p:cNvPr>
          <p:cNvSpPr/>
          <p:nvPr/>
        </p:nvSpPr>
        <p:spPr>
          <a:xfrm>
            <a:off x="3282841" y="6655544"/>
            <a:ext cx="394548" cy="405626"/>
          </a:xfrm>
          <a:prstGeom prst="ellipse">
            <a:avLst/>
          </a:prstGeom>
          <a:solidFill>
            <a:schemeClr val="bg1"/>
          </a:solidFill>
          <a:ln>
            <a:noFill/>
          </a:ln>
          <a:effectLst>
            <a:glow rad="3048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9A7982AF-78B8-4275-8503-C909FF90E85C}"/>
              </a:ext>
            </a:extLst>
          </p:cNvPr>
          <p:cNvSpPr/>
          <p:nvPr/>
        </p:nvSpPr>
        <p:spPr>
          <a:xfrm>
            <a:off x="3282841" y="6136414"/>
            <a:ext cx="394548" cy="405626"/>
          </a:xfrm>
          <a:prstGeom prst="ellipse">
            <a:avLst/>
          </a:prstGeom>
          <a:solidFill>
            <a:schemeClr val="bg1"/>
          </a:solidFill>
          <a:ln>
            <a:noFill/>
          </a:ln>
          <a:effectLst>
            <a:glow rad="304800">
              <a:srgbClr val="0070C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84A79A88-0AFD-46D2-B556-1E0166C5D5DF}"/>
              </a:ext>
            </a:extLst>
          </p:cNvPr>
          <p:cNvSpPr/>
          <p:nvPr/>
        </p:nvSpPr>
        <p:spPr>
          <a:xfrm>
            <a:off x="3864632" y="6111815"/>
            <a:ext cx="394548" cy="405626"/>
          </a:xfrm>
          <a:prstGeom prst="ellipse">
            <a:avLst/>
          </a:prstGeom>
          <a:solidFill>
            <a:schemeClr val="bg1"/>
          </a:solidFill>
          <a:ln>
            <a:noFill/>
          </a:ln>
          <a:effectLst>
            <a:glow rad="3048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Oval 36">
            <a:extLst>
              <a:ext uri="{FF2B5EF4-FFF2-40B4-BE49-F238E27FC236}">
                <a16:creationId xmlns:a16="http://schemas.microsoft.com/office/drawing/2014/main" id="{57B66ED2-44BB-4A7B-9E84-2848730AADDB}"/>
              </a:ext>
            </a:extLst>
          </p:cNvPr>
          <p:cNvSpPr/>
          <p:nvPr/>
        </p:nvSpPr>
        <p:spPr>
          <a:xfrm>
            <a:off x="3864632" y="6655187"/>
            <a:ext cx="394548" cy="405626"/>
          </a:xfrm>
          <a:prstGeom prst="ellipse">
            <a:avLst/>
          </a:prstGeom>
          <a:solidFill>
            <a:schemeClr val="bg1"/>
          </a:solidFill>
          <a:ln>
            <a:noFill/>
          </a:ln>
          <a:effectLst>
            <a:glow rad="3048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15659460"/>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916</Words>
  <Application>Microsoft Office PowerPoint</Application>
  <PresentationFormat>Geniş ekran</PresentationFormat>
  <Paragraphs>95</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Calibri</vt:lpstr>
      <vt:lpstr>Source Sans Pro</vt:lpstr>
      <vt:lpstr>Source Sans Pro Semibold</vt:lpstr>
      <vt:lpstr>Univers Condensed</vt:lpstr>
      <vt:lpstr>Cubix Colorful - Light</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nevzat özdemir</cp:lastModifiedBy>
  <cp:revision>74</cp:revision>
  <dcterms:created xsi:type="dcterms:W3CDTF">2020-04-22T23:46:10Z</dcterms:created>
  <dcterms:modified xsi:type="dcterms:W3CDTF">2020-08-24T17:49:41Z</dcterms:modified>
</cp:coreProperties>
</file>