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1"/>
  </p:notesMasterIdLst>
  <p:handoutMasterIdLst>
    <p:handoutMasterId r:id="rId12"/>
  </p:handoutMasterIdLst>
  <p:sldIdLst>
    <p:sldId id="256" r:id="rId2"/>
    <p:sldId id="257" r:id="rId3"/>
    <p:sldId id="260" r:id="rId4"/>
    <p:sldId id="258" r:id="rId5"/>
    <p:sldId id="259" r:id="rId6"/>
    <p:sldId id="261" r:id="rId7"/>
    <p:sldId id="262" r:id="rId8"/>
    <p:sldId id="263" r:id="rId9"/>
    <p:sldId id="264" r:id="rId10"/>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DB"/>
    <a:srgbClr val="C22842"/>
    <a:srgbClr val="222A68"/>
    <a:srgbClr val="A51316"/>
    <a:srgbClr val="5E3072"/>
    <a:srgbClr val="3C377D"/>
    <a:srgbClr val="3C34AA"/>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48" autoAdjust="0"/>
    <p:restoredTop sz="95918" autoAdjust="0"/>
  </p:normalViewPr>
  <p:slideViewPr>
    <p:cSldViewPr snapToGrid="0">
      <p:cViewPr varScale="1">
        <p:scale>
          <a:sx n="78" d="100"/>
          <a:sy n="78" d="100"/>
        </p:scale>
        <p:origin x="168" y="246"/>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0777F-C517-4C38-A174-122CB1CD268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C8C38B6A-2D2B-448F-BCB0-D2E7B9CCD50C}">
      <dgm:prSet phldrT="[Metin]"/>
      <dgm:spPr/>
      <dgm:t>
        <a:bodyPr/>
        <a:lstStyle/>
        <a:p>
          <a:r>
            <a:rPr lang="tr-TR" dirty="0"/>
            <a:t>Amasya Görüşmeleri (20 –22 Ekim 1919)</a:t>
          </a:r>
        </a:p>
      </dgm:t>
    </dgm:pt>
    <dgm:pt modelId="{364A19F1-0C03-4373-BED1-368C8D434545}" type="parTrans" cxnId="{BFC1E3BB-F1CB-4396-9375-E88927C622CC}">
      <dgm:prSet/>
      <dgm:spPr/>
      <dgm:t>
        <a:bodyPr/>
        <a:lstStyle/>
        <a:p>
          <a:endParaRPr lang="tr-TR"/>
        </a:p>
      </dgm:t>
    </dgm:pt>
    <dgm:pt modelId="{F8174EBB-B5EB-40E8-9C16-7DD5A9A549DC}" type="sibTrans" cxnId="{BFC1E3BB-F1CB-4396-9375-E88927C622CC}">
      <dgm:prSet/>
      <dgm:spPr/>
      <dgm:t>
        <a:bodyPr/>
        <a:lstStyle/>
        <a:p>
          <a:endParaRPr lang="tr-TR"/>
        </a:p>
      </dgm:t>
    </dgm:pt>
    <dgm:pt modelId="{A5BADC6B-9510-4F35-8B12-8932BE8395FA}">
      <dgm:prSet phldrT="[Metin]"/>
      <dgm:spPr/>
      <dgm:t>
        <a:bodyPr/>
        <a:lstStyle/>
        <a:p>
          <a:r>
            <a:rPr lang="tr-TR" dirty="0"/>
            <a:t>Temsil Heyeti’nin Ankara’ya Gelmesi (27 Aralık 1919</a:t>
          </a:r>
        </a:p>
      </dgm:t>
    </dgm:pt>
    <dgm:pt modelId="{F564D769-9FAB-48F1-A28E-ABC993084D4C}" type="parTrans" cxnId="{753AE599-E88D-48C1-9470-D3FB31762039}">
      <dgm:prSet/>
      <dgm:spPr/>
      <dgm:t>
        <a:bodyPr/>
        <a:lstStyle/>
        <a:p>
          <a:endParaRPr lang="tr-TR"/>
        </a:p>
      </dgm:t>
    </dgm:pt>
    <dgm:pt modelId="{BF549564-6846-451C-96DA-EE28B8575929}" type="sibTrans" cxnId="{753AE599-E88D-48C1-9470-D3FB31762039}">
      <dgm:prSet/>
      <dgm:spPr/>
      <dgm:t>
        <a:bodyPr/>
        <a:lstStyle/>
        <a:p>
          <a:endParaRPr lang="tr-TR"/>
        </a:p>
      </dgm:t>
    </dgm:pt>
    <dgm:pt modelId="{86B1E79F-0E38-4DF3-9C7E-A480759862CA}">
      <dgm:prSet phldrT="[Metin]"/>
      <dgm:spPr/>
      <dgm:t>
        <a:bodyPr/>
        <a:lstStyle/>
        <a:p>
          <a:r>
            <a:rPr lang="tr-TR" dirty="0"/>
            <a:t>Son Osmanlı </a:t>
          </a:r>
          <a:r>
            <a:rPr lang="tr-TR" dirty="0" err="1"/>
            <a:t>Mebusan</a:t>
          </a:r>
          <a:r>
            <a:rPr lang="tr-TR" dirty="0"/>
            <a:t> Meclisi ve Misak-ı Millî     (12–28 Ocak 1920)  </a:t>
          </a:r>
        </a:p>
      </dgm:t>
    </dgm:pt>
    <dgm:pt modelId="{252B4548-4F70-4C5E-95A7-812B40E3841C}" type="parTrans" cxnId="{5503745A-8830-4D8F-BB1B-8352A81D6C03}">
      <dgm:prSet/>
      <dgm:spPr/>
      <dgm:t>
        <a:bodyPr/>
        <a:lstStyle/>
        <a:p>
          <a:endParaRPr lang="tr-TR"/>
        </a:p>
      </dgm:t>
    </dgm:pt>
    <dgm:pt modelId="{F00F3ACE-66A4-4463-88E7-F8F60566B295}" type="sibTrans" cxnId="{5503745A-8830-4D8F-BB1B-8352A81D6C03}">
      <dgm:prSet/>
      <dgm:spPr/>
      <dgm:t>
        <a:bodyPr/>
        <a:lstStyle/>
        <a:p>
          <a:endParaRPr lang="tr-TR"/>
        </a:p>
      </dgm:t>
    </dgm:pt>
    <dgm:pt modelId="{5C07102F-C45C-42E2-8D97-52E755D7AACC}">
      <dgm:prSet/>
      <dgm:spPr/>
      <dgm:t>
        <a:bodyPr/>
        <a:lstStyle/>
        <a:p>
          <a:endParaRPr lang="tr-TR" dirty="0"/>
        </a:p>
      </dgm:t>
    </dgm:pt>
    <dgm:pt modelId="{C3F41C12-BF18-4004-8278-682A42989757}" type="parTrans" cxnId="{D223F5E7-2A66-4060-AE46-3987024C3D8E}">
      <dgm:prSet/>
      <dgm:spPr/>
      <dgm:t>
        <a:bodyPr/>
        <a:lstStyle/>
        <a:p>
          <a:endParaRPr lang="tr-TR"/>
        </a:p>
      </dgm:t>
    </dgm:pt>
    <dgm:pt modelId="{1FC5ABC1-92C8-49AB-A6B1-0CA5C3721F65}" type="sibTrans" cxnId="{D223F5E7-2A66-4060-AE46-3987024C3D8E}">
      <dgm:prSet/>
      <dgm:spPr/>
      <dgm:t>
        <a:bodyPr/>
        <a:lstStyle/>
        <a:p>
          <a:endParaRPr lang="tr-TR"/>
        </a:p>
      </dgm:t>
    </dgm:pt>
    <dgm:pt modelId="{87ABFC12-CC9A-443E-A523-85136E6EF4DA}">
      <dgm:prSet/>
      <dgm:spPr/>
      <dgm:t>
        <a:bodyPr/>
        <a:lstStyle/>
        <a:p>
          <a:r>
            <a:rPr lang="tr-TR" dirty="0"/>
            <a:t>İstiklal </a:t>
          </a:r>
          <a:r>
            <a:rPr lang="tr-TR"/>
            <a:t>Yolu ve Malta </a:t>
          </a:r>
          <a:r>
            <a:rPr lang="tr-TR" dirty="0"/>
            <a:t>Sürgünleri</a:t>
          </a:r>
        </a:p>
      </dgm:t>
    </dgm:pt>
    <dgm:pt modelId="{7D07D9C6-C67A-4061-897B-70518B7D128B}" type="parTrans" cxnId="{44E25AAB-C98C-4625-8772-AF6D1A2DCCAF}">
      <dgm:prSet/>
      <dgm:spPr/>
      <dgm:t>
        <a:bodyPr/>
        <a:lstStyle/>
        <a:p>
          <a:endParaRPr lang="tr-TR"/>
        </a:p>
      </dgm:t>
    </dgm:pt>
    <dgm:pt modelId="{4487F4DE-A832-4EE0-BCD3-B8D9557B2AD1}" type="sibTrans" cxnId="{44E25AAB-C98C-4625-8772-AF6D1A2DCCAF}">
      <dgm:prSet/>
      <dgm:spPr/>
      <dgm:t>
        <a:bodyPr/>
        <a:lstStyle/>
        <a:p>
          <a:endParaRPr lang="tr-TR"/>
        </a:p>
      </dgm:t>
    </dgm:pt>
    <dgm:pt modelId="{521A7DB2-7E28-4FBE-BAFF-A783002325A7}" type="pres">
      <dgm:prSet presAssocID="{F6E0777F-C517-4C38-A174-122CB1CD2684}" presName="Name0" presStyleCnt="0">
        <dgm:presLayoutVars>
          <dgm:dir/>
          <dgm:resizeHandles val="exact"/>
        </dgm:presLayoutVars>
      </dgm:prSet>
      <dgm:spPr/>
    </dgm:pt>
    <dgm:pt modelId="{58FC3EF7-218E-4C7D-8FEB-F1068A7233C7}" type="pres">
      <dgm:prSet presAssocID="{F6E0777F-C517-4C38-A174-122CB1CD2684}" presName="arrow" presStyleLbl="bgShp" presStyleIdx="0" presStyleCnt="1" custLinFactNeighborY="-3232"/>
      <dgm:spPr/>
    </dgm:pt>
    <dgm:pt modelId="{740C6609-D9E7-41FB-B4EB-75AB6908453B}" type="pres">
      <dgm:prSet presAssocID="{F6E0777F-C517-4C38-A174-122CB1CD2684}" presName="points" presStyleCnt="0"/>
      <dgm:spPr/>
    </dgm:pt>
    <dgm:pt modelId="{7CCD4959-118F-4E0A-AD98-13B2CCE950B9}" type="pres">
      <dgm:prSet presAssocID="{C8C38B6A-2D2B-448F-BCB0-D2E7B9CCD50C}" presName="compositeA" presStyleCnt="0"/>
      <dgm:spPr/>
    </dgm:pt>
    <dgm:pt modelId="{0E9548E3-A2CD-41B0-8342-F86E68ADED84}" type="pres">
      <dgm:prSet presAssocID="{C8C38B6A-2D2B-448F-BCB0-D2E7B9CCD50C}" presName="textA" presStyleLbl="revTx" presStyleIdx="0" presStyleCnt="5">
        <dgm:presLayoutVars>
          <dgm:bulletEnabled val="1"/>
        </dgm:presLayoutVars>
      </dgm:prSet>
      <dgm:spPr/>
    </dgm:pt>
    <dgm:pt modelId="{311C1BE7-72D5-4901-97F2-94B278F25ACF}" type="pres">
      <dgm:prSet presAssocID="{C8C38B6A-2D2B-448F-BCB0-D2E7B9CCD50C}" presName="circleA" presStyleLbl="node1" presStyleIdx="0" presStyleCnt="5"/>
      <dgm:spPr>
        <a:blipFill rotWithShape="0">
          <a:blip xmlns:r="http://schemas.openxmlformats.org/officeDocument/2006/relationships" r:embed="rId1"/>
          <a:srcRect/>
          <a:stretch>
            <a:fillRect t="-17000" b="-17000"/>
          </a:stretch>
        </a:blipFill>
      </dgm:spPr>
    </dgm:pt>
    <dgm:pt modelId="{8DD00F38-18EA-4AFF-A6E5-51ED3820ED2D}" type="pres">
      <dgm:prSet presAssocID="{C8C38B6A-2D2B-448F-BCB0-D2E7B9CCD50C}" presName="spaceA" presStyleCnt="0"/>
      <dgm:spPr/>
    </dgm:pt>
    <dgm:pt modelId="{2A2CE0C0-9C01-4A44-BCBC-C2C63382A561}" type="pres">
      <dgm:prSet presAssocID="{F8174EBB-B5EB-40E8-9C16-7DD5A9A549DC}" presName="space" presStyleCnt="0"/>
      <dgm:spPr/>
    </dgm:pt>
    <dgm:pt modelId="{098DA743-80D4-4098-992E-462E5FA20A6A}" type="pres">
      <dgm:prSet presAssocID="{A5BADC6B-9510-4F35-8B12-8932BE8395FA}" presName="compositeB" presStyleCnt="0"/>
      <dgm:spPr/>
    </dgm:pt>
    <dgm:pt modelId="{7C41D6E3-6839-44BE-90CF-E529504FD6E9}" type="pres">
      <dgm:prSet presAssocID="{A5BADC6B-9510-4F35-8B12-8932BE8395FA}" presName="textB" presStyleLbl="revTx" presStyleIdx="1" presStyleCnt="5">
        <dgm:presLayoutVars>
          <dgm:bulletEnabled val="1"/>
        </dgm:presLayoutVars>
      </dgm:prSet>
      <dgm:spPr/>
    </dgm:pt>
    <dgm:pt modelId="{83F494D2-EA4A-4DDF-B2FD-6261A9FB69E9}" type="pres">
      <dgm:prSet presAssocID="{A5BADC6B-9510-4F35-8B12-8932BE8395FA}" presName="circleB" presStyleLbl="node1" presStyleIdx="1" presStyleCnt="5"/>
      <dgm:spPr/>
    </dgm:pt>
    <dgm:pt modelId="{802ED4E4-398D-4367-93A5-3E05386BB715}" type="pres">
      <dgm:prSet presAssocID="{A5BADC6B-9510-4F35-8B12-8932BE8395FA}" presName="spaceB" presStyleCnt="0"/>
      <dgm:spPr/>
    </dgm:pt>
    <dgm:pt modelId="{126CB6C5-9695-412D-B291-7C30D7F0B15E}" type="pres">
      <dgm:prSet presAssocID="{BF549564-6846-451C-96DA-EE28B8575929}" presName="space" presStyleCnt="0"/>
      <dgm:spPr/>
    </dgm:pt>
    <dgm:pt modelId="{BCF55F0A-F6AA-4CC6-9EA3-D536B88F11E3}" type="pres">
      <dgm:prSet presAssocID="{86B1E79F-0E38-4DF3-9C7E-A480759862CA}" presName="compositeA" presStyleCnt="0"/>
      <dgm:spPr/>
    </dgm:pt>
    <dgm:pt modelId="{B1D2E8C9-D1FB-4BCE-AD2A-265C20357B31}" type="pres">
      <dgm:prSet presAssocID="{86B1E79F-0E38-4DF3-9C7E-A480759862CA}" presName="textA" presStyleLbl="revTx" presStyleIdx="2" presStyleCnt="5" custLinFactNeighborX="28914" custLinFactNeighborY="3232">
        <dgm:presLayoutVars>
          <dgm:bulletEnabled val="1"/>
        </dgm:presLayoutVars>
      </dgm:prSet>
      <dgm:spPr/>
    </dgm:pt>
    <dgm:pt modelId="{62C75117-3AF9-4E52-B379-2D4783B64A2A}" type="pres">
      <dgm:prSet presAssocID="{86B1E79F-0E38-4DF3-9C7E-A480759862CA}" presName="circleA" presStyleLbl="node1" presStyleIdx="2" presStyleCnt="5" custLinFactX="100000" custLinFactNeighborX="151521" custLinFactNeighborY="-4717"/>
      <dgm:spPr>
        <a:blipFill rotWithShape="0">
          <a:blip xmlns:r="http://schemas.openxmlformats.org/officeDocument/2006/relationships" r:embed="rId1"/>
          <a:srcRect/>
          <a:stretch>
            <a:fillRect t="-17000" b="-17000"/>
          </a:stretch>
        </a:blipFill>
      </dgm:spPr>
    </dgm:pt>
    <dgm:pt modelId="{7277113A-B18A-46A4-82A9-3FC73E8B92CF}" type="pres">
      <dgm:prSet presAssocID="{86B1E79F-0E38-4DF3-9C7E-A480759862CA}" presName="spaceA" presStyleCnt="0"/>
      <dgm:spPr/>
    </dgm:pt>
    <dgm:pt modelId="{27E400DB-A237-418F-B8AE-C12A7025DA03}" type="pres">
      <dgm:prSet presAssocID="{F00F3ACE-66A4-4463-88E7-F8F60566B295}" presName="space" presStyleCnt="0"/>
      <dgm:spPr/>
    </dgm:pt>
    <dgm:pt modelId="{46C46773-0337-4BB9-8FEF-0A617A5E80A5}" type="pres">
      <dgm:prSet presAssocID="{5C07102F-C45C-42E2-8D97-52E755D7AACC}" presName="compositeB" presStyleCnt="0"/>
      <dgm:spPr/>
    </dgm:pt>
    <dgm:pt modelId="{182C4638-02D9-463F-AF8E-364FB404B3D3}" type="pres">
      <dgm:prSet presAssocID="{5C07102F-C45C-42E2-8D97-52E755D7AACC}" presName="textB" presStyleLbl="revTx" presStyleIdx="3" presStyleCnt="5">
        <dgm:presLayoutVars>
          <dgm:bulletEnabled val="1"/>
        </dgm:presLayoutVars>
      </dgm:prSet>
      <dgm:spPr/>
    </dgm:pt>
    <dgm:pt modelId="{2CA41051-FFB2-4F41-896E-06E4C6B56997}" type="pres">
      <dgm:prSet presAssocID="{5C07102F-C45C-42E2-8D97-52E755D7AACC}" presName="circleB" presStyleLbl="node1" presStyleIdx="3" presStyleCnt="5" custLinFactX="200000" custLinFactNeighborX="299301" custLinFactNeighborY="6692"/>
      <dgm:spPr/>
    </dgm:pt>
    <dgm:pt modelId="{9443CE4A-70D2-479A-BD53-5CE733D86519}" type="pres">
      <dgm:prSet presAssocID="{5C07102F-C45C-42E2-8D97-52E755D7AACC}" presName="spaceB" presStyleCnt="0"/>
      <dgm:spPr/>
    </dgm:pt>
    <dgm:pt modelId="{F8404AAD-7ABE-4BD9-A9F1-F9FE898BD038}" type="pres">
      <dgm:prSet presAssocID="{1FC5ABC1-92C8-49AB-A6B1-0CA5C3721F65}" presName="space" presStyleCnt="0"/>
      <dgm:spPr/>
    </dgm:pt>
    <dgm:pt modelId="{50336C32-6DB2-4D1E-88A8-8EAF2C0C0774}" type="pres">
      <dgm:prSet presAssocID="{87ABFC12-CC9A-443E-A523-85136E6EF4DA}" presName="compositeA" presStyleCnt="0"/>
      <dgm:spPr/>
    </dgm:pt>
    <dgm:pt modelId="{80BF153E-B5F8-4B04-B30B-6C7CD265E2B2}" type="pres">
      <dgm:prSet presAssocID="{87ABFC12-CC9A-443E-A523-85136E6EF4DA}" presName="textA" presStyleLbl="revTx" presStyleIdx="4" presStyleCnt="5" custLinFactY="45637" custLinFactNeighborX="-38552" custLinFactNeighborY="100000">
        <dgm:presLayoutVars>
          <dgm:bulletEnabled val="1"/>
        </dgm:presLayoutVars>
      </dgm:prSet>
      <dgm:spPr/>
    </dgm:pt>
    <dgm:pt modelId="{BB9E5CAC-8C2F-4EB9-A7B7-2B68B6D61925}" type="pres">
      <dgm:prSet presAssocID="{87ABFC12-CC9A-443E-A523-85136E6EF4DA}" presName="circleA" presStyleLbl="node1" presStyleIdx="4" presStyleCnt="5" custFlipVert="1" custFlipHor="1" custScaleX="121018" custScaleY="101397" custLinFactX="-1792243" custLinFactNeighborX="-1800000" custLinFactNeighborY="-8001"/>
      <dgm:spPr>
        <a:solidFill>
          <a:srgbClr val="0070C0"/>
        </a:solidFill>
      </dgm:spPr>
    </dgm:pt>
    <dgm:pt modelId="{534AEA4F-EF19-454D-A283-8127D32621FC}" type="pres">
      <dgm:prSet presAssocID="{87ABFC12-CC9A-443E-A523-85136E6EF4DA}" presName="spaceA" presStyleCnt="0"/>
      <dgm:spPr/>
    </dgm:pt>
  </dgm:ptLst>
  <dgm:cxnLst>
    <dgm:cxn modelId="{C2801F2B-6C6F-4E9C-8F52-BB64B82554D0}" type="presOf" srcId="{5C07102F-C45C-42E2-8D97-52E755D7AACC}" destId="{182C4638-02D9-463F-AF8E-364FB404B3D3}" srcOrd="0" destOrd="0" presId="urn:microsoft.com/office/officeart/2005/8/layout/hProcess11"/>
    <dgm:cxn modelId="{B44E1551-7E09-4403-AC30-CC6EA05616B9}" type="presOf" srcId="{A5BADC6B-9510-4F35-8B12-8932BE8395FA}" destId="{7C41D6E3-6839-44BE-90CF-E529504FD6E9}" srcOrd="0" destOrd="0" presId="urn:microsoft.com/office/officeart/2005/8/layout/hProcess11"/>
    <dgm:cxn modelId="{CA7A2C78-DE6D-4CF5-A458-4023B5312E21}" type="presOf" srcId="{86B1E79F-0E38-4DF3-9C7E-A480759862CA}" destId="{B1D2E8C9-D1FB-4BCE-AD2A-265C20357B31}" srcOrd="0" destOrd="0" presId="urn:microsoft.com/office/officeart/2005/8/layout/hProcess11"/>
    <dgm:cxn modelId="{5503745A-8830-4D8F-BB1B-8352A81D6C03}" srcId="{F6E0777F-C517-4C38-A174-122CB1CD2684}" destId="{86B1E79F-0E38-4DF3-9C7E-A480759862CA}" srcOrd="2" destOrd="0" parTransId="{252B4548-4F70-4C5E-95A7-812B40E3841C}" sibTransId="{F00F3ACE-66A4-4463-88E7-F8F60566B295}"/>
    <dgm:cxn modelId="{B8A1EE8E-452F-41F8-9EE6-3FD74A450A0E}" type="presOf" srcId="{C8C38B6A-2D2B-448F-BCB0-D2E7B9CCD50C}" destId="{0E9548E3-A2CD-41B0-8342-F86E68ADED84}" srcOrd="0" destOrd="0" presId="urn:microsoft.com/office/officeart/2005/8/layout/hProcess11"/>
    <dgm:cxn modelId="{753AE599-E88D-48C1-9470-D3FB31762039}" srcId="{F6E0777F-C517-4C38-A174-122CB1CD2684}" destId="{A5BADC6B-9510-4F35-8B12-8932BE8395FA}" srcOrd="1" destOrd="0" parTransId="{F564D769-9FAB-48F1-A28E-ABC993084D4C}" sibTransId="{BF549564-6846-451C-96DA-EE28B8575929}"/>
    <dgm:cxn modelId="{44E25AAB-C98C-4625-8772-AF6D1A2DCCAF}" srcId="{F6E0777F-C517-4C38-A174-122CB1CD2684}" destId="{87ABFC12-CC9A-443E-A523-85136E6EF4DA}" srcOrd="4" destOrd="0" parTransId="{7D07D9C6-C67A-4061-897B-70518B7D128B}" sibTransId="{4487F4DE-A832-4EE0-BCD3-B8D9557B2AD1}"/>
    <dgm:cxn modelId="{79F29CAB-EA3E-4FA7-8586-FD7CCE71683F}" type="presOf" srcId="{F6E0777F-C517-4C38-A174-122CB1CD2684}" destId="{521A7DB2-7E28-4FBE-BAFF-A783002325A7}" srcOrd="0" destOrd="0" presId="urn:microsoft.com/office/officeart/2005/8/layout/hProcess11"/>
    <dgm:cxn modelId="{D381E5B6-9EAF-4975-A58B-E8EF32016FD9}" type="presOf" srcId="{87ABFC12-CC9A-443E-A523-85136E6EF4DA}" destId="{80BF153E-B5F8-4B04-B30B-6C7CD265E2B2}" srcOrd="0" destOrd="0" presId="urn:microsoft.com/office/officeart/2005/8/layout/hProcess11"/>
    <dgm:cxn modelId="{BFC1E3BB-F1CB-4396-9375-E88927C622CC}" srcId="{F6E0777F-C517-4C38-A174-122CB1CD2684}" destId="{C8C38B6A-2D2B-448F-BCB0-D2E7B9CCD50C}" srcOrd="0" destOrd="0" parTransId="{364A19F1-0C03-4373-BED1-368C8D434545}" sibTransId="{F8174EBB-B5EB-40E8-9C16-7DD5A9A549DC}"/>
    <dgm:cxn modelId="{D223F5E7-2A66-4060-AE46-3987024C3D8E}" srcId="{F6E0777F-C517-4C38-A174-122CB1CD2684}" destId="{5C07102F-C45C-42E2-8D97-52E755D7AACC}" srcOrd="3" destOrd="0" parTransId="{C3F41C12-BF18-4004-8278-682A42989757}" sibTransId="{1FC5ABC1-92C8-49AB-A6B1-0CA5C3721F65}"/>
    <dgm:cxn modelId="{A6B83369-2EC6-4B6D-93D8-8580CDAA5BED}" type="presParOf" srcId="{521A7DB2-7E28-4FBE-BAFF-A783002325A7}" destId="{58FC3EF7-218E-4C7D-8FEB-F1068A7233C7}" srcOrd="0" destOrd="0" presId="urn:microsoft.com/office/officeart/2005/8/layout/hProcess11"/>
    <dgm:cxn modelId="{CF72CE48-ADB6-404C-831C-0FCFAF0EF7EE}" type="presParOf" srcId="{521A7DB2-7E28-4FBE-BAFF-A783002325A7}" destId="{740C6609-D9E7-41FB-B4EB-75AB6908453B}" srcOrd="1" destOrd="0" presId="urn:microsoft.com/office/officeart/2005/8/layout/hProcess11"/>
    <dgm:cxn modelId="{F99F0658-89EF-44B3-ADFB-A1A54907FE64}" type="presParOf" srcId="{740C6609-D9E7-41FB-B4EB-75AB6908453B}" destId="{7CCD4959-118F-4E0A-AD98-13B2CCE950B9}" srcOrd="0" destOrd="0" presId="urn:microsoft.com/office/officeart/2005/8/layout/hProcess11"/>
    <dgm:cxn modelId="{DDF8B93B-CF74-491E-AE74-F1F28726BBDA}" type="presParOf" srcId="{7CCD4959-118F-4E0A-AD98-13B2CCE950B9}" destId="{0E9548E3-A2CD-41B0-8342-F86E68ADED84}" srcOrd="0" destOrd="0" presId="urn:microsoft.com/office/officeart/2005/8/layout/hProcess11"/>
    <dgm:cxn modelId="{CD04C4F9-F52A-4AB5-8FFC-7CA7B562DDF9}" type="presParOf" srcId="{7CCD4959-118F-4E0A-AD98-13B2CCE950B9}" destId="{311C1BE7-72D5-4901-97F2-94B278F25ACF}" srcOrd="1" destOrd="0" presId="urn:microsoft.com/office/officeart/2005/8/layout/hProcess11"/>
    <dgm:cxn modelId="{0D5F8E7F-4348-4999-AE5B-17F71FC75086}" type="presParOf" srcId="{7CCD4959-118F-4E0A-AD98-13B2CCE950B9}" destId="{8DD00F38-18EA-4AFF-A6E5-51ED3820ED2D}" srcOrd="2" destOrd="0" presId="urn:microsoft.com/office/officeart/2005/8/layout/hProcess11"/>
    <dgm:cxn modelId="{D53BE2E5-0707-4B45-8CB0-7007C58939E6}" type="presParOf" srcId="{740C6609-D9E7-41FB-B4EB-75AB6908453B}" destId="{2A2CE0C0-9C01-4A44-BCBC-C2C63382A561}" srcOrd="1" destOrd="0" presId="urn:microsoft.com/office/officeart/2005/8/layout/hProcess11"/>
    <dgm:cxn modelId="{470663C4-96F9-4505-B270-81916EF1D2DB}" type="presParOf" srcId="{740C6609-D9E7-41FB-B4EB-75AB6908453B}" destId="{098DA743-80D4-4098-992E-462E5FA20A6A}" srcOrd="2" destOrd="0" presId="urn:microsoft.com/office/officeart/2005/8/layout/hProcess11"/>
    <dgm:cxn modelId="{B69C2F6F-77D1-48BB-B030-6B23A13E6CD0}" type="presParOf" srcId="{098DA743-80D4-4098-992E-462E5FA20A6A}" destId="{7C41D6E3-6839-44BE-90CF-E529504FD6E9}" srcOrd="0" destOrd="0" presId="urn:microsoft.com/office/officeart/2005/8/layout/hProcess11"/>
    <dgm:cxn modelId="{03C651FC-C351-4D3C-9588-525855BAEF82}" type="presParOf" srcId="{098DA743-80D4-4098-992E-462E5FA20A6A}" destId="{83F494D2-EA4A-4DDF-B2FD-6261A9FB69E9}" srcOrd="1" destOrd="0" presId="urn:microsoft.com/office/officeart/2005/8/layout/hProcess11"/>
    <dgm:cxn modelId="{D540F148-2AC7-4F4E-8F97-FE796CD15A0E}" type="presParOf" srcId="{098DA743-80D4-4098-992E-462E5FA20A6A}" destId="{802ED4E4-398D-4367-93A5-3E05386BB715}" srcOrd="2" destOrd="0" presId="urn:microsoft.com/office/officeart/2005/8/layout/hProcess11"/>
    <dgm:cxn modelId="{6E226261-09E4-43C3-AD7A-0EDC25500B1F}" type="presParOf" srcId="{740C6609-D9E7-41FB-B4EB-75AB6908453B}" destId="{126CB6C5-9695-412D-B291-7C30D7F0B15E}" srcOrd="3" destOrd="0" presId="urn:microsoft.com/office/officeart/2005/8/layout/hProcess11"/>
    <dgm:cxn modelId="{DCC3C3DB-199E-41FE-9ECA-316EEE33D37B}" type="presParOf" srcId="{740C6609-D9E7-41FB-B4EB-75AB6908453B}" destId="{BCF55F0A-F6AA-4CC6-9EA3-D536B88F11E3}" srcOrd="4" destOrd="0" presId="urn:microsoft.com/office/officeart/2005/8/layout/hProcess11"/>
    <dgm:cxn modelId="{FA1A6020-9500-4DD2-B0D9-09E8536EE618}" type="presParOf" srcId="{BCF55F0A-F6AA-4CC6-9EA3-D536B88F11E3}" destId="{B1D2E8C9-D1FB-4BCE-AD2A-265C20357B31}" srcOrd="0" destOrd="0" presId="urn:microsoft.com/office/officeart/2005/8/layout/hProcess11"/>
    <dgm:cxn modelId="{BA12422C-D733-4174-BC8F-0FCD1155CCD5}" type="presParOf" srcId="{BCF55F0A-F6AA-4CC6-9EA3-D536B88F11E3}" destId="{62C75117-3AF9-4E52-B379-2D4783B64A2A}" srcOrd="1" destOrd="0" presId="urn:microsoft.com/office/officeart/2005/8/layout/hProcess11"/>
    <dgm:cxn modelId="{61A9E7FB-270C-48EB-92AE-66DF5D082519}" type="presParOf" srcId="{BCF55F0A-F6AA-4CC6-9EA3-D536B88F11E3}" destId="{7277113A-B18A-46A4-82A9-3FC73E8B92CF}" srcOrd="2" destOrd="0" presId="urn:microsoft.com/office/officeart/2005/8/layout/hProcess11"/>
    <dgm:cxn modelId="{D6218782-9FBC-4A7E-A24A-7D6E43CDAF18}" type="presParOf" srcId="{740C6609-D9E7-41FB-B4EB-75AB6908453B}" destId="{27E400DB-A237-418F-B8AE-C12A7025DA03}" srcOrd="5" destOrd="0" presId="urn:microsoft.com/office/officeart/2005/8/layout/hProcess11"/>
    <dgm:cxn modelId="{6BCA206D-BAFC-469B-9B27-054EED7E0AAE}" type="presParOf" srcId="{740C6609-D9E7-41FB-B4EB-75AB6908453B}" destId="{46C46773-0337-4BB9-8FEF-0A617A5E80A5}" srcOrd="6" destOrd="0" presId="urn:microsoft.com/office/officeart/2005/8/layout/hProcess11"/>
    <dgm:cxn modelId="{819ADCB9-6F44-4A9C-B6DC-C2DE81D2D7DA}" type="presParOf" srcId="{46C46773-0337-4BB9-8FEF-0A617A5E80A5}" destId="{182C4638-02D9-463F-AF8E-364FB404B3D3}" srcOrd="0" destOrd="0" presId="urn:microsoft.com/office/officeart/2005/8/layout/hProcess11"/>
    <dgm:cxn modelId="{2B5BB321-C36D-4EF9-8816-1ACF45E69807}" type="presParOf" srcId="{46C46773-0337-4BB9-8FEF-0A617A5E80A5}" destId="{2CA41051-FFB2-4F41-896E-06E4C6B56997}" srcOrd="1" destOrd="0" presId="urn:microsoft.com/office/officeart/2005/8/layout/hProcess11"/>
    <dgm:cxn modelId="{698DC6D1-5E31-40C2-AD36-FA13E08C13B8}" type="presParOf" srcId="{46C46773-0337-4BB9-8FEF-0A617A5E80A5}" destId="{9443CE4A-70D2-479A-BD53-5CE733D86519}" srcOrd="2" destOrd="0" presId="urn:microsoft.com/office/officeart/2005/8/layout/hProcess11"/>
    <dgm:cxn modelId="{C6D380B0-7AF3-4C2F-8D12-2124FEE93ADA}" type="presParOf" srcId="{740C6609-D9E7-41FB-B4EB-75AB6908453B}" destId="{F8404AAD-7ABE-4BD9-A9F1-F9FE898BD038}" srcOrd="7" destOrd="0" presId="urn:microsoft.com/office/officeart/2005/8/layout/hProcess11"/>
    <dgm:cxn modelId="{44F066C0-B98E-4078-96F2-E4DCEC258E94}" type="presParOf" srcId="{740C6609-D9E7-41FB-B4EB-75AB6908453B}" destId="{50336C32-6DB2-4D1E-88A8-8EAF2C0C0774}" srcOrd="8" destOrd="0" presId="urn:microsoft.com/office/officeart/2005/8/layout/hProcess11"/>
    <dgm:cxn modelId="{4EC77E6E-3A7A-45D1-A86D-49CD1BBCB48F}" type="presParOf" srcId="{50336C32-6DB2-4D1E-88A8-8EAF2C0C0774}" destId="{80BF153E-B5F8-4B04-B30B-6C7CD265E2B2}" srcOrd="0" destOrd="0" presId="urn:microsoft.com/office/officeart/2005/8/layout/hProcess11"/>
    <dgm:cxn modelId="{B8690885-DC4A-4D53-AEE5-1A9724CC5D92}" type="presParOf" srcId="{50336C32-6DB2-4D1E-88A8-8EAF2C0C0774}" destId="{BB9E5CAC-8C2F-4EB9-A7B7-2B68B6D61925}" srcOrd="1" destOrd="0" presId="urn:microsoft.com/office/officeart/2005/8/layout/hProcess11"/>
    <dgm:cxn modelId="{50512A17-2937-4D45-80A2-3B7FE64CC15B}" type="presParOf" srcId="{50336C32-6DB2-4D1E-88A8-8EAF2C0C0774}" destId="{534AEA4F-EF19-454D-A283-8127D32621F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C3EF7-218E-4C7D-8FEB-F1068A7233C7}">
      <dsp:nvSpPr>
        <dsp:cNvPr id="0" name=""/>
        <dsp:cNvSpPr/>
      </dsp:nvSpPr>
      <dsp:spPr>
        <a:xfrm>
          <a:off x="0" y="752022"/>
          <a:ext cx="11862486" cy="104785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9548E3-A2CD-41B0-8342-F86E68ADED84}">
      <dsp:nvSpPr>
        <dsp:cNvPr id="0" name=""/>
        <dsp:cNvSpPr/>
      </dsp:nvSpPr>
      <dsp:spPr>
        <a:xfrm>
          <a:off x="4691" y="0"/>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tr-TR" sz="1500" kern="1200" dirty="0"/>
            <a:t>Amasya Görüşmeleri (20 –22 Ekim 1919)</a:t>
          </a:r>
        </a:p>
      </dsp:txBody>
      <dsp:txXfrm>
        <a:off x="4691" y="0"/>
        <a:ext cx="2051318" cy="1047852"/>
      </dsp:txXfrm>
    </dsp:sp>
    <dsp:sp modelId="{311C1BE7-72D5-4901-97F2-94B278F25ACF}">
      <dsp:nvSpPr>
        <dsp:cNvPr id="0" name=""/>
        <dsp:cNvSpPr/>
      </dsp:nvSpPr>
      <dsp:spPr>
        <a:xfrm>
          <a:off x="899369" y="1178834"/>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1D6E3-6839-44BE-90CF-E529504FD6E9}">
      <dsp:nvSpPr>
        <dsp:cNvPr id="0" name=""/>
        <dsp:cNvSpPr/>
      </dsp:nvSpPr>
      <dsp:spPr>
        <a:xfrm>
          <a:off x="2158575" y="1571779"/>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tr-TR" sz="1500" kern="1200" dirty="0"/>
            <a:t>Temsil Heyeti’nin Ankara’ya Gelmesi (27 Aralık 1919</a:t>
          </a:r>
        </a:p>
      </dsp:txBody>
      <dsp:txXfrm>
        <a:off x="2158575" y="1571779"/>
        <a:ext cx="2051318" cy="1047852"/>
      </dsp:txXfrm>
    </dsp:sp>
    <dsp:sp modelId="{83F494D2-EA4A-4DDF-B2FD-6261A9FB69E9}">
      <dsp:nvSpPr>
        <dsp:cNvPr id="0" name=""/>
        <dsp:cNvSpPr/>
      </dsp:nvSpPr>
      <dsp:spPr>
        <a:xfrm>
          <a:off x="3053253" y="117883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2E8C9-D1FB-4BCE-AD2A-265C20357B31}">
      <dsp:nvSpPr>
        <dsp:cNvPr id="0" name=""/>
        <dsp:cNvSpPr/>
      </dsp:nvSpPr>
      <dsp:spPr>
        <a:xfrm>
          <a:off x="4905577" y="33866"/>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tr-TR" sz="1500" kern="1200" dirty="0"/>
            <a:t>Son Osmanlı </a:t>
          </a:r>
          <a:r>
            <a:rPr lang="tr-TR" sz="1500" kern="1200" dirty="0" err="1"/>
            <a:t>Mebusan</a:t>
          </a:r>
          <a:r>
            <a:rPr lang="tr-TR" sz="1500" kern="1200" dirty="0"/>
            <a:t> Meclisi ve Misak-ı Millî     (12–28 Ocak 1920)  </a:t>
          </a:r>
        </a:p>
      </dsp:txBody>
      <dsp:txXfrm>
        <a:off x="4905577" y="33866"/>
        <a:ext cx="2051318" cy="1047852"/>
      </dsp:txXfrm>
    </dsp:sp>
    <dsp:sp modelId="{62C75117-3AF9-4E52-B379-2D4783B64A2A}">
      <dsp:nvSpPr>
        <dsp:cNvPr id="0" name=""/>
        <dsp:cNvSpPr/>
      </dsp:nvSpPr>
      <dsp:spPr>
        <a:xfrm>
          <a:off x="5866029" y="1166477"/>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C4638-02D9-463F-AF8E-364FB404B3D3}">
      <dsp:nvSpPr>
        <dsp:cNvPr id="0" name=""/>
        <dsp:cNvSpPr/>
      </dsp:nvSpPr>
      <dsp:spPr>
        <a:xfrm>
          <a:off x="6466343" y="1571779"/>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endParaRPr lang="tr-TR" sz="1500" kern="1200" dirty="0"/>
        </a:p>
      </dsp:txBody>
      <dsp:txXfrm>
        <a:off x="6466343" y="1571779"/>
        <a:ext cx="2051318" cy="1047852"/>
      </dsp:txXfrm>
    </dsp:sp>
    <dsp:sp modelId="{2CA41051-FFB2-4F41-896E-06E4C6B56997}">
      <dsp:nvSpPr>
        <dsp:cNvPr id="0" name=""/>
        <dsp:cNvSpPr/>
      </dsp:nvSpPr>
      <dsp:spPr>
        <a:xfrm>
          <a:off x="8669005" y="119636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F153E-B5F8-4B04-B30B-6C7CD265E2B2}">
      <dsp:nvSpPr>
        <dsp:cNvPr id="0" name=""/>
        <dsp:cNvSpPr/>
      </dsp:nvSpPr>
      <dsp:spPr>
        <a:xfrm>
          <a:off x="7829403" y="1526061"/>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tr-TR" sz="1500" kern="1200" dirty="0"/>
            <a:t>İstiklal </a:t>
          </a:r>
          <a:r>
            <a:rPr lang="tr-TR" sz="1500" kern="1200"/>
            <a:t>Yolu ve Malta </a:t>
          </a:r>
          <a:r>
            <a:rPr lang="tr-TR" sz="1500" kern="1200" dirty="0"/>
            <a:t>Sürgünleri</a:t>
          </a:r>
        </a:p>
      </dsp:txBody>
      <dsp:txXfrm>
        <a:off x="7829403" y="1526061"/>
        <a:ext cx="2051318" cy="1047852"/>
      </dsp:txXfrm>
    </dsp:sp>
    <dsp:sp modelId="{BB9E5CAC-8C2F-4EB9-A7B7-2B68B6D61925}">
      <dsp:nvSpPr>
        <dsp:cNvPr id="0" name=""/>
        <dsp:cNvSpPr/>
      </dsp:nvSpPr>
      <dsp:spPr>
        <a:xfrm flipH="1" flipV="1">
          <a:off x="77020" y="1156044"/>
          <a:ext cx="317022" cy="265622"/>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26/08/2020</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26/08/2020</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8/26/2020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8/26/2020</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8/26/2020</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8/26/2020</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26, 2020</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26, 2020</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Wednesday, August 26,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8/26/2020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8/26/2020</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r.wikipedia.org/wiki/%C4%B0stanbul%27un_i%C5%9Fgali"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474503" y="4694219"/>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8" name="TextBox 7"/>
          <p:cNvSpPr txBox="1"/>
          <p:nvPr/>
        </p:nvSpPr>
        <p:spPr>
          <a:xfrm>
            <a:off x="5474503" y="2467001"/>
            <a:ext cx="6582033" cy="2308324"/>
          </a:xfrm>
          <a:prstGeom prst="rect">
            <a:avLst/>
          </a:prstGeom>
          <a:noFill/>
        </p:spPr>
        <p:txBody>
          <a:bodyPr wrap="square" rtlCol="0">
            <a:spAutoFit/>
          </a:bodyPr>
          <a:lstStyle/>
          <a:p>
            <a:r>
              <a:rPr lang="tr-TR" sz="2400" b="1" dirty="0">
                <a:solidFill>
                  <a:schemeClr val="bg1"/>
                </a:solidFill>
                <a:latin typeface="Univers Condensed" panose="020B0606020202060204" pitchFamily="34" charset="0"/>
              </a:rPr>
              <a:t>     İŞGALLERİN BAŞLAMASI VE MİLLÎ </a:t>
            </a:r>
          </a:p>
          <a:p>
            <a:r>
              <a:rPr lang="tr-TR" sz="2400" b="1" dirty="0">
                <a:solidFill>
                  <a:schemeClr val="bg1"/>
                </a:solidFill>
                <a:latin typeface="Univers Condensed" panose="020B0606020202060204" pitchFamily="34" charset="0"/>
              </a:rPr>
              <a:t>             MÜCADELE’YE HAZIRLIK </a:t>
            </a:r>
          </a:p>
          <a:p>
            <a:r>
              <a:rPr lang="tr-TR" sz="2400" b="1" dirty="0">
                <a:solidFill>
                  <a:schemeClr val="bg1"/>
                </a:solidFill>
                <a:latin typeface="Univers Condensed" panose="020B0606020202060204" pitchFamily="34" charset="0"/>
              </a:rPr>
              <a:t>   </a:t>
            </a:r>
          </a:p>
          <a:p>
            <a:r>
              <a:rPr lang="tr-TR" sz="2400" b="1" dirty="0">
                <a:solidFill>
                  <a:schemeClr val="bg1"/>
                </a:solidFill>
                <a:latin typeface="Univers Condensed" panose="020B0606020202060204" pitchFamily="34" charset="0"/>
              </a:rPr>
              <a:t> ( Amasya Görüşmeleri, Osmanlı </a:t>
            </a:r>
            <a:r>
              <a:rPr lang="tr-TR" sz="2400" b="1" dirty="0" err="1">
                <a:solidFill>
                  <a:schemeClr val="bg1"/>
                </a:solidFill>
                <a:latin typeface="Univers Condensed" panose="020B0606020202060204" pitchFamily="34" charset="0"/>
              </a:rPr>
              <a:t>Mebusan</a:t>
            </a:r>
            <a:r>
              <a:rPr lang="tr-TR" sz="2400" b="1" dirty="0">
                <a:solidFill>
                  <a:schemeClr val="bg1"/>
                </a:solidFill>
                <a:latin typeface="Univers Condensed" panose="020B0606020202060204" pitchFamily="34" charset="0"/>
              </a:rPr>
              <a:t>      </a:t>
            </a:r>
          </a:p>
          <a:p>
            <a:r>
              <a:rPr lang="tr-TR" sz="2400" b="1" dirty="0">
                <a:solidFill>
                  <a:schemeClr val="bg1"/>
                </a:solidFill>
                <a:latin typeface="Univers Condensed" panose="020B0606020202060204" pitchFamily="34" charset="0"/>
              </a:rPr>
              <a:t>     Meclisi'nin Açılması ve Misakı Milli Kararları)</a:t>
            </a:r>
          </a:p>
          <a:p>
            <a:endParaRPr lang="tr-TR" sz="2400" b="1" dirty="0">
              <a:solidFill>
                <a:schemeClr val="bg1"/>
              </a:solidFill>
              <a:latin typeface="Univers Condensed" panose="020B0606020202060204" pitchFamily="34" charset="0"/>
            </a:endParaRPr>
          </a:p>
        </p:txBody>
      </p:sp>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523220"/>
          </a:xfrm>
          <a:prstGeom prst="rect">
            <a:avLst/>
          </a:prstGeom>
          <a:noFill/>
        </p:spPr>
        <p:txBody>
          <a:bodyPr wrap="square">
            <a:spAutoFit/>
          </a:bodyPr>
          <a:lstStyle/>
          <a:p>
            <a:pPr algn="ctr"/>
            <a:r>
              <a:rPr lang="tr-TR" sz="2800" b="1">
                <a:solidFill>
                  <a:schemeClr val="bg1"/>
                </a:solidFill>
                <a:latin typeface="Univers Condensed" panose="020B0606020202060204" pitchFamily="34" charset="0"/>
              </a:rPr>
              <a:t>MİLLÎ MÜCADELE </a:t>
            </a:r>
            <a:endParaRPr lang="tr-TR" sz="2800" b="1" dirty="0">
              <a:solidFill>
                <a:schemeClr val="bg1"/>
              </a:solidFill>
              <a:latin typeface="Univers Condensed" panose="020B0606020202060204" pitchFamily="34" charset="0"/>
            </a:endParaRP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par>
                                <p:cTn id="16" presetID="2" presetClass="entr" presetSubtype="2"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A1054D4A-CB24-4229-8173-07079CA19F23}"/>
              </a:ext>
            </a:extLst>
          </p:cNvPr>
          <p:cNvGraphicFramePr/>
          <p:nvPr>
            <p:extLst>
              <p:ext uri="{D42A27DB-BD31-4B8C-83A1-F6EECF244321}">
                <p14:modId xmlns:p14="http://schemas.microsoft.com/office/powerpoint/2010/main" val="2898745715"/>
              </p:ext>
            </p:extLst>
          </p:nvPr>
        </p:nvGraphicFramePr>
        <p:xfrm>
          <a:off x="164757" y="1841156"/>
          <a:ext cx="11862486" cy="2619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etin kutusu 4">
            <a:extLst>
              <a:ext uri="{FF2B5EF4-FFF2-40B4-BE49-F238E27FC236}">
                <a16:creationId xmlns:a16="http://schemas.microsoft.com/office/drawing/2014/main" id="{67C15013-5CC4-4932-8B9B-29B115EFC8F3}"/>
              </a:ext>
            </a:extLst>
          </p:cNvPr>
          <p:cNvSpPr txBox="1"/>
          <p:nvPr/>
        </p:nvSpPr>
        <p:spPr>
          <a:xfrm>
            <a:off x="0" y="155145"/>
            <a:ext cx="6098058" cy="646331"/>
          </a:xfrm>
          <a:prstGeom prst="rect">
            <a:avLst/>
          </a:prstGeom>
          <a:noFill/>
          <a:effectLst>
            <a:glow rad="228600">
              <a:schemeClr val="accent4">
                <a:satMod val="175000"/>
                <a:alpha val="40000"/>
              </a:schemeClr>
            </a:glow>
          </a:effectLst>
        </p:spPr>
        <p:txBody>
          <a:bodyPr wrap="square">
            <a:spAutoFit/>
          </a:bodyPr>
          <a:lstStyle/>
          <a:p>
            <a:r>
              <a:rPr lang="tr-TR" dirty="0"/>
              <a:t> Amasya Görüşmeleri, Son Osmanlı </a:t>
            </a:r>
            <a:r>
              <a:rPr lang="tr-TR" dirty="0" err="1"/>
              <a:t>Mebusan</a:t>
            </a:r>
            <a:r>
              <a:rPr lang="tr-TR" dirty="0"/>
              <a:t> </a:t>
            </a:r>
          </a:p>
          <a:p>
            <a:r>
              <a:rPr lang="tr-TR" dirty="0"/>
              <a:t>                  Meclisi’nin Açılması</a:t>
            </a:r>
          </a:p>
        </p:txBody>
      </p:sp>
      <p:sp>
        <p:nvSpPr>
          <p:cNvPr id="2" name="Oval 1">
            <a:extLst>
              <a:ext uri="{FF2B5EF4-FFF2-40B4-BE49-F238E27FC236}">
                <a16:creationId xmlns:a16="http://schemas.microsoft.com/office/drawing/2014/main" id="{626DF6A8-3B80-4712-BFA0-800194F1BBCD}"/>
              </a:ext>
            </a:extLst>
          </p:cNvPr>
          <p:cNvSpPr/>
          <p:nvPr/>
        </p:nvSpPr>
        <p:spPr>
          <a:xfrm>
            <a:off x="3435178" y="3019990"/>
            <a:ext cx="2532311" cy="4571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8">
            <a:extLst>
              <a:ext uri="{FF2B5EF4-FFF2-40B4-BE49-F238E27FC236}">
                <a16:creationId xmlns:a16="http://schemas.microsoft.com/office/drawing/2014/main" id="{FCFBA98C-B01D-40E4-A412-E4DCAF87BC08}"/>
              </a:ext>
            </a:extLst>
          </p:cNvPr>
          <p:cNvSpPr/>
          <p:nvPr/>
        </p:nvSpPr>
        <p:spPr>
          <a:xfrm>
            <a:off x="7126553" y="3150972"/>
            <a:ext cx="1918593" cy="4571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15156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descr="Amasya GöRüşMesi">
            <a:extLst>
              <a:ext uri="{FF2B5EF4-FFF2-40B4-BE49-F238E27FC236}">
                <a16:creationId xmlns:a16="http://schemas.microsoft.com/office/drawing/2014/main" id="{2012E92D-4F3B-41C4-848D-843A5D0195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12" t="1604" r="3602" b="10359"/>
          <a:stretch/>
        </p:blipFill>
        <p:spPr bwMode="auto">
          <a:xfrm>
            <a:off x="7295385" y="-11250"/>
            <a:ext cx="4995333" cy="1924717"/>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542DC8E4-EC6F-41FC-AD62-6C03D99F2579}"/>
              </a:ext>
            </a:extLst>
          </p:cNvPr>
          <p:cNvSpPr txBox="1"/>
          <p:nvPr/>
        </p:nvSpPr>
        <p:spPr>
          <a:xfrm>
            <a:off x="273815" y="9537"/>
            <a:ext cx="4995333" cy="3016210"/>
          </a:xfrm>
          <a:prstGeom prst="rect">
            <a:avLst/>
          </a:prstGeom>
          <a:noFill/>
        </p:spPr>
        <p:txBody>
          <a:bodyPr wrap="square">
            <a:spAutoFit/>
          </a:bodyPr>
          <a:lstStyle/>
          <a:p>
            <a:r>
              <a:rPr lang="tr-TR" dirty="0">
                <a:solidFill>
                  <a:schemeClr val="bg1"/>
                </a:solidFill>
              </a:rPr>
              <a:t>Amasya Görüşmeleri (20–22 Ekim 1919)</a:t>
            </a:r>
          </a:p>
          <a:p>
            <a:r>
              <a:rPr lang="tr-TR" dirty="0">
                <a:solidFill>
                  <a:schemeClr val="bg1"/>
                </a:solidFill>
              </a:rPr>
              <a:t>	</a:t>
            </a:r>
          </a:p>
          <a:p>
            <a:r>
              <a:rPr lang="tr-TR" sz="1400" dirty="0">
                <a:solidFill>
                  <a:schemeClr val="bg1"/>
                </a:solidFill>
              </a:rPr>
              <a:t>Mustafa Kemal Paşa, yeni hükûmeti kurmuş olan ve Anadolu hareketine daha ılımlı bakan Ali Rıza Paşa’ya telgraf çekti. Erzurum ve Sivas kongrelerinde kabul edilmiş olan kararlarla oluşan millî teşkilata saygılı olunması şartıyla kendisine yardım vaadinde bulundu.</a:t>
            </a:r>
          </a:p>
          <a:p>
            <a:endParaRPr lang="tr-TR" sz="1400" dirty="0">
              <a:solidFill>
                <a:schemeClr val="bg1"/>
              </a:solidFill>
            </a:endParaRPr>
          </a:p>
          <a:p>
            <a:r>
              <a:rPr lang="tr-TR" sz="1400" dirty="0">
                <a:solidFill>
                  <a:schemeClr val="bg1"/>
                </a:solidFill>
              </a:rPr>
              <a:t> Bunun üzerine İstanbul Hükûmeti,   Bahriye Nazırı Salih Paşa’yı Temsil Heyeti ile görüşmek amacıyla Amasya’ya gönderme kararı aldı. Mustafa Kemal, Rauf Orbay ve Bekir Sami Beyler ile Salih Paşa arasında 20-22 Ekim 1919 günlerinde yapılan görüşmeler sonrası 5 protokol imzalandı. </a:t>
            </a:r>
          </a:p>
        </p:txBody>
      </p:sp>
      <p:sp>
        <p:nvSpPr>
          <p:cNvPr id="8" name="Metin kutusu 7">
            <a:extLst>
              <a:ext uri="{FF2B5EF4-FFF2-40B4-BE49-F238E27FC236}">
                <a16:creationId xmlns:a16="http://schemas.microsoft.com/office/drawing/2014/main" id="{BE438B86-72DB-4D82-A944-C563F623D9DC}"/>
              </a:ext>
            </a:extLst>
          </p:cNvPr>
          <p:cNvSpPr txBox="1"/>
          <p:nvPr/>
        </p:nvSpPr>
        <p:spPr>
          <a:xfrm>
            <a:off x="5584446" y="2077788"/>
            <a:ext cx="7075252" cy="3323987"/>
          </a:xfrm>
          <a:prstGeom prst="rect">
            <a:avLst/>
          </a:prstGeom>
          <a:noFill/>
        </p:spPr>
        <p:txBody>
          <a:bodyPr wrap="square">
            <a:spAutoFit/>
          </a:bodyPr>
          <a:lstStyle/>
          <a:p>
            <a:pPr marL="342900" indent="-342900">
              <a:buAutoNum type="arabicPeriod"/>
            </a:pPr>
            <a:endParaRPr lang="tr-TR" sz="1400" dirty="0"/>
          </a:p>
          <a:p>
            <a:r>
              <a:rPr lang="tr-TR" sz="1400" dirty="0">
                <a:solidFill>
                  <a:schemeClr val="bg1"/>
                </a:solidFill>
              </a:rPr>
              <a:t>1. Hiçbir himaye ve manda kabul edilmeyecektir. Türk vatanının</a:t>
            </a:r>
          </a:p>
          <a:p>
            <a:r>
              <a:rPr lang="tr-TR" sz="1400" dirty="0">
                <a:solidFill>
                  <a:schemeClr val="bg1"/>
                </a:solidFill>
              </a:rPr>
              <a:t>bütünlüğü ve bağımsızlığı korunacaktır.</a:t>
            </a:r>
          </a:p>
          <a:p>
            <a:endParaRPr lang="tr-TR" sz="1400" dirty="0">
              <a:solidFill>
                <a:schemeClr val="bg1"/>
              </a:solidFill>
            </a:endParaRPr>
          </a:p>
          <a:p>
            <a:r>
              <a:rPr lang="tr-TR" sz="1400" dirty="0">
                <a:solidFill>
                  <a:schemeClr val="bg1"/>
                </a:solidFill>
              </a:rPr>
              <a:t>2. Müslüman olmayan topluluklara, devletin siyasi egemenliğini ve sosyal dengesini </a:t>
            </a:r>
          </a:p>
          <a:p>
            <a:r>
              <a:rPr lang="tr-TR" sz="1400" dirty="0">
                <a:solidFill>
                  <a:schemeClr val="bg1"/>
                </a:solidFill>
              </a:rPr>
              <a:t>bozacak ayrıcalıklar verilmeyecektir.</a:t>
            </a:r>
          </a:p>
          <a:p>
            <a:endParaRPr lang="tr-TR" sz="1400" dirty="0">
              <a:solidFill>
                <a:schemeClr val="bg1"/>
              </a:solidFill>
            </a:endParaRPr>
          </a:p>
          <a:p>
            <a:r>
              <a:rPr lang="tr-TR" sz="1400" dirty="0">
                <a:solidFill>
                  <a:schemeClr val="bg1"/>
                </a:solidFill>
              </a:rPr>
              <a:t>3. Anadolu ve Rumeli Müdafaa-i Hukuk Cemiyeti, İstanbul </a:t>
            </a:r>
            <a:r>
              <a:rPr lang="tr-TR" sz="1400" dirty="0" err="1">
                <a:solidFill>
                  <a:schemeClr val="bg1"/>
                </a:solidFill>
              </a:rPr>
              <a:t>Hükûmeti’nce</a:t>
            </a:r>
            <a:r>
              <a:rPr lang="tr-TR" sz="1400" dirty="0">
                <a:solidFill>
                  <a:schemeClr val="bg1"/>
                </a:solidFill>
              </a:rPr>
              <a:t> tanınacaktır.</a:t>
            </a:r>
          </a:p>
          <a:p>
            <a:endParaRPr lang="tr-TR" sz="1400" dirty="0">
              <a:solidFill>
                <a:schemeClr val="bg1"/>
              </a:solidFill>
            </a:endParaRPr>
          </a:p>
          <a:p>
            <a:r>
              <a:rPr lang="tr-TR" sz="1400" dirty="0">
                <a:solidFill>
                  <a:schemeClr val="bg1"/>
                </a:solidFill>
              </a:rPr>
              <a:t>4. İtilaf Devletleri’yle yapılacak barış görüşmelerine Temsil Heyeti’nin de uygun gördüğü temsilciler gönderilecektir.</a:t>
            </a:r>
          </a:p>
          <a:p>
            <a:endParaRPr lang="tr-TR" sz="1400" dirty="0">
              <a:solidFill>
                <a:schemeClr val="bg1"/>
              </a:solidFill>
            </a:endParaRPr>
          </a:p>
          <a:p>
            <a:r>
              <a:rPr lang="tr-TR" sz="1400" dirty="0">
                <a:solidFill>
                  <a:schemeClr val="bg1"/>
                </a:solidFill>
              </a:rPr>
              <a:t>5. Osmanlı </a:t>
            </a:r>
            <a:r>
              <a:rPr lang="tr-TR" sz="1400" dirty="0" err="1">
                <a:solidFill>
                  <a:schemeClr val="bg1"/>
                </a:solidFill>
              </a:rPr>
              <a:t>Mebusan</a:t>
            </a:r>
            <a:r>
              <a:rPr lang="tr-TR" sz="1400" dirty="0">
                <a:solidFill>
                  <a:schemeClr val="bg1"/>
                </a:solidFill>
              </a:rPr>
              <a:t> Meclisi toplanmalıdır. Bunun için yapılacak seçimlere müdahale edilmemelidir. Meclisin güvenlik bakımından İstanbul’da toplanması uygun olmadığından Anadolu’nun güvenli bir yerinde toplanmalıdır.</a:t>
            </a:r>
          </a:p>
        </p:txBody>
      </p:sp>
      <p:cxnSp>
        <p:nvCxnSpPr>
          <p:cNvPr id="10" name="Bağlayıcı: Dirsek 9">
            <a:extLst>
              <a:ext uri="{FF2B5EF4-FFF2-40B4-BE49-F238E27FC236}">
                <a16:creationId xmlns:a16="http://schemas.microsoft.com/office/drawing/2014/main" id="{D6F72397-35E0-4F26-BFCE-750653A310E1}"/>
              </a:ext>
            </a:extLst>
          </p:cNvPr>
          <p:cNvCxnSpPr>
            <a:cxnSpLocks/>
          </p:cNvCxnSpPr>
          <p:nvPr/>
        </p:nvCxnSpPr>
        <p:spPr>
          <a:xfrm rot="5400000" flipH="1" flipV="1">
            <a:off x="3335897" y="2909687"/>
            <a:ext cx="2988001" cy="1318761"/>
          </a:xfrm>
          <a:prstGeom prst="bentConnector3">
            <a:avLst>
              <a:gd name="adj1" fmla="val 50000"/>
            </a:avLst>
          </a:prstGeom>
          <a:ln>
            <a:solidFill>
              <a:schemeClr val="tx1"/>
            </a:solidFill>
            <a:tailEnd type="triangle"/>
          </a:ln>
          <a:effectLst>
            <a:glow rad="152400">
              <a:schemeClr val="tx1">
                <a:lumMod val="50000"/>
                <a:lumOff val="50000"/>
                <a:alpha val="84000"/>
              </a:schemeClr>
            </a:glow>
          </a:effectLst>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BB58886D-7545-4DE0-9ECE-B81F67D4F7DA}"/>
              </a:ext>
            </a:extLst>
          </p:cNvPr>
          <p:cNvSpPr txBox="1"/>
          <p:nvPr/>
        </p:nvSpPr>
        <p:spPr>
          <a:xfrm>
            <a:off x="273815" y="5401775"/>
            <a:ext cx="7075252" cy="1384995"/>
          </a:xfrm>
          <a:prstGeom prst="rect">
            <a:avLst/>
          </a:prstGeom>
          <a:noFill/>
        </p:spPr>
        <p:txBody>
          <a:bodyPr wrap="square">
            <a:spAutoFit/>
          </a:bodyPr>
          <a:lstStyle/>
          <a:p>
            <a:pPr marL="171450" indent="-171450">
              <a:buFont typeface="Arial" panose="020B0604020202020204" pitchFamily="34" charset="0"/>
              <a:buChar char="•"/>
            </a:pPr>
            <a:r>
              <a:rPr lang="tr-TR" sz="1200" dirty="0">
                <a:solidFill>
                  <a:schemeClr val="bg1"/>
                </a:solidFill>
              </a:rPr>
              <a:t>Amasya’da yapılan bu görüşme ve hazırlanan protokol ile İstanbul Hükûmeti, Temsil Heyeti’ni resmen tanımış oluyordu.</a:t>
            </a:r>
          </a:p>
          <a:p>
            <a:pPr marL="171450" indent="-171450">
              <a:buFont typeface="Arial" panose="020B0604020202020204" pitchFamily="34" charset="0"/>
              <a:buChar char="•"/>
            </a:pPr>
            <a:endParaRPr lang="tr-TR" sz="1200" dirty="0">
              <a:solidFill>
                <a:schemeClr val="bg1"/>
              </a:solidFill>
            </a:endParaRPr>
          </a:p>
          <a:p>
            <a:pPr marL="171450" indent="-171450">
              <a:buFont typeface="Arial" panose="020B0604020202020204" pitchFamily="34" charset="0"/>
              <a:buChar char="•"/>
            </a:pPr>
            <a:r>
              <a:rPr lang="tr-TR" sz="1200" dirty="0">
                <a:solidFill>
                  <a:schemeClr val="bg1"/>
                </a:solidFill>
              </a:rPr>
              <a:t>Anadolu’nun güvenli bir yerinde meclisin yeniden açılması, halkın isteklerinin Osmanlı yönetimine iletilmesi açısından önemli bir karardı. Fakat meclisin İstanbul dışında toplanması hükmü, Kanun-ı Esasi’ye uygun olmadığı gerekçesiyle kabul edilmedi. Osmanlı yönetimi sadece </a:t>
            </a:r>
            <a:r>
              <a:rPr lang="tr-TR" sz="1200" dirty="0" err="1">
                <a:solidFill>
                  <a:schemeClr val="bg1"/>
                </a:solidFill>
              </a:rPr>
              <a:t>Mebusan</a:t>
            </a:r>
            <a:r>
              <a:rPr lang="tr-TR" sz="1200" dirty="0">
                <a:solidFill>
                  <a:schemeClr val="bg1"/>
                </a:solidFill>
              </a:rPr>
              <a:t> Meclisinin açılmasını uygulamaya koydu</a:t>
            </a:r>
          </a:p>
        </p:txBody>
      </p:sp>
      <p:sp>
        <p:nvSpPr>
          <p:cNvPr id="9" name="Metin kutusu 8">
            <a:extLst>
              <a:ext uri="{FF2B5EF4-FFF2-40B4-BE49-F238E27FC236}">
                <a16:creationId xmlns:a16="http://schemas.microsoft.com/office/drawing/2014/main" id="{F785A4E0-AA7A-48FD-B9EF-43DCB620AA19}"/>
              </a:ext>
            </a:extLst>
          </p:cNvPr>
          <p:cNvSpPr txBox="1"/>
          <p:nvPr/>
        </p:nvSpPr>
        <p:spPr>
          <a:xfrm>
            <a:off x="5584446" y="1890398"/>
            <a:ext cx="6096000" cy="369332"/>
          </a:xfrm>
          <a:prstGeom prst="rect">
            <a:avLst/>
          </a:prstGeom>
          <a:noFill/>
        </p:spPr>
        <p:txBody>
          <a:bodyPr wrap="square">
            <a:spAutoFit/>
          </a:bodyPr>
          <a:lstStyle/>
          <a:p>
            <a:r>
              <a:rPr lang="tr-TR" dirty="0">
                <a:solidFill>
                  <a:schemeClr val="bg1"/>
                </a:solidFill>
              </a:rPr>
              <a:t>Protokolde yer alan  kararların bazıları şunlardır</a:t>
            </a:r>
            <a:endParaRPr lang="tr-TR" dirty="0"/>
          </a:p>
        </p:txBody>
      </p:sp>
      <p:sp>
        <p:nvSpPr>
          <p:cNvPr id="11" name="Oval 10">
            <a:extLst>
              <a:ext uri="{FF2B5EF4-FFF2-40B4-BE49-F238E27FC236}">
                <a16:creationId xmlns:a16="http://schemas.microsoft.com/office/drawing/2014/main" id="{5A01E1EC-5865-4506-8F7F-5679CFE9C8EC}"/>
              </a:ext>
            </a:extLst>
          </p:cNvPr>
          <p:cNvSpPr/>
          <p:nvPr/>
        </p:nvSpPr>
        <p:spPr>
          <a:xfrm>
            <a:off x="4134282" y="3180078"/>
            <a:ext cx="237067" cy="249930"/>
          </a:xfrm>
          <a:prstGeom prst="ellipse">
            <a:avLst/>
          </a:prstGeom>
          <a:solidFill>
            <a:schemeClr val="bg1"/>
          </a:solidFill>
          <a:ln>
            <a:noFill/>
          </a:ln>
          <a:effectLst>
            <a:glow rad="304800">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AF4F6548-25D3-49DA-B108-0BA40B91DA9F}"/>
              </a:ext>
            </a:extLst>
          </p:cNvPr>
          <p:cNvSpPr/>
          <p:nvPr/>
        </p:nvSpPr>
        <p:spPr>
          <a:xfrm>
            <a:off x="4538147" y="3168813"/>
            <a:ext cx="237067" cy="249930"/>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064D1FD1-29F3-4326-8E39-ACC3622DC398}"/>
              </a:ext>
            </a:extLst>
          </p:cNvPr>
          <p:cNvSpPr/>
          <p:nvPr/>
        </p:nvSpPr>
        <p:spPr>
          <a:xfrm>
            <a:off x="5013712" y="3180078"/>
            <a:ext cx="237067" cy="249930"/>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C752DA3E-593F-4064-9D88-76B895C717A5}"/>
              </a:ext>
            </a:extLst>
          </p:cNvPr>
          <p:cNvSpPr/>
          <p:nvPr/>
        </p:nvSpPr>
        <p:spPr>
          <a:xfrm>
            <a:off x="4301080" y="4198738"/>
            <a:ext cx="237067" cy="249930"/>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8410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DA2AD6E-4EC4-4174-AF0F-F8050E1CBA3D}"/>
              </a:ext>
            </a:extLst>
          </p:cNvPr>
          <p:cNvSpPr txBox="1"/>
          <p:nvPr/>
        </p:nvSpPr>
        <p:spPr>
          <a:xfrm>
            <a:off x="1120783" y="1088816"/>
            <a:ext cx="7972416" cy="1754326"/>
          </a:xfrm>
          <a:prstGeom prst="rect">
            <a:avLst/>
          </a:prstGeom>
          <a:noFill/>
        </p:spPr>
        <p:txBody>
          <a:bodyPr wrap="square">
            <a:spAutoFit/>
          </a:bodyPr>
          <a:lstStyle/>
          <a:p>
            <a:pPr marL="285750" indent="-285750" algn="just">
              <a:buFont typeface="Arial" panose="020B0604020202020204" pitchFamily="34" charset="0"/>
              <a:buChar char="•"/>
            </a:pPr>
            <a:r>
              <a:rPr lang="tr-TR" dirty="0" err="1">
                <a:solidFill>
                  <a:schemeClr val="bg1"/>
                </a:solidFill>
              </a:rPr>
              <a:t>Mebusan</a:t>
            </a:r>
            <a:r>
              <a:rPr lang="tr-TR" dirty="0">
                <a:solidFill>
                  <a:schemeClr val="bg1"/>
                </a:solidFill>
              </a:rPr>
              <a:t> Meclisinin İstanbul’da açılması kararlaştırıldıktan sonra ülkenin her yerinde seçimler yapıldı. Erzurum milletvekili seçilen Mustafa Kemal, Sivas’ta bir toplantı düzenleyerek Temsil Heyeti yetkilileri ve komutanlarla gelişmeleri değerlendirdi. Yapılan görüşmeler sonucunda Ankara’nın Millî Mücadele’nin merkezi olması kararlaştırıldı. </a:t>
            </a:r>
          </a:p>
          <a:p>
            <a:r>
              <a:rPr lang="tr-TR" dirty="0">
                <a:solidFill>
                  <a:schemeClr val="bg1"/>
                </a:solidFill>
              </a:rPr>
              <a:t>   </a:t>
            </a:r>
          </a:p>
        </p:txBody>
      </p:sp>
      <p:sp>
        <p:nvSpPr>
          <p:cNvPr id="5" name="Metin kutusu 4">
            <a:extLst>
              <a:ext uri="{FF2B5EF4-FFF2-40B4-BE49-F238E27FC236}">
                <a16:creationId xmlns:a16="http://schemas.microsoft.com/office/drawing/2014/main" id="{44889E67-E957-4170-9A74-A5D6B24A6770}"/>
              </a:ext>
            </a:extLst>
          </p:cNvPr>
          <p:cNvSpPr txBox="1"/>
          <p:nvPr/>
        </p:nvSpPr>
        <p:spPr>
          <a:xfrm>
            <a:off x="270933" y="382600"/>
            <a:ext cx="6096000" cy="369332"/>
          </a:xfrm>
          <a:prstGeom prst="rect">
            <a:avLst/>
          </a:prstGeom>
          <a:noFill/>
        </p:spPr>
        <p:txBody>
          <a:bodyPr wrap="square">
            <a:spAutoFit/>
          </a:bodyPr>
          <a:lstStyle/>
          <a:p>
            <a:r>
              <a:rPr lang="tr-TR" dirty="0"/>
              <a:t> </a:t>
            </a:r>
            <a:r>
              <a:rPr lang="tr-TR" dirty="0">
                <a:solidFill>
                  <a:schemeClr val="bg1"/>
                </a:solidFill>
              </a:rPr>
              <a:t>Temsil Heyeti’nin Ankara’ya Gelmesi (27 Aralık 1919</a:t>
            </a:r>
          </a:p>
        </p:txBody>
      </p:sp>
      <p:sp>
        <p:nvSpPr>
          <p:cNvPr id="2" name="Oval 1">
            <a:extLst>
              <a:ext uri="{FF2B5EF4-FFF2-40B4-BE49-F238E27FC236}">
                <a16:creationId xmlns:a16="http://schemas.microsoft.com/office/drawing/2014/main" id="{B1F93323-1292-4F15-BADE-76CC2C25EE8F}"/>
              </a:ext>
            </a:extLst>
          </p:cNvPr>
          <p:cNvSpPr/>
          <p:nvPr/>
        </p:nvSpPr>
        <p:spPr>
          <a:xfrm>
            <a:off x="270933" y="3241039"/>
            <a:ext cx="408949" cy="375922"/>
          </a:xfrm>
          <a:prstGeom prst="ellipse">
            <a:avLst/>
          </a:prstGeom>
          <a:solidFill>
            <a:schemeClr val="bg1"/>
          </a:solidFill>
          <a:ln>
            <a:noFill/>
          </a:ln>
          <a:effectLst>
            <a:glow rad="304800">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BFE16438-1CC4-44DB-A41B-4409A52C68FD}"/>
              </a:ext>
            </a:extLst>
          </p:cNvPr>
          <p:cNvSpPr/>
          <p:nvPr/>
        </p:nvSpPr>
        <p:spPr>
          <a:xfrm>
            <a:off x="10501214" y="6241519"/>
            <a:ext cx="408949" cy="412448"/>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3A3DF1CD-F7CF-42A3-AA61-DAED0E4DBF88}"/>
              </a:ext>
            </a:extLst>
          </p:cNvPr>
          <p:cNvSpPr/>
          <p:nvPr/>
        </p:nvSpPr>
        <p:spPr>
          <a:xfrm>
            <a:off x="475407" y="3879420"/>
            <a:ext cx="408949" cy="375922"/>
          </a:xfrm>
          <a:prstGeom prst="ellipse">
            <a:avLst/>
          </a:prstGeom>
          <a:solidFill>
            <a:schemeClr val="bg1"/>
          </a:solidFill>
          <a:ln>
            <a:noFill/>
          </a:ln>
          <a:effectLst>
            <a:glow rad="304800">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278E9EBB-DEFD-4B41-B8F9-4511D634B0E4}"/>
              </a:ext>
            </a:extLst>
          </p:cNvPr>
          <p:cNvSpPr/>
          <p:nvPr/>
        </p:nvSpPr>
        <p:spPr>
          <a:xfrm>
            <a:off x="375081" y="3503498"/>
            <a:ext cx="408949" cy="375922"/>
          </a:xfrm>
          <a:prstGeom prst="ellipse">
            <a:avLst/>
          </a:prstGeom>
          <a:solidFill>
            <a:schemeClr val="bg1"/>
          </a:solidFill>
          <a:ln>
            <a:noFill/>
          </a:ln>
          <a:effectLst>
            <a:glow rad="304800">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a:extLst>
              <a:ext uri="{FF2B5EF4-FFF2-40B4-BE49-F238E27FC236}">
                <a16:creationId xmlns:a16="http://schemas.microsoft.com/office/drawing/2014/main" id="{1C31311E-CB81-418D-AB8B-F8C9BBFDD03D}"/>
              </a:ext>
            </a:extLst>
          </p:cNvPr>
          <p:cNvSpPr/>
          <p:nvPr/>
        </p:nvSpPr>
        <p:spPr>
          <a:xfrm>
            <a:off x="11207318" y="3496726"/>
            <a:ext cx="408949" cy="375922"/>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a:extLst>
              <a:ext uri="{FF2B5EF4-FFF2-40B4-BE49-F238E27FC236}">
                <a16:creationId xmlns:a16="http://schemas.microsoft.com/office/drawing/2014/main" id="{0C2C7CF3-6565-4D53-84EC-C45CACBE35BB}"/>
              </a:ext>
            </a:extLst>
          </p:cNvPr>
          <p:cNvSpPr/>
          <p:nvPr/>
        </p:nvSpPr>
        <p:spPr>
          <a:xfrm>
            <a:off x="9516532" y="1167689"/>
            <a:ext cx="408949" cy="375922"/>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Metin kutusu 18">
            <a:extLst>
              <a:ext uri="{FF2B5EF4-FFF2-40B4-BE49-F238E27FC236}">
                <a16:creationId xmlns:a16="http://schemas.microsoft.com/office/drawing/2014/main" id="{B11EA511-1614-4639-9698-6E8F775E006E}"/>
              </a:ext>
            </a:extLst>
          </p:cNvPr>
          <p:cNvSpPr txBox="1"/>
          <p:nvPr/>
        </p:nvSpPr>
        <p:spPr>
          <a:xfrm>
            <a:off x="2133598" y="4035201"/>
            <a:ext cx="7382934" cy="646331"/>
          </a:xfrm>
          <a:prstGeom prst="rect">
            <a:avLst/>
          </a:prstGeom>
          <a:noFill/>
        </p:spPr>
        <p:txBody>
          <a:bodyPr wrap="square">
            <a:spAutoFit/>
          </a:bodyPr>
          <a:lstStyle/>
          <a:p>
            <a:r>
              <a:rPr lang="tr-TR" dirty="0">
                <a:solidFill>
                  <a:schemeClr val="bg1"/>
                </a:solidFill>
              </a:rPr>
              <a:t>Ankara’nın milli mücadelenin merkezi olmasında</a:t>
            </a:r>
          </a:p>
          <a:p>
            <a:endParaRPr lang="tr-TR" dirty="0">
              <a:solidFill>
                <a:schemeClr val="bg1"/>
              </a:solidFill>
            </a:endParaRPr>
          </a:p>
        </p:txBody>
      </p:sp>
      <p:sp>
        <p:nvSpPr>
          <p:cNvPr id="21" name="Metin kutusu 20">
            <a:extLst>
              <a:ext uri="{FF2B5EF4-FFF2-40B4-BE49-F238E27FC236}">
                <a16:creationId xmlns:a16="http://schemas.microsoft.com/office/drawing/2014/main" id="{614B3F46-A906-4EE6-832F-72EFBC34B4C4}"/>
              </a:ext>
            </a:extLst>
          </p:cNvPr>
          <p:cNvSpPr txBox="1"/>
          <p:nvPr/>
        </p:nvSpPr>
        <p:spPr>
          <a:xfrm>
            <a:off x="936430" y="2896561"/>
            <a:ext cx="10118488" cy="1200329"/>
          </a:xfrm>
          <a:prstGeom prst="rect">
            <a:avLst/>
          </a:prstGeom>
          <a:noFill/>
        </p:spPr>
        <p:txBody>
          <a:bodyPr wrap="square">
            <a:spAutoFit/>
          </a:bodyPr>
          <a:lstStyle/>
          <a:p>
            <a:pPr marL="285750" indent="-285750" algn="just">
              <a:buFont typeface="Arial" panose="020B0604020202020204" pitchFamily="34" charset="0"/>
              <a:buChar char="•"/>
            </a:pPr>
            <a:r>
              <a:rPr lang="tr-TR" dirty="0">
                <a:solidFill>
                  <a:schemeClr val="bg1"/>
                </a:solidFill>
              </a:rPr>
              <a:t>Açılacak olan </a:t>
            </a:r>
            <a:r>
              <a:rPr lang="tr-TR" dirty="0" err="1">
                <a:solidFill>
                  <a:schemeClr val="bg1"/>
                </a:solidFill>
              </a:rPr>
              <a:t>Mebusan</a:t>
            </a:r>
            <a:r>
              <a:rPr lang="tr-TR" dirty="0">
                <a:solidFill>
                  <a:schemeClr val="bg1"/>
                </a:solidFill>
              </a:rPr>
              <a:t> Meclisinin çalışmalarını daha yakından takip edebilmek için Mustafa Kemal, Temsil Heyeti üyeleri ile birlikte 27 Aralık 1919’da Ankara’ya geldi. Heyeti </a:t>
            </a:r>
            <a:r>
              <a:rPr lang="tr-TR" dirty="0" err="1">
                <a:solidFill>
                  <a:schemeClr val="bg1"/>
                </a:solidFill>
              </a:rPr>
              <a:t>seymenler</a:t>
            </a:r>
            <a:r>
              <a:rPr lang="tr-TR" dirty="0">
                <a:solidFill>
                  <a:schemeClr val="bg1"/>
                </a:solidFill>
              </a:rPr>
              <a:t>, öğrenciler ve halk coşkuyla karşıladı. Bu tarihten sonra Ankara, Millî Mücadele’nin ve ileride kurulacak devletin merkezi olmuştur.</a:t>
            </a:r>
          </a:p>
        </p:txBody>
      </p:sp>
      <p:sp>
        <p:nvSpPr>
          <p:cNvPr id="23" name="Metin kutusu 22">
            <a:extLst>
              <a:ext uri="{FF2B5EF4-FFF2-40B4-BE49-F238E27FC236}">
                <a16:creationId xmlns:a16="http://schemas.microsoft.com/office/drawing/2014/main" id="{31742D02-E981-4951-AD07-A4F15A8331A5}"/>
              </a:ext>
            </a:extLst>
          </p:cNvPr>
          <p:cNvSpPr txBox="1"/>
          <p:nvPr/>
        </p:nvSpPr>
        <p:spPr>
          <a:xfrm>
            <a:off x="6468538" y="4312641"/>
            <a:ext cx="3589864" cy="1384995"/>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rgbClr val="FF0000"/>
                </a:solidFill>
              </a:rPr>
              <a:t>Anadolu’nun ortasında ve güvenli bir yerinde olması,</a:t>
            </a:r>
          </a:p>
          <a:p>
            <a:pPr marL="285750" indent="-285750" algn="just">
              <a:buFont typeface="Arial" panose="020B0604020202020204" pitchFamily="34" charset="0"/>
              <a:buChar char="•"/>
            </a:pPr>
            <a:r>
              <a:rPr lang="tr-TR" sz="1400" dirty="0">
                <a:solidFill>
                  <a:srgbClr val="FF0000"/>
                </a:solidFill>
              </a:rPr>
              <a:t> haberleşme olanaklarının iyi olması, </a:t>
            </a:r>
          </a:p>
          <a:p>
            <a:pPr marL="285750" indent="-285750" algn="just">
              <a:buFont typeface="Arial" panose="020B0604020202020204" pitchFamily="34" charset="0"/>
              <a:buChar char="•"/>
            </a:pPr>
            <a:r>
              <a:rPr lang="tr-TR" sz="1400" dirty="0">
                <a:solidFill>
                  <a:srgbClr val="FF0000"/>
                </a:solidFill>
              </a:rPr>
              <a:t>demiryolunun Ankara’ya kadar ulaşması, mücadelenin verileceği Batı Cephesi’ne yakınlığı alınan bu kararda etkilidir.</a:t>
            </a:r>
          </a:p>
        </p:txBody>
      </p:sp>
    </p:spTree>
    <p:extLst>
      <p:ext uri="{BB962C8B-B14F-4D97-AF65-F5344CB8AC3E}">
        <p14:creationId xmlns:p14="http://schemas.microsoft.com/office/powerpoint/2010/main" val="298698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9544BBF-CA89-42F2-8B08-C2DF7EF2CB1F}"/>
              </a:ext>
            </a:extLst>
          </p:cNvPr>
          <p:cNvSpPr txBox="1"/>
          <p:nvPr/>
        </p:nvSpPr>
        <p:spPr>
          <a:xfrm>
            <a:off x="736600" y="1189841"/>
            <a:ext cx="7662333" cy="1200329"/>
          </a:xfrm>
          <a:prstGeom prst="rect">
            <a:avLst/>
          </a:prstGeom>
          <a:noFill/>
        </p:spPr>
        <p:txBody>
          <a:bodyPr wrap="square">
            <a:spAutoFit/>
          </a:bodyPr>
          <a:lstStyle/>
          <a:p>
            <a:pPr algn="just"/>
            <a:r>
              <a:rPr lang="tr-TR" dirty="0">
                <a:solidFill>
                  <a:schemeClr val="bg1"/>
                </a:solidFill>
              </a:rPr>
              <a:t>Mustafa Kemal, yapılan seçimlerde mebus seçilmiş olmasına rağmen tutuklanma olasılığına karşı İstanbul’a gitmedi. Temsilciler Heyeti başkanı olarak Ankara’da görüştüğü milletvekillerinden bazı isteklerde bulundu. Bunlar;</a:t>
            </a:r>
          </a:p>
          <a:p>
            <a:r>
              <a:rPr lang="tr-TR" dirty="0">
                <a:solidFill>
                  <a:schemeClr val="bg1"/>
                </a:solidFill>
              </a:rPr>
              <a:t>                                                                                                                 </a:t>
            </a:r>
          </a:p>
        </p:txBody>
      </p:sp>
      <p:sp>
        <p:nvSpPr>
          <p:cNvPr id="5" name="Metin kutusu 4">
            <a:extLst>
              <a:ext uri="{FF2B5EF4-FFF2-40B4-BE49-F238E27FC236}">
                <a16:creationId xmlns:a16="http://schemas.microsoft.com/office/drawing/2014/main" id="{4024ECA8-84D9-4AA5-8DEA-A469EB8CB7CC}"/>
              </a:ext>
            </a:extLst>
          </p:cNvPr>
          <p:cNvSpPr txBox="1"/>
          <p:nvPr/>
        </p:nvSpPr>
        <p:spPr>
          <a:xfrm>
            <a:off x="203199" y="227169"/>
            <a:ext cx="6570133" cy="369332"/>
          </a:xfrm>
          <a:prstGeom prst="rect">
            <a:avLst/>
          </a:prstGeom>
          <a:noFill/>
        </p:spPr>
        <p:txBody>
          <a:bodyPr wrap="square">
            <a:spAutoFit/>
          </a:bodyPr>
          <a:lstStyle/>
          <a:p>
            <a:r>
              <a:rPr lang="tr-TR" dirty="0">
                <a:solidFill>
                  <a:schemeClr val="bg1"/>
                </a:solidFill>
              </a:rPr>
              <a:t>Son Osmanlı </a:t>
            </a:r>
            <a:r>
              <a:rPr lang="tr-TR" dirty="0" err="1">
                <a:solidFill>
                  <a:schemeClr val="bg1"/>
                </a:solidFill>
              </a:rPr>
              <a:t>Mebusan</a:t>
            </a:r>
            <a:r>
              <a:rPr lang="tr-TR" dirty="0">
                <a:solidFill>
                  <a:schemeClr val="bg1"/>
                </a:solidFill>
              </a:rPr>
              <a:t> Meclisi ve Misak-ı Millî     (12–28 Ocak 1920) </a:t>
            </a:r>
          </a:p>
        </p:txBody>
      </p:sp>
      <p:sp>
        <p:nvSpPr>
          <p:cNvPr id="6" name="Metin kutusu 5">
            <a:extLst>
              <a:ext uri="{FF2B5EF4-FFF2-40B4-BE49-F238E27FC236}">
                <a16:creationId xmlns:a16="http://schemas.microsoft.com/office/drawing/2014/main" id="{92F2A9C3-3A4F-4BC5-A255-9E45D00DD209}"/>
              </a:ext>
            </a:extLst>
          </p:cNvPr>
          <p:cNvSpPr txBox="1"/>
          <p:nvPr/>
        </p:nvSpPr>
        <p:spPr>
          <a:xfrm>
            <a:off x="6096000" y="1976272"/>
            <a:ext cx="5621867" cy="3908762"/>
          </a:xfrm>
          <a:prstGeom prst="rect">
            <a:avLst/>
          </a:prstGeom>
          <a:noFill/>
        </p:spPr>
        <p:txBody>
          <a:bodyPr wrap="square">
            <a:spAutoFit/>
          </a:bodyPr>
          <a:lstStyle/>
          <a:p>
            <a:pPr algn="just"/>
            <a:endParaRPr lang="tr-TR" dirty="0">
              <a:solidFill>
                <a:schemeClr val="bg1"/>
              </a:solidFill>
            </a:endParaRPr>
          </a:p>
          <a:p>
            <a:pPr marL="285750" indent="-285750" algn="just">
              <a:buFont typeface="Arial" panose="020B0604020202020204" pitchFamily="34" charset="0"/>
              <a:buChar char="•"/>
            </a:pPr>
            <a:r>
              <a:rPr lang="tr-TR" sz="1600" dirty="0">
                <a:solidFill>
                  <a:srgbClr val="FF0000"/>
                </a:solidFill>
              </a:rPr>
              <a:t>Meclis’te bir Müdafaa-i Hukuk Grubu oluşturulması,</a:t>
            </a:r>
          </a:p>
          <a:p>
            <a:pPr algn="just"/>
            <a:endParaRPr lang="tr-TR" sz="1600" dirty="0">
              <a:solidFill>
                <a:srgbClr val="FF0000"/>
              </a:solidFill>
            </a:endParaRPr>
          </a:p>
          <a:p>
            <a:pPr marL="285750" indent="-285750" algn="just">
              <a:buFont typeface="Arial" panose="020B0604020202020204" pitchFamily="34" charset="0"/>
              <a:buChar char="•"/>
            </a:pPr>
            <a:r>
              <a:rPr lang="tr-TR" sz="1600" dirty="0">
                <a:solidFill>
                  <a:srgbClr val="FF0000"/>
                </a:solidFill>
              </a:rPr>
              <a:t>Erzurum ve Sivas Kongrelerinde alınan kararların kabul edilmesi ,</a:t>
            </a:r>
          </a:p>
          <a:p>
            <a:pPr marL="285750" indent="-285750" algn="just">
              <a:buFont typeface="Arial" panose="020B0604020202020204" pitchFamily="34" charset="0"/>
              <a:buChar char="•"/>
            </a:pPr>
            <a:endParaRPr lang="tr-TR" sz="1600" dirty="0">
              <a:solidFill>
                <a:srgbClr val="FF0000"/>
              </a:solidFill>
            </a:endParaRPr>
          </a:p>
          <a:p>
            <a:pPr marL="285750" indent="-285750" algn="just">
              <a:buFont typeface="Arial" panose="020B0604020202020204" pitchFamily="34" charset="0"/>
              <a:buChar char="•"/>
            </a:pPr>
            <a:r>
              <a:rPr lang="tr-TR" sz="1600" dirty="0">
                <a:solidFill>
                  <a:srgbClr val="FF0000"/>
                </a:solidFill>
              </a:rPr>
              <a:t>Meclisin İstanbul dışına çıkarılması,</a:t>
            </a:r>
          </a:p>
          <a:p>
            <a:pPr marL="285750" indent="-285750" algn="just">
              <a:buFont typeface="Arial" panose="020B0604020202020204" pitchFamily="34" charset="0"/>
              <a:buChar char="•"/>
            </a:pPr>
            <a:endParaRPr lang="tr-TR" sz="1600" dirty="0">
              <a:solidFill>
                <a:srgbClr val="FF0000"/>
              </a:solidFill>
            </a:endParaRPr>
          </a:p>
          <a:p>
            <a:pPr marL="285750" indent="-285750" algn="just">
              <a:buFont typeface="Arial" panose="020B0604020202020204" pitchFamily="34" charset="0"/>
              <a:buChar char="•"/>
            </a:pPr>
            <a:r>
              <a:rPr lang="tr-TR" sz="1600" dirty="0">
                <a:solidFill>
                  <a:srgbClr val="FF0000"/>
                </a:solidFill>
              </a:rPr>
              <a:t>kendisinin meclis başkanı olarak seçilmesiydi. </a:t>
            </a:r>
          </a:p>
          <a:p>
            <a:pPr marL="285750" indent="-285750" algn="just">
              <a:buFont typeface="Arial" panose="020B0604020202020204" pitchFamily="34" charset="0"/>
              <a:buChar char="•"/>
            </a:pPr>
            <a:endParaRPr lang="tr-TR" sz="1600" dirty="0">
              <a:solidFill>
                <a:schemeClr val="bg1"/>
              </a:solidFill>
            </a:endParaRPr>
          </a:p>
          <a:p>
            <a:pPr algn="just"/>
            <a:endParaRPr lang="tr-TR" sz="1600" dirty="0">
              <a:solidFill>
                <a:schemeClr val="bg1"/>
              </a:solidFill>
            </a:endParaRPr>
          </a:p>
          <a:p>
            <a:pPr algn="just"/>
            <a:r>
              <a:rPr lang="tr-TR" sz="1400" dirty="0">
                <a:solidFill>
                  <a:schemeClr val="bg1"/>
                </a:solidFill>
              </a:rPr>
              <a:t>Böylece içeriye ve dış dünyaya karşı, </a:t>
            </a:r>
            <a:r>
              <a:rPr lang="tr-TR" sz="1400" dirty="0" err="1">
                <a:solidFill>
                  <a:schemeClr val="bg1"/>
                </a:solidFill>
              </a:rPr>
              <a:t>Kuvay</a:t>
            </a:r>
            <a:r>
              <a:rPr lang="tr-TR" sz="1400" dirty="0">
                <a:solidFill>
                  <a:schemeClr val="bg1"/>
                </a:solidFill>
              </a:rPr>
              <a:t>-ı </a:t>
            </a:r>
            <a:r>
              <a:rPr lang="tr-TR" sz="1400" dirty="0" err="1">
                <a:solidFill>
                  <a:schemeClr val="bg1"/>
                </a:solidFill>
              </a:rPr>
              <a:t>Millîyecilerin</a:t>
            </a:r>
            <a:r>
              <a:rPr lang="tr-TR" sz="1400" dirty="0">
                <a:solidFill>
                  <a:schemeClr val="bg1"/>
                </a:solidFill>
              </a:rPr>
              <a:t> egemen olduğu bir mecliste, milletin istekleri dışında bir uygulamanın mümkün olamayacağı mesajı verilmiş olacaktı. Mustafa Kemal’in Meclis başkanı olmak istemesinin sebebi ise o zamanki anayasa olan Kanun-ı Esasi tarafından meclis başkanına verilen yetkilerin geniş olmasından dolayı idi.</a:t>
            </a:r>
          </a:p>
        </p:txBody>
      </p:sp>
      <p:sp>
        <p:nvSpPr>
          <p:cNvPr id="4" name="Oval 3">
            <a:extLst>
              <a:ext uri="{FF2B5EF4-FFF2-40B4-BE49-F238E27FC236}">
                <a16:creationId xmlns:a16="http://schemas.microsoft.com/office/drawing/2014/main" id="{79C09425-05BD-4755-AB2B-76B855271CD2}"/>
              </a:ext>
            </a:extLst>
          </p:cNvPr>
          <p:cNvSpPr/>
          <p:nvPr/>
        </p:nvSpPr>
        <p:spPr>
          <a:xfrm>
            <a:off x="8194458" y="590402"/>
            <a:ext cx="408949" cy="412448"/>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23749B71-28CC-46B1-BDA9-F0CCF1183BE2}"/>
              </a:ext>
            </a:extLst>
          </p:cNvPr>
          <p:cNvSpPr/>
          <p:nvPr/>
        </p:nvSpPr>
        <p:spPr>
          <a:xfrm>
            <a:off x="10501214" y="6241519"/>
            <a:ext cx="408949" cy="412448"/>
          </a:xfrm>
          <a:prstGeom prst="ellipse">
            <a:avLst/>
          </a:prstGeom>
          <a:solidFill>
            <a:schemeClr val="bg1"/>
          </a:solidFill>
          <a:ln>
            <a:noFill/>
          </a:ln>
          <a:effectLst>
            <a:glow rad="304800">
              <a:srgbClr val="0070C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0D8594C1-ACC9-468F-85F5-549EFA2AD073}"/>
              </a:ext>
            </a:extLst>
          </p:cNvPr>
          <p:cNvSpPr/>
          <p:nvPr/>
        </p:nvSpPr>
        <p:spPr>
          <a:xfrm>
            <a:off x="31954" y="4390423"/>
            <a:ext cx="204475" cy="2467577"/>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C5929D98-97F8-49D0-B7E3-09F489CD8FFD}"/>
              </a:ext>
            </a:extLst>
          </p:cNvPr>
          <p:cNvSpPr/>
          <p:nvPr/>
        </p:nvSpPr>
        <p:spPr>
          <a:xfrm>
            <a:off x="11206906" y="1399656"/>
            <a:ext cx="781894" cy="576616"/>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050" name="Picture 2" descr="Meclis-i Mebusan (Mebuslar Meclisi) | Tarihi Olaylar">
            <a:extLst>
              <a:ext uri="{FF2B5EF4-FFF2-40B4-BE49-F238E27FC236}">
                <a16:creationId xmlns:a16="http://schemas.microsoft.com/office/drawing/2014/main" id="{EDD69E5D-FE38-4707-884E-2D9BB50B7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33" y="2390170"/>
            <a:ext cx="5350934" cy="327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51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B9E7740-97C2-4ED9-A2C2-46115D2068DB}"/>
              </a:ext>
            </a:extLst>
          </p:cNvPr>
          <p:cNvSpPr txBox="1"/>
          <p:nvPr/>
        </p:nvSpPr>
        <p:spPr>
          <a:xfrm>
            <a:off x="0" y="3029"/>
            <a:ext cx="6688667" cy="553998"/>
          </a:xfrm>
          <a:prstGeom prst="rect">
            <a:avLst/>
          </a:prstGeom>
          <a:noFill/>
          <a:effectLst>
            <a:glow rad="127000">
              <a:schemeClr val="tx1"/>
            </a:glow>
          </a:effectLst>
        </p:spPr>
        <p:txBody>
          <a:bodyPr wrap="square">
            <a:spAutoFit/>
          </a:bodyPr>
          <a:lstStyle/>
          <a:p>
            <a:r>
              <a:rPr lang="tr-TR" sz="1600" dirty="0">
                <a:solidFill>
                  <a:schemeClr val="bg1"/>
                </a:solidFill>
              </a:rPr>
              <a:t>Son Osmanlı </a:t>
            </a:r>
            <a:r>
              <a:rPr lang="tr-TR" sz="1600" dirty="0" err="1">
                <a:solidFill>
                  <a:schemeClr val="bg1"/>
                </a:solidFill>
              </a:rPr>
              <a:t>Mebusan</a:t>
            </a:r>
            <a:r>
              <a:rPr lang="tr-TR" sz="1600" dirty="0">
                <a:solidFill>
                  <a:schemeClr val="bg1"/>
                </a:solidFill>
              </a:rPr>
              <a:t> Meclisi, 12 Ocak 1920’de çalışmalarına başladı. </a:t>
            </a:r>
          </a:p>
          <a:p>
            <a:endParaRPr lang="tr-TR" sz="1400" dirty="0">
              <a:solidFill>
                <a:schemeClr val="bg1"/>
              </a:solidFill>
            </a:endParaRPr>
          </a:p>
        </p:txBody>
      </p:sp>
      <p:sp>
        <p:nvSpPr>
          <p:cNvPr id="4" name="Metin kutusu 3">
            <a:extLst>
              <a:ext uri="{FF2B5EF4-FFF2-40B4-BE49-F238E27FC236}">
                <a16:creationId xmlns:a16="http://schemas.microsoft.com/office/drawing/2014/main" id="{A0ACE6C7-9861-4D1A-AF8C-738717EBD487}"/>
              </a:ext>
            </a:extLst>
          </p:cNvPr>
          <p:cNvSpPr txBox="1"/>
          <p:nvPr/>
        </p:nvSpPr>
        <p:spPr>
          <a:xfrm>
            <a:off x="5668842" y="298688"/>
            <a:ext cx="5706533" cy="1569660"/>
          </a:xfrm>
          <a:prstGeom prst="rect">
            <a:avLst/>
          </a:prstGeom>
          <a:noFill/>
        </p:spPr>
        <p:txBody>
          <a:bodyPr wrap="square">
            <a:spAutoFit/>
          </a:bodyPr>
          <a:lstStyle/>
          <a:p>
            <a:pPr marL="285750" indent="-285750">
              <a:buFont typeface="Arial" panose="020B0604020202020204" pitchFamily="34" charset="0"/>
              <a:buChar char="•"/>
            </a:pPr>
            <a:r>
              <a:rPr lang="tr-TR" sz="1300" dirty="0">
                <a:solidFill>
                  <a:srgbClr val="FF0000"/>
                </a:solidFill>
              </a:rPr>
              <a:t>meclis başkanlığına Mustafa Kemal Paşa seçilmedi.</a:t>
            </a:r>
          </a:p>
          <a:p>
            <a:pPr marL="285750" indent="-285750">
              <a:buFont typeface="Arial" panose="020B0604020202020204" pitchFamily="34" charset="0"/>
              <a:buChar char="•"/>
            </a:pPr>
            <a:endParaRPr lang="tr-TR" sz="1300" dirty="0">
              <a:solidFill>
                <a:srgbClr val="FF0000"/>
              </a:solidFill>
            </a:endParaRPr>
          </a:p>
          <a:p>
            <a:pPr marL="285750" indent="-285750">
              <a:buFont typeface="Arial" panose="020B0604020202020204" pitchFamily="34" charset="0"/>
              <a:buChar char="•"/>
            </a:pPr>
            <a:r>
              <a:rPr lang="tr-TR" sz="1300" dirty="0">
                <a:solidFill>
                  <a:srgbClr val="FF0000"/>
                </a:solidFill>
              </a:rPr>
              <a:t> Müdafaa-i Hukuk Grubu yerine de Felah-ı Vatan Grubu (Vatanın Kurtuluşu) kuruldu.</a:t>
            </a:r>
          </a:p>
          <a:p>
            <a:pPr marL="285750" indent="-285750">
              <a:buFont typeface="Arial" panose="020B0604020202020204" pitchFamily="34" charset="0"/>
              <a:buChar char="•"/>
            </a:pPr>
            <a:endParaRPr lang="tr-TR" sz="1300" dirty="0">
              <a:solidFill>
                <a:srgbClr val="FF0000"/>
              </a:solidFill>
            </a:endParaRPr>
          </a:p>
          <a:p>
            <a:pPr marL="285750" indent="-285750">
              <a:buFont typeface="Arial" panose="020B0604020202020204" pitchFamily="34" charset="0"/>
              <a:buChar char="•"/>
            </a:pPr>
            <a:r>
              <a:rPr lang="tr-TR" sz="1300" dirty="0">
                <a:solidFill>
                  <a:srgbClr val="FF0000"/>
                </a:solidFill>
              </a:rPr>
              <a:t>meclis çalışmalarına İstanbul’da devam etme kararı aldı. </a:t>
            </a:r>
          </a:p>
          <a:p>
            <a:endParaRPr lang="tr-TR" dirty="0">
              <a:solidFill>
                <a:schemeClr val="bg1"/>
              </a:solidFill>
            </a:endParaRPr>
          </a:p>
        </p:txBody>
      </p:sp>
      <p:sp>
        <p:nvSpPr>
          <p:cNvPr id="6" name="Metin kutusu 5">
            <a:extLst>
              <a:ext uri="{FF2B5EF4-FFF2-40B4-BE49-F238E27FC236}">
                <a16:creationId xmlns:a16="http://schemas.microsoft.com/office/drawing/2014/main" id="{F006C890-2A13-430A-B100-89DE5CF64550}"/>
              </a:ext>
            </a:extLst>
          </p:cNvPr>
          <p:cNvSpPr txBox="1"/>
          <p:nvPr/>
        </p:nvSpPr>
        <p:spPr>
          <a:xfrm>
            <a:off x="115984" y="1560311"/>
            <a:ext cx="11667067" cy="738664"/>
          </a:xfrm>
          <a:prstGeom prst="rect">
            <a:avLst/>
          </a:prstGeom>
          <a:noFill/>
        </p:spPr>
        <p:txBody>
          <a:bodyPr wrap="square">
            <a:spAutoFit/>
          </a:bodyPr>
          <a:lstStyle/>
          <a:p>
            <a:r>
              <a:rPr lang="tr-TR" sz="1400" dirty="0">
                <a:solidFill>
                  <a:schemeClr val="bg1"/>
                </a:solidFill>
              </a:rPr>
              <a:t>Tüm bu gelişmelere rağmen Son Osmanlı </a:t>
            </a:r>
            <a:r>
              <a:rPr lang="tr-TR" sz="1400" dirty="0" err="1">
                <a:solidFill>
                  <a:schemeClr val="bg1"/>
                </a:solidFill>
              </a:rPr>
              <a:t>Mebusan</a:t>
            </a:r>
            <a:r>
              <a:rPr lang="tr-TR" sz="1400" dirty="0">
                <a:solidFill>
                  <a:schemeClr val="bg1"/>
                </a:solidFill>
              </a:rPr>
              <a:t> Meclisi, 28 Ocak 1920’de yaptığı gizli bir toplantıda, Misak-ı Millî (Millî Ant) metnini kabul etti. Misak-ı </a:t>
            </a:r>
            <a:r>
              <a:rPr lang="tr-TR" sz="1400" dirty="0" err="1">
                <a:solidFill>
                  <a:schemeClr val="bg1"/>
                </a:solidFill>
              </a:rPr>
              <a:t>Millî’nin</a:t>
            </a:r>
            <a:r>
              <a:rPr lang="tr-TR" sz="1400" dirty="0">
                <a:solidFill>
                  <a:schemeClr val="bg1"/>
                </a:solidFill>
              </a:rPr>
              <a:t> bazı maddeleri şunlardır:</a:t>
            </a:r>
          </a:p>
          <a:p>
            <a:endParaRPr lang="tr-TR" sz="1400" dirty="0">
              <a:solidFill>
                <a:schemeClr val="bg1"/>
              </a:solidFill>
            </a:endParaRPr>
          </a:p>
        </p:txBody>
      </p:sp>
      <p:sp>
        <p:nvSpPr>
          <p:cNvPr id="10" name="Metin kutusu 9">
            <a:extLst>
              <a:ext uri="{FF2B5EF4-FFF2-40B4-BE49-F238E27FC236}">
                <a16:creationId xmlns:a16="http://schemas.microsoft.com/office/drawing/2014/main" id="{635F1FCC-71AA-4F9B-BD35-89E09AFE3EDE}"/>
              </a:ext>
            </a:extLst>
          </p:cNvPr>
          <p:cNvSpPr txBox="1"/>
          <p:nvPr/>
        </p:nvSpPr>
        <p:spPr>
          <a:xfrm>
            <a:off x="262465" y="5608205"/>
            <a:ext cx="11667067" cy="1077218"/>
          </a:xfrm>
          <a:prstGeom prst="rect">
            <a:avLst/>
          </a:prstGeom>
          <a:noFill/>
        </p:spPr>
        <p:txBody>
          <a:bodyPr wrap="square">
            <a:spAutoFit/>
          </a:bodyPr>
          <a:lstStyle/>
          <a:p>
            <a:r>
              <a:rPr lang="tr-TR" sz="1600" dirty="0">
                <a:solidFill>
                  <a:schemeClr val="bg1"/>
                </a:solidFill>
              </a:rPr>
              <a:t>Misak-ı </a:t>
            </a:r>
            <a:r>
              <a:rPr lang="tr-TR" sz="1600" dirty="0" err="1">
                <a:solidFill>
                  <a:schemeClr val="bg1"/>
                </a:solidFill>
              </a:rPr>
              <a:t>Millî’nin</a:t>
            </a:r>
            <a:r>
              <a:rPr lang="tr-TR" sz="1600" dirty="0">
                <a:solidFill>
                  <a:schemeClr val="bg1"/>
                </a:solidFill>
              </a:rPr>
              <a:t> kabulüyle ulusal sınırlar belirlendi. Sivas’ta yapılan millî kongrede alınan kararlar, </a:t>
            </a:r>
            <a:r>
              <a:rPr lang="tr-TR" sz="1600" dirty="0" err="1">
                <a:solidFill>
                  <a:schemeClr val="bg1"/>
                </a:solidFill>
              </a:rPr>
              <a:t>Mebusan</a:t>
            </a:r>
            <a:r>
              <a:rPr lang="tr-TR" sz="1600" dirty="0">
                <a:solidFill>
                  <a:schemeClr val="bg1"/>
                </a:solidFill>
              </a:rPr>
              <a:t> Meclisi tarafından da kabul edilmiş oldu.</a:t>
            </a:r>
          </a:p>
          <a:p>
            <a:r>
              <a:rPr lang="tr-TR" sz="1600" dirty="0">
                <a:solidFill>
                  <a:schemeClr val="bg1"/>
                </a:solidFill>
              </a:rPr>
              <a:t>Siyasi bağımsızlıktan olduğu gibi ekonomik bağımsızlıktan da ödün verilmeyeceği açıkça duyuruldu. Böylece İtilaf Devletleri ile yapılacak barış antlaşmasının koşulları belirlendi.</a:t>
            </a:r>
          </a:p>
        </p:txBody>
      </p:sp>
      <p:sp>
        <p:nvSpPr>
          <p:cNvPr id="12" name="Oval 11">
            <a:extLst>
              <a:ext uri="{FF2B5EF4-FFF2-40B4-BE49-F238E27FC236}">
                <a16:creationId xmlns:a16="http://schemas.microsoft.com/office/drawing/2014/main" id="{04F50C62-F49F-4163-A47C-CDB5F08B7084}"/>
              </a:ext>
            </a:extLst>
          </p:cNvPr>
          <p:cNvSpPr/>
          <p:nvPr/>
        </p:nvSpPr>
        <p:spPr>
          <a:xfrm>
            <a:off x="85940" y="5008958"/>
            <a:ext cx="408949" cy="412448"/>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73E57A8F-70C6-40A2-8136-2F2131B9574B}"/>
              </a:ext>
            </a:extLst>
          </p:cNvPr>
          <p:cNvSpPr/>
          <p:nvPr/>
        </p:nvSpPr>
        <p:spPr>
          <a:xfrm>
            <a:off x="11783051" y="4596510"/>
            <a:ext cx="408949" cy="412448"/>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a:extLst>
              <a:ext uri="{FF2B5EF4-FFF2-40B4-BE49-F238E27FC236}">
                <a16:creationId xmlns:a16="http://schemas.microsoft.com/office/drawing/2014/main" id="{3749A4FB-CFF7-4C1D-855D-153D0215DEE0}"/>
              </a:ext>
            </a:extLst>
          </p:cNvPr>
          <p:cNvSpPr/>
          <p:nvPr/>
        </p:nvSpPr>
        <p:spPr>
          <a:xfrm>
            <a:off x="2487924" y="699382"/>
            <a:ext cx="408949" cy="412448"/>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Oval 17">
            <a:extLst>
              <a:ext uri="{FF2B5EF4-FFF2-40B4-BE49-F238E27FC236}">
                <a16:creationId xmlns:a16="http://schemas.microsoft.com/office/drawing/2014/main" id="{1A5B3CFD-0C6E-4574-AACC-76CEF40EC245}"/>
              </a:ext>
            </a:extLst>
          </p:cNvPr>
          <p:cNvSpPr/>
          <p:nvPr/>
        </p:nvSpPr>
        <p:spPr>
          <a:xfrm>
            <a:off x="1595102" y="2740764"/>
            <a:ext cx="408949" cy="412448"/>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a:extLst>
              <a:ext uri="{FF2B5EF4-FFF2-40B4-BE49-F238E27FC236}">
                <a16:creationId xmlns:a16="http://schemas.microsoft.com/office/drawing/2014/main" id="{FCD1C885-55D4-4A9E-97D7-8A1450118BC1}"/>
              </a:ext>
            </a:extLst>
          </p:cNvPr>
          <p:cNvSpPr/>
          <p:nvPr/>
        </p:nvSpPr>
        <p:spPr>
          <a:xfrm>
            <a:off x="2915902" y="2064315"/>
            <a:ext cx="8026400" cy="3268784"/>
          </a:xfrm>
          <a:prstGeom prst="rect">
            <a:avLst/>
          </a:prstGeom>
          <a:solidFill>
            <a:schemeClr val="bg1"/>
          </a:solidFill>
          <a:ln>
            <a:noFill/>
          </a:ln>
          <a:effectLst>
            <a:glow rad="266700">
              <a:srgbClr val="FFC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a:extLst>
              <a:ext uri="{FF2B5EF4-FFF2-40B4-BE49-F238E27FC236}">
                <a16:creationId xmlns:a16="http://schemas.microsoft.com/office/drawing/2014/main" id="{30EC9BBF-B8CC-4FD6-9928-7FEFD9922CA1}"/>
              </a:ext>
            </a:extLst>
          </p:cNvPr>
          <p:cNvSpPr txBox="1"/>
          <p:nvPr/>
        </p:nvSpPr>
        <p:spPr>
          <a:xfrm>
            <a:off x="3000568" y="2215428"/>
            <a:ext cx="7857068" cy="3093154"/>
          </a:xfrm>
          <a:prstGeom prst="rect">
            <a:avLst/>
          </a:prstGeom>
          <a:noFill/>
          <a:effectLst>
            <a:glow>
              <a:schemeClr val="bg1"/>
            </a:glow>
          </a:effectLst>
        </p:spPr>
        <p:txBody>
          <a:bodyPr wrap="square">
            <a:spAutoFit/>
          </a:bodyPr>
          <a:lstStyle/>
          <a:p>
            <a:pPr marL="285750" indent="-285750">
              <a:buFont typeface="Arial" panose="020B0604020202020204" pitchFamily="34" charset="0"/>
              <a:buChar char="•"/>
            </a:pPr>
            <a:r>
              <a:rPr lang="tr-TR" sz="1300" dirty="0"/>
              <a:t>1. Osmanlı Devleti’nin Mondros Ateşkes Anlaşması’nı imzaladığı (30 Ekim 1918) tarihte düşman işgaline uğramamış yerler bir bütündür, bölünemez.</a:t>
            </a:r>
          </a:p>
          <a:p>
            <a:pPr marL="285750" indent="-285750">
              <a:buFont typeface="Arial" panose="020B0604020202020204" pitchFamily="34" charset="0"/>
              <a:buChar char="•"/>
            </a:pPr>
            <a:endParaRPr lang="tr-TR" sz="1300" dirty="0"/>
          </a:p>
          <a:p>
            <a:pPr marL="285750" indent="-285750">
              <a:buFont typeface="Arial" panose="020B0604020202020204" pitchFamily="34" charset="0"/>
              <a:buChar char="•"/>
            </a:pPr>
            <a:r>
              <a:rPr lang="tr-TR" sz="1300" dirty="0"/>
              <a:t>2. Halkın oyu ile anavatana katılan üç sancak; Kars, Ardahan ve Batum’da gerekirse yine halk oylamasına başvurulabilir</a:t>
            </a:r>
          </a:p>
          <a:p>
            <a:pPr marL="285750" indent="-285750">
              <a:buFont typeface="Arial" panose="020B0604020202020204" pitchFamily="34" charset="0"/>
              <a:buChar char="•"/>
            </a:pPr>
            <a:endParaRPr lang="tr-TR" sz="1300" dirty="0"/>
          </a:p>
          <a:p>
            <a:pPr marL="285750" indent="-285750">
              <a:buFont typeface="Arial" panose="020B0604020202020204" pitchFamily="34" charset="0"/>
              <a:buChar char="•"/>
            </a:pPr>
            <a:r>
              <a:rPr lang="tr-TR" sz="1300" dirty="0"/>
              <a:t>3. Batı Trakya’nın durumu halkın serbestçe vereceği oya göre belirlenmelidir</a:t>
            </a:r>
          </a:p>
          <a:p>
            <a:pPr marL="285750" indent="-285750">
              <a:buFont typeface="Arial" panose="020B0604020202020204" pitchFamily="34" charset="0"/>
              <a:buChar char="•"/>
            </a:pPr>
            <a:endParaRPr lang="tr-TR" sz="1300" dirty="0"/>
          </a:p>
          <a:p>
            <a:pPr marL="285750" indent="-285750">
              <a:buFont typeface="Arial" panose="020B0604020202020204" pitchFamily="34" charset="0"/>
              <a:buChar char="•"/>
            </a:pPr>
            <a:r>
              <a:rPr lang="tr-TR" sz="1300" dirty="0"/>
              <a:t>4. İstanbul ve Marmara Denizi’nin güvenliği her türlü tehlikeden korunmalıdır. Bu esas kabul edildikten sonra ticaret gemilerinin Çanakkale ve İstanbul </a:t>
            </a:r>
            <a:r>
              <a:rPr lang="tr-TR" sz="1300" dirty="0" err="1"/>
              <a:t>Boğazları’ndan</a:t>
            </a:r>
            <a:r>
              <a:rPr lang="tr-TR" sz="1300" dirty="0"/>
              <a:t> geçişi, ilgili devletlerin birlikte verecekleri karara bağlıdır.</a:t>
            </a:r>
          </a:p>
          <a:p>
            <a:pPr marL="285750" indent="-285750">
              <a:buFont typeface="Arial" panose="020B0604020202020204" pitchFamily="34" charset="0"/>
              <a:buChar char="•"/>
            </a:pPr>
            <a:endParaRPr lang="tr-TR" sz="1300" dirty="0"/>
          </a:p>
          <a:p>
            <a:pPr marL="285750" indent="-285750">
              <a:buFont typeface="Arial" panose="020B0604020202020204" pitchFamily="34" charset="0"/>
              <a:buChar char="•"/>
            </a:pPr>
            <a:r>
              <a:rPr lang="tr-TR" sz="1300" dirty="0"/>
              <a:t>5. Azınlık hakları komşu ülkelerdeki Müslüman halkın da aynı haklardan yararlanması şartıyla kabul edilecektir.</a:t>
            </a:r>
          </a:p>
          <a:p>
            <a:pPr marL="285750" indent="-285750">
              <a:buFont typeface="Arial" panose="020B0604020202020204" pitchFamily="34" charset="0"/>
              <a:buChar char="•"/>
            </a:pPr>
            <a:endParaRPr lang="tr-TR" sz="1300" dirty="0"/>
          </a:p>
          <a:p>
            <a:pPr marL="285750" indent="-285750">
              <a:buFont typeface="Arial" panose="020B0604020202020204" pitchFamily="34" charset="0"/>
              <a:buChar char="•"/>
            </a:pPr>
            <a:r>
              <a:rPr lang="tr-TR" sz="1300" dirty="0"/>
              <a:t>6. Millî ve ekonomik gelişmemizi engelleyen siyasi, adli ve mali sınırlamalar (kapitülasyonlar) kaldırılmalıdır.</a:t>
            </a:r>
          </a:p>
        </p:txBody>
      </p:sp>
    </p:spTree>
    <p:extLst>
      <p:ext uri="{BB962C8B-B14F-4D97-AF65-F5344CB8AC3E}">
        <p14:creationId xmlns:p14="http://schemas.microsoft.com/office/powerpoint/2010/main" val="208490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031C627-D68A-4D96-B214-697D721E5681}"/>
              </a:ext>
            </a:extLst>
          </p:cNvPr>
          <p:cNvSpPr txBox="1"/>
          <p:nvPr/>
        </p:nvSpPr>
        <p:spPr>
          <a:xfrm>
            <a:off x="186268" y="660664"/>
            <a:ext cx="4099130" cy="3323987"/>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İtilaf Devletleri, kontrolleri altındaki İstanbul’da toplanan mecliste Misakı Milli alınmasını beklemiyorlardı. İstanbul </a:t>
            </a:r>
            <a:r>
              <a:rPr lang="tr-TR" sz="1400" dirty="0" err="1">
                <a:solidFill>
                  <a:schemeClr val="bg1"/>
                </a:solidFill>
              </a:rPr>
              <a:t>Hükûmeti’ne</a:t>
            </a:r>
            <a:r>
              <a:rPr lang="tr-TR" sz="1400" dirty="0">
                <a:solidFill>
                  <a:schemeClr val="bg1"/>
                </a:solidFill>
              </a:rPr>
              <a:t> ve Meclis’e kararların geri alınması için baskı yaptılar.</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 Yapılan baskıları kabul etmeyen Ali Rıza Paşa Hükûmeti istifa etti. Yerine kurulan Salih Paşa </a:t>
            </a:r>
            <a:r>
              <a:rPr lang="tr-TR" sz="1400" dirty="0" err="1">
                <a:solidFill>
                  <a:schemeClr val="bg1"/>
                </a:solidFill>
              </a:rPr>
              <a:t>Hükûmeti’ne</a:t>
            </a:r>
            <a:r>
              <a:rPr lang="tr-TR" sz="1400" dirty="0">
                <a:solidFill>
                  <a:schemeClr val="bg1"/>
                </a:solidFill>
              </a:rPr>
              <a:t> de baskılarını devam ettirdilerse de istediklerini elde  edemediler.</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Tüm bu gelişmeler üzerine İtilaf devletleri İstanbul’daki kuvvetleri ,16 Mart 1920’de İstanbul’u resmen işgal ettiler. Meclisi basarak Millî Mücadele yanlısı milletvekillerini tutukladılar ve Malta’ya sürgüne  gönderdiler. </a:t>
            </a:r>
          </a:p>
        </p:txBody>
      </p:sp>
      <p:sp>
        <p:nvSpPr>
          <p:cNvPr id="5" name="Metin kutusu 4">
            <a:extLst>
              <a:ext uri="{FF2B5EF4-FFF2-40B4-BE49-F238E27FC236}">
                <a16:creationId xmlns:a16="http://schemas.microsoft.com/office/drawing/2014/main" id="{DD60B75C-6E51-4BF0-ACA2-94B71B6CA879}"/>
              </a:ext>
            </a:extLst>
          </p:cNvPr>
          <p:cNvSpPr txBox="1"/>
          <p:nvPr/>
        </p:nvSpPr>
        <p:spPr>
          <a:xfrm>
            <a:off x="186267" y="179401"/>
            <a:ext cx="6096000" cy="369332"/>
          </a:xfrm>
          <a:prstGeom prst="rect">
            <a:avLst/>
          </a:prstGeom>
          <a:noFill/>
        </p:spPr>
        <p:txBody>
          <a:bodyPr wrap="square">
            <a:spAutoFit/>
          </a:bodyPr>
          <a:lstStyle/>
          <a:p>
            <a:r>
              <a:rPr lang="tr-TR" dirty="0">
                <a:solidFill>
                  <a:schemeClr val="bg1"/>
                </a:solidFill>
              </a:rPr>
              <a:t>İstanbul’un Resmen İşgali (16 Mart 1920)</a:t>
            </a:r>
            <a:r>
              <a:rPr lang="tr-TR" dirty="0"/>
              <a:t>1920) </a:t>
            </a:r>
          </a:p>
        </p:txBody>
      </p:sp>
      <p:sp>
        <p:nvSpPr>
          <p:cNvPr id="7" name="Metin kutusu 6">
            <a:extLst>
              <a:ext uri="{FF2B5EF4-FFF2-40B4-BE49-F238E27FC236}">
                <a16:creationId xmlns:a16="http://schemas.microsoft.com/office/drawing/2014/main" id="{8D31D8BE-F783-442E-953C-410937D22BD1}"/>
              </a:ext>
            </a:extLst>
          </p:cNvPr>
          <p:cNvSpPr txBox="1"/>
          <p:nvPr/>
        </p:nvSpPr>
        <p:spPr>
          <a:xfrm>
            <a:off x="4836622" y="279880"/>
            <a:ext cx="3693230" cy="1384995"/>
          </a:xfrm>
          <a:prstGeom prst="rect">
            <a:avLst/>
          </a:prstGeom>
          <a:noFill/>
        </p:spPr>
        <p:txBody>
          <a:bodyPr wrap="square">
            <a:spAutoFit/>
          </a:bodyPr>
          <a:lstStyle/>
          <a:p>
            <a:pPr algn="just"/>
            <a:r>
              <a:rPr lang="tr-TR" sz="1400" dirty="0">
                <a:solidFill>
                  <a:schemeClr val="bg1"/>
                </a:solidFill>
              </a:rPr>
              <a:t>Yaşanan gelişmeler üzerine 11 Nisan 1920’de Padişah Vahdettin’in buyruğuyla </a:t>
            </a:r>
            <a:r>
              <a:rPr lang="tr-TR" sz="1400" dirty="0" err="1">
                <a:solidFill>
                  <a:schemeClr val="bg1"/>
                </a:solidFill>
              </a:rPr>
              <a:t>Mebusan</a:t>
            </a:r>
            <a:r>
              <a:rPr lang="tr-TR" sz="1400" dirty="0">
                <a:solidFill>
                  <a:schemeClr val="bg1"/>
                </a:solidFill>
              </a:rPr>
              <a:t> Meclisi dağıtıldı</a:t>
            </a:r>
          </a:p>
          <a:p>
            <a:pPr algn="just"/>
            <a:endParaRPr lang="tr-TR" sz="1400" dirty="0">
              <a:solidFill>
                <a:schemeClr val="bg1"/>
              </a:solidFill>
            </a:endParaRPr>
          </a:p>
          <a:p>
            <a:pPr algn="just"/>
            <a:r>
              <a:rPr lang="tr-TR" sz="1400" dirty="0">
                <a:solidFill>
                  <a:schemeClr val="bg1"/>
                </a:solidFill>
              </a:rPr>
              <a:t>İstanbul’un işgalini Manastırlı Hamdi Bey’in telgrafıyla öğrenen Mustafa Kemal, </a:t>
            </a:r>
          </a:p>
        </p:txBody>
      </p:sp>
      <p:sp>
        <p:nvSpPr>
          <p:cNvPr id="6" name="Metin kutusu 5">
            <a:extLst>
              <a:ext uri="{FF2B5EF4-FFF2-40B4-BE49-F238E27FC236}">
                <a16:creationId xmlns:a16="http://schemas.microsoft.com/office/drawing/2014/main" id="{42D85CB3-0162-49F1-ACA7-2251BF55FA01}"/>
              </a:ext>
            </a:extLst>
          </p:cNvPr>
          <p:cNvSpPr txBox="1"/>
          <p:nvPr/>
        </p:nvSpPr>
        <p:spPr>
          <a:xfrm>
            <a:off x="5469528" y="1797442"/>
            <a:ext cx="4861828" cy="1754326"/>
          </a:xfrm>
          <a:prstGeom prst="rect">
            <a:avLst/>
          </a:prstGeom>
          <a:noFill/>
        </p:spPr>
        <p:txBody>
          <a:bodyPr wrap="square">
            <a:spAutoFit/>
          </a:bodyPr>
          <a:lstStyle/>
          <a:p>
            <a:pPr marL="171450" indent="-171450" algn="just">
              <a:buFont typeface="Arial" panose="020B0604020202020204" pitchFamily="34" charset="0"/>
              <a:buChar char="•"/>
            </a:pPr>
            <a:r>
              <a:rPr lang="tr-TR" sz="1200" dirty="0">
                <a:solidFill>
                  <a:schemeClr val="bg1"/>
                </a:solidFill>
              </a:rPr>
              <a:t>İtilaf Devletleri parlamentolarına çektiği telgraflarla işgali protesto etti. </a:t>
            </a:r>
          </a:p>
          <a:p>
            <a:pPr marL="171450" indent="-171450" algn="just">
              <a:buFont typeface="Arial" panose="020B0604020202020204" pitchFamily="34" charset="0"/>
              <a:buChar char="•"/>
            </a:pPr>
            <a:endParaRPr lang="tr-TR" sz="1200" dirty="0">
              <a:solidFill>
                <a:schemeClr val="bg1"/>
              </a:solidFill>
            </a:endParaRPr>
          </a:p>
          <a:p>
            <a:pPr marL="171450" indent="-171450" algn="just">
              <a:buFont typeface="Arial" panose="020B0604020202020204" pitchFamily="34" charset="0"/>
              <a:buChar char="•"/>
            </a:pPr>
            <a:r>
              <a:rPr lang="tr-TR" sz="1200" dirty="0">
                <a:solidFill>
                  <a:schemeClr val="bg1"/>
                </a:solidFill>
              </a:rPr>
              <a:t> askerî ve sivil makamlardan İstanbul ile haberleşmenin hemen kesilmesini, İstanbul’da yapılan tutuklamalara karşın Anadolu’da bulunan İtilaf Devletleri subaylarının tutuklanmasını istedi.</a:t>
            </a:r>
          </a:p>
          <a:p>
            <a:pPr marL="171450" indent="-171450" algn="just">
              <a:buFont typeface="Arial" panose="020B0604020202020204" pitchFamily="34" charset="0"/>
              <a:buChar char="•"/>
            </a:pPr>
            <a:endParaRPr lang="tr-TR" sz="1200" dirty="0">
              <a:solidFill>
                <a:schemeClr val="bg1"/>
              </a:solidFill>
            </a:endParaRPr>
          </a:p>
          <a:p>
            <a:pPr marL="171450" indent="-171450" algn="just">
              <a:buFont typeface="Arial" panose="020B0604020202020204" pitchFamily="34" charset="0"/>
              <a:buChar char="•"/>
            </a:pPr>
            <a:r>
              <a:rPr lang="tr-TR" sz="1200" dirty="0">
                <a:solidFill>
                  <a:schemeClr val="bg1"/>
                </a:solidFill>
              </a:rPr>
              <a:t> İtilaf Devletleri’nin Anadolu’ya asker nakletmelerini engellemek için de Geyve ve Ulukışla civarındaki köprü ve demiryollarının tahrip edilmesi gibi önlemler alındı. </a:t>
            </a:r>
          </a:p>
        </p:txBody>
      </p:sp>
      <p:sp>
        <p:nvSpPr>
          <p:cNvPr id="8" name="Metin kutusu 7">
            <a:extLst>
              <a:ext uri="{FF2B5EF4-FFF2-40B4-BE49-F238E27FC236}">
                <a16:creationId xmlns:a16="http://schemas.microsoft.com/office/drawing/2014/main" id="{AE836FFA-6CF8-46C0-86F5-D85E93B747FD}"/>
              </a:ext>
            </a:extLst>
          </p:cNvPr>
          <p:cNvSpPr txBox="1"/>
          <p:nvPr/>
        </p:nvSpPr>
        <p:spPr>
          <a:xfrm>
            <a:off x="4836622" y="3861755"/>
            <a:ext cx="3925241" cy="2677656"/>
          </a:xfrm>
          <a:prstGeom prst="rect">
            <a:avLst/>
          </a:prstGeom>
          <a:noFill/>
        </p:spPr>
        <p:txBody>
          <a:bodyPr wrap="square">
            <a:spAutoFit/>
          </a:bodyPr>
          <a:lstStyle/>
          <a:p>
            <a:pPr algn="just"/>
            <a:r>
              <a:rPr lang="tr-TR" sz="1400" dirty="0">
                <a:solidFill>
                  <a:schemeClr val="bg1"/>
                </a:solidFill>
              </a:rPr>
              <a:t>Padişah, 5 Nisan 1920’de Damat Ferit Paşa’yı tekrar Sadrazamlığa getirdi. Damat Ferit Paşa, Millî Mücadele yanlılarının din ve vatan düşmanı asiler oldukları ve öldürülmelerinin dinen sakıncası olmadığı yönünde Şeyhülislam’dan fetva aldı. </a:t>
            </a:r>
          </a:p>
          <a:p>
            <a:pPr algn="just"/>
            <a:endParaRPr lang="tr-TR" sz="1400" dirty="0">
              <a:solidFill>
                <a:schemeClr val="bg1"/>
              </a:solidFill>
            </a:endParaRPr>
          </a:p>
          <a:p>
            <a:pPr algn="just"/>
            <a:r>
              <a:rPr lang="tr-TR" sz="1400" dirty="0">
                <a:solidFill>
                  <a:schemeClr val="bg1"/>
                </a:solidFill>
              </a:rPr>
              <a:t>Fetvalar, İngiliz ve Yunan uçakları ile Anadolu’ya dağıtıldı. </a:t>
            </a:r>
            <a:r>
              <a:rPr lang="tr-TR" sz="1400" dirty="0" err="1">
                <a:solidFill>
                  <a:schemeClr val="bg1"/>
                </a:solidFill>
              </a:rPr>
              <a:t>Kuvay</a:t>
            </a:r>
            <a:r>
              <a:rPr lang="tr-TR" sz="1400" dirty="0">
                <a:solidFill>
                  <a:schemeClr val="bg1"/>
                </a:solidFill>
              </a:rPr>
              <a:t>-ı </a:t>
            </a:r>
            <a:r>
              <a:rPr lang="tr-TR" sz="1400" dirty="0" err="1">
                <a:solidFill>
                  <a:schemeClr val="bg1"/>
                </a:solidFill>
              </a:rPr>
              <a:t>Millîyeci</a:t>
            </a:r>
            <a:r>
              <a:rPr lang="tr-TR" sz="1400" dirty="0">
                <a:solidFill>
                  <a:schemeClr val="bg1"/>
                </a:solidFill>
              </a:rPr>
              <a:t> liderler, İstanbul’da kurulan mahkemelerde gıyaben yargılanarak idam cezalarına çarptırıldı. İngilizlerden de alınan yardımlarla oluşturulan ordular, Millî Mücadeleci liderlerin üzerine gönderildi.</a:t>
            </a:r>
          </a:p>
        </p:txBody>
      </p:sp>
      <p:sp>
        <p:nvSpPr>
          <p:cNvPr id="10" name="Oval 9">
            <a:extLst>
              <a:ext uri="{FF2B5EF4-FFF2-40B4-BE49-F238E27FC236}">
                <a16:creationId xmlns:a16="http://schemas.microsoft.com/office/drawing/2014/main" id="{EA13F87A-9FDA-4675-98D0-147EEDE44C5F}"/>
              </a:ext>
            </a:extLst>
          </p:cNvPr>
          <p:cNvSpPr/>
          <p:nvPr/>
        </p:nvSpPr>
        <p:spPr>
          <a:xfrm>
            <a:off x="10126881" y="6445552"/>
            <a:ext cx="408949" cy="412448"/>
          </a:xfrm>
          <a:prstGeom prst="ellipse">
            <a:avLst/>
          </a:prstGeom>
          <a:solidFill>
            <a:schemeClr val="bg1"/>
          </a:solidFill>
          <a:ln>
            <a:noFill/>
          </a:ln>
          <a:effectLst>
            <a:glow rad="304800">
              <a:srgbClr val="0070C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67</a:t>
            </a:r>
          </a:p>
        </p:txBody>
      </p:sp>
      <p:sp>
        <p:nvSpPr>
          <p:cNvPr id="12" name="Oval 11">
            <a:extLst>
              <a:ext uri="{FF2B5EF4-FFF2-40B4-BE49-F238E27FC236}">
                <a16:creationId xmlns:a16="http://schemas.microsoft.com/office/drawing/2014/main" id="{6E10AB8E-C366-4E9E-91CD-7B5FBE4AEB9C}"/>
              </a:ext>
            </a:extLst>
          </p:cNvPr>
          <p:cNvSpPr/>
          <p:nvPr/>
        </p:nvSpPr>
        <p:spPr>
          <a:xfrm>
            <a:off x="10826129" y="3984651"/>
            <a:ext cx="408949" cy="412448"/>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734297FF-7C75-41BC-87B7-E4B766DCE240}"/>
              </a:ext>
            </a:extLst>
          </p:cNvPr>
          <p:cNvSpPr/>
          <p:nvPr/>
        </p:nvSpPr>
        <p:spPr>
          <a:xfrm>
            <a:off x="10082587" y="4596510"/>
            <a:ext cx="408949" cy="412448"/>
          </a:xfrm>
          <a:prstGeom prst="ellipse">
            <a:avLst/>
          </a:prstGeom>
          <a:solidFill>
            <a:srgbClr val="FF0000"/>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a:extLst>
              <a:ext uri="{FF2B5EF4-FFF2-40B4-BE49-F238E27FC236}">
                <a16:creationId xmlns:a16="http://schemas.microsoft.com/office/drawing/2014/main" id="{3325CB5B-0A0F-43CC-9485-5F01BD7C77E0}"/>
              </a:ext>
            </a:extLst>
          </p:cNvPr>
          <p:cNvSpPr/>
          <p:nvPr/>
        </p:nvSpPr>
        <p:spPr>
          <a:xfrm>
            <a:off x="9313087" y="3984651"/>
            <a:ext cx="408949" cy="412448"/>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8" name="Düz Bağlayıcı 17">
            <a:extLst>
              <a:ext uri="{FF2B5EF4-FFF2-40B4-BE49-F238E27FC236}">
                <a16:creationId xmlns:a16="http://schemas.microsoft.com/office/drawing/2014/main" id="{0AB8B18A-72A6-45F1-886B-FC04B7C1E227}"/>
              </a:ext>
            </a:extLst>
          </p:cNvPr>
          <p:cNvCxnSpPr>
            <a:cxnSpLocks/>
          </p:cNvCxnSpPr>
          <p:nvPr/>
        </p:nvCxnSpPr>
        <p:spPr>
          <a:xfrm>
            <a:off x="9192126" y="4395537"/>
            <a:ext cx="25988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11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55B7E39-B370-4094-A892-AC78390239C0}"/>
              </a:ext>
            </a:extLst>
          </p:cNvPr>
          <p:cNvSpPr txBox="1"/>
          <p:nvPr/>
        </p:nvSpPr>
        <p:spPr>
          <a:xfrm>
            <a:off x="8365067" y="533400"/>
            <a:ext cx="3826933" cy="5262979"/>
          </a:xfrm>
          <a:prstGeom prst="rect">
            <a:avLst/>
          </a:prstGeom>
          <a:noFill/>
        </p:spPr>
        <p:txBody>
          <a:bodyPr wrap="square">
            <a:spAutoFit/>
          </a:bodyPr>
          <a:lstStyle/>
          <a:p>
            <a:r>
              <a:rPr lang="tr-TR" sz="1200" b="0" i="0" dirty="0">
                <a:solidFill>
                  <a:schemeClr val="bg1"/>
                </a:solidFill>
                <a:effectLst/>
                <a:latin typeface="ExoRegular"/>
              </a:rPr>
              <a:t>Anadolu’da işgale uğramamış tek bölge Karadeniz, Anadolu’nun dışarı açılabileceği tek güvenli yer ise Kastamonu İnebolu Limanı idi.</a:t>
            </a:r>
            <a:br>
              <a:rPr lang="tr-TR" sz="1200" dirty="0">
                <a:solidFill>
                  <a:schemeClr val="bg1"/>
                </a:solidFill>
              </a:rPr>
            </a:br>
            <a:br>
              <a:rPr lang="tr-TR" sz="1200" dirty="0">
                <a:solidFill>
                  <a:schemeClr val="bg1"/>
                </a:solidFill>
              </a:rPr>
            </a:br>
            <a:r>
              <a:rPr lang="tr-TR" sz="1200" b="0" i="0" dirty="0">
                <a:solidFill>
                  <a:schemeClr val="bg1"/>
                </a:solidFill>
                <a:effectLst/>
                <a:latin typeface="ExoRegular"/>
              </a:rPr>
              <a:t>Türk toplumunun yaşayabilmesi, mücadelenin başarıya ulaşabilmesi, İnebolu Limanından gelecek mühimmata bağlı idi. Bu sebeple İnebolu- Ankara arasındaki bu yol Milli Mücadele için hayati bir önem taşıyordu.</a:t>
            </a:r>
            <a:br>
              <a:rPr lang="tr-TR" sz="1200" dirty="0">
                <a:solidFill>
                  <a:schemeClr val="bg1"/>
                </a:solidFill>
              </a:rPr>
            </a:br>
            <a:br>
              <a:rPr lang="tr-TR" sz="1200" dirty="0">
                <a:solidFill>
                  <a:schemeClr val="bg1"/>
                </a:solidFill>
              </a:rPr>
            </a:br>
            <a:r>
              <a:rPr lang="tr-TR" sz="1200" b="0" i="0" dirty="0">
                <a:solidFill>
                  <a:schemeClr val="bg1"/>
                </a:solidFill>
                <a:effectLst/>
                <a:latin typeface="ExoRegular"/>
              </a:rPr>
              <a:t>O dönemde güvenliği açısından tercih edilen bu yol aslında han, yağışlı havalarda çamurla kaplanan eski bir kervan yolu idi.</a:t>
            </a:r>
            <a:br>
              <a:rPr lang="tr-TR" sz="1200" dirty="0">
                <a:solidFill>
                  <a:schemeClr val="bg1"/>
                </a:solidFill>
              </a:rPr>
            </a:br>
            <a:br>
              <a:rPr lang="tr-TR" sz="1200" dirty="0">
                <a:solidFill>
                  <a:schemeClr val="bg1"/>
                </a:solidFill>
              </a:rPr>
            </a:br>
            <a:r>
              <a:rPr lang="tr-TR" sz="1200" b="0" i="0" dirty="0">
                <a:solidFill>
                  <a:schemeClr val="bg1"/>
                </a:solidFill>
                <a:effectLst/>
                <a:latin typeface="ExoRegular"/>
              </a:rPr>
              <a:t>İnebolu’nun büyük gemileri barındıracak bir limanı yoktu. İnebolu açıklarına gemilerle gelen silah ve cephane, açıktan ve her türlü hava şartlarında kahraman demirciler tarafından kayıklarla İnebolu kıyılarına çıkarılıyordu. Bu malzemeler Kastamonu’nun kahraman kadınları, yaşlıları ve çocukları tarafından çok zor şartlarda Ankara’ya taşınıyordu.</a:t>
            </a:r>
            <a:br>
              <a:rPr lang="tr-TR" sz="1200" dirty="0">
                <a:solidFill>
                  <a:schemeClr val="bg1"/>
                </a:solidFill>
              </a:rPr>
            </a:br>
            <a:br>
              <a:rPr lang="tr-TR" sz="1200" dirty="0">
                <a:solidFill>
                  <a:schemeClr val="bg1"/>
                </a:solidFill>
              </a:rPr>
            </a:br>
            <a:r>
              <a:rPr lang="tr-TR" sz="1200" b="0" i="0" dirty="0">
                <a:solidFill>
                  <a:schemeClr val="bg1"/>
                </a:solidFill>
                <a:effectLst/>
                <a:latin typeface="ExoRegular"/>
              </a:rPr>
              <a:t>O dönemde Anadolu’nun eli silah tutan erkekleri cephelerde düşmana karşı </a:t>
            </a:r>
            <a:r>
              <a:rPr lang="tr-TR" sz="1200" b="0" i="0" dirty="0" err="1">
                <a:solidFill>
                  <a:schemeClr val="bg1"/>
                </a:solidFill>
                <a:effectLst/>
                <a:latin typeface="ExoRegular"/>
              </a:rPr>
              <a:t>çarpışıyorlardı.Bu</a:t>
            </a:r>
            <a:r>
              <a:rPr lang="tr-TR" sz="1200" b="0" i="0" dirty="0">
                <a:solidFill>
                  <a:schemeClr val="bg1"/>
                </a:solidFill>
                <a:effectLst/>
                <a:latin typeface="ExoRegular"/>
              </a:rPr>
              <a:t> güzergahta yol alan nakliye kollarının ortak nitelikleri cephe gerisinde kalan çocuk , kadın ve yaşlılardan oluşması idi.</a:t>
            </a:r>
            <a:br>
              <a:rPr lang="tr-TR" sz="1200" dirty="0">
                <a:solidFill>
                  <a:schemeClr val="bg1"/>
                </a:solidFill>
              </a:rPr>
            </a:br>
            <a:br>
              <a:rPr lang="tr-TR" sz="1200" dirty="0">
                <a:solidFill>
                  <a:schemeClr val="bg1"/>
                </a:solidFill>
              </a:rPr>
            </a:br>
            <a:r>
              <a:rPr lang="tr-TR" sz="1200" b="0" i="0" dirty="0">
                <a:solidFill>
                  <a:schemeClr val="bg1"/>
                </a:solidFill>
                <a:effectLst/>
                <a:latin typeface="ExoRegular"/>
              </a:rPr>
              <a:t>İşte bu sebeplerden, İnebolu’dan Ankara’ya uzanan bu zorlu yola “İSTİKLAL YOLU” denilmektedir.</a:t>
            </a:r>
            <a:endParaRPr lang="tr-TR" sz="1200" dirty="0">
              <a:solidFill>
                <a:schemeClr val="bg1"/>
              </a:solidFill>
            </a:endParaRPr>
          </a:p>
        </p:txBody>
      </p:sp>
      <p:pic>
        <p:nvPicPr>
          <p:cNvPr id="5" name="Resim 4">
            <a:extLst>
              <a:ext uri="{FF2B5EF4-FFF2-40B4-BE49-F238E27FC236}">
                <a16:creationId xmlns:a16="http://schemas.microsoft.com/office/drawing/2014/main" id="{D83DEEC8-11CC-4FF0-8A49-E3FD8902805A}"/>
              </a:ext>
            </a:extLst>
          </p:cNvPr>
          <p:cNvPicPr>
            <a:picLocks noChangeAspect="1"/>
          </p:cNvPicPr>
          <p:nvPr/>
        </p:nvPicPr>
        <p:blipFill rotWithShape="1">
          <a:blip r:embed="rId2"/>
          <a:srcRect l="3432" t="19344" r="-3432" b="45313"/>
          <a:stretch/>
        </p:blipFill>
        <p:spPr>
          <a:xfrm>
            <a:off x="3135311" y="203200"/>
            <a:ext cx="2466975" cy="660400"/>
          </a:xfrm>
          <a:prstGeom prst="rect">
            <a:avLst/>
          </a:prstGeom>
        </p:spPr>
      </p:pic>
      <p:pic>
        <p:nvPicPr>
          <p:cNvPr id="6" name="Resim 5">
            <a:extLst>
              <a:ext uri="{FF2B5EF4-FFF2-40B4-BE49-F238E27FC236}">
                <a16:creationId xmlns:a16="http://schemas.microsoft.com/office/drawing/2014/main" id="{79E10D15-8E0B-4582-BD0E-9D008AC137BD}"/>
              </a:ext>
            </a:extLst>
          </p:cNvPr>
          <p:cNvPicPr>
            <a:picLocks noChangeAspect="1"/>
          </p:cNvPicPr>
          <p:nvPr/>
        </p:nvPicPr>
        <p:blipFill>
          <a:blip r:embed="rId3"/>
          <a:stretch>
            <a:fillRect/>
          </a:stretch>
        </p:blipFill>
        <p:spPr>
          <a:xfrm>
            <a:off x="270933" y="887018"/>
            <a:ext cx="7975599" cy="5767782"/>
          </a:xfrm>
          <a:prstGeom prst="rect">
            <a:avLst/>
          </a:prstGeom>
        </p:spPr>
      </p:pic>
      <p:sp>
        <p:nvSpPr>
          <p:cNvPr id="2" name="Oval 1">
            <a:extLst>
              <a:ext uri="{FF2B5EF4-FFF2-40B4-BE49-F238E27FC236}">
                <a16:creationId xmlns:a16="http://schemas.microsoft.com/office/drawing/2014/main" id="{3FA77462-E1F1-402A-878A-9467094E2E8E}"/>
              </a:ext>
            </a:extLst>
          </p:cNvPr>
          <p:cNvSpPr/>
          <p:nvPr/>
        </p:nvSpPr>
        <p:spPr>
          <a:xfrm>
            <a:off x="8634326" y="6444405"/>
            <a:ext cx="224590" cy="210395"/>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val 3">
            <a:extLst>
              <a:ext uri="{FF2B5EF4-FFF2-40B4-BE49-F238E27FC236}">
                <a16:creationId xmlns:a16="http://schemas.microsoft.com/office/drawing/2014/main" id="{1274ABF9-1522-4C1D-9DFC-2BF303C486C7}"/>
              </a:ext>
            </a:extLst>
          </p:cNvPr>
          <p:cNvSpPr/>
          <p:nvPr/>
        </p:nvSpPr>
        <p:spPr>
          <a:xfrm>
            <a:off x="9639747" y="6461273"/>
            <a:ext cx="224590" cy="210395"/>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CF9BDADB-7828-4C9F-829E-32C952B159DE}"/>
              </a:ext>
            </a:extLst>
          </p:cNvPr>
          <p:cNvSpPr/>
          <p:nvPr/>
        </p:nvSpPr>
        <p:spPr>
          <a:xfrm>
            <a:off x="10536874" y="6436384"/>
            <a:ext cx="224590" cy="210395"/>
          </a:xfrm>
          <a:prstGeom prst="ellipse">
            <a:avLst/>
          </a:prstGeom>
          <a:solidFill>
            <a:schemeClr val="bg1"/>
          </a:solidFill>
          <a:ln>
            <a:noFill/>
          </a:ln>
          <a:effectLst>
            <a:glow rad="3048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DB4A002E-DAFB-42F1-B94F-132888F05D69}"/>
              </a:ext>
            </a:extLst>
          </p:cNvPr>
          <p:cNvSpPr/>
          <p:nvPr/>
        </p:nvSpPr>
        <p:spPr>
          <a:xfrm>
            <a:off x="11542295" y="6444405"/>
            <a:ext cx="224590" cy="210395"/>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1565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Teceddüt Fırkası - Malta Sürgünleri &gt; Bilimdili.com">
            <a:extLst>
              <a:ext uri="{FF2B5EF4-FFF2-40B4-BE49-F238E27FC236}">
                <a16:creationId xmlns:a16="http://schemas.microsoft.com/office/drawing/2014/main" id="{46A3A257-464D-45C7-95A9-DB12A0014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34" y="89979"/>
            <a:ext cx="5824770" cy="3223026"/>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D86A729B-437D-40DC-B56F-5618756F77E4}"/>
              </a:ext>
            </a:extLst>
          </p:cNvPr>
          <p:cNvSpPr txBox="1"/>
          <p:nvPr/>
        </p:nvSpPr>
        <p:spPr>
          <a:xfrm>
            <a:off x="6680636" y="1370021"/>
            <a:ext cx="5030101" cy="2246769"/>
          </a:xfrm>
          <a:prstGeom prst="rect">
            <a:avLst/>
          </a:prstGeom>
          <a:noFill/>
        </p:spPr>
        <p:txBody>
          <a:bodyPr wrap="square">
            <a:spAutoFit/>
          </a:bodyPr>
          <a:lstStyle/>
          <a:p>
            <a:pPr algn="just" fontAlgn="base"/>
            <a:r>
              <a:rPr lang="tr-TR" sz="1400" b="0" i="0" dirty="0">
                <a:solidFill>
                  <a:schemeClr val="bg1"/>
                </a:solidFill>
                <a:effectLst/>
              </a:rPr>
              <a:t>Erzurum ve Sivas’ta toplanılan kongrelerden sonra Malta’ya sürgünler durmuştu. Meclis-i </a:t>
            </a:r>
            <a:r>
              <a:rPr lang="tr-TR" sz="1400" b="0" i="0" dirty="0" err="1">
                <a:solidFill>
                  <a:schemeClr val="bg1"/>
                </a:solidFill>
                <a:effectLst/>
              </a:rPr>
              <a:t>Mebusan</a:t>
            </a:r>
            <a:r>
              <a:rPr lang="tr-TR" sz="1400" dirty="0">
                <a:solidFill>
                  <a:schemeClr val="bg1"/>
                </a:solidFill>
              </a:rPr>
              <a:t> </a:t>
            </a:r>
            <a:r>
              <a:rPr lang="tr-TR" sz="1400" b="0" i="0" dirty="0">
                <a:solidFill>
                  <a:schemeClr val="bg1"/>
                </a:solidFill>
                <a:effectLst/>
              </a:rPr>
              <a:t>seçimleri yenilenip meclisin İstanbul’da açıldığında 140 milletvekilinin 80’i Kuvayı  </a:t>
            </a:r>
            <a:r>
              <a:rPr lang="tr-TR" sz="1400" dirty="0" err="1">
                <a:solidFill>
                  <a:schemeClr val="bg1"/>
                </a:solidFill>
              </a:rPr>
              <a:t>m</a:t>
            </a:r>
            <a:r>
              <a:rPr lang="tr-TR" sz="1400" b="0" i="0" dirty="0" err="1">
                <a:solidFill>
                  <a:schemeClr val="bg1"/>
                </a:solidFill>
                <a:effectLst/>
              </a:rPr>
              <a:t>illiyeci</a:t>
            </a:r>
            <a:r>
              <a:rPr lang="tr-TR" sz="1400" dirty="0">
                <a:solidFill>
                  <a:schemeClr val="bg1"/>
                </a:solidFill>
              </a:rPr>
              <a:t>  idi</a:t>
            </a:r>
            <a:r>
              <a:rPr lang="tr-TR" sz="1400" b="0" i="0" dirty="0">
                <a:solidFill>
                  <a:schemeClr val="bg1"/>
                </a:solidFill>
                <a:effectLst/>
              </a:rPr>
              <a:t>.</a:t>
            </a:r>
          </a:p>
          <a:p>
            <a:pPr algn="just" fontAlgn="base"/>
            <a:endParaRPr lang="tr-TR" sz="1400" dirty="0">
              <a:solidFill>
                <a:schemeClr val="bg1"/>
              </a:solidFill>
            </a:endParaRPr>
          </a:p>
          <a:p>
            <a:pPr algn="just" fontAlgn="base"/>
            <a:r>
              <a:rPr lang="tr-TR" sz="1400" b="0" i="0" dirty="0">
                <a:solidFill>
                  <a:schemeClr val="bg1"/>
                </a:solidFill>
                <a:effectLst/>
              </a:rPr>
              <a:t>Bu mecliste </a:t>
            </a:r>
            <a:r>
              <a:rPr lang="tr-TR" sz="1400" dirty="0">
                <a:solidFill>
                  <a:schemeClr val="bg1"/>
                </a:solidFill>
              </a:rPr>
              <a:t>Temsilciler Kurulu başkanı Mustafa Kemal’in </a:t>
            </a:r>
            <a:r>
              <a:rPr lang="tr-TR" sz="1400" b="0" i="0" dirty="0">
                <a:solidFill>
                  <a:schemeClr val="bg1"/>
                </a:solidFill>
                <a:effectLst/>
              </a:rPr>
              <a:t>sözcüsü Rauf Bey gözükür. Meclis 28 Ocak 1920 günü gizli oturumda kabul ettiği Misakı Milliyi daha sonra 17 Şubatta ki açık oylamada kabul edince, İtilaf askerleri meclisi bastılar ve Rauf Bey, Albay Kara Vasıf Bey’in içinde bulunduğu 71 kişi Malta’ya sürüldüler. Bakü’de tutuklu bulunan Mürsel Bey’de Malta’ya </a:t>
            </a:r>
            <a:r>
              <a:rPr lang="tr-TR" sz="1400" dirty="0">
                <a:solidFill>
                  <a:schemeClr val="bg1"/>
                </a:solidFill>
              </a:rPr>
              <a:t>götürüldü.</a:t>
            </a:r>
            <a:endParaRPr lang="tr-TR" sz="1400" b="0" i="0" dirty="0">
              <a:solidFill>
                <a:schemeClr val="bg1"/>
              </a:solidFill>
              <a:effectLst/>
            </a:endParaRPr>
          </a:p>
        </p:txBody>
      </p:sp>
      <p:sp>
        <p:nvSpPr>
          <p:cNvPr id="5" name="Metin kutusu 4">
            <a:extLst>
              <a:ext uri="{FF2B5EF4-FFF2-40B4-BE49-F238E27FC236}">
                <a16:creationId xmlns:a16="http://schemas.microsoft.com/office/drawing/2014/main" id="{F6F29046-E45E-406D-840C-A3CCA7A60416}"/>
              </a:ext>
            </a:extLst>
          </p:cNvPr>
          <p:cNvSpPr txBox="1"/>
          <p:nvPr/>
        </p:nvSpPr>
        <p:spPr>
          <a:xfrm rot="20440117">
            <a:off x="314604" y="-40168"/>
            <a:ext cx="4993550" cy="615553"/>
          </a:xfrm>
          <a:prstGeom prst="rect">
            <a:avLst/>
          </a:prstGeom>
          <a:noFill/>
        </p:spPr>
        <p:txBody>
          <a:bodyPr wrap="square">
            <a:spAutoFit/>
          </a:bodyPr>
          <a:lstStyle/>
          <a:p>
            <a:pPr algn="l"/>
            <a:r>
              <a:rPr lang="tr-TR" sz="2000" b="1" i="0" dirty="0">
                <a:solidFill>
                  <a:srgbClr val="FF0000"/>
                </a:solidFill>
                <a:effectLst/>
              </a:rPr>
              <a:t>Malta sürgünleri</a:t>
            </a:r>
            <a:endParaRPr lang="tr-TR" sz="2000" b="0" i="0" dirty="0">
              <a:solidFill>
                <a:srgbClr val="FF0000"/>
              </a:solidFill>
              <a:effectLst/>
            </a:endParaRPr>
          </a:p>
          <a:p>
            <a:pPr algn="l"/>
            <a:endParaRPr lang="tr-TR" sz="1400" u="sng" strike="noStrike" dirty="0">
              <a:solidFill>
                <a:schemeClr val="bg1"/>
              </a:solidFill>
              <a:hlinkClick r:id="rId3" tooltip="İstanbul'un işgali">
                <a:extLst>
                  <a:ext uri="{A12FA001-AC4F-418D-AE19-62706E023703}">
                    <ahyp:hlinkClr xmlns:ahyp="http://schemas.microsoft.com/office/drawing/2018/hyperlinkcolor" val="tx"/>
                  </a:ext>
                </a:extLst>
              </a:hlinkClick>
            </a:endParaRPr>
          </a:p>
        </p:txBody>
      </p:sp>
      <p:sp>
        <p:nvSpPr>
          <p:cNvPr id="6" name="Metin kutusu 5">
            <a:extLst>
              <a:ext uri="{FF2B5EF4-FFF2-40B4-BE49-F238E27FC236}">
                <a16:creationId xmlns:a16="http://schemas.microsoft.com/office/drawing/2014/main" id="{5CD15198-BAE8-4A05-A0E7-567EC47923D1}"/>
              </a:ext>
            </a:extLst>
          </p:cNvPr>
          <p:cNvSpPr txBox="1"/>
          <p:nvPr/>
        </p:nvSpPr>
        <p:spPr>
          <a:xfrm>
            <a:off x="98032" y="3586013"/>
            <a:ext cx="5997967" cy="1138773"/>
          </a:xfrm>
          <a:prstGeom prst="rect">
            <a:avLst/>
          </a:prstGeom>
          <a:noFill/>
        </p:spPr>
        <p:txBody>
          <a:bodyPr wrap="square">
            <a:spAutoFit/>
          </a:bodyPr>
          <a:lstStyle/>
          <a:p>
            <a:pPr algn="just"/>
            <a:r>
              <a:rPr lang="tr-TR" sz="1400" b="0" i="0" dirty="0">
                <a:solidFill>
                  <a:schemeClr val="bg1"/>
                </a:solidFill>
                <a:effectLst/>
              </a:rPr>
              <a:t>İstanbul’un işgali sonrasında, 1919-1920 yıllarında işgal kuvvetlerince tutuklanarak bir </a:t>
            </a:r>
            <a:r>
              <a:rPr lang="tr-TR" sz="1400" dirty="0">
                <a:solidFill>
                  <a:schemeClr val="bg1"/>
                </a:solidFill>
              </a:rPr>
              <a:t>İngiliz </a:t>
            </a:r>
            <a:r>
              <a:rPr lang="tr-TR" sz="1400" b="0" i="0" dirty="0">
                <a:solidFill>
                  <a:schemeClr val="bg1"/>
                </a:solidFill>
                <a:effectLst/>
              </a:rPr>
              <a:t> sömürgesi olan </a:t>
            </a:r>
            <a:r>
              <a:rPr lang="tr-TR" sz="1400" dirty="0">
                <a:solidFill>
                  <a:schemeClr val="bg1"/>
                </a:solidFill>
              </a:rPr>
              <a:t>Malta’</a:t>
            </a:r>
            <a:r>
              <a:rPr lang="tr-TR" sz="1400" b="0" i="0" dirty="0">
                <a:solidFill>
                  <a:schemeClr val="bg1"/>
                </a:solidFill>
                <a:effectLst/>
              </a:rPr>
              <a:t>ya sürülen (veya gıyabında tutuklama kararı çıkarılarak sürgüne gönderilecekleri bildirilen) 145 </a:t>
            </a:r>
            <a:r>
              <a:rPr lang="tr-TR" sz="1400" dirty="0">
                <a:solidFill>
                  <a:schemeClr val="bg1"/>
                </a:solidFill>
              </a:rPr>
              <a:t>Türk </a:t>
            </a:r>
            <a:r>
              <a:rPr lang="tr-TR" sz="1400" b="0" i="0" dirty="0">
                <a:solidFill>
                  <a:schemeClr val="bg1"/>
                </a:solidFill>
                <a:effectLst/>
              </a:rPr>
              <a:t>devlet adamı, asker, idareci ve aydın için kullanılan terimdir.</a:t>
            </a:r>
            <a:endParaRPr lang="tr-TR" sz="1400" b="0" i="0" baseline="30000" dirty="0">
              <a:solidFill>
                <a:schemeClr val="bg1"/>
              </a:solidFill>
              <a:effectLst/>
            </a:endParaRPr>
          </a:p>
          <a:p>
            <a:pPr algn="l"/>
            <a:endParaRPr lang="tr-TR" baseline="30000" dirty="0">
              <a:solidFill>
                <a:schemeClr val="bg1"/>
              </a:solidFill>
            </a:endParaRPr>
          </a:p>
        </p:txBody>
      </p:sp>
      <p:sp>
        <p:nvSpPr>
          <p:cNvPr id="7" name="Metin kutusu 6">
            <a:extLst>
              <a:ext uri="{FF2B5EF4-FFF2-40B4-BE49-F238E27FC236}">
                <a16:creationId xmlns:a16="http://schemas.microsoft.com/office/drawing/2014/main" id="{B8F5AFEA-44BD-4567-9B86-8C64658D379E}"/>
              </a:ext>
            </a:extLst>
          </p:cNvPr>
          <p:cNvSpPr txBox="1"/>
          <p:nvPr/>
        </p:nvSpPr>
        <p:spPr>
          <a:xfrm>
            <a:off x="98032" y="4997794"/>
            <a:ext cx="5878372" cy="523220"/>
          </a:xfrm>
          <a:prstGeom prst="rect">
            <a:avLst/>
          </a:prstGeom>
          <a:noFill/>
        </p:spPr>
        <p:txBody>
          <a:bodyPr wrap="square">
            <a:spAutoFit/>
          </a:bodyPr>
          <a:lstStyle/>
          <a:p>
            <a:pPr algn="just"/>
            <a:r>
              <a:rPr lang="tr-TR" sz="1400" b="0" i="0" dirty="0">
                <a:solidFill>
                  <a:schemeClr val="bg1"/>
                </a:solidFill>
                <a:effectLst/>
              </a:rPr>
              <a:t>Tutuklama ve sürgünler, Mart 1919'da, </a:t>
            </a:r>
            <a:r>
              <a:rPr lang="tr-TR" sz="1400" dirty="0">
                <a:solidFill>
                  <a:schemeClr val="bg1"/>
                </a:solidFill>
              </a:rPr>
              <a:t>Irak cephesinden </a:t>
            </a:r>
            <a:r>
              <a:rPr lang="tr-TR" sz="1400" b="0" i="0" dirty="0">
                <a:solidFill>
                  <a:schemeClr val="bg1"/>
                </a:solidFill>
                <a:effectLst/>
              </a:rPr>
              <a:t> çekilişi yürütmüş </a:t>
            </a:r>
            <a:r>
              <a:rPr lang="tr-TR" sz="1400" dirty="0">
                <a:solidFill>
                  <a:schemeClr val="bg1"/>
                </a:solidFill>
              </a:rPr>
              <a:t>Ali İhsan </a:t>
            </a:r>
            <a:r>
              <a:rPr lang="tr-TR" sz="1400" dirty="0" err="1">
                <a:solidFill>
                  <a:schemeClr val="bg1"/>
                </a:solidFill>
              </a:rPr>
              <a:t>Sabis</a:t>
            </a:r>
            <a:r>
              <a:rPr lang="tr-TR" sz="1400" dirty="0">
                <a:solidFill>
                  <a:schemeClr val="bg1"/>
                </a:solidFill>
              </a:rPr>
              <a:t> </a:t>
            </a:r>
            <a:r>
              <a:rPr lang="tr-TR" sz="1400" b="0" i="0" dirty="0">
                <a:solidFill>
                  <a:schemeClr val="bg1"/>
                </a:solidFill>
                <a:effectLst/>
              </a:rPr>
              <a:t>Paşa ile başlamış ve Ekim 1920'ye kadar sürmüştür.</a:t>
            </a:r>
          </a:p>
        </p:txBody>
      </p:sp>
      <p:sp>
        <p:nvSpPr>
          <p:cNvPr id="9" name="Metin kutusu 8">
            <a:extLst>
              <a:ext uri="{FF2B5EF4-FFF2-40B4-BE49-F238E27FC236}">
                <a16:creationId xmlns:a16="http://schemas.microsoft.com/office/drawing/2014/main" id="{213D9B6C-7C15-4DDF-AB92-51D34FD0807C}"/>
              </a:ext>
            </a:extLst>
          </p:cNvPr>
          <p:cNvSpPr txBox="1"/>
          <p:nvPr/>
        </p:nvSpPr>
        <p:spPr>
          <a:xfrm>
            <a:off x="6680635" y="89979"/>
            <a:ext cx="5030101" cy="954107"/>
          </a:xfrm>
          <a:prstGeom prst="rect">
            <a:avLst/>
          </a:prstGeom>
          <a:noFill/>
        </p:spPr>
        <p:txBody>
          <a:bodyPr wrap="square">
            <a:spAutoFit/>
          </a:bodyPr>
          <a:lstStyle/>
          <a:p>
            <a:pPr algn="just" fontAlgn="base"/>
            <a:r>
              <a:rPr lang="tr-TR" sz="1400" b="0" i="0" dirty="0">
                <a:solidFill>
                  <a:schemeClr val="bg1"/>
                </a:solidFill>
                <a:effectLst/>
              </a:rPr>
              <a:t>Diyarbakır milletvekillerinin de aralarında bulunduğu on kişi 5 Ağustos 1918’de Malta Adasına sürülür. Ayrıca Mısır’da esir tutulan Fahrettin Paşa’da  Malta’ya sürülür. Zamanla Adadaki sürgün sayısı 81 i bulur.</a:t>
            </a:r>
          </a:p>
        </p:txBody>
      </p:sp>
      <p:pic>
        <p:nvPicPr>
          <p:cNvPr id="3076" name="Picture 4" descr="Toker Yayınları Malta Sürgünleri'nden Portreler - Yalçın Toker ...">
            <a:extLst>
              <a:ext uri="{FF2B5EF4-FFF2-40B4-BE49-F238E27FC236}">
                <a16:creationId xmlns:a16="http://schemas.microsoft.com/office/drawing/2014/main" id="{9D093DCB-2E78-4F1D-A1ED-9B6FEFFAFA2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150" t="15291" r="9150" b="13309"/>
          <a:stretch/>
        </p:blipFill>
        <p:spPr bwMode="auto">
          <a:xfrm>
            <a:off x="7678072" y="3636232"/>
            <a:ext cx="3449050" cy="272312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Düz Bağlayıcı 11">
            <a:extLst>
              <a:ext uri="{FF2B5EF4-FFF2-40B4-BE49-F238E27FC236}">
                <a16:creationId xmlns:a16="http://schemas.microsoft.com/office/drawing/2014/main" id="{8C96E670-A8AE-4477-B239-A3D70AB0DEF0}"/>
              </a:ext>
            </a:extLst>
          </p:cNvPr>
          <p:cNvCxnSpPr>
            <a:cxnSpLocks/>
          </p:cNvCxnSpPr>
          <p:nvPr/>
        </p:nvCxnSpPr>
        <p:spPr>
          <a:xfrm>
            <a:off x="6596864" y="4429963"/>
            <a:ext cx="259882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2D2822E-CF58-4197-8056-20076256AF41}"/>
              </a:ext>
            </a:extLst>
          </p:cNvPr>
          <p:cNvSpPr/>
          <p:nvPr/>
        </p:nvSpPr>
        <p:spPr>
          <a:xfrm>
            <a:off x="6784909" y="4148911"/>
            <a:ext cx="224590" cy="210395"/>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1DD612F7-744B-4747-918D-50789D93C497}"/>
              </a:ext>
            </a:extLst>
          </p:cNvPr>
          <p:cNvSpPr/>
          <p:nvPr/>
        </p:nvSpPr>
        <p:spPr>
          <a:xfrm>
            <a:off x="6131757" y="5791524"/>
            <a:ext cx="224590" cy="210395"/>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6" name="Düz Bağlayıcı 15">
            <a:extLst>
              <a:ext uri="{FF2B5EF4-FFF2-40B4-BE49-F238E27FC236}">
                <a16:creationId xmlns:a16="http://schemas.microsoft.com/office/drawing/2014/main" id="{7EAD9AB1-8D8E-462C-BA7E-0AB485CCCE1F}"/>
              </a:ext>
            </a:extLst>
          </p:cNvPr>
          <p:cNvCxnSpPr>
            <a:cxnSpLocks/>
          </p:cNvCxnSpPr>
          <p:nvPr/>
        </p:nvCxnSpPr>
        <p:spPr>
          <a:xfrm>
            <a:off x="5976404" y="6004807"/>
            <a:ext cx="241077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49C3CCC-D9F1-4666-AC24-36DBD7F6C414}"/>
              </a:ext>
            </a:extLst>
          </p:cNvPr>
          <p:cNvSpPr/>
          <p:nvPr/>
        </p:nvSpPr>
        <p:spPr>
          <a:xfrm>
            <a:off x="203434" y="6428363"/>
            <a:ext cx="224590" cy="210395"/>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Oval 18">
            <a:extLst>
              <a:ext uri="{FF2B5EF4-FFF2-40B4-BE49-F238E27FC236}">
                <a16:creationId xmlns:a16="http://schemas.microsoft.com/office/drawing/2014/main" id="{FA0AC0DA-FFF3-4915-B834-0B58EC641B50}"/>
              </a:ext>
            </a:extLst>
          </p:cNvPr>
          <p:cNvSpPr/>
          <p:nvPr/>
        </p:nvSpPr>
        <p:spPr>
          <a:xfrm>
            <a:off x="998284" y="6428362"/>
            <a:ext cx="224590" cy="210395"/>
          </a:xfrm>
          <a:prstGeom prst="ellipse">
            <a:avLst/>
          </a:prstGeom>
          <a:solidFill>
            <a:schemeClr val="bg1"/>
          </a:solidFill>
          <a:ln>
            <a:noFill/>
          </a:ln>
          <a:effectLst>
            <a:glow rad="304800">
              <a:srgbClr val="0070C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01584130"/>
      </p:ext>
    </p:extLst>
  </p:cSld>
  <p:clrMapOvr>
    <a:masterClrMapping/>
  </p:clrMapOvr>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1393</Words>
  <Application>Microsoft Office PowerPoint</Application>
  <PresentationFormat>Geniş ekran</PresentationFormat>
  <Paragraphs>103</Paragraphs>
  <Slides>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9</vt:i4>
      </vt:variant>
    </vt:vector>
  </HeadingPairs>
  <TitlesOfParts>
    <vt:vector size="16" baseType="lpstr">
      <vt:lpstr>Arial</vt:lpstr>
      <vt:lpstr>Calibri</vt:lpstr>
      <vt:lpstr>ExoRegular</vt:lpstr>
      <vt:lpstr>Source Sans Pro</vt:lpstr>
      <vt:lpstr>Source Sans Pro Semibold</vt:lpstr>
      <vt:lpstr>Univers Condensed</vt:lpstr>
      <vt:lpstr>Cubix Colorful - Light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nevzat özdemir</cp:lastModifiedBy>
  <cp:revision>90</cp:revision>
  <dcterms:created xsi:type="dcterms:W3CDTF">2020-04-22T23:46:10Z</dcterms:created>
  <dcterms:modified xsi:type="dcterms:W3CDTF">2020-08-26T04:20:09Z</dcterms:modified>
</cp:coreProperties>
</file>