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C22842"/>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8" autoAdjust="0"/>
    <p:restoredTop sz="95918" autoAdjust="0"/>
  </p:normalViewPr>
  <p:slideViewPr>
    <p:cSldViewPr snapToGrid="0">
      <p:cViewPr>
        <p:scale>
          <a:sx n="80" d="100"/>
          <a:sy n="80" d="100"/>
        </p:scale>
        <p:origin x="60" y="150"/>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dirty="0"/>
            <a:t>Büyük Millet Meclisinin Açılması</a:t>
          </a:r>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dirty="0"/>
            <a:t>İlk Çalışmalar ve Meclisin Özellikleri</a:t>
          </a:r>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dirty="0"/>
            <a:t>Büyük Millet Meclisine Karşı Ayaklanmalar</a:t>
          </a:r>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r>
            <a:rPr lang="tr-TR" dirty="0"/>
            <a:t>İstiklal Mahkemeleri</a:t>
          </a:r>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Y="5023"/>
      <dgm:spPr>
        <a:effectLst>
          <a:glow rad="228600">
            <a:schemeClr val="accent1">
              <a:satMod val="175000"/>
              <a:alpha val="40000"/>
            </a:schemeClr>
          </a:glow>
        </a:effectLst>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custLinFactNeighborX="1807">
        <dgm:presLayoutVars>
          <dgm:bulletEnabled val="1"/>
        </dgm:presLayoutVars>
      </dgm:prSet>
      <dgm:spPr/>
    </dgm:pt>
    <dgm:pt modelId="{311C1BE7-72D5-4901-97F2-94B278F25ACF}" type="pres">
      <dgm:prSet presAssocID="{C8C38B6A-2D2B-448F-BCB0-D2E7B9CCD50C}" presName="circleA" presStyleLbl="node1" presStyleIdx="0" presStyleCnt="5"/>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custLinFactNeighborX="602" custLinFactNeighborY="15330">
        <dgm:presLayoutVars>
          <dgm:bulletEnabled val="1"/>
        </dgm:presLayoutVars>
      </dgm:prSet>
      <dgm:spPr/>
    </dgm:pt>
    <dgm:pt modelId="{83F494D2-EA4A-4DDF-B2FD-6261A9FB69E9}" type="pres">
      <dgm:prSet presAssocID="{A5BADC6B-9510-4F35-8B12-8932BE8395FA}" presName="circleB" presStyleLbl="node1" presStyleIdx="1" presStyleCnt="5"/>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LinFactNeighborX="28914" custLinFactNeighborY="3232">
        <dgm:presLayoutVars>
          <dgm:bulletEnabled val="1"/>
        </dgm:presLayoutVars>
      </dgm:prSet>
      <dgm:spPr/>
    </dgm:pt>
    <dgm:pt modelId="{62C75117-3AF9-4E52-B379-2D4783B64A2A}" type="pres">
      <dgm:prSet presAssocID="{86B1E79F-0E38-4DF3-9C7E-A480759862CA}" presName="circleA" presStyleLbl="node1" presStyleIdx="2" presStyleCnt="5" custLinFactX="100000" custLinFactNeighborX="151521" custLinFactNeighborY="-4717"/>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LinFactX="200000" custLinFactNeighborX="299301" custLinFactNeighborY="6692"/>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LinFactY="45637" custLinFactNeighborX="-38552"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1" custFlipHor="1" custScaleX="121018" custScaleY="101397" custLinFactX="-1792243" custLinFactNeighborX="-1800000" custLinFactNeighborY="-8001"/>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0" y="838523"/>
          <a:ext cx="11862486" cy="1047852"/>
        </a:xfrm>
        <a:prstGeom prst="notchedRightArrow">
          <a:avLst/>
        </a:prstGeom>
        <a:solidFill>
          <a:schemeClr val="accent1">
            <a:tint val="40000"/>
            <a:hueOff val="0"/>
            <a:satOff val="0"/>
            <a:lumOff val="0"/>
            <a:alphaOff val="0"/>
          </a:schemeClr>
        </a:solidFill>
        <a:ln>
          <a:noFill/>
        </a:ln>
        <a:effectLst>
          <a:glow rad="228600">
            <a:schemeClr val="accent1">
              <a:satMod val="175000"/>
              <a:alpha val="40000"/>
            </a:schemeClr>
          </a:glow>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41759" y="0"/>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Büyük Millet Meclisinin Açılması</a:t>
          </a:r>
        </a:p>
      </dsp:txBody>
      <dsp:txXfrm>
        <a:off x="41759" y="0"/>
        <a:ext cx="2051318" cy="1047852"/>
      </dsp:txXfrm>
    </dsp:sp>
    <dsp:sp modelId="{311C1BE7-72D5-4901-97F2-94B278F25ACF}">
      <dsp:nvSpPr>
        <dsp:cNvPr id="0" name=""/>
        <dsp:cNvSpPr/>
      </dsp:nvSpPr>
      <dsp:spPr>
        <a:xfrm>
          <a:off x="899369" y="11788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2170924"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tr-TR" sz="1800" kern="1200" dirty="0"/>
            <a:t>İlk Çalışmalar ve Meclisin Özellikleri</a:t>
          </a:r>
        </a:p>
      </dsp:txBody>
      <dsp:txXfrm>
        <a:off x="2170924" y="1571779"/>
        <a:ext cx="2051318" cy="1047852"/>
      </dsp:txXfrm>
    </dsp:sp>
    <dsp:sp modelId="{83F494D2-EA4A-4DDF-B2FD-6261A9FB69E9}">
      <dsp:nvSpPr>
        <dsp:cNvPr id="0" name=""/>
        <dsp:cNvSpPr/>
      </dsp:nvSpPr>
      <dsp:spPr>
        <a:xfrm>
          <a:off x="3053253" y="117883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a:off x="4905577" y="33866"/>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Büyük Millet Meclisine Karşı Ayaklanmalar</a:t>
          </a:r>
        </a:p>
      </dsp:txBody>
      <dsp:txXfrm>
        <a:off x="4905577" y="33866"/>
        <a:ext cx="2051318" cy="1047852"/>
      </dsp:txXfrm>
    </dsp:sp>
    <dsp:sp modelId="{62C75117-3AF9-4E52-B379-2D4783B64A2A}">
      <dsp:nvSpPr>
        <dsp:cNvPr id="0" name=""/>
        <dsp:cNvSpPr/>
      </dsp:nvSpPr>
      <dsp:spPr>
        <a:xfrm>
          <a:off x="5866029" y="1166477"/>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6466343"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tr-TR" sz="1800" kern="1200" dirty="0"/>
        </a:p>
      </dsp:txBody>
      <dsp:txXfrm>
        <a:off x="6466343" y="1571779"/>
        <a:ext cx="2051318" cy="1047852"/>
      </dsp:txXfrm>
    </dsp:sp>
    <dsp:sp modelId="{2CA41051-FFB2-4F41-896E-06E4C6B56997}">
      <dsp:nvSpPr>
        <dsp:cNvPr id="0" name=""/>
        <dsp:cNvSpPr/>
      </dsp:nvSpPr>
      <dsp:spPr>
        <a:xfrm>
          <a:off x="8669005" y="119636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7829403" y="1526061"/>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İstiklal Mahkemeleri</a:t>
          </a:r>
        </a:p>
      </dsp:txBody>
      <dsp:txXfrm>
        <a:off x="7829403" y="1526061"/>
        <a:ext cx="2051318" cy="1047852"/>
      </dsp:txXfrm>
    </dsp:sp>
    <dsp:sp modelId="{BB9E5CAC-8C2F-4EB9-A7B7-2B68B6D61925}">
      <dsp:nvSpPr>
        <dsp:cNvPr id="0" name=""/>
        <dsp:cNvSpPr/>
      </dsp:nvSpPr>
      <dsp:spPr>
        <a:xfrm flipH="1" flipV="1">
          <a:off x="77020" y="1156044"/>
          <a:ext cx="317022" cy="265622"/>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24/08/2020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24/08/2020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8/24/2020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8/24/2020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24,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24,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8/24/2020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474503" y="2467001"/>
            <a:ext cx="6582033" cy="1938992"/>
          </a:xfrm>
          <a:prstGeom prst="rect">
            <a:avLst/>
          </a:prstGeom>
          <a:noFill/>
        </p:spPr>
        <p:txBody>
          <a:bodyPr wrap="square" rtlCol="0">
            <a:spAutoFit/>
          </a:bodyPr>
          <a:lstStyle/>
          <a:p>
            <a:r>
              <a:rPr lang="tr-TR" sz="2400" b="1" dirty="0">
                <a:solidFill>
                  <a:schemeClr val="bg1"/>
                </a:solidFill>
                <a:latin typeface="Univers Condensed" panose="020B0606020202060204" pitchFamily="34" charset="0"/>
              </a:rPr>
              <a:t>     İŞGALLERİN BAŞLAMASI VE MİLLÎ </a:t>
            </a:r>
          </a:p>
          <a:p>
            <a:r>
              <a:rPr lang="tr-TR" sz="2400" b="1" dirty="0">
                <a:solidFill>
                  <a:schemeClr val="bg1"/>
                </a:solidFill>
                <a:latin typeface="Univers Condensed" panose="020B0606020202060204" pitchFamily="34" charset="0"/>
              </a:rPr>
              <a:t>             MÜCADELE’YE HAZIRLIK </a:t>
            </a:r>
          </a:p>
          <a:p>
            <a:r>
              <a:rPr lang="tr-TR" sz="2400" b="1" dirty="0">
                <a:solidFill>
                  <a:schemeClr val="bg1"/>
                </a:solidFill>
                <a:latin typeface="Univers Condensed" panose="020B0606020202060204" pitchFamily="34" charset="0"/>
              </a:rPr>
              <a:t>   </a:t>
            </a:r>
          </a:p>
          <a:p>
            <a:r>
              <a:rPr lang="tr-TR" sz="2400" b="1" dirty="0">
                <a:solidFill>
                  <a:schemeClr val="bg1"/>
                </a:solidFill>
                <a:latin typeface="Univers Condensed" panose="020B0606020202060204" pitchFamily="34" charset="0"/>
              </a:rPr>
              <a:t>  Büyük Millet Meclisi’nin Açılması</a:t>
            </a:r>
          </a:p>
          <a:p>
            <a:r>
              <a:rPr lang="tr-TR" sz="2400" b="1" dirty="0">
                <a:solidFill>
                  <a:schemeClr val="bg1"/>
                </a:solidFill>
                <a:latin typeface="Univers Condensed" panose="020B0606020202060204" pitchFamily="34" charset="0"/>
              </a:rPr>
              <a:t>                     (23 Nisan 1920)</a:t>
            </a:r>
          </a:p>
        </p:txBody>
      </p:sp>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523220"/>
          </a:xfrm>
          <a:prstGeom prst="rect">
            <a:avLst/>
          </a:prstGeom>
          <a:noFill/>
        </p:spPr>
        <p:txBody>
          <a:bodyPr wrap="square">
            <a:spAutoFit/>
          </a:bodyPr>
          <a:lstStyle/>
          <a:p>
            <a:pPr algn="ctr"/>
            <a:r>
              <a:rPr lang="tr-TR" sz="2800" b="1">
                <a:solidFill>
                  <a:schemeClr val="bg1"/>
                </a:solidFill>
                <a:latin typeface="Univers Condensed" panose="020B0606020202060204" pitchFamily="34" charset="0"/>
              </a:rPr>
              <a:t>MİLLÎ MÜCADELE </a:t>
            </a:r>
            <a:endParaRPr lang="tr-TR" sz="28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2907280464"/>
              </p:ext>
            </p:extLst>
          </p:nvPr>
        </p:nvGraphicFramePr>
        <p:xfrm>
          <a:off x="164757" y="1841156"/>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etin kutusu 6">
            <a:extLst>
              <a:ext uri="{FF2B5EF4-FFF2-40B4-BE49-F238E27FC236}">
                <a16:creationId xmlns:a16="http://schemas.microsoft.com/office/drawing/2014/main" id="{C8CF6EF0-CF04-443C-86B0-EF112BB40DE6}"/>
              </a:ext>
            </a:extLst>
          </p:cNvPr>
          <p:cNvSpPr txBox="1"/>
          <p:nvPr/>
        </p:nvSpPr>
        <p:spPr>
          <a:xfrm>
            <a:off x="1" y="204572"/>
            <a:ext cx="6098058" cy="369332"/>
          </a:xfrm>
          <a:prstGeom prst="rect">
            <a:avLst/>
          </a:prstGeom>
          <a:noFill/>
        </p:spPr>
        <p:txBody>
          <a:bodyPr wrap="square">
            <a:spAutoFit/>
          </a:bodyPr>
          <a:lstStyle/>
          <a:p>
            <a:r>
              <a:rPr lang="tr-TR" dirty="0"/>
              <a:t>Büyük Millet Meclisinin Açılması (23 Nisan 1920)</a:t>
            </a:r>
          </a:p>
        </p:txBody>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EFF9014-C9E4-46ED-B5F1-456352DFA55C}"/>
              </a:ext>
            </a:extLst>
          </p:cNvPr>
          <p:cNvSpPr txBox="1"/>
          <p:nvPr/>
        </p:nvSpPr>
        <p:spPr>
          <a:xfrm>
            <a:off x="145927" y="753763"/>
            <a:ext cx="5289673" cy="3539430"/>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İtilaf Devletleri Misakı milli kararları sonrası  İstanbul’u resmen  işgal ettiler ve </a:t>
            </a:r>
            <a:r>
              <a:rPr lang="tr-TR" sz="1400" dirty="0" err="1">
                <a:solidFill>
                  <a:schemeClr val="bg1"/>
                </a:solidFill>
              </a:rPr>
              <a:t>Mebusan</a:t>
            </a:r>
            <a:r>
              <a:rPr lang="tr-TR" sz="1400" dirty="0">
                <a:solidFill>
                  <a:schemeClr val="bg1"/>
                </a:solidFill>
              </a:rPr>
              <a:t> Meclisini basarak Millî Mücadele yanlısı milletvekillerini tutukladılar. </a:t>
            </a:r>
          </a:p>
          <a:p>
            <a:pPr marL="285750" indent="-285750" algn="just">
              <a:buFont typeface="Arial" panose="020B0604020202020204" pitchFamily="34" charset="0"/>
              <a:buChar char="•"/>
            </a:pPr>
            <a:r>
              <a:rPr lang="tr-TR" sz="1400" dirty="0">
                <a:solidFill>
                  <a:schemeClr val="bg1"/>
                </a:solidFill>
              </a:rPr>
              <a:t>Bu gelişmeler üzerine  Mustafa Kemal, 19 Mart 1920’de  illere ve kolordu komutanlarına bir genelge göndererek olağanüstü yetkilere sahip bir meclisin Ankara’da toplanacağını bildirdi. Bunun için on beş gün içinde seçimlerin yapılarak milletvekillerinin belirlenmesini istedi.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İşgal altındaki İstanbul’dan kaçmayı başararak Ankara’ya gelebilecek </a:t>
            </a:r>
            <a:r>
              <a:rPr lang="tr-TR" sz="1400" dirty="0" err="1">
                <a:solidFill>
                  <a:schemeClr val="bg1"/>
                </a:solidFill>
              </a:rPr>
              <a:t>Mebusan</a:t>
            </a:r>
            <a:r>
              <a:rPr lang="tr-TR" sz="1400" dirty="0">
                <a:solidFill>
                  <a:schemeClr val="bg1"/>
                </a:solidFill>
              </a:rPr>
              <a:t> Meclisi üyelerinin de yeni meclisin doğal üyesi sayıldı.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err="1">
                <a:solidFill>
                  <a:schemeClr val="bg1"/>
                </a:solidFill>
              </a:rPr>
              <a:t>Ankarada</a:t>
            </a:r>
            <a:r>
              <a:rPr lang="tr-TR" sz="1400" dirty="0">
                <a:solidFill>
                  <a:schemeClr val="bg1"/>
                </a:solidFill>
              </a:rPr>
              <a:t> oluşturulan yeni meclis, 23 Nisan 1920 Cuma günü, milletvekillerinin </a:t>
            </a:r>
            <a:r>
              <a:rPr lang="tr-TR" sz="1400" dirty="0" err="1">
                <a:solidFill>
                  <a:schemeClr val="bg1"/>
                </a:solidFill>
              </a:rPr>
              <a:t>Hacıbayram</a:t>
            </a:r>
            <a:r>
              <a:rPr lang="tr-TR" sz="1400" dirty="0">
                <a:solidFill>
                  <a:schemeClr val="bg1"/>
                </a:solidFill>
              </a:rPr>
              <a:t> Camii’nde halkla beraber cuma namazını kılmalarının ardından açıldı. </a:t>
            </a:r>
          </a:p>
        </p:txBody>
      </p:sp>
      <p:sp>
        <p:nvSpPr>
          <p:cNvPr id="5" name="Metin kutusu 4">
            <a:extLst>
              <a:ext uri="{FF2B5EF4-FFF2-40B4-BE49-F238E27FC236}">
                <a16:creationId xmlns:a16="http://schemas.microsoft.com/office/drawing/2014/main" id="{B38DD9EF-1870-4597-B77D-C693D0773959}"/>
              </a:ext>
            </a:extLst>
          </p:cNvPr>
          <p:cNvSpPr txBox="1"/>
          <p:nvPr/>
        </p:nvSpPr>
        <p:spPr>
          <a:xfrm>
            <a:off x="441754" y="82033"/>
            <a:ext cx="6098058" cy="646331"/>
          </a:xfrm>
          <a:prstGeom prst="rect">
            <a:avLst/>
          </a:prstGeom>
          <a:noFill/>
        </p:spPr>
        <p:txBody>
          <a:bodyPr wrap="square">
            <a:spAutoFit/>
          </a:bodyPr>
          <a:lstStyle/>
          <a:p>
            <a:pPr lvl="0"/>
            <a:r>
              <a:rPr lang="tr-TR" dirty="0">
                <a:solidFill>
                  <a:schemeClr val="bg1"/>
                </a:solidFill>
              </a:rPr>
              <a:t>Büyük Millet Meclisinin Açılması</a:t>
            </a:r>
          </a:p>
          <a:p>
            <a:pPr lvl="0"/>
            <a:r>
              <a:rPr lang="tr-TR" dirty="0">
                <a:solidFill>
                  <a:schemeClr val="bg1"/>
                </a:solidFill>
              </a:rPr>
              <a:t>                 </a:t>
            </a:r>
            <a:r>
              <a:rPr lang="tr-TR" sz="1400" dirty="0">
                <a:solidFill>
                  <a:schemeClr val="bg1"/>
                </a:solidFill>
              </a:rPr>
              <a:t>23 Nisan 1920</a:t>
            </a:r>
          </a:p>
        </p:txBody>
      </p:sp>
      <p:pic>
        <p:nvPicPr>
          <p:cNvPr id="6" name="Resim 5">
            <a:extLst>
              <a:ext uri="{FF2B5EF4-FFF2-40B4-BE49-F238E27FC236}">
                <a16:creationId xmlns:a16="http://schemas.microsoft.com/office/drawing/2014/main" id="{6D12B1AC-4ECF-4A14-BED7-733A8CB426CC}"/>
              </a:ext>
            </a:extLst>
          </p:cNvPr>
          <p:cNvPicPr>
            <a:picLocks noChangeAspect="1"/>
          </p:cNvPicPr>
          <p:nvPr/>
        </p:nvPicPr>
        <p:blipFill>
          <a:blip r:embed="rId2"/>
          <a:stretch>
            <a:fillRect/>
          </a:stretch>
        </p:blipFill>
        <p:spPr>
          <a:xfrm>
            <a:off x="5435600" y="123305"/>
            <a:ext cx="6610474" cy="3043825"/>
          </a:xfrm>
          <a:prstGeom prst="rect">
            <a:avLst/>
          </a:prstGeom>
        </p:spPr>
      </p:pic>
      <p:pic>
        <p:nvPicPr>
          <p:cNvPr id="1026" name="Picture 2" descr="Atatürk Meclis'i neden cuma günü açtı?">
            <a:extLst>
              <a:ext uri="{FF2B5EF4-FFF2-40B4-BE49-F238E27FC236}">
                <a16:creationId xmlns:a16="http://schemas.microsoft.com/office/drawing/2014/main" id="{D31AB1E1-EBA4-48B1-AC60-8FAEFBCAC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54" y="4523087"/>
            <a:ext cx="4993845" cy="2142698"/>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B2C02632-AB4C-4146-B477-906B976CBBE0}"/>
              </a:ext>
            </a:extLst>
          </p:cNvPr>
          <p:cNvSpPr txBox="1"/>
          <p:nvPr/>
        </p:nvSpPr>
        <p:spPr>
          <a:xfrm>
            <a:off x="6233745" y="3321787"/>
            <a:ext cx="5531893" cy="3416320"/>
          </a:xfrm>
          <a:prstGeom prst="rect">
            <a:avLst/>
          </a:prstGeom>
          <a:noFill/>
        </p:spPr>
        <p:txBody>
          <a:bodyPr wrap="square">
            <a:spAutoFit/>
          </a:bodyPr>
          <a:lstStyle/>
          <a:p>
            <a:pPr algn="just"/>
            <a:r>
              <a:rPr lang="tr-TR" sz="1200" b="0" i="0" dirty="0">
                <a:solidFill>
                  <a:srgbClr val="FF0000"/>
                </a:solidFill>
                <a:effectLst/>
              </a:rPr>
              <a:t>Günümüzde Kurtuluş Savaşı Müzesi olarak kullanılmakta olan Birinci Türkiye Büyük Millet Meclisi Binası, 1916 yılında Harbiye Nazırı Enver Paşa’nın emriyle İttihat ve Terakki Fırkasınca cemiyet binası olarak kullanılmak üzere inşa edilmeye başlanmıştır.</a:t>
            </a:r>
          </a:p>
          <a:p>
            <a:pPr algn="just"/>
            <a:r>
              <a:rPr lang="tr-TR" sz="1200" b="0" i="0" dirty="0">
                <a:solidFill>
                  <a:srgbClr val="FF0000"/>
                </a:solidFill>
                <a:effectLst/>
              </a:rPr>
              <a:t>Binanın projesi Evkaf mimarı Salim Bey tarafından çizilmiş, projeyi mimar </a:t>
            </a:r>
            <a:r>
              <a:rPr lang="tr-TR" sz="1200" b="0" i="0" dirty="0" err="1">
                <a:solidFill>
                  <a:srgbClr val="FF0000"/>
                </a:solidFill>
                <a:effectLst/>
              </a:rPr>
              <a:t>Hasip</a:t>
            </a:r>
            <a:r>
              <a:rPr lang="tr-TR" sz="1200" b="0" i="0" dirty="0">
                <a:solidFill>
                  <a:srgbClr val="FF0000"/>
                </a:solidFill>
                <a:effectLst/>
              </a:rPr>
              <a:t> Bey yürütmüştür. İnşaat, sürmekte olan savaş ve yaşanan malzeme sıkıntısı nedeniyle yarım kalmış, mimar </a:t>
            </a:r>
            <a:r>
              <a:rPr lang="tr-TR" sz="1200" b="0" i="0" dirty="0" err="1">
                <a:solidFill>
                  <a:srgbClr val="FF0000"/>
                </a:solidFill>
                <a:effectLst/>
              </a:rPr>
              <a:t>Hasip</a:t>
            </a:r>
            <a:r>
              <a:rPr lang="tr-TR" sz="1200" b="0" i="0" dirty="0">
                <a:solidFill>
                  <a:srgbClr val="FF0000"/>
                </a:solidFill>
                <a:effectLst/>
              </a:rPr>
              <a:t> Bey Kurtuluş Savaşı sırasında şehit düşmüştür.</a:t>
            </a:r>
          </a:p>
          <a:p>
            <a:pPr algn="just"/>
            <a:endParaRPr lang="tr-TR" sz="1200" b="0" i="0" dirty="0">
              <a:solidFill>
                <a:srgbClr val="FF0000"/>
              </a:solidFill>
              <a:effectLst/>
            </a:endParaRPr>
          </a:p>
          <a:p>
            <a:pPr algn="just"/>
            <a:r>
              <a:rPr lang="tr-TR" sz="1200" b="0" i="0" dirty="0">
                <a:solidFill>
                  <a:srgbClr val="FF0000"/>
                </a:solidFill>
                <a:effectLst/>
              </a:rPr>
              <a:t>Millî Mücadele öncesinde, mütareke döneminde bir grup İngiliz ve Fransız askeri Ankara’da tren istasyonu ve Taş Han gibi binalara yerleştirilmişlerdir. Bu dönemde, henüz çatısının bir bölümü örtülmemiş olan bu bina küçük bir Fransız müfrezesi tarafından kısa bir süre kullanılmıştır. Fransız müfrezesi, 27 Aralık 1919’da Mustafa Kemal Paşa’nın Ankara’ya gelmesi üzerine binayı boşaltarak kenti terk etmiştir. Türkiye Büyük Millet Meclisinin 23 Nisan 1920 tarihinde açılmasına karar verildiğinde, Ankara’da Meclisin toplanabilmesi için gerekli büyüklükte ve donanımda bir bina bulunmadığı görülmüştür. Bu şartlar altında, inşaatı yarım kalan İttihat ve Terakki Fırkası cemiyet binasının Meclis Binası olarak kullanılmasına karar verilmiş ve binanın tamamlanması görevi (sonradan 1. Dönem Bursa Mebusu olan) Necati Bey’e verilmiştir.</a:t>
            </a:r>
          </a:p>
        </p:txBody>
      </p:sp>
      <p:sp>
        <p:nvSpPr>
          <p:cNvPr id="13" name="Metin kutusu 12">
            <a:extLst>
              <a:ext uri="{FF2B5EF4-FFF2-40B4-BE49-F238E27FC236}">
                <a16:creationId xmlns:a16="http://schemas.microsoft.com/office/drawing/2014/main" id="{0C928005-3C6F-490C-9D3A-C0EB18C712AC}"/>
              </a:ext>
            </a:extLst>
          </p:cNvPr>
          <p:cNvSpPr txBox="1"/>
          <p:nvPr/>
        </p:nvSpPr>
        <p:spPr>
          <a:xfrm>
            <a:off x="6233745" y="454085"/>
            <a:ext cx="6264322" cy="369332"/>
          </a:xfrm>
          <a:prstGeom prst="rect">
            <a:avLst/>
          </a:prstGeom>
          <a:noFill/>
        </p:spPr>
        <p:txBody>
          <a:bodyPr wrap="square">
            <a:spAutoFit/>
          </a:bodyPr>
          <a:lstStyle/>
          <a:p>
            <a:pPr algn="just"/>
            <a:r>
              <a:rPr lang="tr-TR" sz="1800" b="1" i="0" dirty="0">
                <a:solidFill>
                  <a:srgbClr val="FF0000"/>
                </a:solidFill>
                <a:effectLst/>
              </a:rPr>
              <a:t>BÜYÜK MİLLET MECLİSİ BİNASININ TARİHÇESİ</a:t>
            </a:r>
            <a:endParaRPr lang="tr-TR" sz="1800" b="0" i="0" dirty="0">
              <a:solidFill>
                <a:srgbClr val="FF0000"/>
              </a:solidFill>
              <a:effectLst/>
            </a:endParaRPr>
          </a:p>
        </p:txBody>
      </p:sp>
    </p:spTree>
    <p:extLst>
      <p:ext uri="{BB962C8B-B14F-4D97-AF65-F5344CB8AC3E}">
        <p14:creationId xmlns:p14="http://schemas.microsoft.com/office/powerpoint/2010/main" val="273975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D6BF6DF-D759-429B-9421-6692ED052BB8}"/>
              </a:ext>
            </a:extLst>
          </p:cNvPr>
          <p:cNvSpPr txBox="1"/>
          <p:nvPr/>
        </p:nvSpPr>
        <p:spPr>
          <a:xfrm>
            <a:off x="6158813" y="189483"/>
            <a:ext cx="6098058" cy="3539430"/>
          </a:xfrm>
          <a:prstGeom prst="rect">
            <a:avLst/>
          </a:prstGeom>
          <a:noFill/>
        </p:spPr>
        <p:txBody>
          <a:bodyPr wrap="square">
            <a:spAutoFit/>
          </a:bodyPr>
          <a:lstStyle/>
          <a:p>
            <a:r>
              <a:rPr lang="tr-TR" sz="1400" dirty="0">
                <a:solidFill>
                  <a:schemeClr val="bg1"/>
                </a:solidFill>
              </a:rPr>
              <a:t>Meclis’te kabul edilen “1 No.lu Kararlar” şunları içermektedir:</a:t>
            </a:r>
          </a:p>
          <a:p>
            <a:endParaRPr lang="tr-TR" sz="1400" dirty="0">
              <a:solidFill>
                <a:schemeClr val="bg1"/>
              </a:solidFill>
            </a:endParaRPr>
          </a:p>
          <a:p>
            <a:pPr marL="342900" indent="-342900">
              <a:buAutoNum type="arabicPeriod"/>
            </a:pPr>
            <a:r>
              <a:rPr lang="tr-TR" sz="1400" dirty="0">
                <a:solidFill>
                  <a:srgbClr val="FF0000"/>
                </a:solidFill>
              </a:rPr>
              <a:t>Hükûmet kurmak zorunludur.</a:t>
            </a:r>
          </a:p>
          <a:p>
            <a:pPr marL="342900" indent="-342900">
              <a:buAutoNum type="arabicPeriod"/>
            </a:pPr>
            <a:endParaRPr lang="tr-TR" sz="1400" dirty="0">
              <a:solidFill>
                <a:srgbClr val="FF0000"/>
              </a:solidFill>
            </a:endParaRPr>
          </a:p>
          <a:p>
            <a:r>
              <a:rPr lang="tr-TR" sz="1400" dirty="0">
                <a:solidFill>
                  <a:srgbClr val="FF0000"/>
                </a:solidFill>
              </a:rPr>
              <a:t>2. Geçici olarak bir hükûmet başkanı tanımak ya da bir padişah vekili ortaya koymak uygun değildir.</a:t>
            </a:r>
          </a:p>
          <a:p>
            <a:endParaRPr lang="tr-TR" sz="1400" dirty="0">
              <a:solidFill>
                <a:srgbClr val="FF0000"/>
              </a:solidFill>
            </a:endParaRPr>
          </a:p>
          <a:p>
            <a:r>
              <a:rPr lang="tr-TR" sz="1400" dirty="0">
                <a:solidFill>
                  <a:srgbClr val="FF0000"/>
                </a:solidFill>
              </a:rPr>
              <a:t>3. Büyük Millet Meclisinin üstünde bir güç yoktur.</a:t>
            </a:r>
          </a:p>
          <a:p>
            <a:endParaRPr lang="tr-TR" sz="1400" dirty="0">
              <a:solidFill>
                <a:srgbClr val="FF0000"/>
              </a:solidFill>
            </a:endParaRPr>
          </a:p>
          <a:p>
            <a:r>
              <a:rPr lang="tr-TR" sz="1400" dirty="0">
                <a:solidFill>
                  <a:srgbClr val="FF0000"/>
                </a:solidFill>
              </a:rPr>
              <a:t>4. Büyük Millet Meclisi, yasama ve yürütme yetkilerini kendinde toplamıştır.</a:t>
            </a:r>
          </a:p>
          <a:p>
            <a:endParaRPr lang="tr-TR" sz="1400" dirty="0">
              <a:solidFill>
                <a:srgbClr val="FF0000"/>
              </a:solidFill>
            </a:endParaRPr>
          </a:p>
          <a:p>
            <a:r>
              <a:rPr lang="tr-TR" sz="1400" dirty="0">
                <a:solidFill>
                  <a:srgbClr val="FF0000"/>
                </a:solidFill>
              </a:rPr>
              <a:t>5. Mecliste seçilecek ve vekil olarak görevlendirilecek bir kurul hükûmet işlerine bakar. Meclis başkanı bu kurulun da başkanıdır.</a:t>
            </a:r>
          </a:p>
          <a:p>
            <a:endParaRPr lang="tr-TR" sz="1400" dirty="0">
              <a:solidFill>
                <a:srgbClr val="FF0000"/>
              </a:solidFill>
            </a:endParaRPr>
          </a:p>
          <a:p>
            <a:r>
              <a:rPr lang="tr-TR" sz="1400" dirty="0">
                <a:solidFill>
                  <a:srgbClr val="FF0000"/>
                </a:solidFill>
              </a:rPr>
              <a:t>6. Padişah ve Halife baskı ve zordan kurtulduğu zaman Meclisin düzenleyeceği yasal ilkeler içinde durumunu alır. </a:t>
            </a:r>
          </a:p>
        </p:txBody>
      </p:sp>
      <p:sp>
        <p:nvSpPr>
          <p:cNvPr id="5" name="Metin kutusu 4">
            <a:extLst>
              <a:ext uri="{FF2B5EF4-FFF2-40B4-BE49-F238E27FC236}">
                <a16:creationId xmlns:a16="http://schemas.microsoft.com/office/drawing/2014/main" id="{DEA561B3-3E2C-40A4-8BC1-F2FA23244889}"/>
              </a:ext>
            </a:extLst>
          </p:cNvPr>
          <p:cNvSpPr txBox="1"/>
          <p:nvPr/>
        </p:nvSpPr>
        <p:spPr>
          <a:xfrm>
            <a:off x="392327" y="707586"/>
            <a:ext cx="5380676" cy="2862322"/>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115 milletvekilinin katıldığı ilk gün toplantısına en yaşlı üye sıfatıyla, Sinop Milletvekili Şerif Bey başkanlık yaptı. </a:t>
            </a: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tr-TR" dirty="0">
                <a:solidFill>
                  <a:schemeClr val="bg1"/>
                </a:solidFill>
              </a:rPr>
              <a:t>24 Nisan 1920 tarihinde yapılan toplantıda ise Mustafa Kemal, meclis başkanı seçildi. Mustafa Kemal aynı gün, meclisin yetkileri ve işleyişi ile ilgili görüşlerini bir önerge şeklinde sundu ve bunlar Meclis tarafından 1 No.lu Kararlar olarak kabul edildi.</a:t>
            </a:r>
          </a:p>
        </p:txBody>
      </p:sp>
      <p:sp>
        <p:nvSpPr>
          <p:cNvPr id="7" name="Metin kutusu 6">
            <a:extLst>
              <a:ext uri="{FF2B5EF4-FFF2-40B4-BE49-F238E27FC236}">
                <a16:creationId xmlns:a16="http://schemas.microsoft.com/office/drawing/2014/main" id="{1FFD3E8E-2439-4B61-A55A-DB42F79A2CAD}"/>
              </a:ext>
            </a:extLst>
          </p:cNvPr>
          <p:cNvSpPr txBox="1"/>
          <p:nvPr/>
        </p:nvSpPr>
        <p:spPr>
          <a:xfrm>
            <a:off x="3082665" y="3877684"/>
            <a:ext cx="5724451" cy="2677656"/>
          </a:xfrm>
          <a:prstGeom prst="rect">
            <a:avLst/>
          </a:prstGeom>
          <a:noFill/>
        </p:spPr>
        <p:txBody>
          <a:bodyPr wrap="square">
            <a:spAutoFit/>
          </a:bodyPr>
          <a:lstStyle/>
          <a:p>
            <a:pPr marL="285750" indent="-285750" algn="just">
              <a:buFont typeface="Arial" panose="020B0604020202020204" pitchFamily="34" charset="0"/>
              <a:buChar char="•"/>
            </a:pPr>
            <a:r>
              <a:rPr lang="tr-TR" sz="1400" dirty="0" err="1">
                <a:solidFill>
                  <a:schemeClr val="bg1"/>
                </a:solidFill>
              </a:rPr>
              <a:t>BMM’nin</a:t>
            </a:r>
            <a:r>
              <a:rPr lang="tr-TR" sz="1400" dirty="0">
                <a:solidFill>
                  <a:schemeClr val="bg1"/>
                </a:solidFill>
              </a:rPr>
              <a:t> açılmasıyla milli egemenliğe dayalı, tam bağımsızlığı hedefleyen yeni bir devlet kuruldu.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Osmanlı Parlamentosunun aksine azınlık temsilcilerinin olmadığı bu meclis, milli bir nitelik taşımaktaydı.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Kurtuluş mücadelesini yürüten ve başarıya ulaştıran bu I. BMM, hem yeni bir devlet kurması hem yeni bir anayasa kabul etmesi nedeniyle, kurucu meclis özelliği taşımaktadır.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Birinci meclis, savaş koşullarında kararların hızlı alınıp uygulanmasını sağlamak amacıyla güçler birliği ilkesini benimsemiştir</a:t>
            </a:r>
          </a:p>
        </p:txBody>
      </p:sp>
      <p:sp>
        <p:nvSpPr>
          <p:cNvPr id="9" name="Metin kutusu 8">
            <a:extLst>
              <a:ext uri="{FF2B5EF4-FFF2-40B4-BE49-F238E27FC236}">
                <a16:creationId xmlns:a16="http://schemas.microsoft.com/office/drawing/2014/main" id="{44757EF7-A6C0-425C-BE30-1C938452DD9A}"/>
              </a:ext>
            </a:extLst>
          </p:cNvPr>
          <p:cNvSpPr txBox="1"/>
          <p:nvPr/>
        </p:nvSpPr>
        <p:spPr>
          <a:xfrm>
            <a:off x="0" y="189483"/>
            <a:ext cx="6141308" cy="369332"/>
          </a:xfrm>
          <a:prstGeom prst="rect">
            <a:avLst/>
          </a:prstGeom>
          <a:noFill/>
        </p:spPr>
        <p:txBody>
          <a:bodyPr wrap="square">
            <a:spAutoFit/>
          </a:bodyPr>
          <a:lstStyle/>
          <a:p>
            <a:pPr lvl="0"/>
            <a:r>
              <a:rPr lang="tr-TR" dirty="0">
                <a:solidFill>
                  <a:schemeClr val="bg1"/>
                </a:solidFill>
              </a:rPr>
              <a:t>İlk Çalışmalar ve Meclisin Özellikleri</a:t>
            </a:r>
          </a:p>
        </p:txBody>
      </p:sp>
      <p:sp>
        <p:nvSpPr>
          <p:cNvPr id="8" name="Metin kutusu 7">
            <a:extLst>
              <a:ext uri="{FF2B5EF4-FFF2-40B4-BE49-F238E27FC236}">
                <a16:creationId xmlns:a16="http://schemas.microsoft.com/office/drawing/2014/main" id="{F5743454-2CC3-489C-B341-3ED77B1EE2A9}"/>
              </a:ext>
            </a:extLst>
          </p:cNvPr>
          <p:cNvSpPr txBox="1"/>
          <p:nvPr/>
        </p:nvSpPr>
        <p:spPr>
          <a:xfrm>
            <a:off x="2704098" y="3566551"/>
            <a:ext cx="2758240" cy="338554"/>
          </a:xfrm>
          <a:prstGeom prst="rect">
            <a:avLst/>
          </a:prstGeom>
          <a:noFill/>
        </p:spPr>
        <p:txBody>
          <a:bodyPr wrap="square">
            <a:spAutoFit/>
          </a:bodyPr>
          <a:lstStyle/>
          <a:p>
            <a:r>
              <a:rPr lang="tr-TR" sz="1600" dirty="0">
                <a:solidFill>
                  <a:schemeClr val="bg1"/>
                </a:solidFill>
              </a:rPr>
              <a:t>I. </a:t>
            </a:r>
            <a:r>
              <a:rPr lang="tr-TR" sz="1600" dirty="0" err="1">
                <a:solidFill>
                  <a:schemeClr val="bg1"/>
                </a:solidFill>
              </a:rPr>
              <a:t>Tbmm’nin</a:t>
            </a:r>
            <a:r>
              <a:rPr lang="tr-TR" sz="1600" dirty="0">
                <a:solidFill>
                  <a:schemeClr val="bg1"/>
                </a:solidFill>
              </a:rPr>
              <a:t> bazı özellikleri</a:t>
            </a:r>
            <a:endParaRPr lang="tr-TR" sz="1600" dirty="0"/>
          </a:p>
        </p:txBody>
      </p:sp>
      <p:sp>
        <p:nvSpPr>
          <p:cNvPr id="4" name="Ok: Aşağı Bükülü 3">
            <a:extLst>
              <a:ext uri="{FF2B5EF4-FFF2-40B4-BE49-F238E27FC236}">
                <a16:creationId xmlns:a16="http://schemas.microsoft.com/office/drawing/2014/main" id="{5C68CAA5-53D6-4AB0-B9DE-1AE7B08984CC}"/>
              </a:ext>
            </a:extLst>
          </p:cNvPr>
          <p:cNvSpPr/>
          <p:nvPr/>
        </p:nvSpPr>
        <p:spPr>
          <a:xfrm rot="21170856">
            <a:off x="4339388" y="-18738"/>
            <a:ext cx="1880938" cy="536931"/>
          </a:xfrm>
          <a:prstGeom prst="curvedDownArrow">
            <a:avLst>
              <a:gd name="adj1" fmla="val 8810"/>
              <a:gd name="adj2" fmla="val 36737"/>
              <a:gd name="adj3" fmla="val 25000"/>
            </a:avLst>
          </a:prstGeom>
          <a:ln>
            <a:noFill/>
          </a:ln>
          <a:effectLst>
            <a:glow rad="228600">
              <a:schemeClr val="accent1">
                <a:satMod val="175000"/>
                <a:alpha val="5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6" name="Oval 5">
            <a:extLst>
              <a:ext uri="{FF2B5EF4-FFF2-40B4-BE49-F238E27FC236}">
                <a16:creationId xmlns:a16="http://schemas.microsoft.com/office/drawing/2014/main" id="{81E63499-5079-4360-928D-B07C9015306D}"/>
              </a:ext>
            </a:extLst>
          </p:cNvPr>
          <p:cNvSpPr/>
          <p:nvPr/>
        </p:nvSpPr>
        <p:spPr>
          <a:xfrm>
            <a:off x="1612232" y="4150894"/>
            <a:ext cx="360947" cy="360947"/>
          </a:xfrm>
          <a:prstGeom prst="ellipse">
            <a:avLst/>
          </a:prstGeom>
          <a:solidFill>
            <a:schemeClr val="bg1"/>
          </a:solidFill>
          <a:ln>
            <a:noFill/>
          </a:ln>
          <a:effectLst>
            <a:glow rad="2540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53EAD112-170C-4059-814C-82194175FAC3}"/>
              </a:ext>
            </a:extLst>
          </p:cNvPr>
          <p:cNvSpPr/>
          <p:nvPr/>
        </p:nvSpPr>
        <p:spPr>
          <a:xfrm>
            <a:off x="922421" y="5036038"/>
            <a:ext cx="360947" cy="360947"/>
          </a:xfrm>
          <a:prstGeom prst="ellipse">
            <a:avLst/>
          </a:prstGeom>
          <a:solidFill>
            <a:schemeClr val="bg1"/>
          </a:solidFill>
          <a:ln>
            <a:noFill/>
          </a:ln>
          <a:effectLst>
            <a:glow rad="2540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CC9C043C-5246-490D-A476-629FCD293EF3}"/>
              </a:ext>
            </a:extLst>
          </p:cNvPr>
          <p:cNvSpPr/>
          <p:nvPr/>
        </p:nvSpPr>
        <p:spPr>
          <a:xfrm>
            <a:off x="8807116" y="6374866"/>
            <a:ext cx="360947" cy="360947"/>
          </a:xfrm>
          <a:prstGeom prst="ellipse">
            <a:avLst/>
          </a:prstGeom>
          <a:solidFill>
            <a:schemeClr val="bg1"/>
          </a:solidFill>
          <a:ln>
            <a:noFill/>
          </a:ln>
          <a:effectLst>
            <a:glow rad="2540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04D6969C-A655-4E33-80A8-A81C80770EE1}"/>
              </a:ext>
            </a:extLst>
          </p:cNvPr>
          <p:cNvSpPr/>
          <p:nvPr/>
        </p:nvSpPr>
        <p:spPr>
          <a:xfrm>
            <a:off x="348211" y="5969940"/>
            <a:ext cx="360947" cy="360947"/>
          </a:xfrm>
          <a:prstGeom prst="ellipse">
            <a:avLst/>
          </a:prstGeom>
          <a:solidFill>
            <a:schemeClr val="bg1"/>
          </a:solidFill>
          <a:ln>
            <a:noFill/>
          </a:ln>
          <a:effectLst>
            <a:glow rad="2540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6467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6192C69-B38C-4CCC-A156-02CA306D1579}"/>
              </a:ext>
            </a:extLst>
          </p:cNvPr>
          <p:cNvSpPr txBox="1"/>
          <p:nvPr/>
        </p:nvSpPr>
        <p:spPr>
          <a:xfrm>
            <a:off x="0" y="64380"/>
            <a:ext cx="6098058" cy="369332"/>
          </a:xfrm>
          <a:prstGeom prst="rect">
            <a:avLst/>
          </a:prstGeom>
          <a:noFill/>
        </p:spPr>
        <p:txBody>
          <a:bodyPr wrap="square">
            <a:spAutoFit/>
          </a:bodyPr>
          <a:lstStyle/>
          <a:p>
            <a:r>
              <a:rPr lang="tr-TR" dirty="0">
                <a:solidFill>
                  <a:schemeClr val="bg1"/>
                </a:solidFill>
              </a:rPr>
              <a:t>Büyük Millet Meclisine Karşı Ayaklanmalar</a:t>
            </a:r>
          </a:p>
        </p:txBody>
      </p:sp>
      <p:sp>
        <p:nvSpPr>
          <p:cNvPr id="5" name="Metin kutusu 4">
            <a:extLst>
              <a:ext uri="{FF2B5EF4-FFF2-40B4-BE49-F238E27FC236}">
                <a16:creationId xmlns:a16="http://schemas.microsoft.com/office/drawing/2014/main" id="{ACC1ED89-D2C3-412E-9B12-1B5118A19FCB}"/>
              </a:ext>
            </a:extLst>
          </p:cNvPr>
          <p:cNvSpPr txBox="1"/>
          <p:nvPr/>
        </p:nvSpPr>
        <p:spPr>
          <a:xfrm>
            <a:off x="270600" y="851531"/>
            <a:ext cx="8135463" cy="1077218"/>
          </a:xfrm>
          <a:prstGeom prst="rect">
            <a:avLst/>
          </a:prstGeom>
          <a:noFill/>
        </p:spPr>
        <p:txBody>
          <a:bodyPr wrap="square">
            <a:spAutoFit/>
          </a:bodyPr>
          <a:lstStyle/>
          <a:p>
            <a:pPr marL="285750" indent="-285750" algn="just">
              <a:buFont typeface="Arial" panose="020B0604020202020204" pitchFamily="34" charset="0"/>
              <a:buChar char="•"/>
            </a:pPr>
            <a:r>
              <a:rPr lang="tr-TR" sz="1600" dirty="0">
                <a:solidFill>
                  <a:schemeClr val="bg1"/>
                </a:solidFill>
              </a:rPr>
              <a:t>Büyük Millet Meclisi Hükûmeti bir yandan yurdu işgal eden düşmana karşı mücadele ederken diğer yandan da İstanbul Hükûmeti, azınlıklar ve Milli Mücadele’ye karşı olanlar tarafından çıkarılan ayaklanmalarla uğraştı. BMM Hükûmeti hem iç hem de dış düşmanlarla aynı anda savaşmak zorunda kalmıştır.</a:t>
            </a:r>
          </a:p>
        </p:txBody>
      </p:sp>
      <p:sp>
        <p:nvSpPr>
          <p:cNvPr id="6" name="Metin kutusu 5">
            <a:extLst>
              <a:ext uri="{FF2B5EF4-FFF2-40B4-BE49-F238E27FC236}">
                <a16:creationId xmlns:a16="http://schemas.microsoft.com/office/drawing/2014/main" id="{83C074E8-E046-437C-A0EC-285D98F5622D}"/>
              </a:ext>
            </a:extLst>
          </p:cNvPr>
          <p:cNvSpPr txBox="1"/>
          <p:nvPr/>
        </p:nvSpPr>
        <p:spPr>
          <a:xfrm>
            <a:off x="2044309" y="2051393"/>
            <a:ext cx="7484702" cy="1323439"/>
          </a:xfrm>
          <a:prstGeom prst="rect">
            <a:avLst/>
          </a:prstGeom>
          <a:noFill/>
        </p:spPr>
        <p:txBody>
          <a:bodyPr wrap="square">
            <a:spAutoFit/>
          </a:bodyPr>
          <a:lstStyle/>
          <a:p>
            <a:pPr algn="just"/>
            <a:r>
              <a:rPr lang="tr-TR" sz="1600" dirty="0">
                <a:solidFill>
                  <a:schemeClr val="bg1"/>
                </a:solidFill>
              </a:rPr>
              <a:t>Ülkede çıkan isyanlar, Damat Ferit Paşa </a:t>
            </a:r>
            <a:r>
              <a:rPr lang="tr-TR" sz="1600" dirty="0" err="1">
                <a:solidFill>
                  <a:schemeClr val="bg1"/>
                </a:solidFill>
              </a:rPr>
              <a:t>Hükûmeti’nin</a:t>
            </a:r>
            <a:r>
              <a:rPr lang="tr-TR" sz="1600" dirty="0">
                <a:solidFill>
                  <a:schemeClr val="bg1"/>
                </a:solidFill>
              </a:rPr>
              <a:t> kurulmasıyla daha da arttı. Damat Ferit Paşa Anadolu’da oluşan ulusal gücü yok etmek için her türlü yolu deniyordu. Millî Mücadele yanlısı kişiler görevden alındı. Millî güçleri dağıtmak için İtilaf Devletleri’nden yardımlar alınarak askerî birlikler kuruldu. </a:t>
            </a:r>
            <a:r>
              <a:rPr lang="tr-TR" sz="1600" dirty="0" err="1">
                <a:solidFill>
                  <a:schemeClr val="bg1"/>
                </a:solidFill>
              </a:rPr>
              <a:t>Kuvay</a:t>
            </a:r>
            <a:r>
              <a:rPr lang="tr-TR" sz="1600" dirty="0">
                <a:solidFill>
                  <a:schemeClr val="bg1"/>
                </a:solidFill>
              </a:rPr>
              <a:t>-ı İnzibatiye (Halifelik Ordusu) adıyla kurulan bu kuvvetler </a:t>
            </a:r>
            <a:r>
              <a:rPr lang="tr-TR" sz="1600" dirty="0" err="1">
                <a:solidFill>
                  <a:schemeClr val="bg1"/>
                </a:solidFill>
              </a:rPr>
              <a:t>Kuvay</a:t>
            </a:r>
            <a:r>
              <a:rPr lang="tr-TR" sz="1600" dirty="0">
                <a:solidFill>
                  <a:schemeClr val="bg1"/>
                </a:solidFill>
              </a:rPr>
              <a:t>-ı </a:t>
            </a:r>
            <a:r>
              <a:rPr lang="tr-TR" sz="1600" dirty="0" err="1">
                <a:solidFill>
                  <a:schemeClr val="bg1"/>
                </a:solidFill>
              </a:rPr>
              <a:t>Millîyeciler</a:t>
            </a:r>
            <a:r>
              <a:rPr lang="tr-TR" sz="1600" dirty="0">
                <a:solidFill>
                  <a:schemeClr val="bg1"/>
                </a:solidFill>
              </a:rPr>
              <a:t> üzerine gönderildi.</a:t>
            </a:r>
            <a:endParaRPr lang="tr-TR" sz="1600" dirty="0"/>
          </a:p>
        </p:txBody>
      </p:sp>
      <p:sp>
        <p:nvSpPr>
          <p:cNvPr id="7" name="Metin kutusu 6">
            <a:extLst>
              <a:ext uri="{FF2B5EF4-FFF2-40B4-BE49-F238E27FC236}">
                <a16:creationId xmlns:a16="http://schemas.microsoft.com/office/drawing/2014/main" id="{B216E2A2-8463-4096-86C8-3FC9D5C16198}"/>
              </a:ext>
            </a:extLst>
          </p:cNvPr>
          <p:cNvSpPr txBox="1"/>
          <p:nvPr/>
        </p:nvSpPr>
        <p:spPr>
          <a:xfrm>
            <a:off x="3730847" y="3786861"/>
            <a:ext cx="6792773" cy="1323439"/>
          </a:xfrm>
          <a:prstGeom prst="rect">
            <a:avLst/>
          </a:prstGeom>
          <a:noFill/>
        </p:spPr>
        <p:txBody>
          <a:bodyPr wrap="square">
            <a:spAutoFit/>
          </a:bodyPr>
          <a:lstStyle/>
          <a:p>
            <a:pPr algn="just"/>
            <a:r>
              <a:rPr lang="tr-TR" sz="1600" dirty="0">
                <a:solidFill>
                  <a:schemeClr val="bg1"/>
                </a:solidFill>
              </a:rPr>
              <a:t>Savaşlardan yılmış yoksul halkı isyanlara teşvik etmek için Padişah ve halifeye bağlıkları kullanılarak, millî güçlerin kanunsuz bir şekilde halktan para ve asker topladıkları propagandası yapılıyordu. Şeyhülislam’dan aldıkları fetva ile de </a:t>
            </a:r>
            <a:r>
              <a:rPr lang="tr-TR" sz="1600" dirty="0" err="1">
                <a:solidFill>
                  <a:schemeClr val="bg1"/>
                </a:solidFill>
              </a:rPr>
              <a:t>Kuvay</a:t>
            </a:r>
            <a:r>
              <a:rPr lang="tr-TR" sz="1600" dirty="0">
                <a:solidFill>
                  <a:schemeClr val="bg1"/>
                </a:solidFill>
              </a:rPr>
              <a:t>-ı </a:t>
            </a:r>
            <a:r>
              <a:rPr lang="tr-TR" sz="1600" dirty="0" err="1">
                <a:solidFill>
                  <a:schemeClr val="bg1"/>
                </a:solidFill>
              </a:rPr>
              <a:t>Millîyeciler</a:t>
            </a:r>
            <a:r>
              <a:rPr lang="tr-TR" sz="1600" dirty="0">
                <a:solidFill>
                  <a:schemeClr val="bg1"/>
                </a:solidFill>
              </a:rPr>
              <a:t> vatan haini ve din düşmanı ilan edildi. Ayrıca bu fetva, gazetelerle ve düşman uçaklarıyla bütün ülkeye dağıtıldı.</a:t>
            </a:r>
          </a:p>
        </p:txBody>
      </p:sp>
      <p:sp>
        <p:nvSpPr>
          <p:cNvPr id="9" name="Metin kutusu 8">
            <a:extLst>
              <a:ext uri="{FF2B5EF4-FFF2-40B4-BE49-F238E27FC236}">
                <a16:creationId xmlns:a16="http://schemas.microsoft.com/office/drawing/2014/main" id="{8DDA01AE-0364-418F-9B2F-8D5AFACC202F}"/>
              </a:ext>
            </a:extLst>
          </p:cNvPr>
          <p:cNvSpPr txBox="1"/>
          <p:nvPr/>
        </p:nvSpPr>
        <p:spPr>
          <a:xfrm>
            <a:off x="5706449" y="5714241"/>
            <a:ext cx="6096000" cy="830997"/>
          </a:xfrm>
          <a:prstGeom prst="rect">
            <a:avLst/>
          </a:prstGeom>
          <a:noFill/>
        </p:spPr>
        <p:txBody>
          <a:bodyPr wrap="square">
            <a:spAutoFit/>
          </a:bodyPr>
          <a:lstStyle/>
          <a:p>
            <a:pPr algn="just"/>
            <a:r>
              <a:rPr lang="tr-TR" sz="1600" dirty="0">
                <a:solidFill>
                  <a:schemeClr val="bg1"/>
                </a:solidFill>
              </a:rPr>
              <a:t>Bütün bu kışkırtmaların sonucunda yüzlerce yıldır Padişah’a bağlılığı bir gelenek haline getirmiş olan insanlar, Anadolu’nun çeşitli yerlerinde peş peşe ayaklanmalar çıkardı.</a:t>
            </a:r>
          </a:p>
        </p:txBody>
      </p:sp>
      <p:sp>
        <p:nvSpPr>
          <p:cNvPr id="11" name="Oval 10">
            <a:extLst>
              <a:ext uri="{FF2B5EF4-FFF2-40B4-BE49-F238E27FC236}">
                <a16:creationId xmlns:a16="http://schemas.microsoft.com/office/drawing/2014/main" id="{E8A53AAB-8FE8-4E91-99CE-8D952588B7D4}"/>
              </a:ext>
            </a:extLst>
          </p:cNvPr>
          <p:cNvSpPr/>
          <p:nvPr/>
        </p:nvSpPr>
        <p:spPr>
          <a:xfrm>
            <a:off x="10034337" y="3240194"/>
            <a:ext cx="489283" cy="451466"/>
          </a:xfrm>
          <a:prstGeom prst="ellipse">
            <a:avLst/>
          </a:prstGeom>
          <a:solidFill>
            <a:schemeClr val="bg1"/>
          </a:solidFill>
          <a:ln>
            <a:noFill/>
          </a:ln>
          <a:effectLst>
            <a:glow rad="2540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A767EDE9-4594-4870-9E41-8418D8C4C771}"/>
              </a:ext>
            </a:extLst>
          </p:cNvPr>
          <p:cNvSpPr/>
          <p:nvPr/>
        </p:nvSpPr>
        <p:spPr>
          <a:xfrm>
            <a:off x="1407695" y="1928749"/>
            <a:ext cx="453189" cy="483591"/>
          </a:xfrm>
          <a:prstGeom prst="ellipse">
            <a:avLst/>
          </a:prstGeom>
          <a:solidFill>
            <a:schemeClr val="bg1"/>
          </a:solidFill>
          <a:ln>
            <a:noFill/>
          </a:ln>
          <a:effectLst>
            <a:glow rad="2540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987BD162-5FFE-4943-BD9D-24A46E493673}"/>
              </a:ext>
            </a:extLst>
          </p:cNvPr>
          <p:cNvSpPr/>
          <p:nvPr/>
        </p:nvSpPr>
        <p:spPr>
          <a:xfrm>
            <a:off x="8406063" y="1447452"/>
            <a:ext cx="417095" cy="454733"/>
          </a:xfrm>
          <a:prstGeom prst="ellipse">
            <a:avLst/>
          </a:prstGeom>
          <a:solidFill>
            <a:schemeClr val="bg1"/>
          </a:solidFill>
          <a:ln>
            <a:noFill/>
          </a:ln>
          <a:effectLst>
            <a:glow rad="2540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5D32CD94-6AFB-466C-8D0E-20C6942382D3}"/>
              </a:ext>
            </a:extLst>
          </p:cNvPr>
          <p:cNvSpPr/>
          <p:nvPr/>
        </p:nvSpPr>
        <p:spPr>
          <a:xfrm>
            <a:off x="3049029" y="3592133"/>
            <a:ext cx="489283" cy="451465"/>
          </a:xfrm>
          <a:prstGeom prst="ellipse">
            <a:avLst/>
          </a:prstGeom>
          <a:solidFill>
            <a:schemeClr val="bg1"/>
          </a:solidFill>
          <a:ln>
            <a:noFill/>
          </a:ln>
          <a:effectLst>
            <a:glow rad="254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val 18">
            <a:extLst>
              <a:ext uri="{FF2B5EF4-FFF2-40B4-BE49-F238E27FC236}">
                <a16:creationId xmlns:a16="http://schemas.microsoft.com/office/drawing/2014/main" id="{8F932C62-9EC5-4DFA-844C-AD4813398E02}"/>
              </a:ext>
            </a:extLst>
          </p:cNvPr>
          <p:cNvSpPr/>
          <p:nvPr/>
        </p:nvSpPr>
        <p:spPr>
          <a:xfrm>
            <a:off x="4981074" y="5592743"/>
            <a:ext cx="360947" cy="360947"/>
          </a:xfrm>
          <a:prstGeom prst="ellipse">
            <a:avLst/>
          </a:prstGeom>
          <a:solidFill>
            <a:schemeClr val="bg1"/>
          </a:solidFill>
          <a:ln>
            <a:noFill/>
          </a:ln>
          <a:effectLst>
            <a:glow rad="254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a:extLst>
              <a:ext uri="{FF2B5EF4-FFF2-40B4-BE49-F238E27FC236}">
                <a16:creationId xmlns:a16="http://schemas.microsoft.com/office/drawing/2014/main" id="{3936EF04-4670-4F31-B94B-068BA226E700}"/>
              </a:ext>
            </a:extLst>
          </p:cNvPr>
          <p:cNvSpPr/>
          <p:nvPr/>
        </p:nvSpPr>
        <p:spPr>
          <a:xfrm>
            <a:off x="11441502" y="5110300"/>
            <a:ext cx="360947" cy="360947"/>
          </a:xfrm>
          <a:prstGeom prst="ellipse">
            <a:avLst/>
          </a:prstGeom>
          <a:solidFill>
            <a:schemeClr val="bg1"/>
          </a:solidFill>
          <a:ln>
            <a:noFill/>
          </a:ln>
          <a:effectLst>
            <a:glow rad="254000">
              <a:srgbClr val="FFFF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5608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72AE0126-401C-4BF6-9588-3108F8EE9098}"/>
              </a:ext>
            </a:extLst>
          </p:cNvPr>
          <p:cNvPicPr>
            <a:picLocks noChangeAspect="1"/>
          </p:cNvPicPr>
          <p:nvPr/>
        </p:nvPicPr>
        <p:blipFill>
          <a:blip r:embed="rId2"/>
          <a:stretch>
            <a:fillRect/>
          </a:stretch>
        </p:blipFill>
        <p:spPr>
          <a:xfrm>
            <a:off x="479497" y="1490597"/>
            <a:ext cx="11233006" cy="4928431"/>
          </a:xfrm>
          <a:prstGeom prst="rect">
            <a:avLst/>
          </a:prstGeom>
        </p:spPr>
      </p:pic>
    </p:spTree>
    <p:extLst>
      <p:ext uri="{BB962C8B-B14F-4D97-AF65-F5344CB8AC3E}">
        <p14:creationId xmlns:p14="http://schemas.microsoft.com/office/powerpoint/2010/main" val="58710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18F5CE3-6A02-49B7-AAC6-95A9F8916641}"/>
              </a:ext>
            </a:extLst>
          </p:cNvPr>
          <p:cNvSpPr txBox="1"/>
          <p:nvPr/>
        </p:nvSpPr>
        <p:spPr>
          <a:xfrm>
            <a:off x="2165169" y="907462"/>
            <a:ext cx="7861661" cy="4124206"/>
          </a:xfrm>
          <a:prstGeom prst="rect">
            <a:avLst/>
          </a:prstGeom>
          <a:noFill/>
        </p:spPr>
        <p:txBody>
          <a:bodyPr wrap="square">
            <a:spAutoFit/>
          </a:bodyPr>
          <a:lstStyle/>
          <a:p>
            <a:pPr marL="285750" indent="-285750" algn="just">
              <a:buFont typeface="Arial" panose="020B0604020202020204" pitchFamily="34" charset="0"/>
              <a:buChar char="•"/>
            </a:pPr>
            <a:r>
              <a:rPr lang="tr-TR" sz="1600" dirty="0">
                <a:solidFill>
                  <a:schemeClr val="bg1"/>
                </a:solidFill>
              </a:rPr>
              <a:t>Büyük Millet Meclisi, varlığını sürdürebilmek ve otoritesini sağlayabilmek için, Meclis’in açılmasından altı gün sonra Vatana İhanet Kanunu’nu </a:t>
            </a:r>
            <a:r>
              <a:rPr lang="tr-TR" dirty="0">
                <a:solidFill>
                  <a:srgbClr val="FF0000"/>
                </a:solidFill>
              </a:rPr>
              <a:t>(Hıyanet-i Vataniye Kanunu</a:t>
            </a:r>
            <a:r>
              <a:rPr lang="tr-TR" sz="1600" dirty="0">
                <a:solidFill>
                  <a:schemeClr val="bg1"/>
                </a:solidFill>
              </a:rPr>
              <a:t>) çıkardı (29 Nisan 1920). Bu kanuna göre; Meclis’in kararlarına karşı gelenlerin, düşmana hizmet eden ve bozgunculuk yapanların idamla cezalandırılması kabul edildi.</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1 Eylül 1920’de </a:t>
            </a:r>
            <a:r>
              <a:rPr lang="tr-TR" dirty="0">
                <a:solidFill>
                  <a:srgbClr val="FF0000"/>
                </a:solidFill>
              </a:rPr>
              <a:t>İstiklal Mahkemeleri </a:t>
            </a:r>
            <a:r>
              <a:rPr lang="tr-TR" sz="1600" dirty="0">
                <a:solidFill>
                  <a:schemeClr val="bg1"/>
                </a:solidFill>
              </a:rPr>
              <a:t>kurularak isyancılar sert bir şekilde cezalandırıldı.</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Şeyhülislam’ın fetvasına karşılık, Ankara Müftüsü Rıfat Efendi liderliğindeki din adamları karşı fetva hazırladılar.</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 İstanbul </a:t>
            </a:r>
            <a:r>
              <a:rPr lang="tr-TR" sz="1600" dirty="0" err="1">
                <a:solidFill>
                  <a:schemeClr val="bg1"/>
                </a:solidFill>
              </a:rPr>
              <a:t>Hükûmeti’nin</a:t>
            </a:r>
            <a:r>
              <a:rPr lang="tr-TR" sz="1600" dirty="0">
                <a:solidFill>
                  <a:schemeClr val="bg1"/>
                </a:solidFill>
              </a:rPr>
              <a:t> ve işgalci devletlerin olumsuz propagandalarına karşı halkı doğru bilgilendirmek amacıyla, </a:t>
            </a:r>
            <a:r>
              <a:rPr lang="tr-TR" dirty="0">
                <a:solidFill>
                  <a:srgbClr val="FF0000"/>
                </a:solidFill>
              </a:rPr>
              <a:t>Anadolu Ajansı </a:t>
            </a:r>
            <a:r>
              <a:rPr lang="tr-TR" sz="1600" dirty="0">
                <a:solidFill>
                  <a:schemeClr val="bg1"/>
                </a:solidFill>
              </a:rPr>
              <a:t>kuruldu ve </a:t>
            </a:r>
            <a:r>
              <a:rPr lang="tr-TR" dirty="0">
                <a:solidFill>
                  <a:srgbClr val="FF0000"/>
                </a:solidFill>
              </a:rPr>
              <a:t>Hâkimiyet-i Millîye </a:t>
            </a:r>
            <a:r>
              <a:rPr lang="tr-TR" sz="1600" dirty="0">
                <a:solidFill>
                  <a:schemeClr val="bg1"/>
                </a:solidFill>
              </a:rPr>
              <a:t>gazetesi çıkarıldı. İstanbul basınından; Akşam, İkdam, İleri, Tasvir-i Efkar, Tercüman, Vakit ve Yeni Gün gibi gazeteler, Millî Mücadele’nin büyük destekçilerinden oldular. </a:t>
            </a:r>
          </a:p>
          <a:p>
            <a:pPr marL="285750" indent="-285750" algn="just">
              <a:buFont typeface="Arial" panose="020B0604020202020204" pitchFamily="34" charset="0"/>
              <a:buChar char="•"/>
            </a:pPr>
            <a:endParaRPr lang="tr-TR" sz="1600" dirty="0">
              <a:solidFill>
                <a:schemeClr val="bg1"/>
              </a:solidFill>
            </a:endParaRPr>
          </a:p>
          <a:p>
            <a:pPr marL="285750" indent="-285750" algn="just">
              <a:buFont typeface="Arial" panose="020B0604020202020204" pitchFamily="34" charset="0"/>
              <a:buChar char="•"/>
            </a:pPr>
            <a:r>
              <a:rPr lang="tr-TR" sz="1600" dirty="0">
                <a:solidFill>
                  <a:schemeClr val="bg1"/>
                </a:solidFill>
              </a:rPr>
              <a:t>Askeri önlem olarak da </a:t>
            </a:r>
            <a:r>
              <a:rPr lang="tr-TR" sz="1600" dirty="0" err="1">
                <a:solidFill>
                  <a:schemeClr val="bg1"/>
                </a:solidFill>
              </a:rPr>
              <a:t>Kuvay</a:t>
            </a:r>
            <a:r>
              <a:rPr lang="tr-TR" sz="1600" dirty="0">
                <a:solidFill>
                  <a:schemeClr val="bg1"/>
                </a:solidFill>
              </a:rPr>
              <a:t>-ı Millîye birlikleri isyancılar üzerine gönderildi.</a:t>
            </a:r>
          </a:p>
        </p:txBody>
      </p:sp>
      <p:sp>
        <p:nvSpPr>
          <p:cNvPr id="5" name="Metin kutusu 4">
            <a:extLst>
              <a:ext uri="{FF2B5EF4-FFF2-40B4-BE49-F238E27FC236}">
                <a16:creationId xmlns:a16="http://schemas.microsoft.com/office/drawing/2014/main" id="{311591AD-C59D-4649-BE96-BFBC173CC16F}"/>
              </a:ext>
            </a:extLst>
          </p:cNvPr>
          <p:cNvSpPr txBox="1"/>
          <p:nvPr/>
        </p:nvSpPr>
        <p:spPr>
          <a:xfrm>
            <a:off x="112295" y="5773347"/>
            <a:ext cx="11309683" cy="646331"/>
          </a:xfrm>
          <a:prstGeom prst="rect">
            <a:avLst/>
          </a:prstGeom>
          <a:noFill/>
        </p:spPr>
        <p:txBody>
          <a:bodyPr wrap="square">
            <a:spAutoFit/>
          </a:bodyPr>
          <a:lstStyle/>
          <a:p>
            <a:r>
              <a:rPr lang="tr-TR" dirty="0">
                <a:solidFill>
                  <a:schemeClr val="bg1"/>
                </a:solidFill>
              </a:rPr>
              <a:t>Ayaklanmalar  Türk halkının  birbirini öldürmelerine neden oluyor ve bu durum işgalci güçlerin çıkarlarına hizmet ediyordu. BMM Hükûmeti işgalci güçlere karşı  harcayacağı çabayı iç düşmanla uğraşırken harcamak zorunda kalıyordu</a:t>
            </a:r>
          </a:p>
        </p:txBody>
      </p:sp>
      <p:sp>
        <p:nvSpPr>
          <p:cNvPr id="7" name="Metin kutusu 6">
            <a:extLst>
              <a:ext uri="{FF2B5EF4-FFF2-40B4-BE49-F238E27FC236}">
                <a16:creationId xmlns:a16="http://schemas.microsoft.com/office/drawing/2014/main" id="{F6426E9E-DC20-4E50-B1BF-F5B1CCD79719}"/>
              </a:ext>
            </a:extLst>
          </p:cNvPr>
          <p:cNvSpPr txBox="1"/>
          <p:nvPr/>
        </p:nvSpPr>
        <p:spPr>
          <a:xfrm>
            <a:off x="0" y="161323"/>
            <a:ext cx="6098058" cy="369332"/>
          </a:xfrm>
          <a:prstGeom prst="rect">
            <a:avLst/>
          </a:prstGeom>
          <a:noFill/>
        </p:spPr>
        <p:txBody>
          <a:bodyPr wrap="square">
            <a:spAutoFit/>
          </a:bodyPr>
          <a:lstStyle/>
          <a:p>
            <a:r>
              <a:rPr lang="tr-TR" dirty="0" err="1">
                <a:solidFill>
                  <a:schemeClr val="bg1"/>
                </a:solidFill>
              </a:rPr>
              <a:t>BMM’nin</a:t>
            </a:r>
            <a:r>
              <a:rPr lang="tr-TR" dirty="0">
                <a:solidFill>
                  <a:schemeClr val="bg1"/>
                </a:solidFill>
              </a:rPr>
              <a:t> Ayaklanmalara Karşı Aldığı Önlemler</a:t>
            </a:r>
          </a:p>
        </p:txBody>
      </p:sp>
      <p:cxnSp>
        <p:nvCxnSpPr>
          <p:cNvPr id="6" name="Düz Bağlayıcı 5">
            <a:extLst>
              <a:ext uri="{FF2B5EF4-FFF2-40B4-BE49-F238E27FC236}">
                <a16:creationId xmlns:a16="http://schemas.microsoft.com/office/drawing/2014/main" id="{644F0C16-C9FC-48DD-9B43-6DA453682B48}"/>
              </a:ext>
            </a:extLst>
          </p:cNvPr>
          <p:cNvCxnSpPr>
            <a:cxnSpLocks/>
          </p:cNvCxnSpPr>
          <p:nvPr/>
        </p:nvCxnSpPr>
        <p:spPr>
          <a:xfrm>
            <a:off x="112295" y="5722568"/>
            <a:ext cx="1169469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AECBD79-5891-4F8D-B4E5-063EFDFEEF50}"/>
              </a:ext>
            </a:extLst>
          </p:cNvPr>
          <p:cNvSpPr/>
          <p:nvPr/>
        </p:nvSpPr>
        <p:spPr>
          <a:xfrm>
            <a:off x="281741" y="5268109"/>
            <a:ext cx="437147" cy="369332"/>
          </a:xfrm>
          <a:prstGeom prst="ellipse">
            <a:avLst/>
          </a:prstGeom>
          <a:solidFill>
            <a:schemeClr val="bg1"/>
          </a:solidFill>
          <a:ln>
            <a:noFill/>
          </a:ln>
          <a:effectLst>
            <a:glow rad="2540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07B0BDE9-5F11-4368-B7DA-2758ACE88EEE}"/>
              </a:ext>
            </a:extLst>
          </p:cNvPr>
          <p:cNvSpPr/>
          <p:nvPr/>
        </p:nvSpPr>
        <p:spPr>
          <a:xfrm>
            <a:off x="3966411" y="5300457"/>
            <a:ext cx="437147" cy="369332"/>
          </a:xfrm>
          <a:prstGeom prst="ellipse">
            <a:avLst/>
          </a:prstGeom>
          <a:solidFill>
            <a:schemeClr val="bg1"/>
          </a:solidFill>
          <a:ln>
            <a:noFill/>
          </a:ln>
          <a:effectLst>
            <a:glow rad="2540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4F4D7A36-FE38-448A-B6C1-E60450028323}"/>
              </a:ext>
            </a:extLst>
          </p:cNvPr>
          <p:cNvSpPr/>
          <p:nvPr/>
        </p:nvSpPr>
        <p:spPr>
          <a:xfrm>
            <a:off x="7822535" y="5192452"/>
            <a:ext cx="437147" cy="369332"/>
          </a:xfrm>
          <a:prstGeom prst="ellipse">
            <a:avLst/>
          </a:prstGeom>
          <a:solidFill>
            <a:schemeClr val="bg1"/>
          </a:solidFill>
          <a:ln>
            <a:noFill/>
          </a:ln>
          <a:effectLst>
            <a:glow rad="2540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624BF10A-40C3-409E-BDE0-165E3A11D2CB}"/>
              </a:ext>
            </a:extLst>
          </p:cNvPr>
          <p:cNvSpPr/>
          <p:nvPr/>
        </p:nvSpPr>
        <p:spPr>
          <a:xfrm>
            <a:off x="11335752" y="5268109"/>
            <a:ext cx="437147" cy="369332"/>
          </a:xfrm>
          <a:prstGeom prst="ellipse">
            <a:avLst/>
          </a:prstGeom>
          <a:solidFill>
            <a:schemeClr val="bg1"/>
          </a:solidFill>
          <a:ln>
            <a:noFill/>
          </a:ln>
          <a:effectLst>
            <a:glow rad="2540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4765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9B53B9D-A8E3-4B72-90D0-D2D21CA955B5}"/>
              </a:ext>
            </a:extLst>
          </p:cNvPr>
          <p:cNvSpPr txBox="1"/>
          <p:nvPr/>
        </p:nvSpPr>
        <p:spPr>
          <a:xfrm>
            <a:off x="383059" y="171183"/>
            <a:ext cx="1734499" cy="307777"/>
          </a:xfrm>
          <a:prstGeom prst="rect">
            <a:avLst/>
          </a:prstGeom>
          <a:noFill/>
        </p:spPr>
        <p:txBody>
          <a:bodyPr wrap="square">
            <a:spAutoFit/>
          </a:bodyPr>
          <a:lstStyle/>
          <a:p>
            <a:r>
              <a:rPr lang="tr-TR" sz="1400" dirty="0">
                <a:solidFill>
                  <a:schemeClr val="bg1"/>
                </a:solidFill>
              </a:rPr>
              <a:t>İstiklal Mahkemeleri: </a:t>
            </a:r>
          </a:p>
        </p:txBody>
      </p:sp>
      <p:sp>
        <p:nvSpPr>
          <p:cNvPr id="5" name="Metin kutusu 4">
            <a:extLst>
              <a:ext uri="{FF2B5EF4-FFF2-40B4-BE49-F238E27FC236}">
                <a16:creationId xmlns:a16="http://schemas.microsoft.com/office/drawing/2014/main" id="{D0678BE5-239E-4574-BF71-75D621DD55B6}"/>
              </a:ext>
            </a:extLst>
          </p:cNvPr>
          <p:cNvSpPr txBox="1"/>
          <p:nvPr/>
        </p:nvSpPr>
        <p:spPr>
          <a:xfrm>
            <a:off x="956621" y="1318022"/>
            <a:ext cx="10278758" cy="3970318"/>
          </a:xfrm>
          <a:prstGeom prst="rect">
            <a:avLst/>
          </a:prstGeom>
          <a:noFill/>
        </p:spPr>
        <p:txBody>
          <a:bodyPr wrap="square">
            <a:spAutoFit/>
          </a:bodyPr>
          <a:lstStyle/>
          <a:p>
            <a:pPr marL="171450" indent="-171450" algn="just">
              <a:buFont typeface="Arial" panose="020B0604020202020204" pitchFamily="34" charset="0"/>
              <a:buChar char="•"/>
            </a:pPr>
            <a:r>
              <a:rPr lang="tr-TR" sz="1200" dirty="0">
                <a:solidFill>
                  <a:schemeClr val="bg1"/>
                </a:solidFill>
              </a:rPr>
              <a:t>İstiklal mahkemeleri dönemin ihtiyaçları doğrultusunda kurulmuş mahkemelerdi. Mahkemelerde başlangıçta asker kaçakları sorununun çözümüne yönelik çalışmalar yürütüldü. Daha sonra mahkemelerin yetkileri; vatana ihanet, casusluk, ayaklanma, bozgunculuk, soygun ve asker ailelerine saldırı gibi suçların kapsam içine alınmasıyla daha da genişletildi. Mahkemelerce özellikle cephede savaşan askerlerin ailelerinin can, mal ve namus güvenliğine çok büyük önem veriliyordu.</a:t>
            </a:r>
          </a:p>
          <a:p>
            <a:pPr marL="171450" indent="-171450" algn="just">
              <a:buFont typeface="Arial" panose="020B0604020202020204" pitchFamily="34" charset="0"/>
              <a:buChar char="•"/>
            </a:pPr>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İstiklal Mahkemelerinin çalışmaları  sonucunda ordudaki asker kaçakları sorununun önüne büyük ölçüde geçildi. Ayaklanmalar bastırıldıktan sonra suçlular bu mahkemeler aracılığıyla cezalandırıldılar. Ülkede meydana gelen diğer suçlarda da önemli ölçüde azalmalar görüldü. Ülkede iç güvenliğin sağlanmasında, Anadolu’nun düşman işgalinden kurtarılmasında Mahkemeler çok önemli görevler üstlendiler. </a:t>
            </a:r>
            <a:r>
              <a:rPr lang="tr-TR" sz="1200" dirty="0" err="1">
                <a:solidFill>
                  <a:schemeClr val="bg1"/>
                </a:solidFill>
              </a:rPr>
              <a:t>BMM’nin</a:t>
            </a:r>
            <a:r>
              <a:rPr lang="tr-TR" sz="1200" dirty="0">
                <a:solidFill>
                  <a:schemeClr val="bg1"/>
                </a:solidFill>
              </a:rPr>
              <a:t> otoritesinin güçlenmesinde İstiklal Mahkemelerinin büyük katkısı </a:t>
            </a:r>
            <a:r>
              <a:rPr lang="tr-TR" sz="1200" dirty="0" err="1">
                <a:solidFill>
                  <a:schemeClr val="bg1"/>
                </a:solidFill>
              </a:rPr>
              <a:t>oldu.Düzenli</a:t>
            </a:r>
            <a:r>
              <a:rPr lang="tr-TR" sz="1200" dirty="0">
                <a:solidFill>
                  <a:schemeClr val="bg1"/>
                </a:solidFill>
              </a:rPr>
              <a:t> orduya katılan asker sayısında artış yaşandı. </a:t>
            </a:r>
          </a:p>
          <a:p>
            <a:pPr marL="171450" indent="-171450" algn="just">
              <a:buFont typeface="Arial" panose="020B0604020202020204" pitchFamily="34" charset="0"/>
              <a:buChar char="•"/>
            </a:pPr>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I. İnönü Muharebesi’ni kazanan düzenli ordunun oluşturulmasında İstiklal Mahkemelerinin de payı vardı. Mahkemeler, on binlerce kişiyi cepheye göndererek Millî Mücadele’nin kazanılmasında katkı sağladılar. Ülkede ortaya çıkan ayaklanmaların çoğaldığı dönemde İstiklal Mahkemeleri bu isyanların bastırılmasında önemli görevler üstlendiler.</a:t>
            </a:r>
          </a:p>
          <a:p>
            <a:pPr marL="171450" indent="-171450" algn="just">
              <a:buFont typeface="Arial" panose="020B0604020202020204" pitchFamily="34" charset="0"/>
              <a:buChar char="•"/>
            </a:pPr>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Mahkeme üyeleri </a:t>
            </a:r>
            <a:r>
              <a:rPr lang="tr-TR" sz="1200" dirty="0" err="1">
                <a:solidFill>
                  <a:schemeClr val="bg1"/>
                </a:solidFill>
              </a:rPr>
              <a:t>BMM’nin</a:t>
            </a:r>
            <a:r>
              <a:rPr lang="tr-TR" sz="1200" dirty="0">
                <a:solidFill>
                  <a:schemeClr val="bg1"/>
                </a:solidFill>
              </a:rPr>
              <a:t> kendi içinden seçtiği üç kişiden oluşuyordu. Duruşmalar halk önünde yapılıp alınan kararlar halka duyuruluyordu. Mahkemelerde vicdani kanaate dayanarak kararlar alınırdı ve bu kararların temyizi yoktu. Mahkemeler idam kararı verme yetkisine de sahipti.</a:t>
            </a:r>
          </a:p>
          <a:p>
            <a:pPr marL="171450" indent="-171450" algn="just">
              <a:buFont typeface="Arial" panose="020B0604020202020204" pitchFamily="34" charset="0"/>
              <a:buChar char="•"/>
            </a:pPr>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İstiklal Mahkemeleri, Fransız İhtilali sırasında kurulan İhtilal Mahkemeleri örnek alınarak kuruldu. Mahkemeler, idam yetkisine sahip olmaları, alınan kararların temyiz edilememesi ve kararların ivedilikle uygulanması gibi nedenlerle tepkilere yol açtı ve çok eleştirildiler. İstiklal Mahkemelerini Sovyet İstihbarat ve Güvenlik Teşkilatına (</a:t>
            </a:r>
            <a:r>
              <a:rPr lang="tr-TR" sz="1200" dirty="0" err="1">
                <a:solidFill>
                  <a:schemeClr val="bg1"/>
                </a:solidFill>
              </a:rPr>
              <a:t>Çeka</a:t>
            </a:r>
            <a:r>
              <a:rPr lang="tr-TR" sz="1200" dirty="0">
                <a:solidFill>
                  <a:schemeClr val="bg1"/>
                </a:solidFill>
              </a:rPr>
              <a:t>) benzetenler de oluyordu. Ancak İstiklal Mahkemeleri ne Fransız İhtilal Mahkemeleri gibi ülkede bir terör dönemi yaşatmış ne de </a:t>
            </a:r>
            <a:r>
              <a:rPr lang="tr-TR" sz="1200" dirty="0" err="1">
                <a:solidFill>
                  <a:schemeClr val="bg1"/>
                </a:solidFill>
              </a:rPr>
              <a:t>Çekalar</a:t>
            </a:r>
            <a:r>
              <a:rPr lang="tr-TR" sz="1200" dirty="0">
                <a:solidFill>
                  <a:schemeClr val="bg1"/>
                </a:solidFill>
              </a:rPr>
              <a:t> gibi kapalı ve gizli çalışmalar yürütmüştür. </a:t>
            </a:r>
          </a:p>
        </p:txBody>
      </p:sp>
      <p:sp>
        <p:nvSpPr>
          <p:cNvPr id="6" name="Metin kutusu 5">
            <a:extLst>
              <a:ext uri="{FF2B5EF4-FFF2-40B4-BE49-F238E27FC236}">
                <a16:creationId xmlns:a16="http://schemas.microsoft.com/office/drawing/2014/main" id="{37938AD5-EB7F-41E1-B141-6DC560CDDD89}"/>
              </a:ext>
            </a:extLst>
          </p:cNvPr>
          <p:cNvSpPr txBox="1"/>
          <p:nvPr/>
        </p:nvSpPr>
        <p:spPr>
          <a:xfrm>
            <a:off x="956621" y="511634"/>
            <a:ext cx="10278758" cy="830997"/>
          </a:xfrm>
          <a:prstGeom prst="rect">
            <a:avLst/>
          </a:prstGeom>
          <a:noFill/>
        </p:spPr>
        <p:txBody>
          <a:bodyPr wrap="square">
            <a:spAutoFit/>
          </a:bodyPr>
          <a:lstStyle/>
          <a:p>
            <a:pPr marL="171450" indent="-171450" algn="just">
              <a:buFont typeface="Arial" panose="020B0604020202020204" pitchFamily="34" charset="0"/>
              <a:buChar char="•"/>
            </a:pPr>
            <a:r>
              <a:rPr lang="tr-TR" sz="1200" dirty="0">
                <a:solidFill>
                  <a:schemeClr val="bg1"/>
                </a:solidFill>
              </a:rPr>
              <a:t>Ülkenin bir çok yerinin düşman orduları tarafından işgal edildiği bir dönemde milletin birlik içinde olması gerekiyordu. Ancak çeşitli iç ve dış kışkırtmalar sonucunda çıkan isyanlar Millî Mücadele’nin önünde engel oluşturuyordu. BMM, işgalci güçlere karşı savaşabilmek için düzenli bir ordu kurmaya uğraşırken diğer yandan ülkenin çeşitli yerlerinde çıkan isyanlarla uğraşmak zorunda kalıyordu. İstiklal Mahkemeleri böyle bir ortamda hem isyancıları cezalandırmak </a:t>
            </a:r>
            <a:r>
              <a:rPr lang="tr-TR" sz="1200" dirty="0" err="1">
                <a:solidFill>
                  <a:schemeClr val="bg1"/>
                </a:solidFill>
              </a:rPr>
              <a:t>hemde</a:t>
            </a:r>
            <a:r>
              <a:rPr lang="tr-TR" sz="1200" dirty="0">
                <a:solidFill>
                  <a:schemeClr val="bg1"/>
                </a:solidFill>
              </a:rPr>
              <a:t> düzenli ordunun kurulması ve devamının sağlanması için kuruldu (11 Eylül 1920).</a:t>
            </a:r>
          </a:p>
        </p:txBody>
      </p:sp>
      <p:sp>
        <p:nvSpPr>
          <p:cNvPr id="7" name="Metin kutusu 6">
            <a:extLst>
              <a:ext uri="{FF2B5EF4-FFF2-40B4-BE49-F238E27FC236}">
                <a16:creationId xmlns:a16="http://schemas.microsoft.com/office/drawing/2014/main" id="{AE5F7103-F0CF-4380-A9F1-573DF73BD4BC}"/>
              </a:ext>
            </a:extLst>
          </p:cNvPr>
          <p:cNvSpPr txBox="1"/>
          <p:nvPr/>
        </p:nvSpPr>
        <p:spPr>
          <a:xfrm>
            <a:off x="159417" y="5561964"/>
            <a:ext cx="11750841" cy="1200329"/>
          </a:xfrm>
          <a:prstGeom prst="rect">
            <a:avLst/>
          </a:prstGeom>
          <a:noFill/>
        </p:spPr>
        <p:txBody>
          <a:bodyPr wrap="square">
            <a:spAutoFit/>
          </a:bodyPr>
          <a:lstStyle/>
          <a:p>
            <a:pPr algn="just"/>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1920-1924 yılları arasında 14 İstiklal mahkemesi görev yaptı. 1925-1927 yılları arasında cumhuriyet rejiminin ve inkılapların tehlikeye düştüğü düşüncesiyle İstiklal Mahkemeleri yeniden faaliyete geçirildi.</a:t>
            </a:r>
          </a:p>
          <a:p>
            <a:pPr algn="just"/>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Cumhuriyet Dönemi’nde İstanbul, Ankara ve Şark İstiklal Mahkemeleri kuruldu. Bu mahkemeler, çalıştıkları 1925-1927 yılları arasında yasaların kendilerine olağanüstü yetkiler vermesiyle sınırsız bir güce kavuştu.  Bu dönemde görev yapan İstiklal Mahkemeleri, rejim karşıtı hareketlerin önlenmesi, inkılapların uygulanması ve isyanların bastırılması konularında etkili oldu</a:t>
            </a:r>
          </a:p>
        </p:txBody>
      </p:sp>
      <p:sp>
        <p:nvSpPr>
          <p:cNvPr id="9" name="Oval 8">
            <a:extLst>
              <a:ext uri="{FF2B5EF4-FFF2-40B4-BE49-F238E27FC236}">
                <a16:creationId xmlns:a16="http://schemas.microsoft.com/office/drawing/2014/main" id="{C2F30FE6-A950-43EC-930F-51A7795283C8}"/>
              </a:ext>
            </a:extLst>
          </p:cNvPr>
          <p:cNvSpPr/>
          <p:nvPr/>
        </p:nvSpPr>
        <p:spPr>
          <a:xfrm>
            <a:off x="357044" y="534129"/>
            <a:ext cx="223584" cy="150952"/>
          </a:xfrm>
          <a:prstGeom prst="ellipse">
            <a:avLst/>
          </a:prstGeom>
          <a:solidFill>
            <a:schemeClr val="bg1"/>
          </a:solidFill>
          <a:ln>
            <a:noFill/>
          </a:ln>
          <a:effectLst>
            <a:glow rad="2540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C0AFF22D-8A6B-4947-A162-640554EED6B6}"/>
              </a:ext>
            </a:extLst>
          </p:cNvPr>
          <p:cNvSpPr/>
          <p:nvPr/>
        </p:nvSpPr>
        <p:spPr>
          <a:xfrm>
            <a:off x="352483" y="1905507"/>
            <a:ext cx="223584" cy="150952"/>
          </a:xfrm>
          <a:prstGeom prst="ellipse">
            <a:avLst/>
          </a:prstGeom>
          <a:solidFill>
            <a:schemeClr val="bg1"/>
          </a:solidFill>
          <a:ln>
            <a:noFill/>
          </a:ln>
          <a:effectLst>
            <a:glow rad="2540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B1AC427E-127F-45BA-942F-9457A81EE4A2}"/>
              </a:ext>
            </a:extLst>
          </p:cNvPr>
          <p:cNvSpPr/>
          <p:nvPr/>
        </p:nvSpPr>
        <p:spPr>
          <a:xfrm>
            <a:off x="352483" y="3376032"/>
            <a:ext cx="223584" cy="150952"/>
          </a:xfrm>
          <a:prstGeom prst="ellipse">
            <a:avLst/>
          </a:prstGeom>
          <a:solidFill>
            <a:schemeClr val="bg1"/>
          </a:solidFill>
          <a:ln>
            <a:noFill/>
          </a:ln>
          <a:effectLst>
            <a:glow rad="254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E5D6CEEC-2012-4341-A999-735364D6FBF5}"/>
              </a:ext>
            </a:extLst>
          </p:cNvPr>
          <p:cNvSpPr/>
          <p:nvPr/>
        </p:nvSpPr>
        <p:spPr>
          <a:xfrm>
            <a:off x="352483" y="4274449"/>
            <a:ext cx="223584" cy="150952"/>
          </a:xfrm>
          <a:prstGeom prst="ellipse">
            <a:avLst/>
          </a:prstGeom>
          <a:solidFill>
            <a:schemeClr val="bg1"/>
          </a:solidFill>
          <a:ln>
            <a:noFill/>
          </a:ln>
          <a:effectLst>
            <a:glow rad="2540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val 18">
            <a:extLst>
              <a:ext uri="{FF2B5EF4-FFF2-40B4-BE49-F238E27FC236}">
                <a16:creationId xmlns:a16="http://schemas.microsoft.com/office/drawing/2014/main" id="{23437CE1-A17E-46D4-A922-52886FA42D1C}"/>
              </a:ext>
            </a:extLst>
          </p:cNvPr>
          <p:cNvSpPr/>
          <p:nvPr/>
        </p:nvSpPr>
        <p:spPr>
          <a:xfrm>
            <a:off x="349309" y="4686691"/>
            <a:ext cx="223584" cy="150952"/>
          </a:xfrm>
          <a:prstGeom prst="ellipse">
            <a:avLst/>
          </a:prstGeom>
          <a:solidFill>
            <a:schemeClr val="bg1"/>
          </a:solidFill>
          <a:ln>
            <a:noFill/>
          </a:ln>
          <a:effectLst>
            <a:glow rad="254000">
              <a:srgbClr val="FFFF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a:extLst>
              <a:ext uri="{FF2B5EF4-FFF2-40B4-BE49-F238E27FC236}">
                <a16:creationId xmlns:a16="http://schemas.microsoft.com/office/drawing/2014/main" id="{31585841-058A-4CB1-8504-927A3673060B}"/>
              </a:ext>
            </a:extLst>
          </p:cNvPr>
          <p:cNvSpPr/>
          <p:nvPr/>
        </p:nvSpPr>
        <p:spPr>
          <a:xfrm>
            <a:off x="350865" y="5098933"/>
            <a:ext cx="223584" cy="150952"/>
          </a:xfrm>
          <a:prstGeom prst="ellipse">
            <a:avLst/>
          </a:prstGeom>
          <a:solidFill>
            <a:schemeClr val="bg1"/>
          </a:solidFill>
          <a:ln>
            <a:noFill/>
          </a:ln>
          <a:effectLst>
            <a:glow rad="2540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39216089"/>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1393</Words>
  <Application>Microsoft Office PowerPoint</Application>
  <PresentationFormat>Geniş ekran</PresentationFormat>
  <Paragraphs>82</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Arial</vt:lpstr>
      <vt:lpstr>Calibri</vt:lpstr>
      <vt:lpstr>Source Sans Pro</vt:lpstr>
      <vt:lpstr>Source Sans Pro Semibold</vt:lpstr>
      <vt:lpstr>Univers Condensed</vt:lpstr>
      <vt:lpstr>Cubix Colorful - Light</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91</cp:revision>
  <dcterms:created xsi:type="dcterms:W3CDTF">2020-04-22T23:46:10Z</dcterms:created>
  <dcterms:modified xsi:type="dcterms:W3CDTF">2020-08-24T18:39:39Z</dcterms:modified>
</cp:coreProperties>
</file>