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9"/>
  </p:notesMasterIdLst>
  <p:handoutMasterIdLst>
    <p:handoutMasterId r:id="rId10"/>
  </p:handoutMasterIdLst>
  <p:sldIdLst>
    <p:sldId id="256" r:id="rId2"/>
    <p:sldId id="257" r:id="rId3"/>
    <p:sldId id="258" r:id="rId4"/>
    <p:sldId id="263" r:id="rId5"/>
    <p:sldId id="265" r:id="rId6"/>
    <p:sldId id="264" r:id="rId7"/>
    <p:sldId id="259" r:id="rId8"/>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DB"/>
    <a:srgbClr val="C22842"/>
    <a:srgbClr val="222A68"/>
    <a:srgbClr val="A51316"/>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48" autoAdjust="0"/>
    <p:restoredTop sz="95918" autoAdjust="0"/>
  </p:normalViewPr>
  <p:slideViewPr>
    <p:cSldViewPr snapToGrid="0">
      <p:cViewPr varScale="1">
        <p:scale>
          <a:sx n="78" d="100"/>
          <a:sy n="78" d="100"/>
        </p:scale>
        <p:origin x="114" y="246"/>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777F-C517-4C38-A174-122CB1CD268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C8C38B6A-2D2B-448F-BCB0-D2E7B9CCD50C}">
      <dgm:prSet phldrT="[Metin]"/>
      <dgm:spPr/>
      <dgm:t>
        <a:bodyPr/>
        <a:lstStyle/>
        <a:p>
          <a:r>
            <a:rPr lang="tr-TR" dirty="0">
              <a:solidFill>
                <a:schemeClr val="tx1"/>
              </a:solidFill>
            </a:rPr>
            <a:t>I. Dünya Savaşı’nın Nedenleri ve Savaşın Gelişimi</a:t>
          </a:r>
        </a:p>
      </dgm:t>
    </dgm:pt>
    <dgm:pt modelId="{364A19F1-0C03-4373-BED1-368C8D434545}" type="parTrans" cxnId="{BFC1E3BB-F1CB-4396-9375-E88927C622CC}">
      <dgm:prSet/>
      <dgm:spPr/>
      <dgm:t>
        <a:bodyPr/>
        <a:lstStyle/>
        <a:p>
          <a:endParaRPr lang="tr-TR"/>
        </a:p>
      </dgm:t>
    </dgm:pt>
    <dgm:pt modelId="{F8174EBB-B5EB-40E8-9C16-7DD5A9A549DC}" type="sibTrans" cxnId="{BFC1E3BB-F1CB-4396-9375-E88927C622CC}">
      <dgm:prSet/>
      <dgm:spPr/>
      <dgm:t>
        <a:bodyPr/>
        <a:lstStyle/>
        <a:p>
          <a:endParaRPr lang="tr-TR"/>
        </a:p>
      </dgm:t>
    </dgm:pt>
    <dgm:pt modelId="{A5BADC6B-9510-4F35-8B12-8932BE8395FA}">
      <dgm:prSet phldrT="[Metin]"/>
      <dgm:spPr/>
      <dgm:t>
        <a:bodyPr/>
        <a:lstStyle/>
        <a:p>
          <a:r>
            <a:rPr lang="tr-TR" dirty="0">
              <a:solidFill>
                <a:schemeClr val="tx1"/>
              </a:solidFill>
            </a:rPr>
            <a:t>Savaşın Başlaması</a:t>
          </a:r>
        </a:p>
      </dgm:t>
    </dgm:pt>
    <dgm:pt modelId="{F564D769-9FAB-48F1-A28E-ABC993084D4C}" type="parTrans" cxnId="{753AE599-E88D-48C1-9470-D3FB31762039}">
      <dgm:prSet/>
      <dgm:spPr/>
      <dgm:t>
        <a:bodyPr/>
        <a:lstStyle/>
        <a:p>
          <a:endParaRPr lang="tr-TR"/>
        </a:p>
      </dgm:t>
    </dgm:pt>
    <dgm:pt modelId="{BF549564-6846-451C-96DA-EE28B8575929}" type="sibTrans" cxnId="{753AE599-E88D-48C1-9470-D3FB31762039}">
      <dgm:prSet/>
      <dgm:spPr/>
      <dgm:t>
        <a:bodyPr/>
        <a:lstStyle/>
        <a:p>
          <a:endParaRPr lang="tr-TR"/>
        </a:p>
      </dgm:t>
    </dgm:pt>
    <dgm:pt modelId="{86B1E79F-0E38-4DF3-9C7E-A480759862CA}">
      <dgm:prSet phldrT="[Metin]"/>
      <dgm:spPr/>
      <dgm:t>
        <a:bodyPr/>
        <a:lstStyle/>
        <a:p>
          <a:r>
            <a:rPr lang="tr-TR" dirty="0">
              <a:solidFill>
                <a:schemeClr val="tx1"/>
              </a:solidFill>
            </a:rPr>
            <a:t>I. Dünya Savaşı ve Osmanlı Devleti</a:t>
          </a:r>
        </a:p>
      </dgm:t>
    </dgm:pt>
    <dgm:pt modelId="{252B4548-4F70-4C5E-95A7-812B40E3841C}" type="parTrans" cxnId="{5503745A-8830-4D8F-BB1B-8352A81D6C03}">
      <dgm:prSet/>
      <dgm:spPr/>
      <dgm:t>
        <a:bodyPr/>
        <a:lstStyle/>
        <a:p>
          <a:endParaRPr lang="tr-TR"/>
        </a:p>
      </dgm:t>
    </dgm:pt>
    <dgm:pt modelId="{F00F3ACE-66A4-4463-88E7-F8F60566B295}" type="sibTrans" cxnId="{5503745A-8830-4D8F-BB1B-8352A81D6C03}">
      <dgm:prSet/>
      <dgm:spPr/>
      <dgm:t>
        <a:bodyPr/>
        <a:lstStyle/>
        <a:p>
          <a:endParaRPr lang="tr-TR"/>
        </a:p>
      </dgm:t>
    </dgm:pt>
    <dgm:pt modelId="{5C07102F-C45C-42E2-8D97-52E755D7AACC}">
      <dgm:prSet/>
      <dgm:spPr/>
      <dgm:t>
        <a:bodyPr/>
        <a:lstStyle/>
        <a:p>
          <a:endParaRPr lang="tr-TR" dirty="0"/>
        </a:p>
      </dgm:t>
    </dgm:pt>
    <dgm:pt modelId="{C3F41C12-BF18-4004-8278-682A42989757}" type="parTrans" cxnId="{D223F5E7-2A66-4060-AE46-3987024C3D8E}">
      <dgm:prSet/>
      <dgm:spPr/>
      <dgm:t>
        <a:bodyPr/>
        <a:lstStyle/>
        <a:p>
          <a:endParaRPr lang="tr-TR"/>
        </a:p>
      </dgm:t>
    </dgm:pt>
    <dgm:pt modelId="{1FC5ABC1-92C8-49AB-A6B1-0CA5C3721F65}" type="sibTrans" cxnId="{D223F5E7-2A66-4060-AE46-3987024C3D8E}">
      <dgm:prSet/>
      <dgm:spPr/>
      <dgm:t>
        <a:bodyPr/>
        <a:lstStyle/>
        <a:p>
          <a:endParaRPr lang="tr-TR"/>
        </a:p>
      </dgm:t>
    </dgm:pt>
    <dgm:pt modelId="{87ABFC12-CC9A-443E-A523-85136E6EF4DA}">
      <dgm:prSet/>
      <dgm:spPr/>
      <dgm:t>
        <a:bodyPr/>
        <a:lstStyle/>
        <a:p>
          <a:endParaRPr lang="tr-TR" dirty="0"/>
        </a:p>
      </dgm:t>
    </dgm:pt>
    <dgm:pt modelId="{7D07D9C6-C67A-4061-897B-70518B7D128B}" type="parTrans" cxnId="{44E25AAB-C98C-4625-8772-AF6D1A2DCCAF}">
      <dgm:prSet/>
      <dgm:spPr/>
      <dgm:t>
        <a:bodyPr/>
        <a:lstStyle/>
        <a:p>
          <a:endParaRPr lang="tr-TR"/>
        </a:p>
      </dgm:t>
    </dgm:pt>
    <dgm:pt modelId="{4487F4DE-A832-4EE0-BCD3-B8D9557B2AD1}" type="sibTrans" cxnId="{44E25AAB-C98C-4625-8772-AF6D1A2DCCAF}">
      <dgm:prSet/>
      <dgm:spPr/>
      <dgm:t>
        <a:bodyPr/>
        <a:lstStyle/>
        <a:p>
          <a:endParaRPr lang="tr-TR"/>
        </a:p>
      </dgm:t>
    </dgm:pt>
    <dgm:pt modelId="{521A7DB2-7E28-4FBE-BAFF-A783002325A7}" type="pres">
      <dgm:prSet presAssocID="{F6E0777F-C517-4C38-A174-122CB1CD2684}" presName="Name0" presStyleCnt="0">
        <dgm:presLayoutVars>
          <dgm:dir/>
          <dgm:resizeHandles val="exact"/>
        </dgm:presLayoutVars>
      </dgm:prSet>
      <dgm:spPr/>
    </dgm:pt>
    <dgm:pt modelId="{58FC3EF7-218E-4C7D-8FEB-F1068A7233C7}" type="pres">
      <dgm:prSet presAssocID="{F6E0777F-C517-4C38-A174-122CB1CD2684}" presName="arrow" presStyleLbl="bgShp" presStyleIdx="0" presStyleCnt="1" custLinFactNeighborX="9" custLinFactNeighborY="4557"/>
      <dgm:spPr>
        <a:effectLst>
          <a:glow rad="228600">
            <a:schemeClr val="accent1">
              <a:satMod val="175000"/>
              <a:alpha val="40000"/>
            </a:schemeClr>
          </a:glow>
        </a:effectLst>
      </dgm:spPr>
    </dgm:pt>
    <dgm:pt modelId="{740C6609-D9E7-41FB-B4EB-75AB6908453B}" type="pres">
      <dgm:prSet presAssocID="{F6E0777F-C517-4C38-A174-122CB1CD2684}" presName="points" presStyleCnt="0"/>
      <dgm:spPr/>
    </dgm:pt>
    <dgm:pt modelId="{7CCD4959-118F-4E0A-AD98-13B2CCE950B9}" type="pres">
      <dgm:prSet presAssocID="{C8C38B6A-2D2B-448F-BCB0-D2E7B9CCD50C}" presName="compositeA" presStyleCnt="0"/>
      <dgm:spPr/>
    </dgm:pt>
    <dgm:pt modelId="{0E9548E3-A2CD-41B0-8342-F86E68ADED84}" type="pres">
      <dgm:prSet presAssocID="{C8C38B6A-2D2B-448F-BCB0-D2E7B9CCD50C}" presName="textA" presStyleLbl="revTx" presStyleIdx="0" presStyleCnt="5">
        <dgm:presLayoutVars>
          <dgm:bulletEnabled val="1"/>
        </dgm:presLayoutVars>
      </dgm:prSet>
      <dgm:spPr/>
    </dgm:pt>
    <dgm:pt modelId="{311C1BE7-72D5-4901-97F2-94B278F25ACF}" type="pres">
      <dgm:prSet presAssocID="{C8C38B6A-2D2B-448F-BCB0-D2E7B9CCD50C}" presName="circleA" presStyleLbl="node1" presStyleIdx="0" presStyleCnt="5"/>
      <dgm:spPr>
        <a:blipFill rotWithShape="0">
          <a:blip xmlns:r="http://schemas.openxmlformats.org/officeDocument/2006/relationships" r:embed="rId1"/>
          <a:srcRect/>
          <a:stretch>
            <a:fillRect t="-17000" b="-17000"/>
          </a:stretch>
        </a:blipFill>
      </dgm:spPr>
    </dgm:pt>
    <dgm:pt modelId="{8DD00F38-18EA-4AFF-A6E5-51ED3820ED2D}" type="pres">
      <dgm:prSet presAssocID="{C8C38B6A-2D2B-448F-BCB0-D2E7B9CCD50C}" presName="spaceA" presStyleCnt="0"/>
      <dgm:spPr/>
    </dgm:pt>
    <dgm:pt modelId="{2A2CE0C0-9C01-4A44-BCBC-C2C63382A561}" type="pres">
      <dgm:prSet presAssocID="{F8174EBB-B5EB-40E8-9C16-7DD5A9A549DC}" presName="space" presStyleCnt="0"/>
      <dgm:spPr/>
    </dgm:pt>
    <dgm:pt modelId="{098DA743-80D4-4098-992E-462E5FA20A6A}" type="pres">
      <dgm:prSet presAssocID="{A5BADC6B-9510-4F35-8B12-8932BE8395FA}" presName="compositeB" presStyleCnt="0"/>
      <dgm:spPr/>
    </dgm:pt>
    <dgm:pt modelId="{7C41D6E3-6839-44BE-90CF-E529504FD6E9}" type="pres">
      <dgm:prSet presAssocID="{A5BADC6B-9510-4F35-8B12-8932BE8395FA}" presName="textB" presStyleLbl="revTx" presStyleIdx="1" presStyleCnt="5" custLinFactNeighborX="91946">
        <dgm:presLayoutVars>
          <dgm:bulletEnabled val="1"/>
        </dgm:presLayoutVars>
      </dgm:prSet>
      <dgm:spPr/>
    </dgm:pt>
    <dgm:pt modelId="{83F494D2-EA4A-4DDF-B2FD-6261A9FB69E9}" type="pres">
      <dgm:prSet presAssocID="{A5BADC6B-9510-4F35-8B12-8932BE8395FA}" presName="circleB" presStyleLbl="node1" presStyleIdx="1" presStyleCnt="5" custLinFactX="353228" custLinFactNeighborX="400000" custLinFactNeighborY="-6124"/>
      <dgm:spPr/>
    </dgm:pt>
    <dgm:pt modelId="{802ED4E4-398D-4367-93A5-3E05386BB715}" type="pres">
      <dgm:prSet presAssocID="{A5BADC6B-9510-4F35-8B12-8932BE8395FA}" presName="spaceB" presStyleCnt="0"/>
      <dgm:spPr/>
    </dgm:pt>
    <dgm:pt modelId="{126CB6C5-9695-412D-B291-7C30D7F0B15E}" type="pres">
      <dgm:prSet presAssocID="{BF549564-6846-451C-96DA-EE28B8575929}" presName="space" presStyleCnt="0"/>
      <dgm:spPr/>
    </dgm:pt>
    <dgm:pt modelId="{BCF55F0A-F6AA-4CC6-9EA3-D536B88F11E3}" type="pres">
      <dgm:prSet presAssocID="{86B1E79F-0E38-4DF3-9C7E-A480759862CA}" presName="compositeA" presStyleCnt="0"/>
      <dgm:spPr/>
    </dgm:pt>
    <dgm:pt modelId="{B1D2E8C9-D1FB-4BCE-AD2A-265C20357B31}" type="pres">
      <dgm:prSet presAssocID="{86B1E79F-0E38-4DF3-9C7E-A480759862CA}" presName="textA" presStyleLbl="revTx" presStyleIdx="2" presStyleCnt="5" custFlipHor="1" custScaleX="98538" custLinFactX="43092" custLinFactNeighborX="100000" custLinFactNeighborY="10198">
        <dgm:presLayoutVars>
          <dgm:bulletEnabled val="1"/>
        </dgm:presLayoutVars>
      </dgm:prSet>
      <dgm:spPr/>
    </dgm:pt>
    <dgm:pt modelId="{62C75117-3AF9-4E52-B379-2D4783B64A2A}" type="pres">
      <dgm:prSet presAssocID="{86B1E79F-0E38-4DF3-9C7E-A480759862CA}" presName="circleA" presStyleLbl="node1" presStyleIdx="2" presStyleCnt="5" custLinFactX="508853" custLinFactNeighborX="600000" custLinFactNeighborY="-10841"/>
      <dgm:spPr>
        <a:blipFill rotWithShape="0">
          <a:blip xmlns:r="http://schemas.openxmlformats.org/officeDocument/2006/relationships" r:embed="rId1"/>
          <a:srcRect/>
          <a:stretch>
            <a:fillRect t="-17000" b="-17000"/>
          </a:stretch>
        </a:blipFill>
      </dgm:spPr>
    </dgm:pt>
    <dgm:pt modelId="{7277113A-B18A-46A4-82A9-3FC73E8B92CF}" type="pres">
      <dgm:prSet presAssocID="{86B1E79F-0E38-4DF3-9C7E-A480759862CA}" presName="spaceA" presStyleCnt="0"/>
      <dgm:spPr/>
    </dgm:pt>
    <dgm:pt modelId="{27E400DB-A237-418F-B8AE-C12A7025DA03}" type="pres">
      <dgm:prSet presAssocID="{F00F3ACE-66A4-4463-88E7-F8F60566B295}" presName="space" presStyleCnt="0"/>
      <dgm:spPr/>
    </dgm:pt>
    <dgm:pt modelId="{46C46773-0337-4BB9-8FEF-0A617A5E80A5}" type="pres">
      <dgm:prSet presAssocID="{5C07102F-C45C-42E2-8D97-52E755D7AACC}" presName="compositeB" presStyleCnt="0"/>
      <dgm:spPr/>
    </dgm:pt>
    <dgm:pt modelId="{182C4638-02D9-463F-AF8E-364FB404B3D3}" type="pres">
      <dgm:prSet presAssocID="{5C07102F-C45C-42E2-8D97-52E755D7AACC}" presName="textB" presStyleLbl="revTx" presStyleIdx="3" presStyleCnt="5">
        <dgm:presLayoutVars>
          <dgm:bulletEnabled val="1"/>
        </dgm:presLayoutVars>
      </dgm:prSet>
      <dgm:spPr/>
    </dgm:pt>
    <dgm:pt modelId="{2CA41051-FFB2-4F41-896E-06E4C6B56997}" type="pres">
      <dgm:prSet presAssocID="{5C07102F-C45C-42E2-8D97-52E755D7AACC}" presName="circleB" presStyleLbl="node1" presStyleIdx="3" presStyleCnt="5" custFlipHor="1" custScaleX="568833" custScaleY="18229" custLinFactX="560672" custLinFactY="16920" custLinFactNeighborX="600000" custLinFactNeighborY="100000"/>
      <dgm:spPr/>
    </dgm:pt>
    <dgm:pt modelId="{9443CE4A-70D2-479A-BD53-5CE733D86519}" type="pres">
      <dgm:prSet presAssocID="{5C07102F-C45C-42E2-8D97-52E755D7AACC}" presName="spaceB" presStyleCnt="0"/>
      <dgm:spPr/>
    </dgm:pt>
    <dgm:pt modelId="{F8404AAD-7ABE-4BD9-A9F1-F9FE898BD038}" type="pres">
      <dgm:prSet presAssocID="{1FC5ABC1-92C8-49AB-A6B1-0CA5C3721F65}" presName="space" presStyleCnt="0"/>
      <dgm:spPr/>
    </dgm:pt>
    <dgm:pt modelId="{50336C32-6DB2-4D1E-88A8-8EAF2C0C0774}" type="pres">
      <dgm:prSet presAssocID="{87ABFC12-CC9A-443E-A523-85136E6EF4DA}" presName="compositeA" presStyleCnt="0"/>
      <dgm:spPr/>
    </dgm:pt>
    <dgm:pt modelId="{80BF153E-B5F8-4B04-B30B-6C7CD265E2B2}" type="pres">
      <dgm:prSet presAssocID="{87ABFC12-CC9A-443E-A523-85136E6EF4DA}" presName="textA" presStyleLbl="revTx" presStyleIdx="4" presStyleCnt="5" custLinFactY="45637" custLinFactNeighborX="-38552" custLinFactNeighborY="100000">
        <dgm:presLayoutVars>
          <dgm:bulletEnabled val="1"/>
        </dgm:presLayoutVars>
      </dgm:prSet>
      <dgm:spPr/>
    </dgm:pt>
    <dgm:pt modelId="{BB9E5CAC-8C2F-4EB9-A7B7-2B68B6D61925}" type="pres">
      <dgm:prSet presAssocID="{87ABFC12-CC9A-443E-A523-85136E6EF4DA}" presName="circleA" presStyleLbl="node1" presStyleIdx="4" presStyleCnt="5" custFlipVert="0" custFlipHor="0" custScaleX="43451" custScaleY="63173" custLinFactX="-1792243" custLinFactNeighborX="-1800000" custLinFactNeighborY="-8001"/>
      <dgm:spPr>
        <a:solidFill>
          <a:srgbClr val="0070C0"/>
        </a:solidFill>
      </dgm:spPr>
    </dgm:pt>
    <dgm:pt modelId="{534AEA4F-EF19-454D-A283-8127D32621FC}" type="pres">
      <dgm:prSet presAssocID="{87ABFC12-CC9A-443E-A523-85136E6EF4DA}" presName="spaceA" presStyleCnt="0"/>
      <dgm:spPr/>
    </dgm:pt>
  </dgm:ptLst>
  <dgm:cxnLst>
    <dgm:cxn modelId="{C2801F2B-6C6F-4E9C-8F52-BB64B82554D0}" type="presOf" srcId="{5C07102F-C45C-42E2-8D97-52E755D7AACC}" destId="{182C4638-02D9-463F-AF8E-364FB404B3D3}" srcOrd="0" destOrd="0" presId="urn:microsoft.com/office/officeart/2005/8/layout/hProcess11"/>
    <dgm:cxn modelId="{B44E1551-7E09-4403-AC30-CC6EA05616B9}" type="presOf" srcId="{A5BADC6B-9510-4F35-8B12-8932BE8395FA}" destId="{7C41D6E3-6839-44BE-90CF-E529504FD6E9}" srcOrd="0" destOrd="0" presId="urn:microsoft.com/office/officeart/2005/8/layout/hProcess11"/>
    <dgm:cxn modelId="{CA7A2C78-DE6D-4CF5-A458-4023B5312E21}" type="presOf" srcId="{86B1E79F-0E38-4DF3-9C7E-A480759862CA}" destId="{B1D2E8C9-D1FB-4BCE-AD2A-265C20357B31}" srcOrd="0" destOrd="0" presId="urn:microsoft.com/office/officeart/2005/8/layout/hProcess11"/>
    <dgm:cxn modelId="{5503745A-8830-4D8F-BB1B-8352A81D6C03}" srcId="{F6E0777F-C517-4C38-A174-122CB1CD2684}" destId="{86B1E79F-0E38-4DF3-9C7E-A480759862CA}" srcOrd="2" destOrd="0" parTransId="{252B4548-4F70-4C5E-95A7-812B40E3841C}" sibTransId="{F00F3ACE-66A4-4463-88E7-F8F60566B295}"/>
    <dgm:cxn modelId="{B8A1EE8E-452F-41F8-9EE6-3FD74A450A0E}" type="presOf" srcId="{C8C38B6A-2D2B-448F-BCB0-D2E7B9CCD50C}" destId="{0E9548E3-A2CD-41B0-8342-F86E68ADED84}" srcOrd="0" destOrd="0" presId="urn:microsoft.com/office/officeart/2005/8/layout/hProcess11"/>
    <dgm:cxn modelId="{753AE599-E88D-48C1-9470-D3FB31762039}" srcId="{F6E0777F-C517-4C38-A174-122CB1CD2684}" destId="{A5BADC6B-9510-4F35-8B12-8932BE8395FA}" srcOrd="1" destOrd="0" parTransId="{F564D769-9FAB-48F1-A28E-ABC993084D4C}" sibTransId="{BF549564-6846-451C-96DA-EE28B8575929}"/>
    <dgm:cxn modelId="{44E25AAB-C98C-4625-8772-AF6D1A2DCCAF}" srcId="{F6E0777F-C517-4C38-A174-122CB1CD2684}" destId="{87ABFC12-CC9A-443E-A523-85136E6EF4DA}" srcOrd="4" destOrd="0" parTransId="{7D07D9C6-C67A-4061-897B-70518B7D128B}" sibTransId="{4487F4DE-A832-4EE0-BCD3-B8D9557B2AD1}"/>
    <dgm:cxn modelId="{79F29CAB-EA3E-4FA7-8586-FD7CCE71683F}" type="presOf" srcId="{F6E0777F-C517-4C38-A174-122CB1CD2684}" destId="{521A7DB2-7E28-4FBE-BAFF-A783002325A7}" srcOrd="0" destOrd="0" presId="urn:microsoft.com/office/officeart/2005/8/layout/hProcess11"/>
    <dgm:cxn modelId="{D381E5B6-9EAF-4975-A58B-E8EF32016FD9}" type="presOf" srcId="{87ABFC12-CC9A-443E-A523-85136E6EF4DA}" destId="{80BF153E-B5F8-4B04-B30B-6C7CD265E2B2}" srcOrd="0" destOrd="0" presId="urn:microsoft.com/office/officeart/2005/8/layout/hProcess11"/>
    <dgm:cxn modelId="{BFC1E3BB-F1CB-4396-9375-E88927C622CC}" srcId="{F6E0777F-C517-4C38-A174-122CB1CD2684}" destId="{C8C38B6A-2D2B-448F-BCB0-D2E7B9CCD50C}" srcOrd="0" destOrd="0" parTransId="{364A19F1-0C03-4373-BED1-368C8D434545}" sibTransId="{F8174EBB-B5EB-40E8-9C16-7DD5A9A549DC}"/>
    <dgm:cxn modelId="{D223F5E7-2A66-4060-AE46-3987024C3D8E}" srcId="{F6E0777F-C517-4C38-A174-122CB1CD2684}" destId="{5C07102F-C45C-42E2-8D97-52E755D7AACC}" srcOrd="3" destOrd="0" parTransId="{C3F41C12-BF18-4004-8278-682A42989757}" sibTransId="{1FC5ABC1-92C8-49AB-A6B1-0CA5C3721F65}"/>
    <dgm:cxn modelId="{A6B83369-2EC6-4B6D-93D8-8580CDAA5BED}" type="presParOf" srcId="{521A7DB2-7E28-4FBE-BAFF-A783002325A7}" destId="{58FC3EF7-218E-4C7D-8FEB-F1068A7233C7}" srcOrd="0" destOrd="0" presId="urn:microsoft.com/office/officeart/2005/8/layout/hProcess11"/>
    <dgm:cxn modelId="{CF72CE48-ADB6-404C-831C-0FCFAF0EF7EE}" type="presParOf" srcId="{521A7DB2-7E28-4FBE-BAFF-A783002325A7}" destId="{740C6609-D9E7-41FB-B4EB-75AB6908453B}" srcOrd="1" destOrd="0" presId="urn:microsoft.com/office/officeart/2005/8/layout/hProcess11"/>
    <dgm:cxn modelId="{F99F0658-89EF-44B3-ADFB-A1A54907FE64}" type="presParOf" srcId="{740C6609-D9E7-41FB-B4EB-75AB6908453B}" destId="{7CCD4959-118F-4E0A-AD98-13B2CCE950B9}" srcOrd="0" destOrd="0" presId="urn:microsoft.com/office/officeart/2005/8/layout/hProcess11"/>
    <dgm:cxn modelId="{DDF8B93B-CF74-491E-AE74-F1F28726BBDA}" type="presParOf" srcId="{7CCD4959-118F-4E0A-AD98-13B2CCE950B9}" destId="{0E9548E3-A2CD-41B0-8342-F86E68ADED84}" srcOrd="0" destOrd="0" presId="urn:microsoft.com/office/officeart/2005/8/layout/hProcess11"/>
    <dgm:cxn modelId="{CD04C4F9-F52A-4AB5-8FFC-7CA7B562DDF9}" type="presParOf" srcId="{7CCD4959-118F-4E0A-AD98-13B2CCE950B9}" destId="{311C1BE7-72D5-4901-97F2-94B278F25ACF}" srcOrd="1" destOrd="0" presId="urn:microsoft.com/office/officeart/2005/8/layout/hProcess11"/>
    <dgm:cxn modelId="{0D5F8E7F-4348-4999-AE5B-17F71FC75086}" type="presParOf" srcId="{7CCD4959-118F-4E0A-AD98-13B2CCE950B9}" destId="{8DD00F38-18EA-4AFF-A6E5-51ED3820ED2D}" srcOrd="2" destOrd="0" presId="urn:microsoft.com/office/officeart/2005/8/layout/hProcess11"/>
    <dgm:cxn modelId="{D53BE2E5-0707-4B45-8CB0-7007C58939E6}" type="presParOf" srcId="{740C6609-D9E7-41FB-B4EB-75AB6908453B}" destId="{2A2CE0C0-9C01-4A44-BCBC-C2C63382A561}" srcOrd="1" destOrd="0" presId="urn:microsoft.com/office/officeart/2005/8/layout/hProcess11"/>
    <dgm:cxn modelId="{470663C4-96F9-4505-B270-81916EF1D2DB}" type="presParOf" srcId="{740C6609-D9E7-41FB-B4EB-75AB6908453B}" destId="{098DA743-80D4-4098-992E-462E5FA20A6A}" srcOrd="2" destOrd="0" presId="urn:microsoft.com/office/officeart/2005/8/layout/hProcess11"/>
    <dgm:cxn modelId="{B69C2F6F-77D1-48BB-B030-6B23A13E6CD0}" type="presParOf" srcId="{098DA743-80D4-4098-992E-462E5FA20A6A}" destId="{7C41D6E3-6839-44BE-90CF-E529504FD6E9}" srcOrd="0" destOrd="0" presId="urn:microsoft.com/office/officeart/2005/8/layout/hProcess11"/>
    <dgm:cxn modelId="{03C651FC-C351-4D3C-9588-525855BAEF82}" type="presParOf" srcId="{098DA743-80D4-4098-992E-462E5FA20A6A}" destId="{83F494D2-EA4A-4DDF-B2FD-6261A9FB69E9}" srcOrd="1" destOrd="0" presId="urn:microsoft.com/office/officeart/2005/8/layout/hProcess11"/>
    <dgm:cxn modelId="{D540F148-2AC7-4F4E-8F97-FE796CD15A0E}" type="presParOf" srcId="{098DA743-80D4-4098-992E-462E5FA20A6A}" destId="{802ED4E4-398D-4367-93A5-3E05386BB715}" srcOrd="2" destOrd="0" presId="urn:microsoft.com/office/officeart/2005/8/layout/hProcess11"/>
    <dgm:cxn modelId="{6E226261-09E4-43C3-AD7A-0EDC25500B1F}" type="presParOf" srcId="{740C6609-D9E7-41FB-B4EB-75AB6908453B}" destId="{126CB6C5-9695-412D-B291-7C30D7F0B15E}" srcOrd="3" destOrd="0" presId="urn:microsoft.com/office/officeart/2005/8/layout/hProcess11"/>
    <dgm:cxn modelId="{DCC3C3DB-199E-41FE-9ECA-316EEE33D37B}" type="presParOf" srcId="{740C6609-D9E7-41FB-B4EB-75AB6908453B}" destId="{BCF55F0A-F6AA-4CC6-9EA3-D536B88F11E3}" srcOrd="4" destOrd="0" presId="urn:microsoft.com/office/officeart/2005/8/layout/hProcess11"/>
    <dgm:cxn modelId="{FA1A6020-9500-4DD2-B0D9-09E8536EE618}" type="presParOf" srcId="{BCF55F0A-F6AA-4CC6-9EA3-D536B88F11E3}" destId="{B1D2E8C9-D1FB-4BCE-AD2A-265C20357B31}" srcOrd="0" destOrd="0" presId="urn:microsoft.com/office/officeart/2005/8/layout/hProcess11"/>
    <dgm:cxn modelId="{BA12422C-D733-4174-BC8F-0FCD1155CCD5}" type="presParOf" srcId="{BCF55F0A-F6AA-4CC6-9EA3-D536B88F11E3}" destId="{62C75117-3AF9-4E52-B379-2D4783B64A2A}" srcOrd="1" destOrd="0" presId="urn:microsoft.com/office/officeart/2005/8/layout/hProcess11"/>
    <dgm:cxn modelId="{61A9E7FB-270C-48EB-92AE-66DF5D082519}" type="presParOf" srcId="{BCF55F0A-F6AA-4CC6-9EA3-D536B88F11E3}" destId="{7277113A-B18A-46A4-82A9-3FC73E8B92CF}" srcOrd="2" destOrd="0" presId="urn:microsoft.com/office/officeart/2005/8/layout/hProcess11"/>
    <dgm:cxn modelId="{D6218782-9FBC-4A7E-A24A-7D6E43CDAF18}" type="presParOf" srcId="{740C6609-D9E7-41FB-B4EB-75AB6908453B}" destId="{27E400DB-A237-418F-B8AE-C12A7025DA03}" srcOrd="5" destOrd="0" presId="urn:microsoft.com/office/officeart/2005/8/layout/hProcess11"/>
    <dgm:cxn modelId="{6BCA206D-BAFC-469B-9B27-054EED7E0AAE}" type="presParOf" srcId="{740C6609-D9E7-41FB-B4EB-75AB6908453B}" destId="{46C46773-0337-4BB9-8FEF-0A617A5E80A5}" srcOrd="6" destOrd="0" presId="urn:microsoft.com/office/officeart/2005/8/layout/hProcess11"/>
    <dgm:cxn modelId="{819ADCB9-6F44-4A9C-B6DC-C2DE81D2D7DA}" type="presParOf" srcId="{46C46773-0337-4BB9-8FEF-0A617A5E80A5}" destId="{182C4638-02D9-463F-AF8E-364FB404B3D3}" srcOrd="0" destOrd="0" presId="urn:microsoft.com/office/officeart/2005/8/layout/hProcess11"/>
    <dgm:cxn modelId="{2B5BB321-C36D-4EF9-8816-1ACF45E69807}" type="presParOf" srcId="{46C46773-0337-4BB9-8FEF-0A617A5E80A5}" destId="{2CA41051-FFB2-4F41-896E-06E4C6B56997}" srcOrd="1" destOrd="0" presId="urn:microsoft.com/office/officeart/2005/8/layout/hProcess11"/>
    <dgm:cxn modelId="{698DC6D1-5E31-40C2-AD36-FA13E08C13B8}" type="presParOf" srcId="{46C46773-0337-4BB9-8FEF-0A617A5E80A5}" destId="{9443CE4A-70D2-479A-BD53-5CE733D86519}" srcOrd="2" destOrd="0" presId="urn:microsoft.com/office/officeart/2005/8/layout/hProcess11"/>
    <dgm:cxn modelId="{C6D380B0-7AF3-4C2F-8D12-2124FEE93ADA}" type="presParOf" srcId="{740C6609-D9E7-41FB-B4EB-75AB6908453B}" destId="{F8404AAD-7ABE-4BD9-A9F1-F9FE898BD038}" srcOrd="7" destOrd="0" presId="urn:microsoft.com/office/officeart/2005/8/layout/hProcess11"/>
    <dgm:cxn modelId="{44F066C0-B98E-4078-96F2-E4DCEC258E94}" type="presParOf" srcId="{740C6609-D9E7-41FB-B4EB-75AB6908453B}" destId="{50336C32-6DB2-4D1E-88A8-8EAF2C0C0774}" srcOrd="8" destOrd="0" presId="urn:microsoft.com/office/officeart/2005/8/layout/hProcess11"/>
    <dgm:cxn modelId="{4EC77E6E-3A7A-45D1-A86D-49CD1BBCB48F}" type="presParOf" srcId="{50336C32-6DB2-4D1E-88A8-8EAF2C0C0774}" destId="{80BF153E-B5F8-4B04-B30B-6C7CD265E2B2}" srcOrd="0" destOrd="0" presId="urn:microsoft.com/office/officeart/2005/8/layout/hProcess11"/>
    <dgm:cxn modelId="{B8690885-DC4A-4D53-AEE5-1A9724CC5D92}" type="presParOf" srcId="{50336C32-6DB2-4D1E-88A8-8EAF2C0C0774}" destId="{BB9E5CAC-8C2F-4EB9-A7B7-2B68B6D61925}" srcOrd="1" destOrd="0" presId="urn:microsoft.com/office/officeart/2005/8/layout/hProcess11"/>
    <dgm:cxn modelId="{50512A17-2937-4D45-80A2-3B7FE64CC15B}" type="presParOf" srcId="{50336C32-6DB2-4D1E-88A8-8EAF2C0C0774}" destId="{534AEA4F-EF19-454D-A283-8127D32621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C3EF7-218E-4C7D-8FEB-F1068A7233C7}">
      <dsp:nvSpPr>
        <dsp:cNvPr id="0" name=""/>
        <dsp:cNvSpPr/>
      </dsp:nvSpPr>
      <dsp:spPr>
        <a:xfrm>
          <a:off x="0" y="833640"/>
          <a:ext cx="11862486" cy="1047852"/>
        </a:xfrm>
        <a:prstGeom prst="notchedRightArrow">
          <a:avLst/>
        </a:prstGeom>
        <a:solidFill>
          <a:schemeClr val="accent1">
            <a:tint val="40000"/>
            <a:hueOff val="0"/>
            <a:satOff val="0"/>
            <a:lumOff val="0"/>
            <a:alphaOff val="0"/>
          </a:schemeClr>
        </a:solidFill>
        <a:ln>
          <a:noFill/>
        </a:ln>
        <a:effectLst>
          <a:glow rad="228600">
            <a:schemeClr val="accent1">
              <a:satMod val="175000"/>
              <a:alpha val="40000"/>
            </a:schemeClr>
          </a:glow>
        </a:effectLst>
      </dsp:spPr>
      <dsp:style>
        <a:lnRef idx="0">
          <a:scrgbClr r="0" g="0" b="0"/>
        </a:lnRef>
        <a:fillRef idx="1">
          <a:scrgbClr r="0" g="0" b="0"/>
        </a:fillRef>
        <a:effectRef idx="0">
          <a:scrgbClr r="0" g="0" b="0"/>
        </a:effectRef>
        <a:fontRef idx="minor"/>
      </dsp:style>
    </dsp:sp>
    <dsp:sp modelId="{0E9548E3-A2CD-41B0-8342-F86E68ADED84}">
      <dsp:nvSpPr>
        <dsp:cNvPr id="0" name=""/>
        <dsp:cNvSpPr/>
      </dsp:nvSpPr>
      <dsp:spPr>
        <a:xfrm>
          <a:off x="4691" y="0"/>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solidFill>
                <a:schemeClr val="tx1"/>
              </a:solidFill>
            </a:rPr>
            <a:t>I. Dünya Savaşı’nın Nedenleri ve Savaşın Gelişimi</a:t>
          </a:r>
        </a:p>
      </dsp:txBody>
      <dsp:txXfrm>
        <a:off x="4691" y="0"/>
        <a:ext cx="2051318" cy="1047852"/>
      </dsp:txXfrm>
    </dsp:sp>
    <dsp:sp modelId="{311C1BE7-72D5-4901-97F2-94B278F25ACF}">
      <dsp:nvSpPr>
        <dsp:cNvPr id="0" name=""/>
        <dsp:cNvSpPr/>
      </dsp:nvSpPr>
      <dsp:spPr>
        <a:xfrm>
          <a:off x="899369" y="1178834"/>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1D6E3-6839-44BE-90CF-E529504FD6E9}">
      <dsp:nvSpPr>
        <dsp:cNvPr id="0" name=""/>
        <dsp:cNvSpPr/>
      </dsp:nvSpPr>
      <dsp:spPr>
        <a:xfrm>
          <a:off x="4044680"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tr-TR" sz="1800" kern="1200" dirty="0">
              <a:solidFill>
                <a:schemeClr val="tx1"/>
              </a:solidFill>
            </a:rPr>
            <a:t>Savaşın Başlaması</a:t>
          </a:r>
        </a:p>
      </dsp:txBody>
      <dsp:txXfrm>
        <a:off x="4044680" y="1571779"/>
        <a:ext cx="2051318" cy="1047852"/>
      </dsp:txXfrm>
    </dsp:sp>
    <dsp:sp modelId="{83F494D2-EA4A-4DDF-B2FD-6261A9FB69E9}">
      <dsp:nvSpPr>
        <dsp:cNvPr id="0" name=""/>
        <dsp:cNvSpPr/>
      </dsp:nvSpPr>
      <dsp:spPr>
        <a:xfrm>
          <a:off x="5026433" y="1162791"/>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2E8C9-D1FB-4BCE-AD2A-265C20357B31}">
      <dsp:nvSpPr>
        <dsp:cNvPr id="0" name=""/>
        <dsp:cNvSpPr/>
      </dsp:nvSpPr>
      <dsp:spPr>
        <a:xfrm flipH="1">
          <a:off x="7262726" y="106860"/>
          <a:ext cx="2021327"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solidFill>
                <a:schemeClr val="tx1"/>
              </a:solidFill>
            </a:rPr>
            <a:t>I. Dünya Savaşı ve Osmanlı Devleti</a:t>
          </a:r>
        </a:p>
      </dsp:txBody>
      <dsp:txXfrm>
        <a:off x="7262726" y="106860"/>
        <a:ext cx="2021327" cy="1047852"/>
      </dsp:txXfrm>
    </dsp:sp>
    <dsp:sp modelId="{62C75117-3AF9-4E52-B379-2D4783B64A2A}">
      <dsp:nvSpPr>
        <dsp:cNvPr id="0" name=""/>
        <dsp:cNvSpPr/>
      </dsp:nvSpPr>
      <dsp:spPr>
        <a:xfrm>
          <a:off x="8111923" y="1150434"/>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4638-02D9-463F-AF8E-364FB404B3D3}">
      <dsp:nvSpPr>
        <dsp:cNvPr id="0" name=""/>
        <dsp:cNvSpPr/>
      </dsp:nvSpPr>
      <dsp:spPr>
        <a:xfrm>
          <a:off x="6466343"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tr-TR" sz="1800" kern="1200" dirty="0"/>
        </a:p>
      </dsp:txBody>
      <dsp:txXfrm>
        <a:off x="6466343" y="1571779"/>
        <a:ext cx="2051318" cy="1047852"/>
      </dsp:txXfrm>
    </dsp:sp>
    <dsp:sp modelId="{2CA41051-FFB2-4F41-896E-06E4C6B56997}">
      <dsp:nvSpPr>
        <dsp:cNvPr id="0" name=""/>
        <dsp:cNvSpPr/>
      </dsp:nvSpPr>
      <dsp:spPr>
        <a:xfrm flipH="1">
          <a:off x="9787469" y="1592226"/>
          <a:ext cx="1490133" cy="477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F153E-B5F8-4B04-B30B-6C7CD265E2B2}">
      <dsp:nvSpPr>
        <dsp:cNvPr id="0" name=""/>
        <dsp:cNvSpPr/>
      </dsp:nvSpPr>
      <dsp:spPr>
        <a:xfrm>
          <a:off x="7829403" y="1526061"/>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endParaRPr lang="tr-TR" sz="1800" kern="1200" dirty="0"/>
        </a:p>
      </dsp:txBody>
      <dsp:txXfrm>
        <a:off x="7829403" y="1526061"/>
        <a:ext cx="2051318" cy="1047852"/>
      </dsp:txXfrm>
    </dsp:sp>
    <dsp:sp modelId="{BB9E5CAC-8C2F-4EB9-A7B7-2B68B6D61925}">
      <dsp:nvSpPr>
        <dsp:cNvPr id="0" name=""/>
        <dsp:cNvSpPr/>
      </dsp:nvSpPr>
      <dsp:spPr>
        <a:xfrm>
          <a:off x="178619" y="1206111"/>
          <a:ext cx="113825" cy="165490"/>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24/08/2020</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24/08/2020</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8/24/2020</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8/24/2020</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24, 2020</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24, 2020</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8/24/2020</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694219"/>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954107"/>
          </a:xfrm>
          <a:prstGeom prst="rect">
            <a:avLst/>
          </a:prstGeom>
          <a:noFill/>
        </p:spPr>
        <p:txBody>
          <a:bodyPr wrap="square">
            <a:spAutoFit/>
          </a:bodyPr>
          <a:lstStyle/>
          <a:p>
            <a:pPr algn="ctr"/>
            <a:r>
              <a:rPr lang="tr-TR" sz="2800" b="1">
                <a:solidFill>
                  <a:schemeClr val="bg1"/>
                </a:solidFill>
                <a:latin typeface="Univers Condensed" panose="020B0606020202060204" pitchFamily="34" charset="0"/>
              </a:rPr>
              <a:t>xx. Yüzyılın Başlarında Osmanlı Devleti ve Dünya </a:t>
            </a:r>
            <a:endParaRPr lang="tr-TR" sz="2800" b="1" dirty="0">
              <a:solidFill>
                <a:schemeClr val="bg1"/>
              </a:solidFill>
              <a:latin typeface="Univers Condensed" panose="020B0606020202060204" pitchFamily="34" charset="0"/>
            </a:endParaRPr>
          </a:p>
        </p:txBody>
      </p:sp>
      <p:sp>
        <p:nvSpPr>
          <p:cNvPr id="10" name="Metin kutusu 9">
            <a:extLst>
              <a:ext uri="{FF2B5EF4-FFF2-40B4-BE49-F238E27FC236}">
                <a16:creationId xmlns:a16="http://schemas.microsoft.com/office/drawing/2014/main" id="{F4FF329D-0C8F-40B3-9C92-B7DF82B5BC24}"/>
              </a:ext>
            </a:extLst>
          </p:cNvPr>
          <p:cNvSpPr txBox="1"/>
          <p:nvPr/>
        </p:nvSpPr>
        <p:spPr>
          <a:xfrm>
            <a:off x="5792230" y="2865064"/>
            <a:ext cx="6098058" cy="861774"/>
          </a:xfrm>
          <a:prstGeom prst="rect">
            <a:avLst/>
          </a:prstGeom>
          <a:noFill/>
        </p:spPr>
        <p:txBody>
          <a:bodyPr wrap="square">
            <a:spAutoFit/>
          </a:bodyPr>
          <a:lstStyle/>
          <a:p>
            <a:r>
              <a:rPr lang="tr-TR" sz="2400" b="1" dirty="0">
                <a:solidFill>
                  <a:schemeClr val="bg1"/>
                </a:solidFill>
                <a:latin typeface="Univers Condensed" panose="020B0606020202060204" pitchFamily="34" charset="0"/>
              </a:rPr>
              <a:t>I.DÜNYA SAVAŞI  I</a:t>
            </a:r>
            <a:endParaRPr lang="tr-TR" sz="2400" dirty="0">
              <a:solidFill>
                <a:schemeClr val="bg1"/>
              </a:solidFill>
              <a:latin typeface="Univers Condensed" panose="020B0606020202060204" pitchFamily="34" charset="0"/>
            </a:endParaRPr>
          </a:p>
          <a:p>
            <a:r>
              <a:rPr lang="tr-TR" sz="2400" b="1" dirty="0">
                <a:solidFill>
                  <a:schemeClr val="bg1"/>
                </a:solidFill>
                <a:latin typeface="Univers Condensed" panose="020B0606020202060204" pitchFamily="34" charset="0"/>
              </a:rPr>
              <a:t>        1914-1918</a:t>
            </a: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A1054D4A-CB24-4229-8173-07079CA19F23}"/>
              </a:ext>
            </a:extLst>
          </p:cNvPr>
          <p:cNvGraphicFramePr/>
          <p:nvPr>
            <p:extLst>
              <p:ext uri="{D42A27DB-BD31-4B8C-83A1-F6EECF244321}">
                <p14:modId xmlns:p14="http://schemas.microsoft.com/office/powerpoint/2010/main" val="437467218"/>
              </p:ext>
            </p:extLst>
          </p:nvPr>
        </p:nvGraphicFramePr>
        <p:xfrm>
          <a:off x="0" y="2274293"/>
          <a:ext cx="11862486" cy="261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etin kutusu 6">
            <a:extLst>
              <a:ext uri="{FF2B5EF4-FFF2-40B4-BE49-F238E27FC236}">
                <a16:creationId xmlns:a16="http://schemas.microsoft.com/office/drawing/2014/main" id="{C8CF6EF0-CF04-443C-86B0-EF112BB40DE6}"/>
              </a:ext>
            </a:extLst>
          </p:cNvPr>
          <p:cNvSpPr txBox="1"/>
          <p:nvPr/>
        </p:nvSpPr>
        <p:spPr>
          <a:xfrm>
            <a:off x="1" y="204572"/>
            <a:ext cx="6098058" cy="1107996"/>
          </a:xfrm>
          <a:prstGeom prst="rect">
            <a:avLst/>
          </a:prstGeom>
          <a:noFill/>
        </p:spPr>
        <p:txBody>
          <a:bodyPr wrap="square">
            <a:spAutoFit/>
          </a:bodyPr>
          <a:lstStyle/>
          <a:p>
            <a:r>
              <a:rPr lang="tr-TR" sz="2400" b="1" dirty="0">
                <a:solidFill>
                  <a:schemeClr val="bg1"/>
                </a:solidFill>
                <a:latin typeface="Univers Condensed" panose="020B0606020202060204" pitchFamily="34" charset="0"/>
              </a:rPr>
              <a:t>DÜNYA SAVAŞI  I</a:t>
            </a:r>
            <a:endParaRPr lang="tr-TR" sz="2400" dirty="0">
              <a:solidFill>
                <a:schemeClr val="bg1"/>
              </a:solidFill>
              <a:latin typeface="Univers Condensed" panose="020B0606020202060204" pitchFamily="34" charset="0"/>
            </a:endParaRPr>
          </a:p>
          <a:p>
            <a:r>
              <a:rPr lang="tr-TR" sz="2400" b="1" dirty="0">
                <a:solidFill>
                  <a:schemeClr val="bg1"/>
                </a:solidFill>
                <a:latin typeface="Univers Condensed" panose="020B0606020202060204" pitchFamily="34" charset="0"/>
              </a:rPr>
              <a:t>        1914-1918</a:t>
            </a:r>
          </a:p>
          <a:p>
            <a:endParaRPr lang="tr-TR" dirty="0"/>
          </a:p>
        </p:txBody>
      </p:sp>
      <p:sp>
        <p:nvSpPr>
          <p:cNvPr id="2" name="Oval 1">
            <a:extLst>
              <a:ext uri="{FF2B5EF4-FFF2-40B4-BE49-F238E27FC236}">
                <a16:creationId xmlns:a16="http://schemas.microsoft.com/office/drawing/2014/main" id="{625F2121-3274-4E01-A2F8-530D900D6C2F}"/>
              </a:ext>
            </a:extLst>
          </p:cNvPr>
          <p:cNvSpPr/>
          <p:nvPr/>
        </p:nvSpPr>
        <p:spPr>
          <a:xfrm flipH="1">
            <a:off x="6096000" y="3560232"/>
            <a:ext cx="1490133" cy="477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Oval 5">
            <a:extLst>
              <a:ext uri="{FF2B5EF4-FFF2-40B4-BE49-F238E27FC236}">
                <a16:creationId xmlns:a16="http://schemas.microsoft.com/office/drawing/2014/main" id="{9AE04C99-7607-4474-843C-29C79F126732}"/>
              </a:ext>
            </a:extLst>
          </p:cNvPr>
          <p:cNvSpPr/>
          <p:nvPr/>
        </p:nvSpPr>
        <p:spPr>
          <a:xfrm flipH="1">
            <a:off x="1252176" y="3638955"/>
            <a:ext cx="1490133" cy="477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5156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A6EFCB5-B781-471A-B6A4-49B1927777F2}"/>
              </a:ext>
            </a:extLst>
          </p:cNvPr>
          <p:cNvSpPr txBox="1"/>
          <p:nvPr/>
        </p:nvSpPr>
        <p:spPr>
          <a:xfrm>
            <a:off x="171900" y="226151"/>
            <a:ext cx="4825401" cy="5632311"/>
          </a:xfrm>
          <a:prstGeom prst="rect">
            <a:avLst/>
          </a:prstGeom>
          <a:noFill/>
          <a:effectLst>
            <a:glow rad="63500">
              <a:schemeClr val="accent5">
                <a:satMod val="175000"/>
                <a:alpha val="40000"/>
              </a:schemeClr>
            </a:glow>
          </a:effectLst>
        </p:spPr>
        <p:txBody>
          <a:bodyPr wrap="square">
            <a:spAutoFit/>
          </a:bodyPr>
          <a:lstStyle/>
          <a:p>
            <a:pPr algn="just"/>
            <a:r>
              <a:rPr lang="tr-TR" sz="1400" dirty="0">
                <a:solidFill>
                  <a:schemeClr val="bg1"/>
                </a:solidFill>
              </a:rPr>
              <a:t>I. Dünya Savaşı’nın Nedenleri ve Savaşın Gelişimi</a:t>
            </a:r>
          </a:p>
          <a:p>
            <a:pPr algn="just"/>
            <a:endParaRPr lang="tr-TR" sz="1400" dirty="0">
              <a:solidFill>
                <a:schemeClr val="bg1"/>
              </a:solidFill>
            </a:endParaRPr>
          </a:p>
          <a:p>
            <a:pPr algn="just"/>
            <a:endParaRPr lang="tr-TR" sz="1400" dirty="0">
              <a:solidFill>
                <a:schemeClr val="bg1"/>
              </a:solidFill>
            </a:endParaRPr>
          </a:p>
          <a:p>
            <a:pPr marL="285750" indent="-285750" algn="just">
              <a:buFont typeface="Arial" panose="020B0604020202020204" pitchFamily="34" charset="0"/>
              <a:buChar char="•"/>
            </a:pPr>
            <a:r>
              <a:rPr lang="tr-TR" sz="1600" dirty="0">
                <a:solidFill>
                  <a:schemeClr val="bg1"/>
                </a:solidFill>
              </a:rPr>
              <a:t>1914’te başlayıp 1918’e kadar süren I. Dünya Savaşı’na bütün devletler katılmamış olsa da etkisi dünya genelinde hissedildiği için adı dünya savaşı olarak tarihe geçmiştir.</a:t>
            </a:r>
          </a:p>
          <a:p>
            <a:pPr algn="just"/>
            <a:endParaRPr lang="tr-TR" sz="1600" dirty="0">
              <a:solidFill>
                <a:schemeClr val="bg1"/>
              </a:solidFill>
            </a:endParaRPr>
          </a:p>
          <a:p>
            <a:pPr algn="just"/>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Savaşın en önemli nedenlerinden Fransız İhtilali sonrası yayılan </a:t>
            </a:r>
            <a:r>
              <a:rPr lang="tr-TR" sz="1600" dirty="0">
                <a:solidFill>
                  <a:srgbClr val="FF0000"/>
                </a:solidFill>
              </a:rPr>
              <a:t>milliyetçilik</a:t>
            </a:r>
            <a:r>
              <a:rPr lang="tr-TR" sz="1600" dirty="0">
                <a:solidFill>
                  <a:schemeClr val="bg1"/>
                </a:solidFill>
              </a:rPr>
              <a:t> fikridir. Bu düşünceden etkilenen ulusların milli devlet kurma düşünceleri doğrultusunda bağımsızlık savaşları başlamıştır.</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 </a:t>
            </a:r>
            <a:r>
              <a:rPr lang="tr-TR" sz="1600" dirty="0">
                <a:solidFill>
                  <a:srgbClr val="FF0000"/>
                </a:solidFill>
              </a:rPr>
              <a:t>Sömürgecilik</a:t>
            </a:r>
            <a:r>
              <a:rPr lang="tr-TR" sz="1600" dirty="0">
                <a:solidFill>
                  <a:schemeClr val="bg1"/>
                </a:solidFill>
              </a:rPr>
              <a:t>, savaşın  diğer bir önemli nedenidir. Sanayi Devrimine bağlı olarak ortaya çıkan </a:t>
            </a:r>
            <a:r>
              <a:rPr lang="tr-TR" sz="1600" dirty="0">
                <a:solidFill>
                  <a:srgbClr val="FF0000"/>
                </a:solidFill>
              </a:rPr>
              <a:t>ham</a:t>
            </a:r>
            <a:r>
              <a:rPr lang="tr-TR" sz="1600" dirty="0">
                <a:solidFill>
                  <a:schemeClr val="bg1"/>
                </a:solidFill>
              </a:rPr>
              <a:t> </a:t>
            </a:r>
            <a:r>
              <a:rPr lang="tr-TR" sz="1600" dirty="0">
                <a:solidFill>
                  <a:srgbClr val="FF0000"/>
                </a:solidFill>
              </a:rPr>
              <a:t>madde ve pazar  </a:t>
            </a:r>
            <a:r>
              <a:rPr lang="tr-TR" sz="1600" dirty="0">
                <a:solidFill>
                  <a:schemeClr val="bg1"/>
                </a:solidFill>
              </a:rPr>
              <a:t>arayışı devletler arasındaki rekabeti hızlandırmıştır.</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Devletlerin birbiri ile sıkı rekabete girmesi, silahlanma yarışına ve </a:t>
            </a:r>
            <a:r>
              <a:rPr lang="tr-TR" sz="1600" dirty="0">
                <a:solidFill>
                  <a:srgbClr val="FF0000"/>
                </a:solidFill>
              </a:rPr>
              <a:t>bloklaşmaları</a:t>
            </a:r>
            <a:r>
              <a:rPr lang="tr-TR" sz="1600" dirty="0">
                <a:solidFill>
                  <a:schemeClr val="bg1"/>
                </a:solidFill>
              </a:rPr>
              <a:t> ortaya çıkarmıştır</a:t>
            </a:r>
          </a:p>
          <a:p>
            <a:pPr algn="just"/>
            <a:endParaRPr lang="tr-TR" sz="1400" dirty="0">
              <a:solidFill>
                <a:schemeClr val="bg1"/>
              </a:solidFill>
            </a:endParaRPr>
          </a:p>
        </p:txBody>
      </p:sp>
      <p:pic>
        <p:nvPicPr>
          <p:cNvPr id="3" name="Resim 2">
            <a:extLst>
              <a:ext uri="{FF2B5EF4-FFF2-40B4-BE49-F238E27FC236}">
                <a16:creationId xmlns:a16="http://schemas.microsoft.com/office/drawing/2014/main" id="{1014130E-2DB0-45B0-B166-43761A933A0E}"/>
              </a:ext>
            </a:extLst>
          </p:cNvPr>
          <p:cNvPicPr>
            <a:picLocks noChangeAspect="1"/>
          </p:cNvPicPr>
          <p:nvPr/>
        </p:nvPicPr>
        <p:blipFill rotWithShape="1">
          <a:blip r:embed="rId2"/>
          <a:srcRect l="2280" t="28469" r="9123" b="24636"/>
          <a:stretch/>
        </p:blipFill>
        <p:spPr>
          <a:xfrm>
            <a:off x="5566611" y="1042737"/>
            <a:ext cx="6224337" cy="3369175"/>
          </a:xfrm>
          <a:prstGeom prst="rect">
            <a:avLst/>
          </a:prstGeom>
          <a:effectLst>
            <a:glow rad="342900">
              <a:srgbClr val="92D050"/>
            </a:glow>
          </a:effectLst>
        </p:spPr>
      </p:pic>
      <p:cxnSp>
        <p:nvCxnSpPr>
          <p:cNvPr id="6" name="Düz Ok Bağlayıcısı 5">
            <a:extLst>
              <a:ext uri="{FF2B5EF4-FFF2-40B4-BE49-F238E27FC236}">
                <a16:creationId xmlns:a16="http://schemas.microsoft.com/office/drawing/2014/main" id="{91DF3EC3-B164-4255-B290-49485091D04B}"/>
              </a:ext>
            </a:extLst>
          </p:cNvPr>
          <p:cNvCxnSpPr/>
          <p:nvPr/>
        </p:nvCxnSpPr>
        <p:spPr>
          <a:xfrm>
            <a:off x="5566611" y="4636167"/>
            <a:ext cx="914400" cy="914400"/>
          </a:xfrm>
          <a:prstGeom prst="straightConnector1">
            <a:avLst/>
          </a:prstGeom>
          <a:ln>
            <a:tailEnd type="triangle"/>
          </a:ln>
          <a:effectLst>
            <a:glow rad="127000">
              <a:srgbClr val="92D050"/>
            </a:glow>
          </a:effectLst>
        </p:spPr>
        <p:style>
          <a:lnRef idx="1">
            <a:schemeClr val="accent1"/>
          </a:lnRef>
          <a:fillRef idx="0">
            <a:schemeClr val="accent1"/>
          </a:fillRef>
          <a:effectRef idx="0">
            <a:schemeClr val="accent1"/>
          </a:effectRef>
          <a:fontRef idx="minor">
            <a:schemeClr val="tx1"/>
          </a:fontRef>
        </p:style>
      </p:cxnSp>
      <p:pic>
        <p:nvPicPr>
          <p:cNvPr id="9" name="Resim 8">
            <a:extLst>
              <a:ext uri="{FF2B5EF4-FFF2-40B4-BE49-F238E27FC236}">
                <a16:creationId xmlns:a16="http://schemas.microsoft.com/office/drawing/2014/main" id="{CF7836AB-70FD-488E-843E-04FC64E8A1EB}"/>
              </a:ext>
            </a:extLst>
          </p:cNvPr>
          <p:cNvPicPr>
            <a:picLocks noChangeAspect="1"/>
          </p:cNvPicPr>
          <p:nvPr/>
        </p:nvPicPr>
        <p:blipFill>
          <a:blip r:embed="rId3"/>
          <a:stretch>
            <a:fillRect/>
          </a:stretch>
        </p:blipFill>
        <p:spPr>
          <a:xfrm>
            <a:off x="8678779" y="4593451"/>
            <a:ext cx="999831" cy="999831"/>
          </a:xfrm>
          <a:prstGeom prst="rect">
            <a:avLst/>
          </a:prstGeom>
          <a:effectLst>
            <a:glow rad="127000">
              <a:srgbClr val="92D050"/>
            </a:glow>
          </a:effectLst>
        </p:spPr>
      </p:pic>
      <p:pic>
        <p:nvPicPr>
          <p:cNvPr id="12" name="Resim 11">
            <a:extLst>
              <a:ext uri="{FF2B5EF4-FFF2-40B4-BE49-F238E27FC236}">
                <a16:creationId xmlns:a16="http://schemas.microsoft.com/office/drawing/2014/main" id="{6687C1D0-72EC-4222-9007-F0345DB01B17}"/>
              </a:ext>
            </a:extLst>
          </p:cNvPr>
          <p:cNvPicPr>
            <a:picLocks noChangeAspect="1"/>
          </p:cNvPicPr>
          <p:nvPr/>
        </p:nvPicPr>
        <p:blipFill>
          <a:blip r:embed="rId4"/>
          <a:stretch>
            <a:fillRect/>
          </a:stretch>
        </p:blipFill>
        <p:spPr>
          <a:xfrm>
            <a:off x="10936115" y="4559378"/>
            <a:ext cx="1255885" cy="1255885"/>
          </a:xfrm>
          <a:prstGeom prst="rect">
            <a:avLst/>
          </a:prstGeom>
        </p:spPr>
      </p:pic>
    </p:spTree>
    <p:extLst>
      <p:ext uri="{BB962C8B-B14F-4D97-AF65-F5344CB8AC3E}">
        <p14:creationId xmlns:p14="http://schemas.microsoft.com/office/powerpoint/2010/main" val="252922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512889ED-199B-45A8-99B7-A45EE3EE8808}"/>
              </a:ext>
            </a:extLst>
          </p:cNvPr>
          <p:cNvPicPr>
            <a:picLocks noChangeAspect="1"/>
          </p:cNvPicPr>
          <p:nvPr/>
        </p:nvPicPr>
        <p:blipFill rotWithShape="1">
          <a:blip r:embed="rId2"/>
          <a:srcRect b="4465"/>
          <a:stretch/>
        </p:blipFill>
        <p:spPr>
          <a:xfrm>
            <a:off x="141018" y="2940779"/>
            <a:ext cx="6223849" cy="3458583"/>
          </a:xfrm>
          <a:prstGeom prst="rect">
            <a:avLst/>
          </a:prstGeom>
          <a:effectLst>
            <a:glow rad="342900">
              <a:srgbClr val="7030A0"/>
            </a:glow>
          </a:effectLst>
        </p:spPr>
      </p:pic>
      <p:sp>
        <p:nvSpPr>
          <p:cNvPr id="8" name="Metin kutusu 7">
            <a:extLst>
              <a:ext uri="{FF2B5EF4-FFF2-40B4-BE49-F238E27FC236}">
                <a16:creationId xmlns:a16="http://schemas.microsoft.com/office/drawing/2014/main" id="{0F7C79F7-900E-492F-B548-E18CCD8570B3}"/>
              </a:ext>
            </a:extLst>
          </p:cNvPr>
          <p:cNvSpPr txBox="1"/>
          <p:nvPr/>
        </p:nvSpPr>
        <p:spPr>
          <a:xfrm>
            <a:off x="651819" y="130431"/>
            <a:ext cx="6098058" cy="369332"/>
          </a:xfrm>
          <a:prstGeom prst="rect">
            <a:avLst/>
          </a:prstGeom>
          <a:noFill/>
        </p:spPr>
        <p:txBody>
          <a:bodyPr wrap="square">
            <a:spAutoFit/>
          </a:bodyPr>
          <a:lstStyle/>
          <a:p>
            <a:r>
              <a:rPr lang="tr-TR" dirty="0">
                <a:solidFill>
                  <a:schemeClr val="bg1"/>
                </a:solidFill>
              </a:rPr>
              <a:t>İtilaf ve İttifak Devletleri</a:t>
            </a:r>
          </a:p>
        </p:txBody>
      </p:sp>
      <p:pic>
        <p:nvPicPr>
          <p:cNvPr id="10" name="Resim 9">
            <a:extLst>
              <a:ext uri="{FF2B5EF4-FFF2-40B4-BE49-F238E27FC236}">
                <a16:creationId xmlns:a16="http://schemas.microsoft.com/office/drawing/2014/main" id="{A461C37B-4239-400D-B7B8-D526A29F1000}"/>
              </a:ext>
            </a:extLst>
          </p:cNvPr>
          <p:cNvPicPr>
            <a:picLocks noChangeAspect="1"/>
          </p:cNvPicPr>
          <p:nvPr/>
        </p:nvPicPr>
        <p:blipFill>
          <a:blip r:embed="rId3"/>
          <a:stretch>
            <a:fillRect/>
          </a:stretch>
        </p:blipFill>
        <p:spPr>
          <a:xfrm>
            <a:off x="8817046" y="2515734"/>
            <a:ext cx="1255885" cy="1255885"/>
          </a:xfrm>
          <a:prstGeom prst="rect">
            <a:avLst/>
          </a:prstGeom>
          <a:effectLst>
            <a:glow rad="127000">
              <a:srgbClr val="7030A0"/>
            </a:glow>
          </a:effectLst>
        </p:spPr>
      </p:pic>
      <p:pic>
        <p:nvPicPr>
          <p:cNvPr id="12" name="Resim 11">
            <a:extLst>
              <a:ext uri="{FF2B5EF4-FFF2-40B4-BE49-F238E27FC236}">
                <a16:creationId xmlns:a16="http://schemas.microsoft.com/office/drawing/2014/main" id="{2E3F29DC-1055-41DC-B916-777F1A300EBB}"/>
              </a:ext>
            </a:extLst>
          </p:cNvPr>
          <p:cNvPicPr>
            <a:picLocks noChangeAspect="1"/>
          </p:cNvPicPr>
          <p:nvPr/>
        </p:nvPicPr>
        <p:blipFill>
          <a:blip r:embed="rId3"/>
          <a:stretch>
            <a:fillRect/>
          </a:stretch>
        </p:blipFill>
        <p:spPr>
          <a:xfrm>
            <a:off x="6896234" y="4197179"/>
            <a:ext cx="1255885" cy="1255885"/>
          </a:xfrm>
          <a:prstGeom prst="rect">
            <a:avLst/>
          </a:prstGeom>
          <a:effectLst>
            <a:glow rad="127000">
              <a:srgbClr val="7030A0"/>
            </a:glow>
          </a:effectLst>
        </p:spPr>
      </p:pic>
      <p:pic>
        <p:nvPicPr>
          <p:cNvPr id="14" name="Resim 13">
            <a:extLst>
              <a:ext uri="{FF2B5EF4-FFF2-40B4-BE49-F238E27FC236}">
                <a16:creationId xmlns:a16="http://schemas.microsoft.com/office/drawing/2014/main" id="{AE410411-63B7-4D33-AA39-84EC6B2749F1}"/>
              </a:ext>
            </a:extLst>
          </p:cNvPr>
          <p:cNvPicPr>
            <a:picLocks noChangeAspect="1"/>
          </p:cNvPicPr>
          <p:nvPr/>
        </p:nvPicPr>
        <p:blipFill>
          <a:blip r:embed="rId3"/>
          <a:stretch>
            <a:fillRect/>
          </a:stretch>
        </p:blipFill>
        <p:spPr>
          <a:xfrm>
            <a:off x="9561323" y="5143477"/>
            <a:ext cx="1255885" cy="1255885"/>
          </a:xfrm>
          <a:prstGeom prst="rect">
            <a:avLst/>
          </a:prstGeom>
          <a:effectLst>
            <a:glow rad="127000">
              <a:srgbClr val="7030A0"/>
            </a:glow>
          </a:effectLst>
        </p:spPr>
      </p:pic>
      <p:sp>
        <p:nvSpPr>
          <p:cNvPr id="16" name="Metin kutusu 15">
            <a:extLst>
              <a:ext uri="{FF2B5EF4-FFF2-40B4-BE49-F238E27FC236}">
                <a16:creationId xmlns:a16="http://schemas.microsoft.com/office/drawing/2014/main" id="{35F91DA4-E1FB-4C47-8CCA-71E73BA60F38}"/>
              </a:ext>
            </a:extLst>
          </p:cNvPr>
          <p:cNvSpPr txBox="1"/>
          <p:nvPr/>
        </p:nvSpPr>
        <p:spPr>
          <a:xfrm>
            <a:off x="204057" y="669874"/>
            <a:ext cx="6097772" cy="1815882"/>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Almanya’nın önderliğinde Avusturya-Macaristan ve Rusya önce üç İmparatorluk birliğini kurdular. Ama bu uzun sürmedi. Rusya’nın Avusturya ile sorunları vardı. Almanya Daha sonra İtalya bir araya gelerek 1882’de Üçlü İttifak (Bağlaşma) Devletleri’ni oluşturdu. Bu birlikteliğe karşı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İngiltere ve Fransa, 1904’te  İtilaf (Anlaşma) Devletleri’ni kurdular. Daha sonra İtilaf Devletleri’ne Rusya’nın da katılmasıyla 1907’de Üçlü İtilaf Devletleri kurulmuş oldu.</a:t>
            </a:r>
            <a:endParaRPr lang="tr-TR" sz="1400" dirty="0"/>
          </a:p>
        </p:txBody>
      </p:sp>
    </p:spTree>
    <p:extLst>
      <p:ext uri="{BB962C8B-B14F-4D97-AF65-F5344CB8AC3E}">
        <p14:creationId xmlns:p14="http://schemas.microsoft.com/office/powerpoint/2010/main" val="120985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2A82B432-0D51-4C38-850C-17E425BA75FA}"/>
              </a:ext>
            </a:extLst>
          </p:cNvPr>
          <p:cNvSpPr txBox="1"/>
          <p:nvPr/>
        </p:nvSpPr>
        <p:spPr>
          <a:xfrm>
            <a:off x="15336" y="513109"/>
            <a:ext cx="11758864" cy="2893100"/>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Devletlerin aralarında bir çok sorunun yaşandığı bir dönemde, 28 Haziran 1914’te Avusturya-Macaristan </a:t>
            </a:r>
            <a:r>
              <a:rPr lang="tr-TR" sz="1400" dirty="0" err="1">
                <a:solidFill>
                  <a:schemeClr val="bg1"/>
                </a:solidFill>
              </a:rPr>
              <a:t>Veliahtı</a:t>
            </a:r>
            <a:r>
              <a:rPr lang="tr-TR" sz="1400" dirty="0">
                <a:solidFill>
                  <a:schemeClr val="bg1"/>
                </a:solidFill>
              </a:rPr>
              <a:t> Franz Ferdinand (Franz Ferdinand) ve eşi Bosna’da  yaşayan Sırp kökenli bir milliyetçi tarafından suikast sonucu öldürüldü.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Bir dizi ültimatom sonrası Avusturya-Macaristan, 28 Temmuz 1914’te Sırbistan’a savaş ilan etti. Almanya, Avusturya-Macaristan’ın yanında yer alırken,  Rusya da Sırbistan’ın tarafında yer aldı. Almanya Rusya’ya savaş ilan edince Avrupa’da Doğu cephesi oluştu. Almanya’nın Fransa ve Belçika’ya saldırması üzerine, İngiltere’de  harekete geçti ve Almanya’ya savaş ilan etti. Böylece Avrupa’da Batı cephesi ortaya çıkmış oldu. Japonya da uzak doğuda Almanya’nın sömürgelerini ele geçirmek için, İngiltere’nin yanında yer alarak Almanya’ya savaş ilan etti. Osmanlı Devleti de ise başta tarafsız iken, Almanya ile yaptığı bir ittifak antlaşması ile Almanya’nın yanında  savaşa dahil oldu.</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Savaş başladığında İtalya tarafsızlığını ilan etmişti. Ancak  Avusturya- Macaristan ile yaşadığı sınır sorunları ve İtilaf Devletleri’nin toprak vaatlerinden dolayı İtilaf bloğunda savaşa katıldı.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Osmanlı Devleti’nin Çanakkale Savaşlarını kazanmasından sonrada  Bulgaristan, İttifak Devletleri’nin yanında savaşa girecektir.</a:t>
            </a:r>
          </a:p>
        </p:txBody>
      </p:sp>
      <p:pic>
        <p:nvPicPr>
          <p:cNvPr id="4" name="Resim 3">
            <a:extLst>
              <a:ext uri="{FF2B5EF4-FFF2-40B4-BE49-F238E27FC236}">
                <a16:creationId xmlns:a16="http://schemas.microsoft.com/office/drawing/2014/main" id="{A6B534A6-0F4B-4D35-9D5D-A76E465045ED}"/>
              </a:ext>
            </a:extLst>
          </p:cNvPr>
          <p:cNvPicPr>
            <a:picLocks noChangeAspect="1"/>
          </p:cNvPicPr>
          <p:nvPr/>
        </p:nvPicPr>
        <p:blipFill>
          <a:blip r:embed="rId2"/>
          <a:stretch>
            <a:fillRect/>
          </a:stretch>
        </p:blipFill>
        <p:spPr>
          <a:xfrm>
            <a:off x="3513609" y="3565743"/>
            <a:ext cx="5069306" cy="2971800"/>
          </a:xfrm>
          <a:prstGeom prst="rect">
            <a:avLst/>
          </a:prstGeom>
          <a:effectLst>
            <a:glow rad="127000">
              <a:schemeClr val="accent6">
                <a:lumMod val="75000"/>
              </a:schemeClr>
            </a:glow>
          </a:effectLst>
        </p:spPr>
      </p:pic>
      <p:pic>
        <p:nvPicPr>
          <p:cNvPr id="5" name="Resim 4">
            <a:extLst>
              <a:ext uri="{FF2B5EF4-FFF2-40B4-BE49-F238E27FC236}">
                <a16:creationId xmlns:a16="http://schemas.microsoft.com/office/drawing/2014/main" id="{3E357A42-FFD2-4A52-864A-0B515556A504}"/>
              </a:ext>
            </a:extLst>
          </p:cNvPr>
          <p:cNvPicPr>
            <a:picLocks noChangeAspect="1"/>
          </p:cNvPicPr>
          <p:nvPr/>
        </p:nvPicPr>
        <p:blipFill>
          <a:blip r:embed="rId3"/>
          <a:stretch>
            <a:fillRect/>
          </a:stretch>
        </p:blipFill>
        <p:spPr>
          <a:xfrm>
            <a:off x="542211" y="3787691"/>
            <a:ext cx="1905000" cy="2264444"/>
          </a:xfrm>
          <a:prstGeom prst="rect">
            <a:avLst/>
          </a:prstGeom>
          <a:effectLst>
            <a:glow rad="342900">
              <a:srgbClr val="FF0000"/>
            </a:glow>
          </a:effectLst>
        </p:spPr>
      </p:pic>
      <p:pic>
        <p:nvPicPr>
          <p:cNvPr id="6" name="Resim 5">
            <a:extLst>
              <a:ext uri="{FF2B5EF4-FFF2-40B4-BE49-F238E27FC236}">
                <a16:creationId xmlns:a16="http://schemas.microsoft.com/office/drawing/2014/main" id="{96D67960-57F7-473B-B7C6-6B2A5A9D40A3}"/>
              </a:ext>
            </a:extLst>
          </p:cNvPr>
          <p:cNvPicPr>
            <a:picLocks noChangeAspect="1"/>
          </p:cNvPicPr>
          <p:nvPr/>
        </p:nvPicPr>
        <p:blipFill>
          <a:blip r:embed="rId4"/>
          <a:stretch>
            <a:fillRect/>
          </a:stretch>
        </p:blipFill>
        <p:spPr>
          <a:xfrm>
            <a:off x="9575544" y="3787691"/>
            <a:ext cx="1914525" cy="2264444"/>
          </a:xfrm>
          <a:prstGeom prst="rect">
            <a:avLst/>
          </a:prstGeom>
          <a:effectLst>
            <a:glow rad="368300">
              <a:schemeClr val="accent1">
                <a:satMod val="175000"/>
              </a:schemeClr>
            </a:glow>
          </a:effectLst>
        </p:spPr>
      </p:pic>
      <p:pic>
        <p:nvPicPr>
          <p:cNvPr id="8" name="Resim 7">
            <a:extLst>
              <a:ext uri="{FF2B5EF4-FFF2-40B4-BE49-F238E27FC236}">
                <a16:creationId xmlns:a16="http://schemas.microsoft.com/office/drawing/2014/main" id="{0A1EF745-399E-4681-AAA8-199211F31C9A}"/>
              </a:ext>
            </a:extLst>
          </p:cNvPr>
          <p:cNvPicPr>
            <a:picLocks noChangeAspect="1"/>
          </p:cNvPicPr>
          <p:nvPr/>
        </p:nvPicPr>
        <p:blipFill>
          <a:blip r:embed="rId5"/>
          <a:stretch>
            <a:fillRect/>
          </a:stretch>
        </p:blipFill>
        <p:spPr>
          <a:xfrm>
            <a:off x="11106643" y="0"/>
            <a:ext cx="1249788" cy="1249788"/>
          </a:xfrm>
          <a:prstGeom prst="rect">
            <a:avLst/>
          </a:prstGeom>
        </p:spPr>
      </p:pic>
      <p:pic>
        <p:nvPicPr>
          <p:cNvPr id="10" name="Resim 9">
            <a:extLst>
              <a:ext uri="{FF2B5EF4-FFF2-40B4-BE49-F238E27FC236}">
                <a16:creationId xmlns:a16="http://schemas.microsoft.com/office/drawing/2014/main" id="{C8A7292F-73DB-479D-85FD-B2F9FB238222}"/>
              </a:ext>
            </a:extLst>
          </p:cNvPr>
          <p:cNvPicPr>
            <a:picLocks noChangeAspect="1"/>
          </p:cNvPicPr>
          <p:nvPr/>
        </p:nvPicPr>
        <p:blipFill>
          <a:blip r:embed="rId5"/>
          <a:stretch>
            <a:fillRect/>
          </a:stretch>
        </p:blipFill>
        <p:spPr>
          <a:xfrm>
            <a:off x="2447211" y="5639941"/>
            <a:ext cx="1249788" cy="1249788"/>
          </a:xfrm>
          <a:prstGeom prst="rect">
            <a:avLst/>
          </a:prstGeom>
          <a:effectLst>
            <a:glow rad="25400">
              <a:schemeClr val="accent1">
                <a:satMod val="175000"/>
              </a:schemeClr>
            </a:glow>
            <a:outerShdw blurRad="76200" dir="13500000" sy="23000" kx="1200000" algn="br" rotWithShape="0">
              <a:prstClr val="black">
                <a:alpha val="20000"/>
              </a:prstClr>
            </a:outerShdw>
          </a:effectLst>
        </p:spPr>
      </p:pic>
      <p:pic>
        <p:nvPicPr>
          <p:cNvPr id="12" name="Resim 11">
            <a:extLst>
              <a:ext uri="{FF2B5EF4-FFF2-40B4-BE49-F238E27FC236}">
                <a16:creationId xmlns:a16="http://schemas.microsoft.com/office/drawing/2014/main" id="{EB13D73D-6CF5-48AB-87D7-F47FA726860C}"/>
              </a:ext>
            </a:extLst>
          </p:cNvPr>
          <p:cNvPicPr>
            <a:picLocks noChangeAspect="1"/>
          </p:cNvPicPr>
          <p:nvPr/>
        </p:nvPicPr>
        <p:blipFill>
          <a:blip r:embed="rId5"/>
          <a:stretch>
            <a:fillRect/>
          </a:stretch>
        </p:blipFill>
        <p:spPr>
          <a:xfrm>
            <a:off x="8800592" y="5608212"/>
            <a:ext cx="1249788" cy="1249788"/>
          </a:xfrm>
          <a:prstGeom prst="rect">
            <a:avLst/>
          </a:prstGeom>
          <a:effectLst>
            <a:glow rad="38100">
              <a:srgbClr val="FF0000"/>
            </a:glow>
          </a:effectLst>
        </p:spPr>
      </p:pic>
      <p:sp>
        <p:nvSpPr>
          <p:cNvPr id="14" name="Metin kutusu 13">
            <a:extLst>
              <a:ext uri="{FF2B5EF4-FFF2-40B4-BE49-F238E27FC236}">
                <a16:creationId xmlns:a16="http://schemas.microsoft.com/office/drawing/2014/main" id="{C444C4FF-C97E-4BAA-91B6-2E9C22DE4FDD}"/>
              </a:ext>
            </a:extLst>
          </p:cNvPr>
          <p:cNvSpPr txBox="1"/>
          <p:nvPr/>
        </p:nvSpPr>
        <p:spPr>
          <a:xfrm>
            <a:off x="15336" y="0"/>
            <a:ext cx="6178216" cy="369332"/>
          </a:xfrm>
          <a:prstGeom prst="rect">
            <a:avLst/>
          </a:prstGeom>
          <a:noFill/>
        </p:spPr>
        <p:txBody>
          <a:bodyPr wrap="square">
            <a:spAutoFit/>
          </a:bodyPr>
          <a:lstStyle/>
          <a:p>
            <a:r>
              <a:rPr lang="tr-TR" sz="1800" dirty="0">
                <a:solidFill>
                  <a:schemeClr val="bg1"/>
                </a:solidFill>
              </a:rPr>
              <a:t>Savaşın Başlaması:</a:t>
            </a:r>
          </a:p>
        </p:txBody>
      </p:sp>
    </p:spTree>
    <p:extLst>
      <p:ext uri="{BB962C8B-B14F-4D97-AF65-F5344CB8AC3E}">
        <p14:creationId xmlns:p14="http://schemas.microsoft.com/office/powerpoint/2010/main" val="162157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490925DC-1354-4732-89CA-A23B3EAFF9D5}"/>
              </a:ext>
            </a:extLst>
          </p:cNvPr>
          <p:cNvSpPr txBox="1"/>
          <p:nvPr/>
        </p:nvSpPr>
        <p:spPr>
          <a:xfrm>
            <a:off x="237068" y="168889"/>
            <a:ext cx="6096000" cy="369332"/>
          </a:xfrm>
          <a:prstGeom prst="rect">
            <a:avLst/>
          </a:prstGeom>
          <a:noFill/>
        </p:spPr>
        <p:txBody>
          <a:bodyPr wrap="square">
            <a:spAutoFit/>
          </a:bodyPr>
          <a:lstStyle/>
          <a:p>
            <a:r>
              <a:rPr lang="tr-TR" dirty="0"/>
              <a:t> </a:t>
            </a:r>
            <a:r>
              <a:rPr lang="tr-TR" dirty="0">
                <a:solidFill>
                  <a:schemeClr val="bg1"/>
                </a:solidFill>
              </a:rPr>
              <a:t>I. Dünya Savaşı ve Osmanlı Devleti</a:t>
            </a:r>
          </a:p>
        </p:txBody>
      </p:sp>
      <p:sp>
        <p:nvSpPr>
          <p:cNvPr id="7" name="Metin kutusu 6">
            <a:extLst>
              <a:ext uri="{FF2B5EF4-FFF2-40B4-BE49-F238E27FC236}">
                <a16:creationId xmlns:a16="http://schemas.microsoft.com/office/drawing/2014/main" id="{A1476C47-B7E5-4F14-864C-16BF0D917D8E}"/>
              </a:ext>
            </a:extLst>
          </p:cNvPr>
          <p:cNvSpPr txBox="1"/>
          <p:nvPr/>
        </p:nvSpPr>
        <p:spPr>
          <a:xfrm>
            <a:off x="258093" y="735000"/>
            <a:ext cx="5379008" cy="4401205"/>
          </a:xfrm>
          <a:prstGeom prst="rect">
            <a:avLst/>
          </a:prstGeom>
          <a:noFill/>
        </p:spPr>
        <p:txBody>
          <a:bodyPr wrap="square">
            <a:spAutoFit/>
          </a:bodyPr>
          <a:lstStyle/>
          <a:p>
            <a:pPr marL="285750" indent="-285750">
              <a:buFont typeface="Arial" panose="020B0604020202020204" pitchFamily="34" charset="0"/>
              <a:buChar char="•"/>
            </a:pPr>
            <a:r>
              <a:rPr lang="tr-TR" sz="1400" dirty="0">
                <a:solidFill>
                  <a:schemeClr val="bg1"/>
                </a:solidFill>
              </a:rPr>
              <a:t>Osmanlı Devleti’nin siyasi sistemi meşrutiyetti . Ülke padişah meclis ve hükümet eli ile yönetiliyordu. Savaş başladığında padişah Makamında  </a:t>
            </a:r>
            <a:r>
              <a:rPr lang="tr-TR" sz="1400" dirty="0" err="1">
                <a:solidFill>
                  <a:schemeClr val="bg1"/>
                </a:solidFill>
              </a:rPr>
              <a:t>V.Mehmet</a:t>
            </a:r>
            <a:r>
              <a:rPr lang="tr-TR" sz="1400" dirty="0">
                <a:solidFill>
                  <a:schemeClr val="bg1"/>
                </a:solidFill>
              </a:rPr>
              <a:t> </a:t>
            </a:r>
            <a:r>
              <a:rPr lang="tr-TR" sz="1400" dirty="0" err="1">
                <a:solidFill>
                  <a:schemeClr val="bg1"/>
                </a:solidFill>
              </a:rPr>
              <a:t>Reşad</a:t>
            </a:r>
            <a:r>
              <a:rPr lang="tr-TR" sz="1400" dirty="0">
                <a:solidFill>
                  <a:schemeClr val="bg1"/>
                </a:solidFill>
              </a:rPr>
              <a:t>, hükümette ise İttihat ve Terakki Partisi vardı. Savaşın başında Osmanlı idarecileri tarafsızlıklarını ilan ettiler.</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İttihat ve Terakki Partisi yöneticileri, savaşta yalnız kalmamak için ittifak girişimlerinde bulunmaya başladılar </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 İtilaf Devletleri, Osmanlı topraklarını aralarında paylaşmayı amaçladıkları için Osmanlı Devleti’nin savaşa katılmayıp tarafsız kalmasından yanaydı.</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Osmanlı Devleti, İtilaf Devletleri’ne yaptığı ittifak önerisinin reddedilmesi üzerine Almanya’ya yakınlaştı. İttihat ve Terakki yöneticileri, Almanya’ya karşı sempati duyuyorlardı ve Almanların savaşı kazanacağına kesin gözüyle bakıyorlardı. </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Almanya, Osmanlı Devleti’ni  yanında savaşa sokarak:</a:t>
            </a:r>
          </a:p>
          <a:p>
            <a:r>
              <a:rPr lang="tr-TR" sz="1400" dirty="0">
                <a:solidFill>
                  <a:schemeClr val="bg1"/>
                </a:solidFill>
              </a:rPr>
              <a:t>                             </a:t>
            </a:r>
          </a:p>
        </p:txBody>
      </p:sp>
      <p:pic>
        <p:nvPicPr>
          <p:cNvPr id="8" name="Resim 7">
            <a:extLst>
              <a:ext uri="{FF2B5EF4-FFF2-40B4-BE49-F238E27FC236}">
                <a16:creationId xmlns:a16="http://schemas.microsoft.com/office/drawing/2014/main" id="{DE222D73-960E-4880-91BC-1A263F89C475}"/>
              </a:ext>
            </a:extLst>
          </p:cNvPr>
          <p:cNvPicPr>
            <a:picLocks noChangeAspect="1"/>
          </p:cNvPicPr>
          <p:nvPr/>
        </p:nvPicPr>
        <p:blipFill>
          <a:blip r:embed="rId2"/>
          <a:stretch>
            <a:fillRect/>
          </a:stretch>
        </p:blipFill>
        <p:spPr>
          <a:xfrm>
            <a:off x="6809161" y="139329"/>
            <a:ext cx="5074209" cy="2220026"/>
          </a:xfrm>
          <a:prstGeom prst="rect">
            <a:avLst/>
          </a:prstGeom>
          <a:effectLst>
            <a:glow rad="342900">
              <a:srgbClr val="FF0000"/>
            </a:glow>
          </a:effectLst>
        </p:spPr>
      </p:pic>
      <p:pic>
        <p:nvPicPr>
          <p:cNvPr id="10" name="Resim 9">
            <a:extLst>
              <a:ext uri="{FF2B5EF4-FFF2-40B4-BE49-F238E27FC236}">
                <a16:creationId xmlns:a16="http://schemas.microsoft.com/office/drawing/2014/main" id="{C8F5F070-AF0E-4F6F-8E8C-82687EF797DA}"/>
              </a:ext>
            </a:extLst>
          </p:cNvPr>
          <p:cNvPicPr>
            <a:picLocks noChangeAspect="1"/>
          </p:cNvPicPr>
          <p:nvPr/>
        </p:nvPicPr>
        <p:blipFill>
          <a:blip r:embed="rId3"/>
          <a:stretch>
            <a:fillRect/>
          </a:stretch>
        </p:blipFill>
        <p:spPr>
          <a:xfrm>
            <a:off x="5646821" y="2929490"/>
            <a:ext cx="6308112" cy="3928510"/>
          </a:xfrm>
          <a:prstGeom prst="rect">
            <a:avLst/>
          </a:prstGeom>
          <a:effectLst>
            <a:glow rad="228600">
              <a:srgbClr val="00B0F0"/>
            </a:glow>
          </a:effectLst>
        </p:spPr>
      </p:pic>
      <p:pic>
        <p:nvPicPr>
          <p:cNvPr id="12" name="Resim 11">
            <a:extLst>
              <a:ext uri="{FF2B5EF4-FFF2-40B4-BE49-F238E27FC236}">
                <a16:creationId xmlns:a16="http://schemas.microsoft.com/office/drawing/2014/main" id="{F696283B-DC51-4050-9EEA-F39D4C02A06B}"/>
              </a:ext>
            </a:extLst>
          </p:cNvPr>
          <p:cNvPicPr>
            <a:picLocks noChangeAspect="1"/>
          </p:cNvPicPr>
          <p:nvPr/>
        </p:nvPicPr>
        <p:blipFill>
          <a:blip r:embed="rId4"/>
          <a:stretch>
            <a:fillRect/>
          </a:stretch>
        </p:blipFill>
        <p:spPr>
          <a:xfrm rot="18929962">
            <a:off x="5354514" y="-275568"/>
            <a:ext cx="1263305" cy="1263305"/>
          </a:xfrm>
          <a:prstGeom prst="rect">
            <a:avLst/>
          </a:prstGeom>
          <a:effectLst>
            <a:glow rad="25400">
              <a:srgbClr val="00B0F0"/>
            </a:glow>
          </a:effectLst>
        </p:spPr>
      </p:pic>
      <p:pic>
        <p:nvPicPr>
          <p:cNvPr id="14" name="Resim 13">
            <a:extLst>
              <a:ext uri="{FF2B5EF4-FFF2-40B4-BE49-F238E27FC236}">
                <a16:creationId xmlns:a16="http://schemas.microsoft.com/office/drawing/2014/main" id="{DC82764F-F0CA-40E2-8B1B-107E83F45E18}"/>
              </a:ext>
            </a:extLst>
          </p:cNvPr>
          <p:cNvPicPr>
            <a:picLocks noChangeAspect="1"/>
          </p:cNvPicPr>
          <p:nvPr/>
        </p:nvPicPr>
        <p:blipFill>
          <a:blip r:embed="rId4"/>
          <a:stretch>
            <a:fillRect/>
          </a:stretch>
        </p:blipFill>
        <p:spPr>
          <a:xfrm rot="2666567">
            <a:off x="5570054" y="1474267"/>
            <a:ext cx="1249788" cy="1249788"/>
          </a:xfrm>
          <a:prstGeom prst="rect">
            <a:avLst/>
          </a:prstGeom>
          <a:effectLst>
            <a:glow rad="38100">
              <a:schemeClr val="bg1"/>
            </a:glow>
          </a:effectLst>
        </p:spPr>
      </p:pic>
      <p:pic>
        <p:nvPicPr>
          <p:cNvPr id="16" name="Resim 15">
            <a:extLst>
              <a:ext uri="{FF2B5EF4-FFF2-40B4-BE49-F238E27FC236}">
                <a16:creationId xmlns:a16="http://schemas.microsoft.com/office/drawing/2014/main" id="{FB0B6BD1-C54F-469B-A75F-B1BD48904DF4}"/>
              </a:ext>
            </a:extLst>
          </p:cNvPr>
          <p:cNvPicPr>
            <a:picLocks noChangeAspect="1"/>
          </p:cNvPicPr>
          <p:nvPr/>
        </p:nvPicPr>
        <p:blipFill>
          <a:blip r:embed="rId4"/>
          <a:stretch>
            <a:fillRect/>
          </a:stretch>
        </p:blipFill>
        <p:spPr>
          <a:xfrm rot="2693852">
            <a:off x="4824441" y="5579908"/>
            <a:ext cx="1249788" cy="1249788"/>
          </a:xfrm>
          <a:prstGeom prst="rect">
            <a:avLst/>
          </a:prstGeom>
          <a:effectLst>
            <a:glow rad="25400">
              <a:srgbClr val="FF0000"/>
            </a:glow>
          </a:effectLst>
        </p:spPr>
      </p:pic>
      <p:sp>
        <p:nvSpPr>
          <p:cNvPr id="18" name="Metin kutusu 17">
            <a:extLst>
              <a:ext uri="{FF2B5EF4-FFF2-40B4-BE49-F238E27FC236}">
                <a16:creationId xmlns:a16="http://schemas.microsoft.com/office/drawing/2014/main" id="{2A0DCFEF-76C3-4758-8001-006068B1B104}"/>
              </a:ext>
            </a:extLst>
          </p:cNvPr>
          <p:cNvSpPr txBox="1"/>
          <p:nvPr/>
        </p:nvSpPr>
        <p:spPr>
          <a:xfrm>
            <a:off x="2135564" y="5075874"/>
            <a:ext cx="2970647" cy="1815882"/>
          </a:xfrm>
          <a:prstGeom prst="rect">
            <a:avLst/>
          </a:prstGeom>
          <a:noFill/>
        </p:spPr>
        <p:txBody>
          <a:bodyPr wrap="square">
            <a:spAutoFit/>
          </a:bodyPr>
          <a:lstStyle/>
          <a:p>
            <a:pPr marL="285750" indent="-285750">
              <a:buFont typeface="Arial" panose="020B0604020202020204" pitchFamily="34" charset="0"/>
              <a:buChar char="•"/>
            </a:pPr>
            <a:r>
              <a:rPr lang="tr-TR" sz="1400" b="1" dirty="0">
                <a:solidFill>
                  <a:srgbClr val="FF0000"/>
                </a:solidFill>
              </a:rPr>
              <a:t>yeni cepheler acımayı ve Almanya’nın savaş yükünü hafifletmeyi  </a:t>
            </a:r>
          </a:p>
          <a:p>
            <a:pPr marL="285750" indent="-285750">
              <a:buFont typeface="Arial" panose="020B0604020202020204" pitchFamily="34" charset="0"/>
              <a:buChar char="•"/>
            </a:pPr>
            <a:r>
              <a:rPr lang="tr-TR" sz="1400" b="1" dirty="0">
                <a:solidFill>
                  <a:srgbClr val="FF0000"/>
                </a:solidFill>
              </a:rPr>
              <a:t> Osmanlı’nın ham madde ve insan gücünden faydalanmayı</a:t>
            </a:r>
          </a:p>
          <a:p>
            <a:pPr marL="285750" indent="-285750">
              <a:buFont typeface="Arial" panose="020B0604020202020204" pitchFamily="34" charset="0"/>
              <a:buChar char="•"/>
            </a:pPr>
            <a:r>
              <a:rPr lang="tr-TR" sz="1400" b="1" dirty="0">
                <a:solidFill>
                  <a:srgbClr val="FF0000"/>
                </a:solidFill>
              </a:rPr>
              <a:t>halifelik gücünden faydalanmayı</a:t>
            </a:r>
          </a:p>
          <a:p>
            <a:r>
              <a:rPr lang="tr-TR" sz="1400" b="1" dirty="0">
                <a:solidFill>
                  <a:srgbClr val="FF0000"/>
                </a:solidFill>
              </a:rPr>
              <a:t>        </a:t>
            </a:r>
          </a:p>
          <a:p>
            <a:r>
              <a:rPr lang="tr-TR" sz="1400" b="1" dirty="0">
                <a:solidFill>
                  <a:srgbClr val="FF0000"/>
                </a:solidFill>
              </a:rPr>
              <a:t>       </a:t>
            </a:r>
            <a:r>
              <a:rPr lang="tr-TR" sz="1400" dirty="0">
                <a:solidFill>
                  <a:schemeClr val="bg1"/>
                </a:solidFill>
              </a:rPr>
              <a:t>planlıyordu.</a:t>
            </a:r>
          </a:p>
        </p:txBody>
      </p:sp>
    </p:spTree>
    <p:extLst>
      <p:ext uri="{BB962C8B-B14F-4D97-AF65-F5344CB8AC3E}">
        <p14:creationId xmlns:p14="http://schemas.microsoft.com/office/powerpoint/2010/main" val="263904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8124B242-5C4D-42F5-8FD8-2BD9BF20F354}"/>
              </a:ext>
            </a:extLst>
          </p:cNvPr>
          <p:cNvSpPr txBox="1"/>
          <p:nvPr/>
        </p:nvSpPr>
        <p:spPr>
          <a:xfrm>
            <a:off x="128337" y="384702"/>
            <a:ext cx="11616267" cy="1938992"/>
          </a:xfrm>
          <a:prstGeom prst="rect">
            <a:avLst/>
          </a:prstGeom>
          <a:noFill/>
        </p:spPr>
        <p:txBody>
          <a:bodyPr wrap="square">
            <a:spAutoFit/>
          </a:bodyPr>
          <a:lstStyle/>
          <a:p>
            <a:pPr marL="285750" indent="-285750" algn="just">
              <a:buFont typeface="Arial" panose="020B0604020202020204" pitchFamily="34" charset="0"/>
              <a:buChar char="•"/>
            </a:pPr>
            <a:r>
              <a:rPr lang="tr-TR" sz="1200" dirty="0">
                <a:solidFill>
                  <a:schemeClr val="bg1"/>
                </a:solidFill>
              </a:rPr>
              <a:t>Alman savaş gemileri </a:t>
            </a:r>
            <a:r>
              <a:rPr lang="tr-TR" sz="1200" dirty="0" err="1">
                <a:solidFill>
                  <a:schemeClr val="bg1"/>
                </a:solidFill>
              </a:rPr>
              <a:t>Goeben</a:t>
            </a:r>
            <a:r>
              <a:rPr lang="tr-TR" sz="1200" dirty="0">
                <a:solidFill>
                  <a:schemeClr val="bg1"/>
                </a:solidFill>
              </a:rPr>
              <a:t> (</a:t>
            </a:r>
            <a:r>
              <a:rPr lang="tr-TR" sz="1200" dirty="0" err="1">
                <a:solidFill>
                  <a:schemeClr val="bg1"/>
                </a:solidFill>
              </a:rPr>
              <a:t>Goben</a:t>
            </a:r>
            <a:r>
              <a:rPr lang="tr-TR" sz="1200" dirty="0">
                <a:solidFill>
                  <a:schemeClr val="bg1"/>
                </a:solidFill>
              </a:rPr>
              <a:t>) ve </a:t>
            </a:r>
            <a:r>
              <a:rPr lang="tr-TR" sz="1200" dirty="0" err="1">
                <a:solidFill>
                  <a:schemeClr val="bg1"/>
                </a:solidFill>
              </a:rPr>
              <a:t>Breslau</a:t>
            </a:r>
            <a:r>
              <a:rPr lang="tr-TR" sz="1200" dirty="0">
                <a:solidFill>
                  <a:schemeClr val="bg1"/>
                </a:solidFill>
              </a:rPr>
              <a:t> (</a:t>
            </a:r>
            <a:r>
              <a:rPr lang="tr-TR" sz="1200" dirty="0" err="1">
                <a:solidFill>
                  <a:schemeClr val="bg1"/>
                </a:solidFill>
              </a:rPr>
              <a:t>Brislav</a:t>
            </a:r>
            <a:r>
              <a:rPr lang="tr-TR" sz="1200" dirty="0">
                <a:solidFill>
                  <a:schemeClr val="bg1"/>
                </a:solidFill>
              </a:rPr>
              <a:t>), İngiliz donanmasından kaçarak Çanakkale’ye sığındılar.</a:t>
            </a:r>
          </a:p>
          <a:p>
            <a:pPr algn="just"/>
            <a:endParaRPr lang="tr-TR" sz="1200" dirty="0">
              <a:solidFill>
                <a:schemeClr val="bg1"/>
              </a:solidFill>
            </a:endParaRPr>
          </a:p>
          <a:p>
            <a:pPr marL="285750" indent="-285750" algn="just">
              <a:buFont typeface="Arial" panose="020B0604020202020204" pitchFamily="34" charset="0"/>
              <a:buChar char="•"/>
            </a:pPr>
            <a:r>
              <a:rPr lang="tr-TR" sz="1200" dirty="0">
                <a:solidFill>
                  <a:schemeClr val="bg1"/>
                </a:solidFill>
              </a:rPr>
              <a:t>(Osmanlı Devleti’nin, tarafsız bir devlet olarak, gemilerin silahlarını sökmesi ve personelini de tutuklaması gerekiyordu. Fakat Osmanlı Devleti, bu gemileri satın aldığını açıkladı ve </a:t>
            </a:r>
            <a:r>
              <a:rPr lang="tr-TR" sz="1200" dirty="0" err="1">
                <a:solidFill>
                  <a:schemeClr val="bg1"/>
                </a:solidFill>
              </a:rPr>
              <a:t>Goeben’e</a:t>
            </a:r>
            <a:r>
              <a:rPr lang="tr-TR" sz="1200" dirty="0">
                <a:solidFill>
                  <a:schemeClr val="bg1"/>
                </a:solidFill>
              </a:rPr>
              <a:t> Yavuz, </a:t>
            </a:r>
            <a:r>
              <a:rPr lang="tr-TR" sz="1200" dirty="0" err="1">
                <a:solidFill>
                  <a:schemeClr val="bg1"/>
                </a:solidFill>
              </a:rPr>
              <a:t>Breslau’a</a:t>
            </a:r>
            <a:r>
              <a:rPr lang="tr-TR" sz="1200" dirty="0">
                <a:solidFill>
                  <a:schemeClr val="bg1"/>
                </a:solidFill>
              </a:rPr>
              <a:t> da Midilli adını verip gemilere Türk bayrağını çekti. Bu gemilerin Osmanlı limanına sığınması, Osmanlı Devleti’nin savaşa girmesini hızlandırdı. </a:t>
            </a:r>
          </a:p>
          <a:p>
            <a:pPr marL="285750" indent="-285750" algn="just">
              <a:buFont typeface="Arial" panose="020B0604020202020204" pitchFamily="34" charset="0"/>
              <a:buChar char="•"/>
            </a:pPr>
            <a:endParaRPr lang="tr-TR" sz="1200" dirty="0">
              <a:solidFill>
                <a:schemeClr val="bg1"/>
              </a:solidFill>
            </a:endParaRPr>
          </a:p>
          <a:p>
            <a:pPr marL="285750" indent="-285750" algn="just">
              <a:buFont typeface="Arial" panose="020B0604020202020204" pitchFamily="34" charset="0"/>
              <a:buChar char="•"/>
            </a:pPr>
            <a:r>
              <a:rPr lang="tr-TR" sz="1200" dirty="0">
                <a:solidFill>
                  <a:schemeClr val="bg1"/>
                </a:solidFill>
              </a:rPr>
              <a:t>Karadeniz’e açılan bu gemiler, Rusya’nın Sivastopol, Odesa gibi limanlarını top ateşine tuttu (29 Ekim 1914). İttihat ve Terakki’nin bilgisi dâhilinde gelişen ve Almanya’nın uyguladığı bu planla Osmanlı Devleti,  savaşa dâhil oldu. İngiltere ve Fransa, müttefikleri Rusya’nın yanında yer alarak Osmanlı Devleti’ne savaş ilan etti (1 Kasım 1914).</a:t>
            </a:r>
          </a:p>
          <a:p>
            <a:pPr marL="285750" indent="-285750" algn="just">
              <a:buFont typeface="Arial" panose="020B0604020202020204" pitchFamily="34" charset="0"/>
              <a:buChar char="•"/>
            </a:pPr>
            <a:endParaRPr lang="tr-TR" sz="1200" dirty="0">
              <a:solidFill>
                <a:schemeClr val="bg1"/>
              </a:solidFill>
            </a:endParaRPr>
          </a:p>
          <a:p>
            <a:pPr marL="285750" indent="-285750" algn="just">
              <a:buFont typeface="Arial" panose="020B0604020202020204" pitchFamily="34" charset="0"/>
              <a:buChar char="•"/>
            </a:pPr>
            <a:r>
              <a:rPr lang="tr-TR" sz="1200" dirty="0">
                <a:solidFill>
                  <a:schemeClr val="bg1"/>
                </a:solidFill>
              </a:rPr>
              <a:t> Osmanlı Devleti’nin savaşa katılmasıyla savaş daha geniş bir alana yayıldı. V. Mehmet </a:t>
            </a:r>
            <a:r>
              <a:rPr lang="tr-TR" sz="1200" dirty="0" err="1">
                <a:solidFill>
                  <a:schemeClr val="bg1"/>
                </a:solidFill>
              </a:rPr>
              <a:t>Reşad</a:t>
            </a:r>
            <a:r>
              <a:rPr lang="tr-TR" sz="1200" dirty="0">
                <a:solidFill>
                  <a:schemeClr val="bg1"/>
                </a:solidFill>
              </a:rPr>
              <a:t>, halife sıfatıyla cihat ilan etti; Müslümanları İngiltere, Fransa ve Rusya’ya karşı savaşa çağırdı. </a:t>
            </a:r>
          </a:p>
        </p:txBody>
      </p:sp>
      <p:pic>
        <p:nvPicPr>
          <p:cNvPr id="5" name="Resim 4">
            <a:extLst>
              <a:ext uri="{FF2B5EF4-FFF2-40B4-BE49-F238E27FC236}">
                <a16:creationId xmlns:a16="http://schemas.microsoft.com/office/drawing/2014/main" id="{C5BC4A20-4785-459E-8F93-6863568BED53}"/>
              </a:ext>
            </a:extLst>
          </p:cNvPr>
          <p:cNvPicPr>
            <a:picLocks noChangeAspect="1"/>
          </p:cNvPicPr>
          <p:nvPr/>
        </p:nvPicPr>
        <p:blipFill>
          <a:blip r:embed="rId2"/>
          <a:stretch>
            <a:fillRect/>
          </a:stretch>
        </p:blipFill>
        <p:spPr>
          <a:xfrm>
            <a:off x="592665" y="4213259"/>
            <a:ext cx="4351867" cy="2050311"/>
          </a:xfrm>
          <a:prstGeom prst="rect">
            <a:avLst/>
          </a:prstGeom>
          <a:effectLst>
            <a:glow rad="342900">
              <a:schemeClr val="bg1"/>
            </a:glow>
          </a:effectLst>
        </p:spPr>
      </p:pic>
      <p:pic>
        <p:nvPicPr>
          <p:cNvPr id="7" name="Resim 6">
            <a:extLst>
              <a:ext uri="{FF2B5EF4-FFF2-40B4-BE49-F238E27FC236}">
                <a16:creationId xmlns:a16="http://schemas.microsoft.com/office/drawing/2014/main" id="{5E6B6621-6C4E-46AC-9C90-49E0789A6066}"/>
              </a:ext>
            </a:extLst>
          </p:cNvPr>
          <p:cNvPicPr>
            <a:picLocks noChangeAspect="1"/>
          </p:cNvPicPr>
          <p:nvPr/>
        </p:nvPicPr>
        <p:blipFill>
          <a:blip r:embed="rId3"/>
          <a:stretch>
            <a:fillRect/>
          </a:stretch>
        </p:blipFill>
        <p:spPr>
          <a:xfrm>
            <a:off x="7005590" y="4164975"/>
            <a:ext cx="4278363" cy="2098596"/>
          </a:xfrm>
          <a:prstGeom prst="rect">
            <a:avLst/>
          </a:prstGeom>
          <a:effectLst>
            <a:glow rad="342900">
              <a:schemeClr val="accent1">
                <a:satMod val="175000"/>
              </a:schemeClr>
            </a:glow>
          </a:effectLst>
        </p:spPr>
      </p:pic>
      <p:sp>
        <p:nvSpPr>
          <p:cNvPr id="9" name="Metin kutusu 8">
            <a:extLst>
              <a:ext uri="{FF2B5EF4-FFF2-40B4-BE49-F238E27FC236}">
                <a16:creationId xmlns:a16="http://schemas.microsoft.com/office/drawing/2014/main" id="{D1DC6742-3173-4158-8518-B82E73350E84}"/>
              </a:ext>
            </a:extLst>
          </p:cNvPr>
          <p:cNvSpPr txBox="1"/>
          <p:nvPr/>
        </p:nvSpPr>
        <p:spPr>
          <a:xfrm>
            <a:off x="592665" y="6480400"/>
            <a:ext cx="11362267" cy="369332"/>
          </a:xfrm>
          <a:prstGeom prst="rect">
            <a:avLst/>
          </a:prstGeom>
          <a:noFill/>
        </p:spPr>
        <p:txBody>
          <a:bodyPr wrap="square">
            <a:spAutoFit/>
          </a:bodyPr>
          <a:lstStyle/>
          <a:p>
            <a:r>
              <a:rPr lang="tr-TR" dirty="0" err="1">
                <a:solidFill>
                  <a:schemeClr val="bg1"/>
                </a:solidFill>
              </a:rPr>
              <a:t>Goben</a:t>
            </a:r>
            <a:r>
              <a:rPr lang="tr-TR" dirty="0">
                <a:solidFill>
                  <a:schemeClr val="bg1"/>
                </a:solidFill>
              </a:rPr>
              <a:t> ( Yavuz)                                                                                              </a:t>
            </a:r>
            <a:r>
              <a:rPr lang="tr-TR" dirty="0" err="1">
                <a:solidFill>
                  <a:schemeClr val="bg1"/>
                </a:solidFill>
              </a:rPr>
              <a:t>Breslav</a:t>
            </a:r>
            <a:r>
              <a:rPr lang="tr-TR" dirty="0">
                <a:solidFill>
                  <a:schemeClr val="bg1"/>
                </a:solidFill>
              </a:rPr>
              <a:t> ( Midilli)</a:t>
            </a:r>
            <a:endParaRPr lang="tr-TR" dirty="0"/>
          </a:p>
        </p:txBody>
      </p:sp>
      <p:sp>
        <p:nvSpPr>
          <p:cNvPr id="11" name="Metin kutusu 10">
            <a:extLst>
              <a:ext uri="{FF2B5EF4-FFF2-40B4-BE49-F238E27FC236}">
                <a16:creationId xmlns:a16="http://schemas.microsoft.com/office/drawing/2014/main" id="{BEFEB8C5-94F4-4577-AE02-43C3CA80FFA8}"/>
              </a:ext>
            </a:extLst>
          </p:cNvPr>
          <p:cNvSpPr txBox="1"/>
          <p:nvPr/>
        </p:nvSpPr>
        <p:spPr>
          <a:xfrm>
            <a:off x="128337" y="0"/>
            <a:ext cx="6128084" cy="369332"/>
          </a:xfrm>
          <a:prstGeom prst="rect">
            <a:avLst/>
          </a:prstGeom>
          <a:noFill/>
        </p:spPr>
        <p:txBody>
          <a:bodyPr wrap="square">
            <a:spAutoFit/>
          </a:bodyPr>
          <a:lstStyle/>
          <a:p>
            <a:r>
              <a:rPr lang="tr-TR" dirty="0">
                <a:solidFill>
                  <a:schemeClr val="bg1"/>
                </a:solidFill>
              </a:rPr>
              <a:t>Osmanlı Devleti’nin Savaşa Girişi</a:t>
            </a:r>
            <a:endParaRPr lang="tr-TR" dirty="0"/>
          </a:p>
        </p:txBody>
      </p:sp>
      <p:pic>
        <p:nvPicPr>
          <p:cNvPr id="13" name="Resim 12">
            <a:extLst>
              <a:ext uri="{FF2B5EF4-FFF2-40B4-BE49-F238E27FC236}">
                <a16:creationId xmlns:a16="http://schemas.microsoft.com/office/drawing/2014/main" id="{46CD2CCA-8A9F-407F-B6F7-30C85216C8DC}"/>
              </a:ext>
            </a:extLst>
          </p:cNvPr>
          <p:cNvPicPr>
            <a:picLocks noChangeAspect="1"/>
          </p:cNvPicPr>
          <p:nvPr/>
        </p:nvPicPr>
        <p:blipFill>
          <a:blip r:embed="rId4"/>
          <a:stretch>
            <a:fillRect/>
          </a:stretch>
        </p:blipFill>
        <p:spPr>
          <a:xfrm rot="13425596">
            <a:off x="5819784" y="4863565"/>
            <a:ext cx="1249788" cy="1249788"/>
          </a:xfrm>
          <a:prstGeom prst="rect">
            <a:avLst/>
          </a:prstGeom>
          <a:effectLst>
            <a:glow rad="228600">
              <a:schemeClr val="accent5">
                <a:satMod val="175000"/>
                <a:alpha val="40000"/>
              </a:schemeClr>
            </a:glow>
          </a:effectLst>
        </p:spPr>
      </p:pic>
      <p:pic>
        <p:nvPicPr>
          <p:cNvPr id="15" name="Resim 14">
            <a:extLst>
              <a:ext uri="{FF2B5EF4-FFF2-40B4-BE49-F238E27FC236}">
                <a16:creationId xmlns:a16="http://schemas.microsoft.com/office/drawing/2014/main" id="{428020C1-9F44-4AC7-A128-24681FF83923}"/>
              </a:ext>
            </a:extLst>
          </p:cNvPr>
          <p:cNvPicPr>
            <a:picLocks noChangeAspect="1"/>
          </p:cNvPicPr>
          <p:nvPr/>
        </p:nvPicPr>
        <p:blipFill>
          <a:blip r:embed="rId4"/>
          <a:stretch>
            <a:fillRect/>
          </a:stretch>
        </p:blipFill>
        <p:spPr>
          <a:xfrm rot="21089381">
            <a:off x="10888787" y="3138036"/>
            <a:ext cx="1249788" cy="1249788"/>
          </a:xfrm>
          <a:prstGeom prst="rect">
            <a:avLst/>
          </a:prstGeom>
          <a:effectLst>
            <a:glow rad="228600">
              <a:schemeClr val="bg1">
                <a:alpha val="40000"/>
              </a:schemeClr>
            </a:glow>
          </a:effectLst>
        </p:spPr>
      </p:pic>
      <p:pic>
        <p:nvPicPr>
          <p:cNvPr id="17" name="Resim 16">
            <a:extLst>
              <a:ext uri="{FF2B5EF4-FFF2-40B4-BE49-F238E27FC236}">
                <a16:creationId xmlns:a16="http://schemas.microsoft.com/office/drawing/2014/main" id="{2A300680-2432-41EF-8FAA-8B4C1ED5B332}"/>
              </a:ext>
            </a:extLst>
          </p:cNvPr>
          <p:cNvPicPr>
            <a:picLocks noChangeAspect="1"/>
          </p:cNvPicPr>
          <p:nvPr/>
        </p:nvPicPr>
        <p:blipFill>
          <a:blip r:embed="rId4"/>
          <a:stretch>
            <a:fillRect/>
          </a:stretch>
        </p:blipFill>
        <p:spPr>
          <a:xfrm rot="2689242">
            <a:off x="4936258" y="4234121"/>
            <a:ext cx="1249788" cy="1249788"/>
          </a:xfrm>
          <a:prstGeom prst="rect">
            <a:avLst/>
          </a:prstGeom>
          <a:effectLst>
            <a:glow rad="228600">
              <a:schemeClr val="accent1">
                <a:satMod val="175000"/>
                <a:alpha val="40000"/>
              </a:schemeClr>
            </a:glow>
          </a:effectLst>
        </p:spPr>
      </p:pic>
      <p:sp>
        <p:nvSpPr>
          <p:cNvPr id="12" name="Metin kutusu 11">
            <a:extLst>
              <a:ext uri="{FF2B5EF4-FFF2-40B4-BE49-F238E27FC236}">
                <a16:creationId xmlns:a16="http://schemas.microsoft.com/office/drawing/2014/main" id="{247B9A54-C87D-4C19-B417-EB406DE07158}"/>
              </a:ext>
            </a:extLst>
          </p:cNvPr>
          <p:cNvSpPr txBox="1"/>
          <p:nvPr/>
        </p:nvSpPr>
        <p:spPr>
          <a:xfrm>
            <a:off x="3427283" y="2597990"/>
            <a:ext cx="5337434" cy="1015663"/>
          </a:xfrm>
          <a:prstGeom prst="rect">
            <a:avLst/>
          </a:prstGeom>
          <a:noFill/>
        </p:spPr>
        <p:txBody>
          <a:bodyPr wrap="square">
            <a:spAutoFit/>
          </a:bodyPr>
          <a:lstStyle/>
          <a:p>
            <a:pPr algn="l" fontAlgn="base">
              <a:buFont typeface="Arial" panose="020B0604020202020204" pitchFamily="34" charset="0"/>
              <a:buChar char="•"/>
            </a:pPr>
            <a:r>
              <a:rPr lang="tr-TR" sz="1200" b="0" i="0" dirty="0">
                <a:solidFill>
                  <a:srgbClr val="FF0000"/>
                </a:solidFill>
                <a:effectLst/>
                <a:latin typeface="Verdana" panose="020B0604030504040204" pitchFamily="34" charset="0"/>
              </a:rPr>
              <a:t> Son zamanlarda kaybedilen toprakların -hiç olmazsa- bir kısmını geri almayı</a:t>
            </a:r>
          </a:p>
          <a:p>
            <a:pPr algn="l" fontAlgn="base">
              <a:buFont typeface="Arial" panose="020B0604020202020204" pitchFamily="34" charset="0"/>
              <a:buChar char="•"/>
            </a:pPr>
            <a:r>
              <a:rPr lang="tr-TR" sz="1200" b="0" i="0" dirty="0">
                <a:solidFill>
                  <a:srgbClr val="FF0000"/>
                </a:solidFill>
                <a:effectLst/>
                <a:latin typeface="Verdana" panose="020B0604030504040204" pitchFamily="34" charset="0"/>
              </a:rPr>
              <a:t> Kapitülasyonları kaldırmayı</a:t>
            </a:r>
          </a:p>
          <a:p>
            <a:pPr algn="l" fontAlgn="base">
              <a:buFont typeface="Arial" panose="020B0604020202020204" pitchFamily="34" charset="0"/>
              <a:buChar char="•"/>
            </a:pPr>
            <a:r>
              <a:rPr lang="tr-TR" sz="1200" b="0" i="0" dirty="0">
                <a:solidFill>
                  <a:srgbClr val="FF0000"/>
                </a:solidFill>
                <a:effectLst/>
                <a:latin typeface="Verdana" panose="020B0604030504040204" pitchFamily="34" charset="0"/>
              </a:rPr>
              <a:t> Dış borçlardan kurtulmayı </a:t>
            </a:r>
          </a:p>
          <a:p>
            <a:pPr algn="l" fontAlgn="base"/>
            <a:r>
              <a:rPr lang="tr-TR" sz="1200" dirty="0">
                <a:solidFill>
                  <a:srgbClr val="FF0000"/>
                </a:solidFill>
                <a:latin typeface="Verdana" panose="020B0604030504040204" pitchFamily="34" charset="0"/>
              </a:rPr>
              <a:t>  </a:t>
            </a:r>
            <a:r>
              <a:rPr lang="tr-TR" sz="1200" b="0" i="0" dirty="0">
                <a:solidFill>
                  <a:schemeClr val="bg1"/>
                </a:solidFill>
                <a:effectLst/>
                <a:latin typeface="Verdana" panose="020B0604030504040204" pitchFamily="34" charset="0"/>
              </a:rPr>
              <a:t>amaçlıyorlardı</a:t>
            </a:r>
          </a:p>
        </p:txBody>
      </p:sp>
      <p:sp>
        <p:nvSpPr>
          <p:cNvPr id="14" name="Metin kutusu 13">
            <a:extLst>
              <a:ext uri="{FF2B5EF4-FFF2-40B4-BE49-F238E27FC236}">
                <a16:creationId xmlns:a16="http://schemas.microsoft.com/office/drawing/2014/main" id="{E22E2436-98F9-4CEE-BA1D-A84CBB1347D8}"/>
              </a:ext>
            </a:extLst>
          </p:cNvPr>
          <p:cNvSpPr txBox="1"/>
          <p:nvPr/>
        </p:nvSpPr>
        <p:spPr>
          <a:xfrm>
            <a:off x="2001795" y="2300810"/>
            <a:ext cx="2942737" cy="584775"/>
          </a:xfrm>
          <a:prstGeom prst="rect">
            <a:avLst/>
          </a:prstGeom>
          <a:noFill/>
        </p:spPr>
        <p:txBody>
          <a:bodyPr wrap="square">
            <a:spAutoFit/>
          </a:bodyPr>
          <a:lstStyle/>
          <a:p>
            <a:r>
              <a:rPr lang="tr-TR" sz="1600" dirty="0">
                <a:solidFill>
                  <a:schemeClr val="bg1"/>
                </a:solidFill>
              </a:rPr>
              <a:t>Osmanlı Devleti’nin idarecileri  Savaşa girerek,</a:t>
            </a:r>
            <a:endParaRPr lang="tr-TR" sz="1600" dirty="0"/>
          </a:p>
        </p:txBody>
      </p:sp>
    </p:spTree>
    <p:extLst>
      <p:ext uri="{BB962C8B-B14F-4D97-AF65-F5344CB8AC3E}">
        <p14:creationId xmlns:p14="http://schemas.microsoft.com/office/powerpoint/2010/main" val="2930219923"/>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TotalTime>
  <Words>731</Words>
  <Application>Microsoft Office PowerPoint</Application>
  <PresentationFormat>Geniş ekran</PresentationFormat>
  <Paragraphs>63</Paragraphs>
  <Slides>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7</vt:i4>
      </vt:variant>
    </vt:vector>
  </HeadingPairs>
  <TitlesOfParts>
    <vt:vector size="14" baseType="lpstr">
      <vt:lpstr>Arial</vt:lpstr>
      <vt:lpstr>Calibri</vt:lpstr>
      <vt:lpstr>Source Sans Pro</vt:lpstr>
      <vt:lpstr>Source Sans Pro Semibold</vt:lpstr>
      <vt:lpstr>Univers Condensed</vt:lpstr>
      <vt:lpstr>Verdana</vt:lpstr>
      <vt:lpstr>Cubix Colorful - Light</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nevzat özdemir</cp:lastModifiedBy>
  <cp:revision>125</cp:revision>
  <dcterms:created xsi:type="dcterms:W3CDTF">2020-04-22T23:46:10Z</dcterms:created>
  <dcterms:modified xsi:type="dcterms:W3CDTF">2020-08-24T05:35:24Z</dcterms:modified>
</cp:coreProperties>
</file>