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5"/>
  </p:notesMasterIdLst>
  <p:handoutMasterIdLst>
    <p:handoutMasterId r:id="rId16"/>
  </p:handoutMasterIdLst>
  <p:sldIdLst>
    <p:sldId id="256" r:id="rId2"/>
    <p:sldId id="257" r:id="rId3"/>
    <p:sldId id="266" r:id="rId4"/>
    <p:sldId id="258" r:id="rId5"/>
    <p:sldId id="259" r:id="rId6"/>
    <p:sldId id="261" r:id="rId7"/>
    <p:sldId id="260" r:id="rId8"/>
    <p:sldId id="264" r:id="rId9"/>
    <p:sldId id="262" r:id="rId10"/>
    <p:sldId id="267" r:id="rId11"/>
    <p:sldId id="265" r:id="rId12"/>
    <p:sldId id="263" r:id="rId13"/>
    <p:sldId id="268" r:id="rId14"/>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2842"/>
    <a:srgbClr val="8D8FDB"/>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8" autoAdjust="0"/>
    <p:restoredTop sz="95918" autoAdjust="0"/>
  </p:normalViewPr>
  <p:slideViewPr>
    <p:cSldViewPr snapToGrid="0">
      <p:cViewPr varScale="1">
        <p:scale>
          <a:sx n="94" d="100"/>
          <a:sy n="94" d="100"/>
        </p:scale>
        <p:origin x="90" y="558"/>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04/01/2021</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04/01/2021</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1/4/2021</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1/4/2021</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January 4, 2021</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January 4, 2021</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January 4,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1/4/2021</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1138773"/>
          </a:xfrm>
          <a:prstGeom prst="rect">
            <a:avLst/>
          </a:prstGeom>
          <a:noFill/>
        </p:spPr>
        <p:txBody>
          <a:bodyPr wrap="square">
            <a:spAutoFit/>
          </a:bodyPr>
          <a:lstStyle/>
          <a:p>
            <a:pPr algn="ctr"/>
            <a:r>
              <a:rPr lang="tr-TR" sz="2800" b="1" dirty="0" smtClean="0">
                <a:solidFill>
                  <a:schemeClr val="bg1"/>
                </a:solidFill>
                <a:latin typeface="Univers Condensed" panose="020B0606020202060204" pitchFamily="34" charset="0"/>
              </a:rPr>
              <a:t>MİLLÎ MÜCADELE</a:t>
            </a:r>
            <a:r>
              <a:rPr lang="tr-TR" sz="4000" b="1" dirty="0" smtClean="0">
                <a:solidFill>
                  <a:schemeClr val="bg1"/>
                </a:solidFill>
                <a:latin typeface="Univers Condensed" panose="020B0606020202060204" pitchFamily="34" charset="0"/>
              </a:rPr>
              <a:t> I</a:t>
            </a:r>
            <a:endParaRPr lang="tr-TR" sz="4000" b="1" dirty="0">
              <a:solidFill>
                <a:schemeClr val="bg1"/>
              </a:solidFill>
              <a:latin typeface="Univers Condensed" panose="020B0606020202060204" pitchFamily="34" charset="0"/>
            </a:endParaRPr>
          </a:p>
          <a:p>
            <a:pPr algn="ctr"/>
            <a:r>
              <a:rPr lang="tr-TR" sz="2800" b="1" dirty="0">
                <a:solidFill>
                  <a:schemeClr val="bg1"/>
                </a:solidFill>
                <a:latin typeface="Univers Condensed" panose="020B0606020202060204" pitchFamily="34" charset="0"/>
              </a:rPr>
              <a:t> DOĞU VE GÜNEY CEPHELERİ</a:t>
            </a: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BEBA8EAE-BF5A-486C-A8C5-ECC9F3942E4B}">
                <a14:imgProps xmlns:a14="http://schemas.microsoft.com/office/drawing/2010/main">
                  <a14:imgLayer r:embed="rId3">
                    <a14:imgEffect>
                      <a14:backgroundRemoval t="0" b="100000" l="21167" r="81667">
                        <a14:foregroundMark x1="33500" y1="62750" x2="48333" y2="97750"/>
                        <a14:foregroundMark x1="30667" y1="74500" x2="27000" y2="98000"/>
                        <a14:foregroundMark x1="30000" y1="68750" x2="23000" y2="99000"/>
                        <a14:foregroundMark x1="48333" y1="24000" x2="59333" y2="99750"/>
                        <a14:foregroundMark x1="45167" y1="30000" x2="45167" y2="59000"/>
                        <a14:foregroundMark x1="47833" y1="38750" x2="50333" y2="51750"/>
                        <a14:foregroundMark x1="61833" y1="56500" x2="69167" y2="61000"/>
                        <a14:foregroundMark x1="70167" y1="62750" x2="80333" y2="98000"/>
                        <a14:foregroundMark x1="41000" y1="86000" x2="40667" y2="98500"/>
                        <a14:backgroundMark x1="26667" y1="80000" x2="21333" y2="96750"/>
                        <a14:backgroundMark x1="40667" y1="2000" x2="37667" y2="8750"/>
                        <a14:backgroundMark x1="43000" y1="3000" x2="53667" y2="1750"/>
                        <a14:backgroundMark x1="56667" y1="1750" x2="60167" y2="10000"/>
                      </a14:backgroundRemoval>
                    </a14:imgEffect>
                  </a14:imgLayer>
                </a14:imgProps>
              </a:ext>
            </a:extLst>
          </a:blip>
          <a:stretch>
            <a:fillRect/>
          </a:stretch>
        </p:blipFill>
        <p:spPr>
          <a:xfrm>
            <a:off x="0" y="1936082"/>
            <a:ext cx="4468479" cy="3400926"/>
          </a:xfrm>
          <a:prstGeom prst="rect">
            <a:avLst/>
          </a:prstGeom>
        </p:spPr>
      </p:pic>
      <p:pic>
        <p:nvPicPr>
          <p:cNvPr id="3" name="Resim 2"/>
          <p:cNvPicPr>
            <a:picLocks noChangeAspect="1"/>
          </p:cNvPicPr>
          <p:nvPr/>
        </p:nvPicPr>
        <p:blipFill>
          <a:blip r:embed="rId4">
            <a:extLst>
              <a:ext uri="{BEBA8EAE-BF5A-486C-A8C5-ECC9F3942E4B}">
                <a14:imgProps xmlns:a14="http://schemas.microsoft.com/office/drawing/2010/main">
                  <a14:imgLayer r:embed="rId5">
                    <a14:imgEffect>
                      <a14:backgroundRemoval t="1000" b="100000" l="0" r="94406">
                        <a14:foregroundMark x1="36014" y1="4667" x2="45804" y2="34333"/>
                        <a14:foregroundMark x1="39510" y1="22667" x2="24825" y2="39333"/>
                        <a14:foregroundMark x1="21678" y1="62333" x2="21678" y2="97333"/>
                        <a14:foregroundMark x1="18182" y1="75000" x2="5944" y2="90000"/>
                        <a14:foregroundMark x1="78322" y1="27000" x2="73077" y2="45000"/>
                        <a14:foregroundMark x1="65385" y1="45000" x2="61888" y2="55333"/>
                        <a14:foregroundMark x1="54545" y1="39333" x2="49301" y2="53000"/>
                        <a14:foregroundMark x1="56993" y1="16000" x2="68881" y2="9667"/>
                        <a14:backgroundMark x1="4196" y1="64667" x2="15385" y2="56333"/>
                        <a14:backgroundMark x1="13636" y1="58667" x2="8042" y2="667"/>
                      </a14:backgroundRemoval>
                    </a14:imgEffect>
                  </a14:imgLayer>
                </a14:imgProps>
              </a:ext>
            </a:extLst>
          </a:blip>
          <a:stretch>
            <a:fillRect/>
          </a:stretch>
        </p:blipFill>
        <p:spPr>
          <a:xfrm>
            <a:off x="4500562" y="1936082"/>
            <a:ext cx="3190876" cy="3400926"/>
          </a:xfrm>
          <a:prstGeom prst="rect">
            <a:avLst/>
          </a:prstGeom>
        </p:spPr>
      </p:pic>
      <p:pic>
        <p:nvPicPr>
          <p:cNvPr id="4" name="Resim 3"/>
          <p:cNvPicPr>
            <a:picLocks noChangeAspect="1"/>
          </p:cNvPicPr>
          <p:nvPr/>
        </p:nvPicPr>
        <p:blipFill>
          <a:blip r:embed="rId6">
            <a:extLst>
              <a:ext uri="{BEBA8EAE-BF5A-486C-A8C5-ECC9F3942E4B}">
                <a14:imgProps xmlns:a14="http://schemas.microsoft.com/office/drawing/2010/main">
                  <a14:imgLayer r:embed="rId7">
                    <a14:imgEffect>
                      <a14:backgroundRemoval t="0" b="100000" l="10000" r="90000">
                        <a14:foregroundMark x1="45200" y1="39600" x2="46200" y2="99600"/>
                        <a14:foregroundMark x1="28200" y1="49000" x2="29800" y2="69000"/>
                        <a14:foregroundMark x1="26400" y1="53400" x2="28200" y2="68600"/>
                        <a14:foregroundMark x1="27400" y1="68600" x2="34600" y2="99000"/>
                        <a14:backgroundMark x1="23400" y1="52800" x2="25800" y2="97000"/>
                        <a14:backgroundMark x1="77600" y1="38200" x2="73200" y2="600"/>
                        <a14:backgroundMark x1="34200" y1="2000" x2="51000" y2="200"/>
                        <a14:backgroundMark x1="49400" y1="3200" x2="56800" y2="600"/>
                      </a14:backgroundRemoval>
                    </a14:imgEffect>
                  </a14:imgLayer>
                </a14:imgProps>
              </a:ext>
            </a:extLst>
          </a:blip>
          <a:stretch>
            <a:fillRect/>
          </a:stretch>
        </p:blipFill>
        <p:spPr>
          <a:xfrm>
            <a:off x="7988970" y="1610728"/>
            <a:ext cx="3361322" cy="3726280"/>
          </a:xfrm>
          <a:prstGeom prst="rect">
            <a:avLst/>
          </a:prstGeom>
        </p:spPr>
      </p:pic>
      <p:sp>
        <p:nvSpPr>
          <p:cNvPr id="5" name="Dikdörtgen 4"/>
          <p:cNvSpPr/>
          <p:nvPr/>
        </p:nvSpPr>
        <p:spPr>
          <a:xfrm>
            <a:off x="9183854" y="5714819"/>
            <a:ext cx="1666354" cy="461665"/>
          </a:xfrm>
          <a:prstGeom prst="rect">
            <a:avLst/>
          </a:prstGeom>
        </p:spPr>
        <p:txBody>
          <a:bodyPr wrap="none">
            <a:spAutoFit/>
          </a:bodyPr>
          <a:lstStyle/>
          <a:p>
            <a:r>
              <a:rPr lang="tr-TR" sz="2400" b="1" i="1" dirty="0" smtClean="0">
                <a:solidFill>
                  <a:srgbClr val="0070C0"/>
                </a:solidFill>
              </a:rPr>
              <a:t>Ali </a:t>
            </a:r>
            <a:r>
              <a:rPr lang="tr-TR" sz="2400" b="1" i="1" dirty="0" err="1" smtClean="0">
                <a:solidFill>
                  <a:srgbClr val="0070C0"/>
                </a:solidFill>
              </a:rPr>
              <a:t>Saib</a:t>
            </a:r>
            <a:r>
              <a:rPr lang="tr-TR" sz="2400" b="1" i="1" dirty="0" smtClean="0">
                <a:solidFill>
                  <a:srgbClr val="0070C0"/>
                </a:solidFill>
              </a:rPr>
              <a:t> Bey</a:t>
            </a:r>
            <a:endParaRPr lang="tr-TR" sz="2400" b="1" i="1" dirty="0">
              <a:solidFill>
                <a:srgbClr val="0070C0"/>
              </a:solidFill>
            </a:endParaRPr>
          </a:p>
        </p:txBody>
      </p:sp>
      <p:sp>
        <p:nvSpPr>
          <p:cNvPr id="6" name="Dikdörtgen 5"/>
          <p:cNvSpPr/>
          <p:nvPr/>
        </p:nvSpPr>
        <p:spPr>
          <a:xfrm>
            <a:off x="5202550" y="5616426"/>
            <a:ext cx="1681742" cy="461665"/>
          </a:xfrm>
          <a:prstGeom prst="rect">
            <a:avLst/>
          </a:prstGeom>
        </p:spPr>
        <p:txBody>
          <a:bodyPr wrap="none">
            <a:spAutoFit/>
          </a:bodyPr>
          <a:lstStyle/>
          <a:p>
            <a:r>
              <a:rPr lang="tr-TR" sz="2400" b="1" i="1" dirty="0" smtClean="0">
                <a:solidFill>
                  <a:srgbClr val="0070C0"/>
                </a:solidFill>
              </a:rPr>
              <a:t>Sütçü imam</a:t>
            </a:r>
            <a:endParaRPr lang="tr-TR" sz="2400" b="1" i="1" dirty="0">
              <a:solidFill>
                <a:srgbClr val="0070C0"/>
              </a:solidFill>
            </a:endParaRPr>
          </a:p>
        </p:txBody>
      </p:sp>
      <p:sp>
        <p:nvSpPr>
          <p:cNvPr id="7" name="Dikdörtgen 6"/>
          <p:cNvSpPr/>
          <p:nvPr/>
        </p:nvSpPr>
        <p:spPr>
          <a:xfrm>
            <a:off x="1542496" y="5714819"/>
            <a:ext cx="1420902" cy="461665"/>
          </a:xfrm>
          <a:prstGeom prst="rect">
            <a:avLst/>
          </a:prstGeom>
        </p:spPr>
        <p:txBody>
          <a:bodyPr wrap="none">
            <a:spAutoFit/>
          </a:bodyPr>
          <a:lstStyle/>
          <a:p>
            <a:r>
              <a:rPr lang="tr-TR" sz="2400" b="1" i="1" dirty="0" smtClean="0">
                <a:solidFill>
                  <a:srgbClr val="0070C0"/>
                </a:solidFill>
              </a:rPr>
              <a:t>Şahin bey</a:t>
            </a:r>
            <a:endParaRPr lang="tr-TR" sz="2400" b="1" i="1" dirty="0">
              <a:solidFill>
                <a:srgbClr val="0070C0"/>
              </a:solidFill>
            </a:endParaRPr>
          </a:p>
        </p:txBody>
      </p:sp>
    </p:spTree>
    <p:extLst>
      <p:ext uri="{BB962C8B-B14F-4D97-AF65-F5344CB8AC3E}">
        <p14:creationId xmlns:p14="http://schemas.microsoft.com/office/powerpoint/2010/main" val="280402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794083" y="1560551"/>
            <a:ext cx="11036968" cy="1569660"/>
          </a:xfrm>
          <a:prstGeom prst="rect">
            <a:avLst/>
          </a:prstGeom>
        </p:spPr>
        <p:txBody>
          <a:bodyPr wrap="square">
            <a:spAutoFit/>
          </a:bodyPr>
          <a:lstStyle/>
          <a:p>
            <a:pPr algn="just"/>
            <a:r>
              <a:rPr lang="tr-TR" dirty="0" smtClean="0">
                <a:solidFill>
                  <a:schemeClr val="bg1"/>
                </a:solidFill>
              </a:rPr>
              <a:t>Fransa’nın </a:t>
            </a:r>
            <a:r>
              <a:rPr lang="tr-TR" sz="2400" dirty="0">
                <a:solidFill>
                  <a:srgbClr val="0070C0"/>
                </a:solidFill>
              </a:rPr>
              <a:t>Çukurova</a:t>
            </a:r>
            <a:r>
              <a:rPr lang="tr-TR" dirty="0">
                <a:solidFill>
                  <a:schemeClr val="bg1"/>
                </a:solidFill>
              </a:rPr>
              <a:t>’yı işgali ve Ermenilerin iş birliği yaparak saldırı ve yağmacılık hareketlerine karşı Adana’da ilk önce Karaisalı’da bir millî kuvvetler oluşturuldu. Adanalılar önce Toros Dağları’nın eteklerinde, daha sonra ise Çukurova’da yiğitçe mücadele ettiler. Mücadelenin örgütlenmesi yolunda topladıkları Pozantı Kongresi’ne Mustafa Kemal de katıldı. Güney Cephesi’ndeki bu kahramanca mücadele ve başarılar, Fransızların ilerleyişini durdurdu ve Türklere karşı bakışlarını değiştirdi. </a:t>
            </a:r>
            <a:endParaRPr lang="tr-TR" dirty="0"/>
          </a:p>
        </p:txBody>
      </p:sp>
      <p:sp>
        <p:nvSpPr>
          <p:cNvPr id="3" name="Dikdörtgen 2"/>
          <p:cNvSpPr/>
          <p:nvPr/>
        </p:nvSpPr>
        <p:spPr>
          <a:xfrm>
            <a:off x="866272" y="3375505"/>
            <a:ext cx="10892589" cy="738664"/>
          </a:xfrm>
          <a:prstGeom prst="rect">
            <a:avLst/>
          </a:prstGeom>
        </p:spPr>
        <p:txBody>
          <a:bodyPr wrap="square">
            <a:spAutoFit/>
          </a:bodyPr>
          <a:lstStyle/>
          <a:p>
            <a:pPr algn="just"/>
            <a:r>
              <a:rPr lang="tr-TR" dirty="0">
                <a:solidFill>
                  <a:schemeClr val="bg1"/>
                </a:solidFill>
              </a:rPr>
              <a:t>Yunan ordusunun Sakarya’da yenilmesi üzerine 20 Ekim 1921’de Fransa ile imzalanan </a:t>
            </a:r>
            <a:endParaRPr lang="tr-TR" dirty="0" smtClean="0">
              <a:solidFill>
                <a:schemeClr val="bg1"/>
              </a:solidFill>
            </a:endParaRPr>
          </a:p>
          <a:p>
            <a:pPr algn="just"/>
            <a:r>
              <a:rPr lang="tr-TR" sz="2400" b="1" dirty="0" smtClean="0">
                <a:solidFill>
                  <a:srgbClr val="0070C0"/>
                </a:solidFill>
              </a:rPr>
              <a:t>Ankara </a:t>
            </a:r>
            <a:r>
              <a:rPr lang="tr-TR" sz="2400" b="1" dirty="0">
                <a:solidFill>
                  <a:srgbClr val="0070C0"/>
                </a:solidFill>
              </a:rPr>
              <a:t>Antlaşması </a:t>
            </a:r>
            <a:r>
              <a:rPr lang="tr-TR" dirty="0" smtClean="0">
                <a:solidFill>
                  <a:schemeClr val="bg1"/>
                </a:solidFill>
              </a:rPr>
              <a:t>ile:</a:t>
            </a:r>
            <a:endParaRPr lang="tr-TR" dirty="0"/>
          </a:p>
        </p:txBody>
      </p:sp>
      <p:sp>
        <p:nvSpPr>
          <p:cNvPr id="4" name="Dikdörtgen 3"/>
          <p:cNvSpPr/>
          <p:nvPr/>
        </p:nvSpPr>
        <p:spPr>
          <a:xfrm>
            <a:off x="3705725" y="4038217"/>
            <a:ext cx="6096000" cy="1200329"/>
          </a:xfrm>
          <a:prstGeom prst="rect">
            <a:avLst/>
          </a:prstGeom>
        </p:spPr>
        <p:txBody>
          <a:bodyPr>
            <a:spAutoFit/>
          </a:bodyPr>
          <a:lstStyle/>
          <a:p>
            <a:pPr algn="just"/>
            <a:r>
              <a:rPr lang="tr-TR" sz="2400" b="1" dirty="0" smtClean="0">
                <a:solidFill>
                  <a:srgbClr val="FF0000"/>
                </a:solidFill>
              </a:rPr>
              <a:t>1. </a:t>
            </a:r>
            <a:r>
              <a:rPr lang="tr-TR" dirty="0" smtClean="0">
                <a:solidFill>
                  <a:schemeClr val="bg1"/>
                </a:solidFill>
              </a:rPr>
              <a:t>Güney </a:t>
            </a:r>
            <a:r>
              <a:rPr lang="tr-TR" dirty="0">
                <a:solidFill>
                  <a:schemeClr val="bg1"/>
                </a:solidFill>
              </a:rPr>
              <a:t>Cephesi kapandı. </a:t>
            </a:r>
            <a:endParaRPr lang="tr-TR" dirty="0" smtClean="0">
              <a:solidFill>
                <a:schemeClr val="bg1"/>
              </a:solidFill>
            </a:endParaRPr>
          </a:p>
          <a:p>
            <a:pPr algn="just"/>
            <a:r>
              <a:rPr lang="tr-TR" sz="2400" b="1" dirty="0" smtClean="0">
                <a:solidFill>
                  <a:srgbClr val="FF0000"/>
                </a:solidFill>
              </a:rPr>
              <a:t>2. </a:t>
            </a:r>
            <a:r>
              <a:rPr lang="tr-TR" dirty="0" smtClean="0">
                <a:solidFill>
                  <a:schemeClr val="bg1"/>
                </a:solidFill>
              </a:rPr>
              <a:t>Hatay </a:t>
            </a:r>
            <a:r>
              <a:rPr lang="tr-TR" dirty="0">
                <a:solidFill>
                  <a:schemeClr val="bg1"/>
                </a:solidFill>
              </a:rPr>
              <a:t>dışında bugünkü Türkiye-Suriye sınırı çizilmiş oldu</a:t>
            </a:r>
            <a:r>
              <a:rPr lang="tr-TR" dirty="0" smtClean="0">
                <a:solidFill>
                  <a:schemeClr val="bg1"/>
                </a:solidFill>
              </a:rPr>
              <a:t>.</a:t>
            </a:r>
          </a:p>
          <a:p>
            <a:pPr algn="just"/>
            <a:r>
              <a:rPr lang="tr-TR" sz="2400" b="1" dirty="0" smtClean="0">
                <a:solidFill>
                  <a:srgbClr val="FF0000"/>
                </a:solidFill>
              </a:rPr>
              <a:t>3. </a:t>
            </a:r>
            <a:r>
              <a:rPr lang="tr-TR" dirty="0" smtClean="0">
                <a:solidFill>
                  <a:schemeClr val="bg1"/>
                </a:solidFill>
              </a:rPr>
              <a:t>Bu </a:t>
            </a:r>
            <a:r>
              <a:rPr lang="tr-TR" dirty="0">
                <a:solidFill>
                  <a:schemeClr val="bg1"/>
                </a:solidFill>
              </a:rPr>
              <a:t>bölgedeki askerî güçler de Batı Cephesi’ne gönderildi.</a:t>
            </a:r>
            <a:endParaRPr lang="tr-TR" dirty="0"/>
          </a:p>
        </p:txBody>
      </p:sp>
      <p:pic>
        <p:nvPicPr>
          <p:cNvPr id="5" name="Resim 4"/>
          <p:cNvPicPr>
            <a:picLocks noChangeAspect="1"/>
          </p:cNvPicPr>
          <p:nvPr/>
        </p:nvPicPr>
        <p:blipFill>
          <a:blip r:embed="rId2"/>
          <a:stretch>
            <a:fillRect/>
          </a:stretch>
        </p:blipFill>
        <p:spPr>
          <a:xfrm rot="18863544">
            <a:off x="11092930" y="5047389"/>
            <a:ext cx="481626" cy="2249619"/>
          </a:xfrm>
          <a:prstGeom prst="rect">
            <a:avLst/>
          </a:prstGeom>
          <a:effectLst>
            <a:glow rad="25400">
              <a:schemeClr val="accent2">
                <a:satMod val="175000"/>
                <a:alpha val="26000"/>
              </a:schemeClr>
            </a:glow>
          </a:effectLst>
        </p:spPr>
      </p:pic>
      <p:pic>
        <p:nvPicPr>
          <p:cNvPr id="6" name="Resim 5"/>
          <p:cNvPicPr>
            <a:picLocks noChangeAspect="1"/>
          </p:cNvPicPr>
          <p:nvPr/>
        </p:nvPicPr>
        <p:blipFill>
          <a:blip r:embed="rId2"/>
          <a:stretch>
            <a:fillRect/>
          </a:stretch>
        </p:blipFill>
        <p:spPr>
          <a:xfrm rot="18973734">
            <a:off x="432956" y="-441827"/>
            <a:ext cx="481626" cy="2249619"/>
          </a:xfrm>
          <a:prstGeom prst="rect">
            <a:avLst/>
          </a:prstGeom>
          <a:effectLst>
            <a:glow rad="12700">
              <a:schemeClr val="accent1"/>
            </a:glow>
          </a:effectLst>
        </p:spPr>
      </p:pic>
    </p:spTree>
    <p:extLst>
      <p:ext uri="{BB962C8B-B14F-4D97-AF65-F5344CB8AC3E}">
        <p14:creationId xmlns:p14="http://schemas.microsoft.com/office/powerpoint/2010/main" val="3741177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352926" y="1143324"/>
            <a:ext cx="11069053" cy="1477328"/>
          </a:xfrm>
          <a:prstGeom prst="rect">
            <a:avLst/>
          </a:prstGeom>
        </p:spPr>
        <p:txBody>
          <a:bodyPr wrap="square">
            <a:spAutoFit/>
          </a:bodyPr>
          <a:lstStyle/>
          <a:p>
            <a:pPr algn="just"/>
            <a:r>
              <a:rPr lang="tr-TR" dirty="0">
                <a:solidFill>
                  <a:schemeClr val="bg1"/>
                </a:solidFill>
              </a:rPr>
              <a:t>Türk-Fransız ilişkileri, Türk-İngiliz ilişkilerine benzememektedir. Millî Mücadele boyunca Türkler ile İngilizler arasında silahlı bir çatışma olmadığı halde Fransızlarla Adana, Urfa, Antep ve Maraş bölgesinde 1920 sonlarından 1921 ortalarına kadar çetin bir savaş devam etmiştir</a:t>
            </a:r>
            <a:r>
              <a:rPr lang="tr-TR" dirty="0" smtClean="0">
                <a:solidFill>
                  <a:schemeClr val="bg1"/>
                </a:solidFill>
              </a:rPr>
              <a:t>.</a:t>
            </a:r>
          </a:p>
          <a:p>
            <a:pPr algn="just"/>
            <a:r>
              <a:rPr lang="tr-TR" dirty="0">
                <a:solidFill>
                  <a:schemeClr val="bg1"/>
                </a:solidFill>
              </a:rPr>
              <a:t> </a:t>
            </a:r>
            <a:r>
              <a:rPr lang="tr-TR" dirty="0" smtClean="0">
                <a:solidFill>
                  <a:schemeClr val="bg1"/>
                </a:solidFill>
              </a:rPr>
              <a:t>                                                                                      </a:t>
            </a:r>
          </a:p>
          <a:p>
            <a:pPr algn="just"/>
            <a:r>
              <a:rPr lang="tr-TR" dirty="0">
                <a:solidFill>
                  <a:schemeClr val="bg1"/>
                </a:solidFill>
              </a:rPr>
              <a:t> </a:t>
            </a:r>
            <a:r>
              <a:rPr lang="tr-TR" dirty="0" smtClean="0">
                <a:solidFill>
                  <a:schemeClr val="bg1"/>
                </a:solidFill>
              </a:rPr>
              <a:t>                                                                                    </a:t>
            </a:r>
            <a:r>
              <a:rPr lang="tr-TR" dirty="0" smtClean="0">
                <a:solidFill>
                  <a:srgbClr val="0070C0"/>
                </a:solidFill>
              </a:rPr>
              <a:t>Buna </a:t>
            </a:r>
            <a:r>
              <a:rPr lang="tr-TR" dirty="0">
                <a:solidFill>
                  <a:srgbClr val="0070C0"/>
                </a:solidFill>
              </a:rPr>
              <a:t>karşılık, </a:t>
            </a:r>
            <a:endParaRPr lang="tr-TR" dirty="0" smtClean="0">
              <a:solidFill>
                <a:srgbClr val="0070C0"/>
              </a:solidFill>
            </a:endParaRPr>
          </a:p>
        </p:txBody>
      </p:sp>
      <p:sp>
        <p:nvSpPr>
          <p:cNvPr id="3" name="Dikdörtgen 2"/>
          <p:cNvSpPr/>
          <p:nvPr/>
        </p:nvSpPr>
        <p:spPr>
          <a:xfrm>
            <a:off x="5775156" y="2620652"/>
            <a:ext cx="5903495" cy="2585323"/>
          </a:xfrm>
          <a:prstGeom prst="rect">
            <a:avLst/>
          </a:prstGeom>
        </p:spPr>
        <p:txBody>
          <a:bodyPr wrap="square">
            <a:spAutoFit/>
          </a:bodyPr>
          <a:lstStyle/>
          <a:p>
            <a:pPr algn="just"/>
            <a:r>
              <a:rPr lang="tr-TR" dirty="0">
                <a:solidFill>
                  <a:schemeClr val="bg1"/>
                </a:solidFill>
              </a:rPr>
              <a:t>Ankara </a:t>
            </a:r>
            <a:r>
              <a:rPr lang="tr-TR" dirty="0" smtClean="0">
                <a:solidFill>
                  <a:schemeClr val="bg1"/>
                </a:solidFill>
              </a:rPr>
              <a:t>Hükümeti’ni </a:t>
            </a:r>
            <a:r>
              <a:rPr lang="tr-TR" dirty="0">
                <a:solidFill>
                  <a:schemeClr val="bg1"/>
                </a:solidFill>
              </a:rPr>
              <a:t>resmen ilk tanıyan İtilaf Devleti Fransa olmuş ve 20 Ekim 1921 tarihinde Ankara’da yapılan Türk-Fransız Antlaşması ile Fransızlara karşı savaş son bulmuştur</a:t>
            </a:r>
            <a:r>
              <a:rPr lang="tr-TR" dirty="0" smtClean="0">
                <a:solidFill>
                  <a:schemeClr val="bg1"/>
                </a:solidFill>
              </a:rPr>
              <a:t>.</a:t>
            </a:r>
          </a:p>
          <a:p>
            <a:pPr algn="just"/>
            <a:endParaRPr lang="tr-TR" dirty="0">
              <a:solidFill>
                <a:schemeClr val="bg1"/>
              </a:solidFill>
            </a:endParaRPr>
          </a:p>
          <a:p>
            <a:pPr algn="just"/>
            <a:r>
              <a:rPr lang="tr-TR" dirty="0" smtClean="0">
                <a:solidFill>
                  <a:schemeClr val="bg1"/>
                </a:solidFill>
              </a:rPr>
              <a:t> </a:t>
            </a:r>
            <a:r>
              <a:rPr lang="tr-TR" dirty="0">
                <a:solidFill>
                  <a:schemeClr val="bg1"/>
                </a:solidFill>
              </a:rPr>
              <a:t>Paris Barış Konferansı’nda istediklerini elde edemeyen </a:t>
            </a:r>
            <a:r>
              <a:rPr lang="tr-TR" dirty="0" smtClean="0">
                <a:solidFill>
                  <a:schemeClr val="bg1"/>
                </a:solidFill>
              </a:rPr>
              <a:t>İtalyanlarda </a:t>
            </a:r>
            <a:r>
              <a:rPr lang="tr-TR" dirty="0">
                <a:solidFill>
                  <a:schemeClr val="bg1"/>
                </a:solidFill>
              </a:rPr>
              <a:t>Yunanların II. İnönü Savaşı’ndaki yenilgileri üzerine, Anadolu’da işgal ettikleri yerlerden çekilmeye başladılar. Sakarya Zaferi’nin kazanılmasından sonra ise Anadolu’yu tamamen boşalttılar.</a:t>
            </a:r>
          </a:p>
        </p:txBody>
      </p:sp>
      <p:pic>
        <p:nvPicPr>
          <p:cNvPr id="4" name="Resim 3"/>
          <p:cNvPicPr>
            <a:picLocks noChangeAspect="1"/>
          </p:cNvPicPr>
          <p:nvPr/>
        </p:nvPicPr>
        <p:blipFill>
          <a:blip r:embed="rId2"/>
          <a:stretch>
            <a:fillRect/>
          </a:stretch>
        </p:blipFill>
        <p:spPr>
          <a:xfrm>
            <a:off x="721894" y="3612529"/>
            <a:ext cx="481626" cy="2249619"/>
          </a:xfrm>
          <a:prstGeom prst="rect">
            <a:avLst/>
          </a:prstGeom>
          <a:effectLst>
            <a:glow rad="12700">
              <a:srgbClr val="00B050"/>
            </a:glow>
          </a:effectLst>
        </p:spPr>
      </p:pic>
      <p:pic>
        <p:nvPicPr>
          <p:cNvPr id="5" name="Resim 4"/>
          <p:cNvPicPr>
            <a:picLocks noChangeAspect="1"/>
          </p:cNvPicPr>
          <p:nvPr/>
        </p:nvPicPr>
        <p:blipFill>
          <a:blip r:embed="rId2"/>
          <a:stretch>
            <a:fillRect/>
          </a:stretch>
        </p:blipFill>
        <p:spPr>
          <a:xfrm>
            <a:off x="1848105" y="3612529"/>
            <a:ext cx="481626" cy="2249619"/>
          </a:xfrm>
          <a:prstGeom prst="rect">
            <a:avLst/>
          </a:prstGeom>
          <a:effectLst>
            <a:glow rad="12700">
              <a:schemeClr val="accent1">
                <a:satMod val="175000"/>
                <a:alpha val="45000"/>
              </a:schemeClr>
            </a:glow>
          </a:effectLst>
        </p:spPr>
      </p:pic>
      <p:pic>
        <p:nvPicPr>
          <p:cNvPr id="6" name="Resim 5"/>
          <p:cNvPicPr>
            <a:picLocks noChangeAspect="1"/>
          </p:cNvPicPr>
          <p:nvPr/>
        </p:nvPicPr>
        <p:blipFill>
          <a:blip r:embed="rId2"/>
          <a:stretch>
            <a:fillRect/>
          </a:stretch>
        </p:blipFill>
        <p:spPr>
          <a:xfrm>
            <a:off x="1332582" y="3612529"/>
            <a:ext cx="481626" cy="2249619"/>
          </a:xfrm>
          <a:prstGeom prst="rect">
            <a:avLst/>
          </a:prstGeom>
          <a:effectLst>
            <a:glow rad="12700">
              <a:schemeClr val="accent4">
                <a:satMod val="175000"/>
                <a:alpha val="40000"/>
              </a:schemeClr>
            </a:glow>
          </a:effectLst>
        </p:spPr>
      </p:pic>
    </p:spTree>
    <p:extLst>
      <p:ext uri="{BB962C8B-B14F-4D97-AF65-F5344CB8AC3E}">
        <p14:creationId xmlns:p14="http://schemas.microsoft.com/office/powerpoint/2010/main" val="1419207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BEBA8EAE-BF5A-486C-A8C5-ECC9F3942E4B}">
                <a14:imgProps xmlns:a14="http://schemas.microsoft.com/office/drawing/2010/main">
                  <a14:imgLayer r:embed="rId3">
                    <a14:imgEffect>
                      <a14:backgroundRemoval t="13333" b="90000" l="9609" r="95000"/>
                    </a14:imgEffect>
                  </a14:imgLayer>
                </a14:imgProps>
              </a:ext>
            </a:extLst>
          </a:blip>
          <a:stretch>
            <a:fillRect/>
          </a:stretch>
        </p:blipFill>
        <p:spPr>
          <a:xfrm>
            <a:off x="128337" y="0"/>
            <a:ext cx="12192000" cy="6858000"/>
          </a:xfrm>
          <a:prstGeom prst="rect">
            <a:avLst/>
          </a:prstGeom>
          <a:solidFill>
            <a:schemeClr val="tx1"/>
          </a:solidFill>
          <a:effectLst>
            <a:glow rad="127000">
              <a:schemeClr val="tx1"/>
            </a:glow>
          </a:effectLst>
        </p:spPr>
      </p:pic>
      <p:sp>
        <p:nvSpPr>
          <p:cNvPr id="3" name="Dikdörtgen 2"/>
          <p:cNvSpPr/>
          <p:nvPr/>
        </p:nvSpPr>
        <p:spPr>
          <a:xfrm>
            <a:off x="3004775" y="5618566"/>
            <a:ext cx="4619278" cy="369332"/>
          </a:xfrm>
          <a:prstGeom prst="rect">
            <a:avLst/>
          </a:prstGeom>
        </p:spPr>
        <p:txBody>
          <a:bodyPr wrap="none">
            <a:spAutoFit/>
          </a:bodyPr>
          <a:lstStyle/>
          <a:p>
            <a:r>
              <a:rPr lang="tr-TR" dirty="0" smtClean="0">
                <a:solidFill>
                  <a:srgbClr val="0070C0"/>
                </a:solidFill>
              </a:rPr>
              <a:t>Hatay Anavatana katılana kadar Güney sınırımız</a:t>
            </a:r>
            <a:endParaRPr lang="tr-TR" dirty="0"/>
          </a:p>
        </p:txBody>
      </p:sp>
    </p:spTree>
    <p:extLst>
      <p:ext uri="{BB962C8B-B14F-4D97-AF65-F5344CB8AC3E}">
        <p14:creationId xmlns:p14="http://schemas.microsoft.com/office/powerpoint/2010/main" val="239249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717327" y="2292864"/>
            <a:ext cx="1946687" cy="2154436"/>
          </a:xfrm>
          <a:prstGeom prst="rect">
            <a:avLst/>
          </a:prstGeom>
        </p:spPr>
        <p:txBody>
          <a:bodyPr wrap="none">
            <a:spAutoFit/>
          </a:bodyPr>
          <a:lstStyle/>
          <a:p>
            <a:r>
              <a:rPr lang="tr-TR" b="1" dirty="0">
                <a:solidFill>
                  <a:srgbClr val="FF0000"/>
                </a:solidFill>
              </a:rPr>
              <a:t>Doğu </a:t>
            </a:r>
            <a:r>
              <a:rPr lang="tr-TR" b="1" dirty="0" smtClean="0">
                <a:solidFill>
                  <a:srgbClr val="FF0000"/>
                </a:solidFill>
              </a:rPr>
              <a:t>Cephesi</a:t>
            </a:r>
          </a:p>
          <a:p>
            <a:endParaRPr lang="tr-TR" sz="1400" b="1" dirty="0">
              <a:solidFill>
                <a:srgbClr val="FFC000"/>
              </a:solidFill>
            </a:endParaRPr>
          </a:p>
          <a:p>
            <a:r>
              <a:rPr lang="tr-TR" sz="1400" b="1" dirty="0" smtClean="0">
                <a:solidFill>
                  <a:srgbClr val="FFC000"/>
                </a:solidFill>
              </a:rPr>
              <a:t>15.Kolordu komutanlığı</a:t>
            </a:r>
          </a:p>
          <a:p>
            <a:r>
              <a:rPr lang="tr-TR" sz="1400" b="1" dirty="0" smtClean="0">
                <a:solidFill>
                  <a:srgbClr val="FFC000"/>
                </a:solidFill>
              </a:rPr>
              <a:t>Ermeniler</a:t>
            </a:r>
          </a:p>
          <a:p>
            <a:r>
              <a:rPr lang="tr-TR" sz="1400" b="1" dirty="0" smtClean="0">
                <a:solidFill>
                  <a:srgbClr val="FFC000"/>
                </a:solidFill>
              </a:rPr>
              <a:t>Sarıkamış-Kars Harekatı</a:t>
            </a:r>
          </a:p>
          <a:p>
            <a:r>
              <a:rPr lang="tr-TR" sz="1400" b="1" dirty="0" smtClean="0">
                <a:solidFill>
                  <a:srgbClr val="FFC000"/>
                </a:solidFill>
              </a:rPr>
              <a:t>Gümrü Antlaşması</a:t>
            </a:r>
          </a:p>
          <a:p>
            <a:r>
              <a:rPr lang="tr-TR" sz="1400" b="1" dirty="0" smtClean="0">
                <a:solidFill>
                  <a:srgbClr val="FFC000"/>
                </a:solidFill>
              </a:rPr>
              <a:t>Moskova Antlaşması</a:t>
            </a:r>
          </a:p>
          <a:p>
            <a:r>
              <a:rPr lang="tr-TR" sz="1400" b="1" dirty="0" smtClean="0">
                <a:solidFill>
                  <a:srgbClr val="FFC000"/>
                </a:solidFill>
              </a:rPr>
              <a:t>Kars Antlaşması</a:t>
            </a:r>
          </a:p>
          <a:p>
            <a:r>
              <a:rPr lang="tr-TR" b="1" dirty="0" smtClean="0">
                <a:solidFill>
                  <a:srgbClr val="FF0000"/>
                </a:solidFill>
              </a:rPr>
              <a:t> </a:t>
            </a:r>
            <a:endParaRPr lang="tr-TR" b="1" dirty="0">
              <a:solidFill>
                <a:srgbClr val="FF0000"/>
              </a:solidFill>
            </a:endParaRPr>
          </a:p>
        </p:txBody>
      </p:sp>
      <p:sp>
        <p:nvSpPr>
          <p:cNvPr id="4" name="Dikdörtgen 3"/>
          <p:cNvSpPr/>
          <p:nvPr/>
        </p:nvSpPr>
        <p:spPr>
          <a:xfrm>
            <a:off x="8469346" y="2446752"/>
            <a:ext cx="1654492" cy="1508105"/>
          </a:xfrm>
          <a:prstGeom prst="rect">
            <a:avLst/>
          </a:prstGeom>
        </p:spPr>
        <p:txBody>
          <a:bodyPr wrap="none">
            <a:spAutoFit/>
          </a:bodyPr>
          <a:lstStyle/>
          <a:p>
            <a:r>
              <a:rPr lang="tr-TR" b="1" dirty="0">
                <a:solidFill>
                  <a:srgbClr val="FF0000"/>
                </a:solidFill>
              </a:rPr>
              <a:t>Güney </a:t>
            </a:r>
            <a:r>
              <a:rPr lang="tr-TR" b="1" dirty="0" smtClean="0">
                <a:solidFill>
                  <a:srgbClr val="FF0000"/>
                </a:solidFill>
              </a:rPr>
              <a:t>Cephesi</a:t>
            </a:r>
          </a:p>
          <a:p>
            <a:endParaRPr lang="tr-TR" b="1" dirty="0" smtClean="0">
              <a:solidFill>
                <a:srgbClr val="FF0000"/>
              </a:solidFill>
            </a:endParaRPr>
          </a:p>
          <a:p>
            <a:r>
              <a:rPr lang="tr-TR" sz="1400" b="1" dirty="0" smtClean="0">
                <a:solidFill>
                  <a:srgbClr val="FFC000"/>
                </a:solidFill>
              </a:rPr>
              <a:t>Kuvayı Milliyeler</a:t>
            </a:r>
          </a:p>
          <a:p>
            <a:r>
              <a:rPr lang="tr-TR" sz="1400" b="1" dirty="0" smtClean="0">
                <a:solidFill>
                  <a:srgbClr val="FFC000"/>
                </a:solidFill>
              </a:rPr>
              <a:t>Urfa, Antep </a:t>
            </a:r>
          </a:p>
          <a:p>
            <a:r>
              <a:rPr lang="tr-TR" sz="1400" b="1" dirty="0">
                <a:solidFill>
                  <a:srgbClr val="FFC000"/>
                </a:solidFill>
              </a:rPr>
              <a:t> </a:t>
            </a:r>
            <a:r>
              <a:rPr lang="tr-TR" sz="1400" b="1" dirty="0" smtClean="0">
                <a:solidFill>
                  <a:srgbClr val="FFC000"/>
                </a:solidFill>
              </a:rPr>
              <a:t>      ve</a:t>
            </a:r>
          </a:p>
          <a:p>
            <a:r>
              <a:rPr lang="tr-TR" sz="1400" b="1" dirty="0" smtClean="0">
                <a:solidFill>
                  <a:srgbClr val="FFC000"/>
                </a:solidFill>
              </a:rPr>
              <a:t>Maraş Savunmaları </a:t>
            </a:r>
            <a:endParaRPr lang="tr-TR" sz="1400" b="1" dirty="0">
              <a:solidFill>
                <a:srgbClr val="FFC000"/>
              </a:solidFill>
            </a:endParaRPr>
          </a:p>
        </p:txBody>
      </p:sp>
      <p:sp>
        <p:nvSpPr>
          <p:cNvPr id="5" name="Dikdörtgen 4"/>
          <p:cNvSpPr/>
          <p:nvPr/>
        </p:nvSpPr>
        <p:spPr>
          <a:xfrm>
            <a:off x="161903" y="315783"/>
            <a:ext cx="2299027" cy="369332"/>
          </a:xfrm>
          <a:prstGeom prst="rect">
            <a:avLst/>
          </a:prstGeom>
        </p:spPr>
        <p:txBody>
          <a:bodyPr wrap="none">
            <a:spAutoFit/>
          </a:bodyPr>
          <a:lstStyle/>
          <a:p>
            <a:pPr algn="ctr"/>
            <a:r>
              <a:rPr lang="tr-TR" b="1" dirty="0">
                <a:solidFill>
                  <a:schemeClr val="bg1"/>
                </a:solidFill>
                <a:latin typeface="Univers Condensed" panose="020B0606020202060204" pitchFamily="34" charset="0"/>
              </a:rPr>
              <a:t> </a:t>
            </a:r>
            <a:r>
              <a:rPr lang="tr-TR" b="1" dirty="0" smtClean="0">
                <a:solidFill>
                  <a:schemeClr val="bg1"/>
                </a:solidFill>
                <a:latin typeface="Univers Condensed" panose="020B0606020202060204" pitchFamily="34" charset="0"/>
              </a:rPr>
              <a:t>Doğu ve Güney </a:t>
            </a:r>
            <a:r>
              <a:rPr lang="tr-TR" b="1" dirty="0">
                <a:solidFill>
                  <a:schemeClr val="bg1"/>
                </a:solidFill>
                <a:latin typeface="Univers Condensed" panose="020B0606020202060204" pitchFamily="34" charset="0"/>
              </a:rPr>
              <a:t>c</a:t>
            </a:r>
            <a:r>
              <a:rPr lang="tr-TR" b="1" dirty="0" smtClean="0">
                <a:solidFill>
                  <a:schemeClr val="bg1"/>
                </a:solidFill>
                <a:latin typeface="Univers Condensed" panose="020B0606020202060204" pitchFamily="34" charset="0"/>
              </a:rPr>
              <a:t>epheleri</a:t>
            </a:r>
            <a:endParaRPr lang="tr-TR"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151569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18148" y="1507457"/>
            <a:ext cx="10684042" cy="5350543"/>
          </a:xfrm>
          <a:prstGeom prst="rect">
            <a:avLst/>
          </a:prstGeom>
        </p:spPr>
      </p:pic>
    </p:spTree>
    <p:extLst>
      <p:ext uri="{BB962C8B-B14F-4D97-AF65-F5344CB8AC3E}">
        <p14:creationId xmlns:p14="http://schemas.microsoft.com/office/powerpoint/2010/main" val="22869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3"/>
          <p:cNvSpPr/>
          <p:nvPr/>
        </p:nvSpPr>
        <p:spPr>
          <a:xfrm>
            <a:off x="345990" y="275619"/>
            <a:ext cx="11405286" cy="830997"/>
          </a:xfrm>
          <a:prstGeom prst="rect">
            <a:avLst/>
          </a:prstGeom>
        </p:spPr>
        <p:txBody>
          <a:bodyPr wrap="square">
            <a:spAutoFit/>
          </a:bodyPr>
          <a:lstStyle/>
          <a:p>
            <a:r>
              <a:rPr lang="tr-TR" sz="2400" dirty="0">
                <a:solidFill>
                  <a:schemeClr val="bg1"/>
                </a:solidFill>
              </a:rPr>
              <a:t>Millî Mücadele Doğu, Güney ve Batı olmak üzere üç cephede </a:t>
            </a:r>
            <a:r>
              <a:rPr lang="tr-TR" sz="2400" dirty="0" smtClean="0">
                <a:solidFill>
                  <a:schemeClr val="bg1"/>
                </a:solidFill>
              </a:rPr>
              <a:t>gerçekleşti. Batı </a:t>
            </a:r>
            <a:r>
              <a:rPr lang="tr-TR" sz="2400" dirty="0">
                <a:solidFill>
                  <a:schemeClr val="bg1"/>
                </a:solidFill>
              </a:rPr>
              <a:t>Cephesi’nde ise Yunanlara karşı önce </a:t>
            </a:r>
            <a:r>
              <a:rPr lang="tr-TR" sz="2400" dirty="0" err="1">
                <a:solidFill>
                  <a:schemeClr val="bg1"/>
                </a:solidFill>
              </a:rPr>
              <a:t>Kuvay</a:t>
            </a:r>
            <a:r>
              <a:rPr lang="tr-TR" sz="2400" dirty="0">
                <a:solidFill>
                  <a:schemeClr val="bg1"/>
                </a:solidFill>
              </a:rPr>
              <a:t>-ı Millîye daha sonra ise düzenli ordu mücadele </a:t>
            </a:r>
            <a:r>
              <a:rPr lang="tr-TR" sz="2400" dirty="0" smtClean="0">
                <a:solidFill>
                  <a:schemeClr val="bg1"/>
                </a:solidFill>
              </a:rPr>
              <a:t>etti</a:t>
            </a:r>
            <a:r>
              <a:rPr lang="tr-TR" dirty="0" smtClean="0"/>
              <a:t>.</a:t>
            </a:r>
            <a:endParaRPr lang="tr-TR" dirty="0"/>
          </a:p>
        </p:txBody>
      </p:sp>
      <p:sp>
        <p:nvSpPr>
          <p:cNvPr id="5" name="Dikdörtgen 4"/>
          <p:cNvSpPr/>
          <p:nvPr/>
        </p:nvSpPr>
        <p:spPr>
          <a:xfrm>
            <a:off x="4217087" y="3674588"/>
            <a:ext cx="3637005" cy="923330"/>
          </a:xfrm>
          <a:prstGeom prst="rect">
            <a:avLst/>
          </a:prstGeom>
        </p:spPr>
        <p:txBody>
          <a:bodyPr wrap="square">
            <a:spAutoFit/>
          </a:bodyPr>
          <a:lstStyle/>
          <a:p>
            <a:pPr algn="just"/>
            <a:r>
              <a:rPr lang="tr-TR" dirty="0" smtClean="0">
                <a:solidFill>
                  <a:schemeClr val="bg1"/>
                </a:solidFill>
              </a:rPr>
              <a:t>Doğu </a:t>
            </a:r>
            <a:r>
              <a:rPr lang="tr-TR" dirty="0">
                <a:solidFill>
                  <a:schemeClr val="bg1"/>
                </a:solidFill>
              </a:rPr>
              <a:t>Cephesi’nde Kazım Karabekir Paşa komutasındaki 15. Kolordu, Ermenilerle mücadele etti. </a:t>
            </a:r>
          </a:p>
        </p:txBody>
      </p:sp>
      <p:sp>
        <p:nvSpPr>
          <p:cNvPr id="6" name="Dikdörtgen 5"/>
          <p:cNvSpPr/>
          <p:nvPr/>
        </p:nvSpPr>
        <p:spPr>
          <a:xfrm>
            <a:off x="500678" y="2797665"/>
            <a:ext cx="3562866" cy="923330"/>
          </a:xfrm>
          <a:prstGeom prst="rect">
            <a:avLst/>
          </a:prstGeom>
        </p:spPr>
        <p:txBody>
          <a:bodyPr wrap="square">
            <a:spAutoFit/>
          </a:bodyPr>
          <a:lstStyle/>
          <a:p>
            <a:pPr algn="just"/>
            <a:r>
              <a:rPr lang="tr-TR" dirty="0">
                <a:solidFill>
                  <a:schemeClr val="bg1"/>
                </a:solidFill>
              </a:rPr>
              <a:t>Güney Cephesi’nde Fransızlar ve onların desteklediği Ermenilere karşı direnişi </a:t>
            </a:r>
            <a:r>
              <a:rPr lang="tr-TR" dirty="0" err="1">
                <a:solidFill>
                  <a:schemeClr val="bg1"/>
                </a:solidFill>
              </a:rPr>
              <a:t>Kuvay</a:t>
            </a:r>
            <a:r>
              <a:rPr lang="tr-TR" dirty="0">
                <a:solidFill>
                  <a:schemeClr val="bg1"/>
                </a:solidFill>
              </a:rPr>
              <a:t>-ı Millîye üstlenmişti. </a:t>
            </a:r>
          </a:p>
        </p:txBody>
      </p:sp>
      <p:sp>
        <p:nvSpPr>
          <p:cNvPr id="7" name="Dikdörtgen 6"/>
          <p:cNvSpPr/>
          <p:nvPr/>
        </p:nvSpPr>
        <p:spPr>
          <a:xfrm>
            <a:off x="7854092" y="4874917"/>
            <a:ext cx="3686433" cy="923330"/>
          </a:xfrm>
          <a:prstGeom prst="rect">
            <a:avLst/>
          </a:prstGeom>
        </p:spPr>
        <p:txBody>
          <a:bodyPr wrap="square">
            <a:spAutoFit/>
          </a:bodyPr>
          <a:lstStyle/>
          <a:p>
            <a:r>
              <a:rPr lang="tr-TR" dirty="0">
                <a:solidFill>
                  <a:schemeClr val="bg1"/>
                </a:solidFill>
              </a:rPr>
              <a:t>Batı Cephesi’nde ise Yunanlara karşı önce </a:t>
            </a:r>
            <a:r>
              <a:rPr lang="tr-TR" dirty="0" err="1">
                <a:solidFill>
                  <a:schemeClr val="bg1"/>
                </a:solidFill>
              </a:rPr>
              <a:t>Kuvay</a:t>
            </a:r>
            <a:r>
              <a:rPr lang="tr-TR" dirty="0">
                <a:solidFill>
                  <a:schemeClr val="bg1"/>
                </a:solidFill>
              </a:rPr>
              <a:t>-ı Millîye daha sonra ise düzenli ordu mücadele </a:t>
            </a:r>
            <a:r>
              <a:rPr lang="tr-TR" dirty="0" smtClean="0">
                <a:solidFill>
                  <a:schemeClr val="bg1"/>
                </a:solidFill>
              </a:rPr>
              <a:t>etti.</a:t>
            </a:r>
            <a:endParaRPr lang="tr-TR" dirty="0">
              <a:solidFill>
                <a:schemeClr val="bg1"/>
              </a:solidFill>
            </a:endParaRPr>
          </a:p>
        </p:txBody>
      </p:sp>
      <p:cxnSp>
        <p:nvCxnSpPr>
          <p:cNvPr id="9" name="Düz Bağlayıcı 8"/>
          <p:cNvCxnSpPr/>
          <p:nvPr/>
        </p:nvCxnSpPr>
        <p:spPr>
          <a:xfrm flipH="1">
            <a:off x="5417752" y="1412532"/>
            <a:ext cx="12357" cy="1780923"/>
          </a:xfrm>
          <a:prstGeom prst="line">
            <a:avLst/>
          </a:prstGeom>
          <a:effectLst>
            <a:glow rad="228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a:xfrm>
            <a:off x="3158295" y="1412532"/>
            <a:ext cx="0" cy="1104558"/>
          </a:xfrm>
          <a:prstGeom prst="line">
            <a:avLst/>
          </a:prstGeom>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a:off x="9157500" y="1383615"/>
            <a:ext cx="26087" cy="3214303"/>
          </a:xfrm>
          <a:prstGeom prst="line">
            <a:avLst/>
          </a:prstGeom>
          <a:effectLst>
            <a:glow rad="127000">
              <a:srgbClr val="00B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885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1107990" y="771592"/>
            <a:ext cx="10457478" cy="5816977"/>
          </a:xfrm>
          <a:prstGeom prst="rect">
            <a:avLst/>
          </a:prstGeom>
        </p:spPr>
        <p:txBody>
          <a:bodyPr wrap="square">
            <a:spAutoFit/>
          </a:bodyPr>
          <a:lstStyle/>
          <a:p>
            <a:endParaRPr lang="tr-TR" dirty="0">
              <a:solidFill>
                <a:schemeClr val="bg1"/>
              </a:solidFill>
            </a:endParaRPr>
          </a:p>
          <a:p>
            <a:pPr marL="285750" indent="-285750" algn="just">
              <a:buFont typeface="Arial" panose="020B0604020202020204" pitchFamily="34" charset="0"/>
              <a:buChar char="•"/>
            </a:pPr>
            <a:r>
              <a:rPr lang="tr-TR" dirty="0" smtClean="0">
                <a:solidFill>
                  <a:schemeClr val="bg1"/>
                </a:solidFill>
              </a:rPr>
              <a:t>I</a:t>
            </a:r>
            <a:r>
              <a:rPr lang="tr-TR" dirty="0">
                <a:solidFill>
                  <a:schemeClr val="bg1"/>
                </a:solidFill>
              </a:rPr>
              <a:t>. Dünya Savaşı’nın sonlarına doğru Rusya’da çıkan ihtilal sonucunda Çarlık rejimi yıkılarak Sovyet Rusya kurulmuştu. </a:t>
            </a:r>
            <a:r>
              <a:rPr lang="tr-TR" dirty="0" smtClean="0">
                <a:solidFill>
                  <a:schemeClr val="bg1"/>
                </a:solidFill>
              </a:rPr>
              <a:t>Yeni </a:t>
            </a:r>
            <a:r>
              <a:rPr lang="tr-TR" dirty="0">
                <a:solidFill>
                  <a:schemeClr val="bg1"/>
                </a:solidFill>
              </a:rPr>
              <a:t>kurulan rejim ülke içinde otoritesini sağlamakla uğraşırken, </a:t>
            </a:r>
            <a:r>
              <a:rPr lang="tr-TR" sz="2400" dirty="0" err="1">
                <a:solidFill>
                  <a:srgbClr val="00B0F0"/>
                </a:solidFill>
              </a:rPr>
              <a:t>Brest</a:t>
            </a:r>
            <a:r>
              <a:rPr lang="tr-TR" sz="2400" dirty="0">
                <a:solidFill>
                  <a:srgbClr val="00B0F0"/>
                </a:solidFill>
              </a:rPr>
              <a:t> </a:t>
            </a:r>
            <a:r>
              <a:rPr lang="tr-TR" sz="2400" dirty="0" err="1">
                <a:solidFill>
                  <a:srgbClr val="00B0F0"/>
                </a:solidFill>
              </a:rPr>
              <a:t>Litowsk</a:t>
            </a:r>
            <a:r>
              <a:rPr lang="tr-TR" sz="2400" dirty="0">
                <a:solidFill>
                  <a:srgbClr val="00B0F0"/>
                </a:solidFill>
              </a:rPr>
              <a:t> Antlaşması</a:t>
            </a:r>
            <a:r>
              <a:rPr lang="tr-TR" dirty="0">
                <a:solidFill>
                  <a:schemeClr val="bg1"/>
                </a:solidFill>
              </a:rPr>
              <a:t>’nı imzalamış ve savaştan çekilmişti</a:t>
            </a:r>
            <a:r>
              <a:rPr lang="tr-TR" dirty="0" smtClean="0">
                <a:solidFill>
                  <a:schemeClr val="bg1"/>
                </a:solidFill>
              </a:rPr>
              <a:t>.</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smtClean="0">
                <a:solidFill>
                  <a:schemeClr val="bg1"/>
                </a:solidFill>
              </a:rPr>
              <a:t> </a:t>
            </a:r>
            <a:r>
              <a:rPr lang="tr-TR" dirty="0">
                <a:solidFill>
                  <a:schemeClr val="bg1"/>
                </a:solidFill>
              </a:rPr>
              <a:t>Bu antlaşmaya göre Anadolu’da işgal ettiği yerleri boşaltmış, hatta 93 Harbi’nde ele geçirdiği </a:t>
            </a:r>
            <a:r>
              <a:rPr lang="tr-TR" sz="2400" dirty="0">
                <a:solidFill>
                  <a:srgbClr val="00B0F0"/>
                </a:solidFill>
              </a:rPr>
              <a:t>Kars, Ardahan ve Batum</a:t>
            </a:r>
            <a:r>
              <a:rPr lang="tr-TR" dirty="0">
                <a:solidFill>
                  <a:schemeClr val="bg1"/>
                </a:solidFill>
              </a:rPr>
              <a:t>’u (</a:t>
            </a:r>
            <a:r>
              <a:rPr lang="tr-TR" dirty="0" err="1">
                <a:solidFill>
                  <a:schemeClr val="bg1"/>
                </a:solidFill>
              </a:rPr>
              <a:t>Elviye</a:t>
            </a:r>
            <a:r>
              <a:rPr lang="tr-TR" dirty="0">
                <a:solidFill>
                  <a:schemeClr val="bg1"/>
                </a:solidFill>
              </a:rPr>
              <a:t>-i </a:t>
            </a:r>
            <a:r>
              <a:rPr lang="tr-TR" dirty="0" err="1">
                <a:solidFill>
                  <a:schemeClr val="bg1"/>
                </a:solidFill>
              </a:rPr>
              <a:t>Selase</a:t>
            </a:r>
            <a:r>
              <a:rPr lang="tr-TR" dirty="0">
                <a:solidFill>
                  <a:schemeClr val="bg1"/>
                </a:solidFill>
              </a:rPr>
              <a:t>) Osmanlı Devleti’ne bırakmıştı. Kafkasya’da oluşan bu otorite boşluğundan yararlanan Ermeniler, merkezi Erivan olan bir Ermenistan Devleti kurdular (28 Mayıs 1918). </a:t>
            </a:r>
            <a:endParaRPr lang="tr-TR" dirty="0" smtClean="0">
              <a:solidFill>
                <a:schemeClr val="bg1"/>
              </a:solidFill>
            </a:endParaRP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smtClean="0">
                <a:solidFill>
                  <a:schemeClr val="bg1"/>
                </a:solidFill>
              </a:rPr>
              <a:t>Mondros </a:t>
            </a:r>
            <a:r>
              <a:rPr lang="tr-TR" dirty="0">
                <a:solidFill>
                  <a:schemeClr val="bg1"/>
                </a:solidFill>
              </a:rPr>
              <a:t>Ateşkes Anlaşması’ndan sonra yapılan barış konferanslarına, İtilaf Devletleri tarafından Ermeni temsilcileri de çağrıldı. ABD Başkanı Wilson, Paris Barış Konferansı’nda İtilaf Devletleri’ne bir plan sundu. Bu plana göre Doğu Anadolu Bölgesi’nde bağımsız bir Ermeni devleti kurulacak ve bu devletin Akdeniz ile Karadeniz’e bağlantısı sağlanacaktı. Büyük Ermenistan düşünü gerçekleştirme zamanının geldiğini düşünerek harekete geçen Ermeniler, Erzurum ve Van’a saldırarak köy ve kasabaları yakmaya ve Türkleri öldürmeye başladılar</a:t>
            </a:r>
            <a:r>
              <a:rPr lang="tr-TR" dirty="0" smtClean="0">
                <a:solidFill>
                  <a:schemeClr val="bg1"/>
                </a:solidFill>
              </a:rPr>
              <a:t>.</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smtClean="0">
                <a:solidFill>
                  <a:schemeClr val="bg1"/>
                </a:solidFill>
              </a:rPr>
              <a:t>Bu </a:t>
            </a:r>
            <a:r>
              <a:rPr lang="tr-TR" dirty="0">
                <a:solidFill>
                  <a:schemeClr val="bg1"/>
                </a:solidFill>
              </a:rPr>
              <a:t>saldırıların artarak devam etmesi üzerine, Doğu Anadolu’nun Ermenilerin eline geçmesini önlemek için, </a:t>
            </a:r>
            <a:r>
              <a:rPr lang="tr-TR" sz="2400" dirty="0">
                <a:solidFill>
                  <a:srgbClr val="00B0F0"/>
                </a:solidFill>
              </a:rPr>
              <a:t>Doğu Anadolu Müdafaa-i Hukuk Cemiyeti</a:t>
            </a:r>
            <a:r>
              <a:rPr lang="tr-TR" dirty="0">
                <a:solidFill>
                  <a:schemeClr val="bg1"/>
                </a:solidFill>
              </a:rPr>
              <a:t> kuruldu. Kazım Karabekir Paşa’nın 15. Kolordu Komutanı olarak Erzurum’a gelmesinden sonra bu cemiyet daha da güçlendi</a:t>
            </a:r>
          </a:p>
        </p:txBody>
      </p:sp>
      <p:sp>
        <p:nvSpPr>
          <p:cNvPr id="4" name="Dikdörtgen 3"/>
          <p:cNvSpPr/>
          <p:nvPr/>
        </p:nvSpPr>
        <p:spPr>
          <a:xfrm>
            <a:off x="5095744" y="309927"/>
            <a:ext cx="1996059" cy="461665"/>
          </a:xfrm>
          <a:prstGeom prst="rect">
            <a:avLst/>
          </a:prstGeom>
        </p:spPr>
        <p:txBody>
          <a:bodyPr wrap="none">
            <a:spAutoFit/>
          </a:bodyPr>
          <a:lstStyle/>
          <a:p>
            <a:r>
              <a:rPr lang="tr-TR" sz="2400" b="1" dirty="0">
                <a:solidFill>
                  <a:srgbClr val="FF0000"/>
                </a:solidFill>
              </a:rPr>
              <a:t>Doğu Cephesi </a:t>
            </a:r>
          </a:p>
        </p:txBody>
      </p:sp>
      <p:pic>
        <p:nvPicPr>
          <p:cNvPr id="5" name="Resim 4"/>
          <p:cNvPicPr>
            <a:picLocks noChangeAspect="1"/>
          </p:cNvPicPr>
          <p:nvPr/>
        </p:nvPicPr>
        <p:blipFill>
          <a:blip r:embed="rId2"/>
          <a:stretch>
            <a:fillRect/>
          </a:stretch>
        </p:blipFill>
        <p:spPr>
          <a:xfrm rot="16200000">
            <a:off x="2341966" y="-515012"/>
            <a:ext cx="481626" cy="2249619"/>
          </a:xfrm>
          <a:prstGeom prst="rect">
            <a:avLst/>
          </a:prstGeom>
        </p:spPr>
      </p:pic>
    </p:spTree>
    <p:extLst>
      <p:ext uri="{BB962C8B-B14F-4D97-AF65-F5344CB8AC3E}">
        <p14:creationId xmlns:p14="http://schemas.microsoft.com/office/powerpoint/2010/main" val="2029412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416660" y="338533"/>
            <a:ext cx="11170508" cy="2400657"/>
          </a:xfrm>
          <a:prstGeom prst="rect">
            <a:avLst/>
          </a:prstGeom>
        </p:spPr>
        <p:txBody>
          <a:bodyPr wrap="square">
            <a:spAutoFit/>
          </a:bodyPr>
          <a:lstStyle/>
          <a:p>
            <a:pPr marL="285750" indent="-285750" algn="just">
              <a:buFont typeface="Arial" panose="020B0604020202020204" pitchFamily="34" charset="0"/>
              <a:buChar char="•"/>
            </a:pPr>
            <a:r>
              <a:rPr lang="tr-TR" dirty="0">
                <a:solidFill>
                  <a:schemeClr val="bg1"/>
                </a:solidFill>
              </a:rPr>
              <a:t>İtilaf Devletleri tarafından, Sevr Antlaşması’na Ermeni Devleti’nin kurulmasını öngören bir madde konuldu. Bundan cesaret alan Ermeniler saldırılarını artırdılar. Bu gelişmeler yaşanırken BMM Hükûmeti, 15. Kolordu Komutanlığını Doğu Cephesi Komutanlığına dönüştürerek başına Kazım Karabekir’i atadı</a:t>
            </a:r>
            <a:r>
              <a:rPr lang="tr-TR" dirty="0" smtClean="0">
                <a:solidFill>
                  <a:schemeClr val="bg1"/>
                </a:solidFill>
              </a:rPr>
              <a:t>.</a:t>
            </a:r>
          </a:p>
          <a:p>
            <a:pPr algn="just"/>
            <a:endParaRPr lang="tr-TR" dirty="0">
              <a:solidFill>
                <a:schemeClr val="bg1"/>
              </a:solidFill>
            </a:endParaRPr>
          </a:p>
          <a:p>
            <a:pPr marL="285750" indent="-285750" algn="just">
              <a:buFont typeface="Arial" panose="020B0604020202020204" pitchFamily="34" charset="0"/>
              <a:buChar char="•"/>
            </a:pPr>
            <a:r>
              <a:rPr lang="tr-TR" dirty="0" smtClean="0">
                <a:solidFill>
                  <a:schemeClr val="bg1"/>
                </a:solidFill>
              </a:rPr>
              <a:t> </a:t>
            </a:r>
            <a:r>
              <a:rPr lang="tr-TR" dirty="0" err="1">
                <a:solidFill>
                  <a:schemeClr val="bg1"/>
                </a:solidFill>
              </a:rPr>
              <a:t>BMM’nin</a:t>
            </a:r>
            <a:r>
              <a:rPr lang="tr-TR" dirty="0">
                <a:solidFill>
                  <a:schemeClr val="bg1"/>
                </a:solidFill>
              </a:rPr>
              <a:t> aldığı karar üzerine harekete geçen Kazım Karabekir Paşa, Sarıkamış ve Kars’ı Ermenilerden kurtardı. İlerleyişini sürdüren Türk ordusunun Gümrü’ye yaklaşması üzerine Ermeniler barış istediler</a:t>
            </a:r>
            <a:r>
              <a:rPr lang="tr-TR" dirty="0" smtClean="0">
                <a:solidFill>
                  <a:schemeClr val="bg1"/>
                </a:solidFill>
              </a:rPr>
              <a:t>.</a:t>
            </a:r>
          </a:p>
          <a:p>
            <a:pPr algn="just"/>
            <a:endParaRPr lang="tr-TR" dirty="0">
              <a:solidFill>
                <a:schemeClr val="bg1"/>
              </a:solidFill>
            </a:endParaRPr>
          </a:p>
          <a:p>
            <a:pPr marL="285750" indent="-285750" algn="just">
              <a:buFont typeface="Arial" panose="020B0604020202020204" pitchFamily="34" charset="0"/>
              <a:buChar char="•"/>
            </a:pPr>
            <a:r>
              <a:rPr lang="tr-TR" dirty="0" smtClean="0">
                <a:solidFill>
                  <a:schemeClr val="bg1"/>
                </a:solidFill>
              </a:rPr>
              <a:t> </a:t>
            </a:r>
            <a:r>
              <a:rPr lang="tr-TR" dirty="0">
                <a:solidFill>
                  <a:schemeClr val="bg1"/>
                </a:solidFill>
              </a:rPr>
              <a:t>İmzalanan </a:t>
            </a:r>
            <a:r>
              <a:rPr lang="tr-TR" sz="2400" dirty="0">
                <a:solidFill>
                  <a:srgbClr val="00B0F0"/>
                </a:solidFill>
              </a:rPr>
              <a:t>Gümrü Barış Antlaşması</a:t>
            </a:r>
            <a:r>
              <a:rPr lang="tr-TR" dirty="0">
                <a:solidFill>
                  <a:schemeClr val="bg1"/>
                </a:solidFill>
              </a:rPr>
              <a:t>’nın (2-3 Aralık 1920) önemli bazı maddeleri şunlardır</a:t>
            </a:r>
            <a:r>
              <a:rPr lang="tr-TR" dirty="0" smtClean="0">
                <a:solidFill>
                  <a:schemeClr val="bg1"/>
                </a:solidFill>
              </a:rPr>
              <a:t>:</a:t>
            </a:r>
            <a:endParaRPr lang="tr-TR" dirty="0">
              <a:solidFill>
                <a:schemeClr val="bg1"/>
              </a:solidFill>
            </a:endParaRPr>
          </a:p>
        </p:txBody>
      </p:sp>
      <p:sp>
        <p:nvSpPr>
          <p:cNvPr id="3" name="Dikdörtgen 2"/>
          <p:cNvSpPr/>
          <p:nvPr/>
        </p:nvSpPr>
        <p:spPr>
          <a:xfrm>
            <a:off x="4572000" y="2878559"/>
            <a:ext cx="5906530" cy="1477328"/>
          </a:xfrm>
          <a:prstGeom prst="rect">
            <a:avLst/>
          </a:prstGeom>
        </p:spPr>
        <p:txBody>
          <a:bodyPr wrap="square">
            <a:spAutoFit/>
          </a:bodyPr>
          <a:lstStyle/>
          <a:p>
            <a:pPr algn="just"/>
            <a:r>
              <a:rPr lang="tr-TR" sz="2400" b="1" dirty="0" smtClean="0">
                <a:solidFill>
                  <a:srgbClr val="FF0000"/>
                </a:solidFill>
              </a:rPr>
              <a:t>1. </a:t>
            </a:r>
            <a:r>
              <a:rPr lang="tr-TR" dirty="0" smtClean="0">
                <a:solidFill>
                  <a:schemeClr val="bg1"/>
                </a:solidFill>
              </a:rPr>
              <a:t>Ermenistan </a:t>
            </a:r>
            <a:r>
              <a:rPr lang="tr-TR" dirty="0" err="1">
                <a:solidFill>
                  <a:schemeClr val="bg1"/>
                </a:solidFill>
              </a:rPr>
              <a:t>BMM’yi</a:t>
            </a:r>
            <a:r>
              <a:rPr lang="tr-TR" dirty="0">
                <a:solidFill>
                  <a:schemeClr val="bg1"/>
                </a:solidFill>
              </a:rPr>
              <a:t> </a:t>
            </a:r>
            <a:r>
              <a:rPr lang="tr-TR" dirty="0" smtClean="0">
                <a:solidFill>
                  <a:schemeClr val="bg1"/>
                </a:solidFill>
              </a:rPr>
              <a:t>tanıyacaktır.</a:t>
            </a:r>
          </a:p>
          <a:p>
            <a:pPr algn="just"/>
            <a:r>
              <a:rPr lang="tr-TR" sz="2400" b="1" dirty="0" smtClean="0">
                <a:solidFill>
                  <a:srgbClr val="FF0000"/>
                </a:solidFill>
              </a:rPr>
              <a:t>2. </a:t>
            </a:r>
            <a:r>
              <a:rPr lang="tr-TR" dirty="0" smtClean="0">
                <a:solidFill>
                  <a:schemeClr val="bg1"/>
                </a:solidFill>
              </a:rPr>
              <a:t>Kars</a:t>
            </a:r>
            <a:r>
              <a:rPr lang="tr-TR" dirty="0">
                <a:solidFill>
                  <a:schemeClr val="bg1"/>
                </a:solidFill>
              </a:rPr>
              <a:t>, Sarıkamış, Kağızman, Iğdır ve Oltu BMM </a:t>
            </a:r>
            <a:endParaRPr lang="tr-TR" dirty="0" smtClean="0">
              <a:solidFill>
                <a:schemeClr val="bg1"/>
              </a:solidFill>
            </a:endParaRPr>
          </a:p>
          <a:p>
            <a:pPr algn="just"/>
            <a:r>
              <a:rPr lang="tr-TR" dirty="0">
                <a:solidFill>
                  <a:schemeClr val="bg1"/>
                </a:solidFill>
              </a:rPr>
              <a:t> </a:t>
            </a:r>
            <a:r>
              <a:rPr lang="tr-TR" dirty="0" smtClean="0">
                <a:solidFill>
                  <a:schemeClr val="bg1"/>
                </a:solidFill>
              </a:rPr>
              <a:t>       </a:t>
            </a:r>
            <a:r>
              <a:rPr lang="tr-TR" dirty="0" err="1" smtClean="0">
                <a:solidFill>
                  <a:schemeClr val="bg1"/>
                </a:solidFill>
              </a:rPr>
              <a:t>Hükûmeti’ne</a:t>
            </a:r>
            <a:r>
              <a:rPr lang="tr-TR" dirty="0" smtClean="0">
                <a:solidFill>
                  <a:schemeClr val="bg1"/>
                </a:solidFill>
              </a:rPr>
              <a:t> </a:t>
            </a:r>
            <a:r>
              <a:rPr lang="tr-TR" dirty="0">
                <a:solidFill>
                  <a:schemeClr val="bg1"/>
                </a:solidFill>
              </a:rPr>
              <a:t>bırakılacaktır. </a:t>
            </a:r>
          </a:p>
          <a:p>
            <a:pPr algn="just"/>
            <a:r>
              <a:rPr lang="tr-TR" sz="2400" b="1" dirty="0" smtClean="0">
                <a:solidFill>
                  <a:srgbClr val="FF0000"/>
                </a:solidFill>
              </a:rPr>
              <a:t>3. </a:t>
            </a:r>
            <a:r>
              <a:rPr lang="tr-TR" dirty="0">
                <a:solidFill>
                  <a:schemeClr val="bg1"/>
                </a:solidFill>
              </a:rPr>
              <a:t>İsteyen Ermeniler Türkiye’ye göç </a:t>
            </a:r>
            <a:r>
              <a:rPr lang="tr-TR" dirty="0" smtClean="0">
                <a:solidFill>
                  <a:schemeClr val="bg1"/>
                </a:solidFill>
              </a:rPr>
              <a:t>edebilecektir</a:t>
            </a:r>
            <a:endParaRPr lang="tr-TR" dirty="0">
              <a:solidFill>
                <a:schemeClr val="bg1"/>
              </a:solidFill>
            </a:endParaRPr>
          </a:p>
        </p:txBody>
      </p:sp>
      <p:sp>
        <p:nvSpPr>
          <p:cNvPr id="4" name="Dikdörtgen 3"/>
          <p:cNvSpPr/>
          <p:nvPr/>
        </p:nvSpPr>
        <p:spPr>
          <a:xfrm>
            <a:off x="481046" y="5273116"/>
            <a:ext cx="11041736" cy="923330"/>
          </a:xfrm>
          <a:prstGeom prst="rect">
            <a:avLst/>
          </a:prstGeom>
        </p:spPr>
        <p:txBody>
          <a:bodyPr wrap="square">
            <a:spAutoFit/>
          </a:bodyPr>
          <a:lstStyle/>
          <a:p>
            <a:pPr marL="285750" indent="-285750" algn="just">
              <a:buFont typeface="Arial" panose="020B0604020202020204" pitchFamily="34" charset="0"/>
              <a:buChar char="•"/>
            </a:pPr>
            <a:r>
              <a:rPr lang="tr-TR" dirty="0" smtClean="0">
                <a:solidFill>
                  <a:schemeClr val="bg1"/>
                </a:solidFill>
              </a:rPr>
              <a:t>Bu </a:t>
            </a:r>
            <a:r>
              <a:rPr lang="tr-TR" dirty="0">
                <a:solidFill>
                  <a:schemeClr val="bg1"/>
                </a:solidFill>
              </a:rPr>
              <a:t>barış antlaşması BMM </a:t>
            </a:r>
            <a:r>
              <a:rPr lang="tr-TR" dirty="0" smtClean="0">
                <a:solidFill>
                  <a:schemeClr val="bg1"/>
                </a:solidFill>
              </a:rPr>
              <a:t>Hükümeti’nin </a:t>
            </a:r>
            <a:r>
              <a:rPr lang="tr-TR" dirty="0">
                <a:solidFill>
                  <a:schemeClr val="bg1"/>
                </a:solidFill>
              </a:rPr>
              <a:t>uluslararası alanda sağladığı ilk askerî ve siyasi başarıdır. Doğu Anadolu üzerindeki her türlü isteklerinden vazgeçen Ermeniler, böylelikle Sevr Antlaşması’nın kendilerine tanıdığı haklardan da vazgeçtiler.</a:t>
            </a:r>
          </a:p>
        </p:txBody>
      </p:sp>
      <p:pic>
        <p:nvPicPr>
          <p:cNvPr id="5" name="Resim 4"/>
          <p:cNvPicPr>
            <a:picLocks noChangeAspect="1"/>
          </p:cNvPicPr>
          <p:nvPr/>
        </p:nvPicPr>
        <p:blipFill>
          <a:blip r:embed="rId2"/>
          <a:stretch>
            <a:fillRect/>
          </a:stretch>
        </p:blipFill>
        <p:spPr>
          <a:xfrm>
            <a:off x="1122766" y="2739190"/>
            <a:ext cx="481626" cy="2249619"/>
          </a:xfrm>
          <a:prstGeom prst="rect">
            <a:avLst/>
          </a:prstGeom>
          <a:effectLst>
            <a:glow rad="127000">
              <a:schemeClr val="accent1">
                <a:alpha val="60000"/>
              </a:schemeClr>
            </a:glow>
          </a:effectLst>
        </p:spPr>
      </p:pic>
      <p:pic>
        <p:nvPicPr>
          <p:cNvPr id="6" name="Resim 5"/>
          <p:cNvPicPr>
            <a:picLocks noChangeAspect="1"/>
          </p:cNvPicPr>
          <p:nvPr/>
        </p:nvPicPr>
        <p:blipFill>
          <a:blip r:embed="rId2"/>
          <a:stretch>
            <a:fillRect/>
          </a:stretch>
        </p:blipFill>
        <p:spPr>
          <a:xfrm>
            <a:off x="11281969" y="2634476"/>
            <a:ext cx="481626" cy="2249619"/>
          </a:xfrm>
          <a:prstGeom prst="rect">
            <a:avLst/>
          </a:prstGeom>
          <a:effectLst>
            <a:glow rad="177800">
              <a:srgbClr val="00B050">
                <a:alpha val="23000"/>
              </a:srgbClr>
            </a:glow>
          </a:effectLst>
        </p:spPr>
      </p:pic>
    </p:spTree>
    <p:extLst>
      <p:ext uri="{BB962C8B-B14F-4D97-AF65-F5344CB8AC3E}">
        <p14:creationId xmlns:p14="http://schemas.microsoft.com/office/powerpoint/2010/main" val="175968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354316" y="1433614"/>
            <a:ext cx="11788346" cy="3600986"/>
          </a:xfrm>
          <a:prstGeom prst="rect">
            <a:avLst/>
          </a:prstGeom>
        </p:spPr>
        <p:txBody>
          <a:bodyPr wrap="square">
            <a:spAutoFit/>
          </a:bodyPr>
          <a:lstStyle/>
          <a:p>
            <a:pPr algn="just"/>
            <a:r>
              <a:rPr lang="tr-TR" dirty="0" smtClean="0">
                <a:solidFill>
                  <a:schemeClr val="bg1"/>
                </a:solidFill>
              </a:rPr>
              <a:t>Mondros </a:t>
            </a:r>
            <a:r>
              <a:rPr lang="tr-TR" dirty="0">
                <a:solidFill>
                  <a:schemeClr val="bg1"/>
                </a:solidFill>
              </a:rPr>
              <a:t>Ateşkes Anlaşması imzalandıktan sonra Adana, Antep, Maraş ve Urfa’ya önce İngilizler girdiler. İngilizler daha sonra buraları Fransızlara bıraktı. Fransızlar bu yörelere hem kendileri yerleştiler hem de Mısır ve Suriye’den getirttikleri Ermenileri yerleştirdiler</a:t>
            </a:r>
            <a:r>
              <a:rPr lang="tr-TR" dirty="0" smtClean="0">
                <a:solidFill>
                  <a:schemeClr val="bg1"/>
                </a:solidFill>
              </a:rPr>
              <a:t>.</a:t>
            </a:r>
          </a:p>
          <a:p>
            <a:pPr algn="just"/>
            <a:endParaRPr lang="tr-TR" dirty="0">
              <a:solidFill>
                <a:schemeClr val="bg1"/>
              </a:solidFill>
            </a:endParaRPr>
          </a:p>
          <a:p>
            <a:pPr algn="just"/>
            <a:r>
              <a:rPr lang="tr-TR" dirty="0" smtClean="0">
                <a:solidFill>
                  <a:schemeClr val="bg1"/>
                </a:solidFill>
              </a:rPr>
              <a:t> </a:t>
            </a:r>
            <a:r>
              <a:rPr lang="tr-TR" dirty="0">
                <a:solidFill>
                  <a:schemeClr val="bg1"/>
                </a:solidFill>
              </a:rPr>
              <a:t>Fransızların ordularına alarak silahlandırdıkları bu Ermenilerin intikam duygularıyla saldırıya geçmesi ve Fransızların keyfi davranışları, Türk halkının düşmana karşı harekete geçmesine sebep </a:t>
            </a:r>
            <a:r>
              <a:rPr lang="tr-TR" dirty="0" smtClean="0">
                <a:solidFill>
                  <a:schemeClr val="bg1"/>
                </a:solidFill>
              </a:rPr>
              <a:t>oldu.</a:t>
            </a:r>
          </a:p>
          <a:p>
            <a:pPr algn="just"/>
            <a:endParaRPr lang="tr-TR" dirty="0">
              <a:solidFill>
                <a:schemeClr val="bg1"/>
              </a:solidFill>
            </a:endParaRPr>
          </a:p>
          <a:p>
            <a:pPr algn="just"/>
            <a:r>
              <a:rPr lang="tr-TR" dirty="0" smtClean="0">
                <a:solidFill>
                  <a:schemeClr val="accent3">
                    <a:lumMod val="60000"/>
                    <a:lumOff val="40000"/>
                  </a:schemeClr>
                </a:solidFill>
              </a:rPr>
              <a:t>Antepliler</a:t>
            </a:r>
            <a:r>
              <a:rPr lang="tr-TR" dirty="0">
                <a:solidFill>
                  <a:schemeClr val="accent3">
                    <a:lumMod val="60000"/>
                    <a:lumOff val="40000"/>
                  </a:schemeClr>
                </a:solidFill>
              </a:rPr>
              <a:t>, işgale karşı direnişe geçtiler. Fransızların işgaline karşı koyan </a:t>
            </a:r>
            <a:r>
              <a:rPr lang="tr-TR" sz="2400" b="1" dirty="0">
                <a:solidFill>
                  <a:srgbClr val="0070C0"/>
                </a:solidFill>
              </a:rPr>
              <a:t>Şahin Bey</a:t>
            </a:r>
            <a:r>
              <a:rPr lang="tr-TR" dirty="0">
                <a:solidFill>
                  <a:schemeClr val="accent3">
                    <a:lumMod val="60000"/>
                    <a:lumOff val="40000"/>
                  </a:schemeClr>
                </a:solidFill>
              </a:rPr>
              <a:t>’in (Teğmen Sait Bey) şehit düşmesi, bütün Antep şehrinde direnişi başlattı. On ay, dokuz gün boyunca direnişini sürdüren Antep, 9 Şubat 1921’de teslim olmak zorunda kaldı. Mustafa Kemal Paşa, daha sonra Antep’teki direnişi örgütlemesi için Kılıç Ali Bey’i bölgeye gönderdi. Antep’e bu savunmasından dolayı BMM tarafından </a:t>
            </a:r>
            <a:r>
              <a:rPr lang="tr-TR" dirty="0">
                <a:solidFill>
                  <a:schemeClr val="bg1"/>
                </a:solidFill>
              </a:rPr>
              <a:t>8 Şubat </a:t>
            </a:r>
            <a:r>
              <a:rPr lang="tr-TR" dirty="0" smtClean="0">
                <a:solidFill>
                  <a:schemeClr val="bg1"/>
                </a:solidFill>
              </a:rPr>
              <a:t>1921’de</a:t>
            </a:r>
            <a:r>
              <a:rPr lang="tr-TR" sz="2400" b="1" dirty="0" smtClean="0">
                <a:solidFill>
                  <a:srgbClr val="0070C0"/>
                </a:solidFill>
              </a:rPr>
              <a:t>“Gazi</a:t>
            </a:r>
            <a:r>
              <a:rPr lang="tr-TR" sz="2400" b="1" dirty="0">
                <a:solidFill>
                  <a:srgbClr val="0070C0"/>
                </a:solidFill>
              </a:rPr>
              <a:t>” </a:t>
            </a:r>
            <a:r>
              <a:rPr lang="tr-TR" dirty="0">
                <a:solidFill>
                  <a:schemeClr val="bg1"/>
                </a:solidFill>
              </a:rPr>
              <a:t>unvanı verildi</a:t>
            </a:r>
            <a:r>
              <a:rPr lang="tr-TR" dirty="0" smtClean="0">
                <a:solidFill>
                  <a:schemeClr val="bg1"/>
                </a:solidFill>
              </a:rPr>
              <a:t>.</a:t>
            </a:r>
          </a:p>
          <a:p>
            <a:pPr algn="just"/>
            <a:endParaRPr lang="tr-TR" dirty="0">
              <a:solidFill>
                <a:schemeClr val="bg1"/>
              </a:solidFill>
            </a:endParaRPr>
          </a:p>
        </p:txBody>
      </p:sp>
      <p:sp>
        <p:nvSpPr>
          <p:cNvPr id="3" name="Dikdörtgen 2"/>
          <p:cNvSpPr/>
          <p:nvPr/>
        </p:nvSpPr>
        <p:spPr>
          <a:xfrm>
            <a:off x="4907673" y="324671"/>
            <a:ext cx="1825371" cy="400110"/>
          </a:xfrm>
          <a:prstGeom prst="rect">
            <a:avLst/>
          </a:prstGeom>
        </p:spPr>
        <p:txBody>
          <a:bodyPr wrap="none">
            <a:spAutoFit/>
          </a:bodyPr>
          <a:lstStyle/>
          <a:p>
            <a:r>
              <a:rPr lang="tr-TR" sz="2000" b="1" dirty="0">
                <a:solidFill>
                  <a:srgbClr val="FF0000"/>
                </a:solidFill>
              </a:rPr>
              <a:t>Güney Cephesi </a:t>
            </a:r>
          </a:p>
        </p:txBody>
      </p:sp>
      <p:pic>
        <p:nvPicPr>
          <p:cNvPr id="4" name="Resim 3"/>
          <p:cNvPicPr>
            <a:picLocks noChangeAspect="1"/>
          </p:cNvPicPr>
          <p:nvPr/>
        </p:nvPicPr>
        <p:blipFill>
          <a:blip r:embed="rId2"/>
          <a:stretch>
            <a:fillRect/>
          </a:stretch>
        </p:blipFill>
        <p:spPr>
          <a:xfrm>
            <a:off x="11403010" y="4775324"/>
            <a:ext cx="481626" cy="2249619"/>
          </a:xfrm>
          <a:prstGeom prst="rect">
            <a:avLst/>
          </a:prstGeom>
        </p:spPr>
      </p:pic>
      <p:pic>
        <p:nvPicPr>
          <p:cNvPr id="5" name="Resim 4"/>
          <p:cNvPicPr>
            <a:picLocks noChangeAspect="1"/>
          </p:cNvPicPr>
          <p:nvPr/>
        </p:nvPicPr>
        <p:blipFill>
          <a:blip r:embed="rId2"/>
          <a:stretch>
            <a:fillRect/>
          </a:stretch>
        </p:blipFill>
        <p:spPr>
          <a:xfrm>
            <a:off x="354316" y="4608381"/>
            <a:ext cx="481626" cy="2249619"/>
          </a:xfrm>
          <a:prstGeom prst="rect">
            <a:avLst/>
          </a:prstGeom>
        </p:spPr>
      </p:pic>
    </p:spTree>
    <p:extLst>
      <p:ext uri="{BB962C8B-B14F-4D97-AF65-F5344CB8AC3E}">
        <p14:creationId xmlns:p14="http://schemas.microsoft.com/office/powerpoint/2010/main" val="958657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689811" y="1720840"/>
            <a:ext cx="11341768" cy="3323987"/>
          </a:xfrm>
          <a:prstGeom prst="rect">
            <a:avLst/>
          </a:prstGeom>
        </p:spPr>
        <p:txBody>
          <a:bodyPr wrap="square">
            <a:spAutoFit/>
          </a:bodyPr>
          <a:lstStyle/>
          <a:p>
            <a:pPr algn="just"/>
            <a:r>
              <a:rPr lang="tr-TR" sz="2400" dirty="0">
                <a:solidFill>
                  <a:srgbClr val="0070C0"/>
                </a:solidFill>
              </a:rPr>
              <a:t> Maraş</a:t>
            </a:r>
            <a:r>
              <a:rPr lang="tr-TR" dirty="0">
                <a:solidFill>
                  <a:schemeClr val="bg1"/>
                </a:solidFill>
              </a:rPr>
              <a:t>’ı işgal eden Fransızların, Ermeni azınlığı ile iş birliği yaparak burayı sömürge haline getirme çabaları Maraşlıları harekete geçirdi. Maraş kalesinde asılı Türk bayrağının indirilerek yerine Fransız bayrağının çekilmesi üzerine </a:t>
            </a:r>
            <a:r>
              <a:rPr lang="tr-TR" dirty="0" err="1">
                <a:solidFill>
                  <a:schemeClr val="bg1"/>
                </a:solidFill>
              </a:rPr>
              <a:t>Ulucamii</a:t>
            </a:r>
            <a:r>
              <a:rPr lang="tr-TR" dirty="0">
                <a:solidFill>
                  <a:schemeClr val="bg1"/>
                </a:solidFill>
              </a:rPr>
              <a:t> İmamı Rıdvan Hoca “Kalelerinde hür bayrağı dalgalanmayan, esir bir memlekette cuma namazı kılınmaz.” diyerek halkı coşturdu. Halk kaleye asılı Fransız bayrağını indirerek yerine Türk bayrağını çekti. Türkler, Fransız ve Ermenilerin taşkınlıklarına katlanmadılar. Fransız askerlerinin bir Türk kadınına: “Burası artık Türklerin değildir. Fransız memleketinde peçe ile gezilmez.” diyerek, kadının peçesini çekip yırtması olayları başlattı</a:t>
            </a:r>
            <a:r>
              <a:rPr lang="tr-TR" dirty="0" smtClean="0">
                <a:solidFill>
                  <a:schemeClr val="bg1"/>
                </a:solidFill>
              </a:rPr>
              <a:t>.</a:t>
            </a:r>
          </a:p>
          <a:p>
            <a:pPr algn="just"/>
            <a:endParaRPr lang="tr-TR" dirty="0">
              <a:solidFill>
                <a:schemeClr val="bg1"/>
              </a:solidFill>
            </a:endParaRPr>
          </a:p>
          <a:p>
            <a:pPr algn="just"/>
            <a:endParaRPr lang="tr-TR" dirty="0" smtClean="0">
              <a:solidFill>
                <a:schemeClr val="bg1"/>
              </a:solidFill>
            </a:endParaRPr>
          </a:p>
          <a:p>
            <a:pPr algn="just"/>
            <a:r>
              <a:rPr lang="tr-TR" dirty="0">
                <a:solidFill>
                  <a:schemeClr val="bg1"/>
                </a:solidFill>
              </a:rPr>
              <a:t>Bu duruma şahit olan </a:t>
            </a:r>
            <a:r>
              <a:rPr lang="tr-TR" sz="2400" dirty="0">
                <a:solidFill>
                  <a:srgbClr val="0070C0"/>
                </a:solidFill>
              </a:rPr>
              <a:t>Sütçü İmam</a:t>
            </a:r>
            <a:r>
              <a:rPr lang="tr-TR" dirty="0">
                <a:solidFill>
                  <a:schemeClr val="bg1"/>
                </a:solidFill>
              </a:rPr>
              <a:t>, düşman askerini vurdu. Bundan sonra şehir içinde Fransızlarla yapılan kanlı mücadeleler 11 Şubat 1920 gecesi, Fransızların bozguna uğraması ve Maraş’tan çekilmeleri ile son buldu. Maraş adı </a:t>
            </a:r>
            <a:r>
              <a:rPr lang="tr-TR" dirty="0" smtClean="0">
                <a:solidFill>
                  <a:schemeClr val="bg1"/>
                </a:solidFill>
              </a:rPr>
              <a:t>TBMM’nin </a:t>
            </a:r>
            <a:r>
              <a:rPr lang="tr-TR" dirty="0">
                <a:solidFill>
                  <a:schemeClr val="bg1"/>
                </a:solidFill>
              </a:rPr>
              <a:t>7 Şubat 1973 </a:t>
            </a:r>
            <a:r>
              <a:rPr lang="tr-TR" dirty="0" err="1"/>
              <a:t>t</a:t>
            </a:r>
            <a:r>
              <a:rPr lang="tr-TR" dirty="0" err="1" smtClean="0">
                <a:solidFill>
                  <a:schemeClr val="bg1"/>
                </a:solidFill>
              </a:rPr>
              <a:t>aldığı</a:t>
            </a:r>
            <a:r>
              <a:rPr lang="tr-TR" dirty="0" smtClean="0">
                <a:solidFill>
                  <a:schemeClr val="bg1"/>
                </a:solidFill>
              </a:rPr>
              <a:t> </a:t>
            </a:r>
            <a:r>
              <a:rPr lang="tr-TR" dirty="0">
                <a:solidFill>
                  <a:schemeClr val="bg1"/>
                </a:solidFill>
              </a:rPr>
              <a:t>kararla Kahramanmaraş olarak değiştirildi.</a:t>
            </a:r>
          </a:p>
        </p:txBody>
      </p:sp>
      <p:pic>
        <p:nvPicPr>
          <p:cNvPr id="3" name="Resim 2"/>
          <p:cNvPicPr>
            <a:picLocks noChangeAspect="1"/>
          </p:cNvPicPr>
          <p:nvPr/>
        </p:nvPicPr>
        <p:blipFill>
          <a:blip r:embed="rId2"/>
          <a:stretch>
            <a:fillRect/>
          </a:stretch>
        </p:blipFill>
        <p:spPr>
          <a:xfrm rot="16200000">
            <a:off x="1812576" y="5015306"/>
            <a:ext cx="481626" cy="2249619"/>
          </a:xfrm>
          <a:prstGeom prst="rect">
            <a:avLst/>
          </a:prstGeom>
          <a:effectLst>
            <a:glow rad="101600">
              <a:schemeClr val="accent1">
                <a:satMod val="175000"/>
                <a:alpha val="40000"/>
              </a:schemeClr>
            </a:glow>
          </a:effectLst>
        </p:spPr>
      </p:pic>
      <p:pic>
        <p:nvPicPr>
          <p:cNvPr id="4" name="Resim 3"/>
          <p:cNvPicPr>
            <a:picLocks noChangeAspect="1"/>
          </p:cNvPicPr>
          <p:nvPr/>
        </p:nvPicPr>
        <p:blipFill>
          <a:blip r:embed="rId2"/>
          <a:stretch>
            <a:fillRect/>
          </a:stretch>
        </p:blipFill>
        <p:spPr>
          <a:xfrm rot="16200000">
            <a:off x="9945922" y="5015307"/>
            <a:ext cx="481626" cy="2249619"/>
          </a:xfrm>
          <a:prstGeom prst="rect">
            <a:avLst/>
          </a:prstGeom>
          <a:effectLst>
            <a:glow rad="139700">
              <a:schemeClr val="accent4">
                <a:satMod val="175000"/>
                <a:alpha val="40000"/>
              </a:schemeClr>
            </a:glow>
          </a:effectLst>
        </p:spPr>
      </p:pic>
    </p:spTree>
    <p:extLst>
      <p:ext uri="{BB962C8B-B14F-4D97-AF65-F5344CB8AC3E}">
        <p14:creationId xmlns:p14="http://schemas.microsoft.com/office/powerpoint/2010/main" val="39807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210747" y="1537809"/>
            <a:ext cx="9649759" cy="2215991"/>
          </a:xfrm>
          <a:prstGeom prst="rect">
            <a:avLst/>
          </a:prstGeom>
          <a:effectLst>
            <a:glow rad="127000">
              <a:schemeClr val="tx1"/>
            </a:glow>
          </a:effectLst>
        </p:spPr>
        <p:txBody>
          <a:bodyPr wrap="square">
            <a:spAutoFit/>
          </a:bodyPr>
          <a:lstStyle/>
          <a:p>
            <a:pPr algn="just"/>
            <a:r>
              <a:rPr lang="tr-TR" sz="2400" dirty="0" smtClean="0">
                <a:solidFill>
                  <a:srgbClr val="0070C0"/>
                </a:solidFill>
              </a:rPr>
              <a:t>Urfa</a:t>
            </a:r>
            <a:r>
              <a:rPr lang="tr-TR" sz="2400" dirty="0">
                <a:solidFill>
                  <a:srgbClr val="0070C0"/>
                </a:solidFill>
              </a:rPr>
              <a:t>,</a:t>
            </a:r>
            <a:r>
              <a:rPr lang="tr-TR" dirty="0">
                <a:solidFill>
                  <a:schemeClr val="bg1"/>
                </a:solidFill>
              </a:rPr>
              <a:t> diğer güney illeri gibi önce İngilizlerin işgaline uğramış, sonra da İngilizler tarafından Fransa’ya devredilmişti. İşgal ordusunun halka kötü davranışları, Ermeni azınlığın bunlarla işbirliği yaparak can ve mal güvenliğini ihlal etmeleri, Urfalıları ayaklandırdı. </a:t>
            </a:r>
            <a:endParaRPr lang="tr-TR" dirty="0" smtClean="0">
              <a:solidFill>
                <a:schemeClr val="bg1"/>
              </a:solidFill>
            </a:endParaRPr>
          </a:p>
          <a:p>
            <a:pPr algn="just"/>
            <a:endParaRPr lang="tr-TR" dirty="0">
              <a:solidFill>
                <a:schemeClr val="bg1"/>
              </a:solidFill>
            </a:endParaRPr>
          </a:p>
          <a:p>
            <a:pPr algn="just"/>
            <a:r>
              <a:rPr lang="tr-TR" dirty="0" smtClean="0">
                <a:solidFill>
                  <a:schemeClr val="bg1"/>
                </a:solidFill>
              </a:rPr>
              <a:t>Yüzbaşı </a:t>
            </a:r>
            <a:r>
              <a:rPr lang="tr-TR" sz="2400" dirty="0">
                <a:solidFill>
                  <a:srgbClr val="0070C0"/>
                </a:solidFill>
              </a:rPr>
              <a:t>Ali </a:t>
            </a:r>
            <a:r>
              <a:rPr lang="tr-TR" sz="2400" dirty="0" err="1">
                <a:solidFill>
                  <a:srgbClr val="0070C0"/>
                </a:solidFill>
              </a:rPr>
              <a:t>Saip</a:t>
            </a:r>
            <a:r>
              <a:rPr lang="tr-TR" sz="2400" dirty="0">
                <a:solidFill>
                  <a:srgbClr val="0070C0"/>
                </a:solidFill>
              </a:rPr>
              <a:t> Bey </a:t>
            </a:r>
            <a:r>
              <a:rPr lang="tr-TR" dirty="0">
                <a:solidFill>
                  <a:schemeClr val="bg1"/>
                </a:solidFill>
              </a:rPr>
              <a:t>kumandasındaki millî kuvvetler, kanlı çarpışmalar ardından Fransızları şehri boşaltmaya mecbur bıraktı. Urfa, tek başına bir Türk şehri olarak, bir devlete karşı savaşıp zafer elde etti (11 Nisan 1920). 22 Haziran 1984 </a:t>
            </a:r>
            <a:r>
              <a:rPr lang="tr-TR" dirty="0" smtClean="0">
                <a:solidFill>
                  <a:schemeClr val="bg1"/>
                </a:solidFill>
              </a:rPr>
              <a:t>te </a:t>
            </a:r>
            <a:r>
              <a:rPr lang="tr-TR" dirty="0">
                <a:solidFill>
                  <a:schemeClr val="bg1"/>
                </a:solidFill>
              </a:rPr>
              <a:t>alınan kararla Urfa adı Şanlıurfa olarak </a:t>
            </a:r>
            <a:r>
              <a:rPr lang="tr-TR" dirty="0" smtClean="0">
                <a:solidFill>
                  <a:schemeClr val="bg1"/>
                </a:solidFill>
              </a:rPr>
              <a:t>değiştirildi</a:t>
            </a:r>
            <a:endParaRPr lang="tr-TR" dirty="0">
              <a:solidFill>
                <a:schemeClr val="bg1"/>
              </a:solidFill>
            </a:endParaRPr>
          </a:p>
        </p:txBody>
      </p:sp>
      <p:pic>
        <p:nvPicPr>
          <p:cNvPr id="3" name="Resim 2"/>
          <p:cNvPicPr>
            <a:picLocks noChangeAspect="1"/>
          </p:cNvPicPr>
          <p:nvPr/>
        </p:nvPicPr>
        <p:blipFill>
          <a:blip r:embed="rId2"/>
          <a:stretch>
            <a:fillRect/>
          </a:stretch>
        </p:blipFill>
        <p:spPr>
          <a:xfrm>
            <a:off x="6035626" y="4608380"/>
            <a:ext cx="481626" cy="2249619"/>
          </a:xfrm>
          <a:prstGeom prst="rect">
            <a:avLst/>
          </a:prstGeom>
          <a:effectLst>
            <a:glow rad="139700">
              <a:schemeClr val="accent2">
                <a:satMod val="175000"/>
                <a:alpha val="40000"/>
              </a:schemeClr>
            </a:glow>
          </a:effectLst>
        </p:spPr>
      </p:pic>
      <p:pic>
        <p:nvPicPr>
          <p:cNvPr id="4" name="Resim 3"/>
          <p:cNvPicPr>
            <a:picLocks noChangeAspect="1"/>
          </p:cNvPicPr>
          <p:nvPr/>
        </p:nvPicPr>
        <p:blipFill>
          <a:blip r:embed="rId2"/>
          <a:stretch>
            <a:fillRect/>
          </a:stretch>
        </p:blipFill>
        <p:spPr>
          <a:xfrm>
            <a:off x="5029019" y="4608381"/>
            <a:ext cx="481626" cy="2249619"/>
          </a:xfrm>
          <a:prstGeom prst="rect">
            <a:avLst/>
          </a:prstGeom>
          <a:effectLst>
            <a:glow rad="101600">
              <a:schemeClr val="accent1">
                <a:satMod val="175000"/>
                <a:alpha val="40000"/>
              </a:schemeClr>
            </a:glow>
          </a:effectLst>
        </p:spPr>
      </p:pic>
      <p:pic>
        <p:nvPicPr>
          <p:cNvPr id="5" name="Resim 4"/>
          <p:cNvPicPr>
            <a:picLocks noChangeAspect="1"/>
          </p:cNvPicPr>
          <p:nvPr/>
        </p:nvPicPr>
        <p:blipFill>
          <a:blip r:embed="rId2"/>
          <a:stretch>
            <a:fillRect/>
          </a:stretch>
        </p:blipFill>
        <p:spPr>
          <a:xfrm>
            <a:off x="7042233" y="4608381"/>
            <a:ext cx="481626" cy="2249619"/>
          </a:xfrm>
          <a:prstGeom prst="rect">
            <a:avLst/>
          </a:prstGeom>
          <a:effectLst>
            <a:glow rad="139700">
              <a:schemeClr val="accent4">
                <a:satMod val="175000"/>
                <a:alpha val="40000"/>
              </a:schemeClr>
            </a:glow>
          </a:effectLst>
        </p:spPr>
      </p:pic>
    </p:spTree>
    <p:extLst>
      <p:ext uri="{BB962C8B-B14F-4D97-AF65-F5344CB8AC3E}">
        <p14:creationId xmlns:p14="http://schemas.microsoft.com/office/powerpoint/2010/main" val="2869362970"/>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1050</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Source Sans Pro</vt:lpstr>
      <vt:lpstr>Source Sans Pro Semibold</vt:lpstr>
      <vt:lpstr>Univers Condensed</vt:lpstr>
      <vt:lpstr>Cubix Colorful -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pc</cp:lastModifiedBy>
  <cp:revision>125</cp:revision>
  <dcterms:created xsi:type="dcterms:W3CDTF">2020-04-22T23:46:10Z</dcterms:created>
  <dcterms:modified xsi:type="dcterms:W3CDTF">2021-01-04T06:41:25Z</dcterms:modified>
</cp:coreProperties>
</file>