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6"/>
  </p:notesMasterIdLst>
  <p:handoutMasterIdLst>
    <p:handoutMasterId r:id="rId17"/>
  </p:handoutMasterIdLst>
  <p:sldIdLst>
    <p:sldId id="256" r:id="rId2"/>
    <p:sldId id="285" r:id="rId3"/>
    <p:sldId id="286" r:id="rId4"/>
    <p:sldId id="291" r:id="rId5"/>
    <p:sldId id="258" r:id="rId6"/>
    <p:sldId id="296" r:id="rId7"/>
    <p:sldId id="297" r:id="rId8"/>
    <p:sldId id="293" r:id="rId9"/>
    <p:sldId id="292" r:id="rId10"/>
    <p:sldId id="294" r:id="rId11"/>
    <p:sldId id="290" r:id="rId12"/>
    <p:sldId id="295" r:id="rId13"/>
    <p:sldId id="265" r:id="rId14"/>
    <p:sldId id="287" r:id="rId15"/>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A51316"/>
    <a:srgbClr val="C22842"/>
    <a:srgbClr val="222A68"/>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78" d="100"/>
          <a:sy n="78" d="100"/>
        </p:scale>
        <p:origin x="114" y="270"/>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28/02/2021</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28/02/2021</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2/28/2021</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2/28/2021</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February 28, 2021</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February 28, 2021</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Sunday, February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2/28/2021</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ltayli.net/mudanya-mutarekesi-ve-trakyanin-kurtulusu.html"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edirnegazetesi.com.tr/mudanya-ateskes-antlasmasi/20316/"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1384995"/>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 MİLLÎ MÜCADELE’DE </a:t>
            </a:r>
          </a:p>
          <a:p>
            <a:pPr algn="ctr"/>
            <a:endParaRPr lang="tr-TR" sz="2800" b="1" dirty="0" smtClean="0">
              <a:solidFill>
                <a:schemeClr val="bg1"/>
              </a:solidFill>
              <a:latin typeface="Univers Condensed" panose="020B0606020202060204" pitchFamily="34" charset="0"/>
            </a:endParaRPr>
          </a:p>
          <a:p>
            <a:pPr algn="ctr"/>
            <a:r>
              <a:rPr lang="tr-TR" sz="2800" b="1" dirty="0" smtClean="0">
                <a:solidFill>
                  <a:schemeClr val="bg1"/>
                </a:solidFill>
                <a:latin typeface="Univers Condensed" panose="020B0606020202060204" pitchFamily="34" charset="0"/>
              </a:rPr>
              <a:t>Mudanya’dan Lozan’a</a:t>
            </a:r>
            <a:endParaRPr lang="tr-TR" sz="28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202872" y="851470"/>
            <a:ext cx="7833147" cy="1631216"/>
          </a:xfrm>
          <a:prstGeom prst="rect">
            <a:avLst/>
          </a:prstGeom>
        </p:spPr>
        <p:txBody>
          <a:bodyPr wrap="square">
            <a:spAutoFit/>
          </a:bodyPr>
          <a:lstStyle/>
          <a:p>
            <a:pPr algn="just"/>
            <a:r>
              <a:rPr lang="tr-TR" b="1" dirty="0" smtClean="0">
                <a:solidFill>
                  <a:schemeClr val="bg1"/>
                </a:solidFill>
              </a:rPr>
              <a:t>Lozandaki ilk görüşmeler özellkile kapitülasyonlar konusunda ortak bir karar alınamaması üzerine dağıldı. Türk temsilciler ülkeye geri döndüler.Konferans </a:t>
            </a:r>
            <a:r>
              <a:rPr lang="tr-TR" b="1" dirty="0">
                <a:solidFill>
                  <a:schemeClr val="bg1"/>
                </a:solidFill>
              </a:rPr>
              <a:t>görüşmelerinin olumsuzlukla sonuçlandığı </a:t>
            </a:r>
            <a:r>
              <a:rPr lang="tr-TR" b="1" dirty="0" smtClean="0">
                <a:solidFill>
                  <a:schemeClr val="bg1"/>
                </a:solidFill>
              </a:rPr>
              <a:t>dönemde,2 önemli gelişme olmuştur. </a:t>
            </a:r>
            <a:r>
              <a:rPr lang="tr-TR" b="1" dirty="0">
                <a:solidFill>
                  <a:schemeClr val="bg1"/>
                </a:solidFill>
              </a:rPr>
              <a:t>B</a:t>
            </a:r>
            <a:r>
              <a:rPr lang="tr-TR" b="1" dirty="0" smtClean="0">
                <a:solidFill>
                  <a:schemeClr val="bg1"/>
                </a:solidFill>
              </a:rPr>
              <a:t>unlardan ilki TBMM’nin seçimlere gitmesidir. Diğeride  17 Şubat 1923’te ..................................</a:t>
            </a:r>
            <a:r>
              <a:rPr lang="tr-TR" sz="2800" dirty="0" smtClean="0">
                <a:solidFill>
                  <a:srgbClr val="FF0000"/>
                </a:solidFill>
              </a:rPr>
              <a:t>İzmir </a:t>
            </a:r>
            <a:r>
              <a:rPr lang="tr-TR" sz="2800" dirty="0">
                <a:solidFill>
                  <a:srgbClr val="FF0000"/>
                </a:solidFill>
              </a:rPr>
              <a:t>İktisat </a:t>
            </a:r>
            <a:r>
              <a:rPr lang="tr-TR" sz="2800" dirty="0" smtClean="0">
                <a:solidFill>
                  <a:srgbClr val="FF0000"/>
                </a:solidFill>
              </a:rPr>
              <a:t>Kongresi’.........</a:t>
            </a:r>
            <a:r>
              <a:rPr lang="tr-TR" dirty="0" smtClean="0">
                <a:solidFill>
                  <a:schemeClr val="bg1"/>
                </a:solidFill>
              </a:rPr>
              <a:t>nin</a:t>
            </a:r>
            <a:r>
              <a:rPr lang="tr-TR" sz="2800" dirty="0" smtClean="0">
                <a:solidFill>
                  <a:srgbClr val="FF0000"/>
                </a:solidFill>
              </a:rPr>
              <a:t> </a:t>
            </a:r>
            <a:r>
              <a:rPr lang="tr-TR" b="1" dirty="0" smtClean="0">
                <a:solidFill>
                  <a:schemeClr val="bg1"/>
                </a:solidFill>
              </a:rPr>
              <a:t>toplanmasıdır. </a:t>
            </a:r>
            <a:endParaRPr lang="tr-TR" dirty="0">
              <a:solidFill>
                <a:schemeClr val="bg1"/>
              </a:solidFill>
            </a:endParaRPr>
          </a:p>
        </p:txBody>
      </p:sp>
      <p:sp>
        <p:nvSpPr>
          <p:cNvPr id="3" name="Rectangle 2"/>
          <p:cNvSpPr/>
          <p:nvPr/>
        </p:nvSpPr>
        <p:spPr>
          <a:xfrm>
            <a:off x="609600" y="5754140"/>
            <a:ext cx="11019692" cy="923330"/>
          </a:xfrm>
          <a:prstGeom prst="rect">
            <a:avLst/>
          </a:prstGeom>
        </p:spPr>
        <p:txBody>
          <a:bodyPr wrap="square">
            <a:spAutoFit/>
          </a:bodyPr>
          <a:lstStyle/>
          <a:p>
            <a:pPr algn="just"/>
            <a:r>
              <a:rPr lang="tr-TR" dirty="0" smtClean="0">
                <a:solidFill>
                  <a:schemeClr val="bg1"/>
                </a:solidFill>
              </a:rPr>
              <a:t>Türkiye</a:t>
            </a:r>
            <a:r>
              <a:rPr lang="tr-TR" dirty="0">
                <a:solidFill>
                  <a:schemeClr val="bg1"/>
                </a:solidFill>
              </a:rPr>
              <a:t>, İtilaf Devletleri’ne 8 Mart’ta verdiği bir nota ile barış koşullarını içeren projesini açıkladı. Bunun üzerine yapılan çağrıyla 23 Nisan 1923’te, Lozan Barış Görüşmeleri’nin ikinci etabı başladı. Üç aylık zorlu müzakereler sonunda 24 Temmuz 1923’te İsmet Paşa, Lozan Barış Antlaşması’nı </a:t>
            </a:r>
            <a:r>
              <a:rPr lang="tr-TR" dirty="0" smtClean="0">
                <a:solidFill>
                  <a:schemeClr val="bg1"/>
                </a:solidFill>
              </a:rPr>
              <a:t>imzalamıştır. </a:t>
            </a:r>
            <a:endParaRPr lang="tr-TR" dirty="0">
              <a:solidFill>
                <a:schemeClr val="bg1"/>
              </a:solidFill>
            </a:endParaRPr>
          </a:p>
        </p:txBody>
      </p:sp>
      <p:sp>
        <p:nvSpPr>
          <p:cNvPr id="4" name="Rectangle 3"/>
          <p:cNvSpPr/>
          <p:nvPr/>
        </p:nvSpPr>
        <p:spPr>
          <a:xfrm>
            <a:off x="4067907" y="2831438"/>
            <a:ext cx="4103076" cy="2308324"/>
          </a:xfrm>
          <a:prstGeom prst="rect">
            <a:avLst/>
          </a:prstGeom>
        </p:spPr>
        <p:txBody>
          <a:bodyPr wrap="square">
            <a:spAutoFit/>
          </a:bodyPr>
          <a:lstStyle/>
          <a:p>
            <a:pPr algn="just"/>
            <a:r>
              <a:rPr lang="tr-TR" dirty="0">
                <a:solidFill>
                  <a:schemeClr val="bg1"/>
                </a:solidFill>
              </a:rPr>
              <a:t>Kongrede ekonomide </a:t>
            </a:r>
            <a:r>
              <a:rPr lang="tr-TR" dirty="0">
                <a:solidFill>
                  <a:srgbClr val="FF0000"/>
                </a:solidFill>
              </a:rPr>
              <a:t>tam bağımsızlık </a:t>
            </a:r>
            <a:r>
              <a:rPr lang="tr-TR" dirty="0">
                <a:solidFill>
                  <a:schemeClr val="bg1"/>
                </a:solidFill>
              </a:rPr>
              <a:t>kararı alınarak </a:t>
            </a:r>
            <a:r>
              <a:rPr lang="tr-TR" dirty="0">
                <a:solidFill>
                  <a:srgbClr val="FF0000"/>
                </a:solidFill>
              </a:rPr>
              <a:t>kapitülasyon</a:t>
            </a:r>
            <a:r>
              <a:rPr lang="tr-TR" dirty="0">
                <a:solidFill>
                  <a:schemeClr val="bg1"/>
                </a:solidFill>
              </a:rPr>
              <a:t>ların kabul edilmeyeceği mesajı bir kez daha verildi. Ekonomide </a:t>
            </a:r>
            <a:r>
              <a:rPr lang="tr-TR" dirty="0">
                <a:solidFill>
                  <a:srgbClr val="FF0000"/>
                </a:solidFill>
              </a:rPr>
              <a:t>liberal</a:t>
            </a:r>
            <a:r>
              <a:rPr lang="tr-TR" dirty="0">
                <a:solidFill>
                  <a:schemeClr val="bg1"/>
                </a:solidFill>
              </a:rPr>
              <a:t> bir modelin uygulanacağı kararı alındı. Batılı devletler üzerinde Türkiye’nin ekonomide liberal sisteme geçme kararı olumlu bir izlenim </a:t>
            </a:r>
            <a:r>
              <a:rPr lang="tr-TR" dirty="0" smtClean="0">
                <a:solidFill>
                  <a:schemeClr val="bg1"/>
                </a:solidFill>
              </a:rPr>
              <a:t>yaratmıştır.</a:t>
            </a:r>
            <a:endParaRPr lang="tr-TR" dirty="0"/>
          </a:p>
        </p:txBody>
      </p:sp>
      <p:sp>
        <p:nvSpPr>
          <p:cNvPr id="5" name="Oval 4">
            <a:extLst>
              <a:ext uri="{FF2B5EF4-FFF2-40B4-BE49-F238E27FC236}">
                <a16:creationId xmlns:a16="http://schemas.microsoft.com/office/drawing/2014/main" id="{E41A17D8-7295-4C3D-B792-16A02875018C}"/>
              </a:ext>
            </a:extLst>
          </p:cNvPr>
          <p:cNvSpPr/>
          <p:nvPr/>
        </p:nvSpPr>
        <p:spPr>
          <a:xfrm>
            <a:off x="11768667" y="-33251"/>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5"/>
          <p:cNvSpPr/>
          <p:nvPr/>
        </p:nvSpPr>
        <p:spPr>
          <a:xfrm>
            <a:off x="-61093" y="6492804"/>
            <a:ext cx="12361076"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755865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E41A17D8-7295-4C3D-B792-16A02875018C}"/>
              </a:ext>
            </a:extLst>
          </p:cNvPr>
          <p:cNvSpPr/>
          <p:nvPr/>
        </p:nvSpPr>
        <p:spPr>
          <a:xfrm>
            <a:off x="5880992" y="17732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0" y="826523"/>
            <a:ext cx="6096000" cy="1200329"/>
          </a:xfrm>
          <a:prstGeom prst="rect">
            <a:avLst/>
          </a:prstGeom>
        </p:spPr>
        <p:txBody>
          <a:bodyPr>
            <a:spAutoFit/>
          </a:bodyPr>
          <a:lstStyle/>
          <a:p>
            <a:pPr algn="just"/>
            <a:r>
              <a:rPr lang="tr-TR" dirty="0">
                <a:solidFill>
                  <a:schemeClr val="bg1"/>
                </a:solidFill>
              </a:rPr>
              <a:t>Lozan Barış Antlaşması (24 Temmuz 1923) Lozan Barış Antlaşması 143 madde ve 4 bölüm halinde düzenlenmiştir. Antlaşmanın önemli maddeleri şunlardır: </a:t>
            </a:r>
            <a:endParaRPr lang="tr-TR" dirty="0" smtClean="0">
              <a:solidFill>
                <a:schemeClr val="bg1"/>
              </a:solidFill>
            </a:endParaRPr>
          </a:p>
          <a:p>
            <a:endParaRPr lang="tr-TR" dirty="0">
              <a:solidFill>
                <a:schemeClr val="bg1"/>
              </a:solidFill>
            </a:endParaRPr>
          </a:p>
        </p:txBody>
      </p:sp>
      <p:sp>
        <p:nvSpPr>
          <p:cNvPr id="2" name="Rectangle 1"/>
          <p:cNvSpPr/>
          <p:nvPr/>
        </p:nvSpPr>
        <p:spPr>
          <a:xfrm>
            <a:off x="5181600" y="1426687"/>
            <a:ext cx="6096000" cy="2585323"/>
          </a:xfrm>
          <a:prstGeom prst="rect">
            <a:avLst/>
          </a:prstGeom>
        </p:spPr>
        <p:txBody>
          <a:bodyPr>
            <a:spAutoFit/>
          </a:bodyPr>
          <a:lstStyle/>
          <a:p>
            <a:pPr algn="just"/>
            <a:r>
              <a:rPr lang="tr-TR" sz="2400" b="1" dirty="0">
                <a:solidFill>
                  <a:srgbClr val="FF0000"/>
                </a:solidFill>
              </a:rPr>
              <a:t>1. Sınırlar </a:t>
            </a:r>
            <a:r>
              <a:rPr lang="tr-TR" sz="2400" b="1" dirty="0" smtClean="0">
                <a:solidFill>
                  <a:srgbClr val="FFFF00"/>
                </a:solidFill>
              </a:rPr>
              <a:t>Yunanistan </a:t>
            </a:r>
            <a:r>
              <a:rPr lang="tr-TR" sz="2400" b="1" dirty="0">
                <a:solidFill>
                  <a:srgbClr val="FFFF00"/>
                </a:solidFill>
              </a:rPr>
              <a:t>Sınırı: </a:t>
            </a:r>
            <a:r>
              <a:rPr lang="tr-TR" dirty="0">
                <a:solidFill>
                  <a:schemeClr val="bg1"/>
                </a:solidFill>
              </a:rPr>
              <a:t>Meriç Nehri, Türk-Yunan sınırı olacaktır. Bozcaada, Gökçeada ve Tavşan Adası Türkiye’ye kalacak, Türkiye’nin Ege kıyılarına yakın olan Yunan adaları silahlandırılmayacaktır. </a:t>
            </a:r>
            <a:r>
              <a:rPr lang="tr-TR" sz="2400" b="1" dirty="0" smtClean="0">
                <a:solidFill>
                  <a:srgbClr val="FFFF00"/>
                </a:solidFill>
              </a:rPr>
              <a:t> </a:t>
            </a:r>
            <a:r>
              <a:rPr lang="tr-TR" sz="2400" b="1" dirty="0">
                <a:solidFill>
                  <a:srgbClr val="FFFF00"/>
                </a:solidFill>
              </a:rPr>
              <a:t>Suriye Sınırı: </a:t>
            </a:r>
            <a:r>
              <a:rPr lang="tr-TR" dirty="0">
                <a:solidFill>
                  <a:schemeClr val="bg1"/>
                </a:solidFill>
              </a:rPr>
              <a:t>20 Ekim 1921’de Fransa ile imzalanan Ankara Antlaşması’nda belirlenmiş olan sınır esas </a:t>
            </a:r>
            <a:r>
              <a:rPr lang="tr-TR" dirty="0" smtClean="0">
                <a:solidFill>
                  <a:schemeClr val="bg1"/>
                </a:solidFill>
              </a:rPr>
              <a:t>alınacaktır.</a:t>
            </a:r>
            <a:r>
              <a:rPr lang="tr-TR" dirty="0">
                <a:solidFill>
                  <a:schemeClr val="bg1"/>
                </a:solidFill>
              </a:rPr>
              <a:t> </a:t>
            </a:r>
            <a:r>
              <a:rPr lang="tr-TR" sz="2400" b="1" dirty="0">
                <a:solidFill>
                  <a:srgbClr val="FFFF00"/>
                </a:solidFill>
              </a:rPr>
              <a:t>Irak Sınırı: </a:t>
            </a:r>
            <a:r>
              <a:rPr lang="tr-TR" dirty="0">
                <a:solidFill>
                  <a:schemeClr val="bg1"/>
                </a:solidFill>
              </a:rPr>
              <a:t>Musul sorunu nedeniyle, Irak sınırı Lozan’da belirlenemedi. Sorunun Türkiye ile İngiltere arasında yapılacak ikili görüşmelere bırakılmasına karar verildi</a:t>
            </a:r>
          </a:p>
        </p:txBody>
      </p:sp>
      <p:sp>
        <p:nvSpPr>
          <p:cNvPr id="3" name="Rectangle 2"/>
          <p:cNvSpPr/>
          <p:nvPr/>
        </p:nvSpPr>
        <p:spPr>
          <a:xfrm>
            <a:off x="5181600" y="5641690"/>
            <a:ext cx="6096000" cy="1015663"/>
          </a:xfrm>
          <a:prstGeom prst="rect">
            <a:avLst/>
          </a:prstGeom>
        </p:spPr>
        <p:txBody>
          <a:bodyPr>
            <a:spAutoFit/>
          </a:bodyPr>
          <a:lstStyle/>
          <a:p>
            <a:r>
              <a:rPr lang="tr-TR" sz="2400" b="1" dirty="0">
                <a:solidFill>
                  <a:srgbClr val="FF0000"/>
                </a:solidFill>
              </a:rPr>
              <a:t>2. Boğazlar: </a:t>
            </a:r>
            <a:r>
              <a:rPr lang="tr-TR" dirty="0">
                <a:solidFill>
                  <a:schemeClr val="bg1"/>
                </a:solidFill>
              </a:rPr>
              <a:t>Boğazlar, Türkiye’nin başkanlığında uluslararası bir komisyon tarafından yönetilecektir. Türkiye, Boğazların her iki yakasında da asker bulundurmayacaktır. </a:t>
            </a:r>
            <a:endParaRPr lang="tr-TR" dirty="0"/>
          </a:p>
        </p:txBody>
      </p:sp>
      <p:sp>
        <p:nvSpPr>
          <p:cNvPr id="4" name="Rectangle 3"/>
          <p:cNvSpPr/>
          <p:nvPr/>
        </p:nvSpPr>
        <p:spPr>
          <a:xfrm>
            <a:off x="6092658" y="4707370"/>
            <a:ext cx="6186309"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10582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9"/>
          <p:cNvSpPr/>
          <p:nvPr/>
        </p:nvSpPr>
        <p:spPr>
          <a:xfrm>
            <a:off x="3001108" y="5337770"/>
            <a:ext cx="6359022" cy="1292662"/>
          </a:xfrm>
          <a:prstGeom prst="rect">
            <a:avLst/>
          </a:prstGeom>
        </p:spPr>
        <p:txBody>
          <a:bodyPr wrap="square">
            <a:spAutoFit/>
          </a:bodyPr>
          <a:lstStyle/>
          <a:p>
            <a:pPr algn="just"/>
            <a:r>
              <a:rPr lang="tr-TR" sz="2400" b="1" dirty="0" smtClean="0">
                <a:solidFill>
                  <a:srgbClr val="FF0000"/>
                </a:solidFill>
              </a:rPr>
              <a:t>7</a:t>
            </a:r>
            <a:r>
              <a:rPr lang="tr-TR" sz="2400" b="1" dirty="0">
                <a:solidFill>
                  <a:srgbClr val="FF0000"/>
                </a:solidFill>
              </a:rPr>
              <a:t>. Fener Rum Patrikhanesi:</a:t>
            </a:r>
            <a:r>
              <a:rPr lang="tr-TR" dirty="0">
                <a:solidFill>
                  <a:schemeClr val="bg1"/>
                </a:solidFill>
              </a:rPr>
              <a:t> İstanbul’da bulunacak fakat </a:t>
            </a:r>
            <a:r>
              <a:rPr lang="tr-TR" dirty="0" err="1">
                <a:solidFill>
                  <a:schemeClr val="bg1"/>
                </a:solidFill>
              </a:rPr>
              <a:t>ekümenik</a:t>
            </a:r>
            <a:r>
              <a:rPr lang="tr-TR" dirty="0">
                <a:solidFill>
                  <a:schemeClr val="bg1"/>
                </a:solidFill>
              </a:rPr>
              <a:t> (evrensel) özelliği olmayacaktır. 8. Savaş Tazminatı: Yunanistan verdiği zararlara karşılık, Meriç Nehri’nin ötesinde bulunan Karaağaç kasabasını Türkiye’ye verecektir</a:t>
            </a:r>
          </a:p>
        </p:txBody>
      </p:sp>
      <p:sp>
        <p:nvSpPr>
          <p:cNvPr id="3" name="Rectangle 2"/>
          <p:cNvSpPr/>
          <p:nvPr/>
        </p:nvSpPr>
        <p:spPr>
          <a:xfrm>
            <a:off x="2963414" y="1504241"/>
            <a:ext cx="6359022" cy="1015663"/>
          </a:xfrm>
          <a:prstGeom prst="rect">
            <a:avLst/>
          </a:prstGeom>
        </p:spPr>
        <p:txBody>
          <a:bodyPr wrap="square">
            <a:spAutoFit/>
          </a:bodyPr>
          <a:lstStyle/>
          <a:p>
            <a:pPr algn="just"/>
            <a:r>
              <a:rPr lang="tr-TR" sz="2400" b="1" dirty="0">
                <a:solidFill>
                  <a:srgbClr val="FF0000"/>
                </a:solidFill>
              </a:rPr>
              <a:t>4. Borçlar</a:t>
            </a:r>
            <a:r>
              <a:rPr lang="tr-TR" dirty="0">
                <a:solidFill>
                  <a:schemeClr val="bg1"/>
                </a:solidFill>
              </a:rPr>
              <a:t>: Osmanlı borçları, Osmanlı Devleti’nden ayrılan devletlerle Türkiye arasında paylaştırılacaktır. Türkiye’nin payına düşen borçlar taksitlere bağlanacaktır.</a:t>
            </a:r>
            <a:endParaRPr lang="tr-TR" dirty="0"/>
          </a:p>
        </p:txBody>
      </p:sp>
      <p:sp>
        <p:nvSpPr>
          <p:cNvPr id="4" name="Rectangle 3"/>
          <p:cNvSpPr/>
          <p:nvPr/>
        </p:nvSpPr>
        <p:spPr>
          <a:xfrm>
            <a:off x="3001107" y="319533"/>
            <a:ext cx="6359023" cy="738664"/>
          </a:xfrm>
          <a:prstGeom prst="rect">
            <a:avLst/>
          </a:prstGeom>
        </p:spPr>
        <p:txBody>
          <a:bodyPr wrap="square">
            <a:spAutoFit/>
          </a:bodyPr>
          <a:lstStyle/>
          <a:p>
            <a:pPr algn="just"/>
            <a:r>
              <a:rPr lang="tr-TR" sz="2400" b="1" dirty="0">
                <a:solidFill>
                  <a:srgbClr val="FF0000"/>
                </a:solidFill>
              </a:rPr>
              <a:t>3. Kapitülasyonlar: </a:t>
            </a:r>
            <a:r>
              <a:rPr lang="tr-TR" dirty="0">
                <a:solidFill>
                  <a:schemeClr val="bg1"/>
                </a:solidFill>
              </a:rPr>
              <a:t>Adli, mali, idari ve ekonomik ayrıcalıklar içeren kapitülasyonlar </a:t>
            </a:r>
            <a:r>
              <a:rPr lang="tr-TR" dirty="0" smtClean="0">
                <a:solidFill>
                  <a:schemeClr val="bg1"/>
                </a:solidFill>
              </a:rPr>
              <a:t>kaldırılacaktır.</a:t>
            </a:r>
            <a:endParaRPr lang="tr-TR" dirty="0"/>
          </a:p>
        </p:txBody>
      </p:sp>
      <p:sp>
        <p:nvSpPr>
          <p:cNvPr id="5" name="Rectangle 4"/>
          <p:cNvSpPr/>
          <p:nvPr/>
        </p:nvSpPr>
        <p:spPr>
          <a:xfrm>
            <a:off x="3001108" y="2948304"/>
            <a:ext cx="6359022" cy="738664"/>
          </a:xfrm>
          <a:prstGeom prst="rect">
            <a:avLst/>
          </a:prstGeom>
        </p:spPr>
        <p:txBody>
          <a:bodyPr wrap="square">
            <a:spAutoFit/>
          </a:bodyPr>
          <a:lstStyle/>
          <a:p>
            <a:pPr algn="just"/>
            <a:r>
              <a:rPr lang="tr-TR" sz="2400" b="1" dirty="0">
                <a:solidFill>
                  <a:srgbClr val="FF0000"/>
                </a:solidFill>
              </a:rPr>
              <a:t>5. Azınlıklar: </a:t>
            </a:r>
            <a:r>
              <a:rPr lang="tr-TR" dirty="0">
                <a:solidFill>
                  <a:schemeClr val="bg1"/>
                </a:solidFill>
              </a:rPr>
              <a:t>Türk vatandaşı olacaklar, Türk kanunlarına tabi tutulacaklardır. </a:t>
            </a:r>
            <a:endParaRPr lang="tr-TR" dirty="0"/>
          </a:p>
        </p:txBody>
      </p:sp>
      <p:sp>
        <p:nvSpPr>
          <p:cNvPr id="6" name="Rectangle 5"/>
          <p:cNvSpPr/>
          <p:nvPr/>
        </p:nvSpPr>
        <p:spPr>
          <a:xfrm>
            <a:off x="3001108" y="4029972"/>
            <a:ext cx="6359022" cy="1015663"/>
          </a:xfrm>
          <a:prstGeom prst="rect">
            <a:avLst/>
          </a:prstGeom>
        </p:spPr>
        <p:txBody>
          <a:bodyPr wrap="square">
            <a:spAutoFit/>
          </a:bodyPr>
          <a:lstStyle/>
          <a:p>
            <a:pPr algn="just"/>
            <a:r>
              <a:rPr lang="tr-TR" sz="2400" b="1" dirty="0">
                <a:solidFill>
                  <a:srgbClr val="FF0000"/>
                </a:solidFill>
              </a:rPr>
              <a:t>6. Nüfus Mübadelesi: </a:t>
            </a:r>
            <a:r>
              <a:rPr lang="tr-TR" dirty="0">
                <a:solidFill>
                  <a:schemeClr val="bg1"/>
                </a:solidFill>
              </a:rPr>
              <a:t>İstanbul’da yaşayan Rumlar ile Batı Trakya’da yaşayan Türkler yerlerinde kalacak, diğer yerlerdekiler karşılıklı değiştirilecektir. </a:t>
            </a:r>
            <a:endParaRPr lang="tr-TR" dirty="0"/>
          </a:p>
        </p:txBody>
      </p:sp>
      <p:sp>
        <p:nvSpPr>
          <p:cNvPr id="7" name="Oval 6">
            <a:extLst>
              <a:ext uri="{FF2B5EF4-FFF2-40B4-BE49-F238E27FC236}">
                <a16:creationId xmlns:a16="http://schemas.microsoft.com/office/drawing/2014/main" id="{E41A17D8-7295-4C3D-B792-16A02875018C}"/>
              </a:ext>
            </a:extLst>
          </p:cNvPr>
          <p:cNvSpPr/>
          <p:nvPr/>
        </p:nvSpPr>
        <p:spPr>
          <a:xfrm>
            <a:off x="-39871" y="0"/>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p:cNvSpPr/>
          <p:nvPr/>
        </p:nvSpPr>
        <p:spPr>
          <a:xfrm>
            <a:off x="6583660" y="2465867"/>
            <a:ext cx="5782352" cy="369332"/>
          </a:xfrm>
          <a:prstGeom prst="rect">
            <a:avLst/>
          </a:prstGeom>
        </p:spPr>
        <p:txBody>
          <a:bodyPr wrap="none">
            <a:spAutoFit/>
          </a:bodyPr>
          <a:lstStyle/>
          <a:p>
            <a:r>
              <a:rPr lang="tr-TR" dirty="0" smtClean="0">
                <a:solidFill>
                  <a:srgbClr val="FF0000"/>
                </a:solidFill>
              </a:rPr>
              <a:t>.................................................................................................</a:t>
            </a:r>
            <a:endParaRPr lang="tr-TR" dirty="0"/>
          </a:p>
        </p:txBody>
      </p:sp>
      <p:sp>
        <p:nvSpPr>
          <p:cNvPr id="9" name="Rectangle 8"/>
          <p:cNvSpPr/>
          <p:nvPr/>
        </p:nvSpPr>
        <p:spPr>
          <a:xfrm>
            <a:off x="6583660" y="1184269"/>
            <a:ext cx="5782352" cy="369332"/>
          </a:xfrm>
          <a:prstGeom prst="rect">
            <a:avLst/>
          </a:prstGeom>
        </p:spPr>
        <p:txBody>
          <a:bodyPr wrap="none">
            <a:spAutoFit/>
          </a:bodyPr>
          <a:lstStyle/>
          <a:p>
            <a:r>
              <a:rPr lang="tr-TR" dirty="0" smtClean="0">
                <a:solidFill>
                  <a:srgbClr val="FF0000"/>
                </a:solidFill>
              </a:rPr>
              <a:t>.................................................................................................</a:t>
            </a:r>
            <a:endParaRPr lang="tr-TR" dirty="0"/>
          </a:p>
        </p:txBody>
      </p:sp>
      <p:sp>
        <p:nvSpPr>
          <p:cNvPr id="10" name="Rectangle 9"/>
          <p:cNvSpPr/>
          <p:nvPr/>
        </p:nvSpPr>
        <p:spPr>
          <a:xfrm>
            <a:off x="6583660" y="3580602"/>
            <a:ext cx="5782352" cy="369332"/>
          </a:xfrm>
          <a:prstGeom prst="rect">
            <a:avLst/>
          </a:prstGeom>
        </p:spPr>
        <p:txBody>
          <a:bodyPr wrap="none">
            <a:spAutoFit/>
          </a:bodyPr>
          <a:lstStyle/>
          <a:p>
            <a:r>
              <a:rPr lang="tr-TR" dirty="0" smtClean="0">
                <a:solidFill>
                  <a:srgbClr val="FF0000"/>
                </a:solidFill>
              </a:rPr>
              <a:t>.................................................................................................</a:t>
            </a:r>
            <a:endParaRPr lang="tr-TR" dirty="0"/>
          </a:p>
        </p:txBody>
      </p:sp>
      <p:sp>
        <p:nvSpPr>
          <p:cNvPr id="11" name="Rectangle 10"/>
          <p:cNvSpPr/>
          <p:nvPr/>
        </p:nvSpPr>
        <p:spPr>
          <a:xfrm>
            <a:off x="6583660" y="4940381"/>
            <a:ext cx="5782352" cy="369332"/>
          </a:xfrm>
          <a:prstGeom prst="rect">
            <a:avLst/>
          </a:prstGeom>
        </p:spPr>
        <p:txBody>
          <a:bodyPr wrap="none">
            <a:spAutoFit/>
          </a:bodyPr>
          <a:lstStyle/>
          <a:p>
            <a:r>
              <a:rPr lang="tr-TR" dirty="0" smtClean="0">
                <a:solidFill>
                  <a:srgbClr val="FF0000"/>
                </a:solidFill>
              </a:rPr>
              <a:t>.................................................................................................</a:t>
            </a:r>
            <a:endParaRPr lang="tr-TR" dirty="0"/>
          </a:p>
        </p:txBody>
      </p:sp>
      <p:sp>
        <p:nvSpPr>
          <p:cNvPr id="12" name="Rectangle 11"/>
          <p:cNvSpPr/>
          <p:nvPr/>
        </p:nvSpPr>
        <p:spPr>
          <a:xfrm>
            <a:off x="6583660" y="6630432"/>
            <a:ext cx="5782352"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974369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Trend Sandalye - Beyaz - A101"/>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000" b="90000" l="10000" r="91583"/>
                    </a14:imgEffect>
                  </a14:imgLayer>
                </a14:imgProps>
              </a:ext>
              <a:ext uri="{28A0092B-C50C-407E-A947-70E740481C1C}">
                <a14:useLocalDpi xmlns:a14="http://schemas.microsoft.com/office/drawing/2010/main" val="0"/>
              </a:ext>
            </a:extLst>
          </a:blip>
          <a:srcRect l="32119" t="8371" r="8681" b="9109"/>
          <a:stretch/>
        </p:blipFill>
        <p:spPr bwMode="auto">
          <a:xfrm>
            <a:off x="10998010" y="4827406"/>
            <a:ext cx="1193990" cy="207047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EF804033-B831-404F-9154-F420CD772818}"/>
              </a:ext>
            </a:extLst>
          </p:cNvPr>
          <p:cNvSpPr/>
          <p:nvPr/>
        </p:nvSpPr>
        <p:spPr>
          <a:xfrm flipH="1" flipV="1">
            <a:off x="11595005" y="6173460"/>
            <a:ext cx="45719" cy="45719"/>
          </a:xfrm>
          <a:prstGeom prst="ellipse">
            <a:avLst/>
          </a:prstGeom>
          <a:solidFill>
            <a:schemeClr val="bg1"/>
          </a:solidFill>
          <a:ln>
            <a:noFill/>
          </a:ln>
          <a:effectLst>
            <a:glow rad="2286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78AB423E-B459-4896-B6EC-9AD26514577C}"/>
              </a:ext>
            </a:extLst>
          </p:cNvPr>
          <p:cNvSpPr/>
          <p:nvPr/>
        </p:nvSpPr>
        <p:spPr>
          <a:xfrm>
            <a:off x="11167251" y="5898222"/>
            <a:ext cx="127770" cy="72080"/>
          </a:xfrm>
          <a:prstGeom prst="ellipse">
            <a:avLst/>
          </a:prstGeom>
          <a:solidFill>
            <a:schemeClr val="bg1"/>
          </a:solidFill>
          <a:ln>
            <a:noFill/>
          </a:ln>
          <a:effectLst>
            <a:glow rad="2286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AED36AEA-F2BA-43BA-AB54-057503746391}"/>
              </a:ext>
            </a:extLst>
          </p:cNvPr>
          <p:cNvSpPr/>
          <p:nvPr/>
        </p:nvSpPr>
        <p:spPr>
          <a:xfrm>
            <a:off x="11735323" y="5750737"/>
            <a:ext cx="45719" cy="110880"/>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10033F73-86EC-48D2-9028-CA32760D6B68}"/>
              </a:ext>
            </a:extLst>
          </p:cNvPr>
          <p:cNvSpPr/>
          <p:nvPr/>
        </p:nvSpPr>
        <p:spPr>
          <a:xfrm>
            <a:off x="11464262" y="5861617"/>
            <a:ext cx="137902" cy="108686"/>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p:cNvSpPr/>
          <p:nvPr/>
        </p:nvSpPr>
        <p:spPr>
          <a:xfrm>
            <a:off x="592666" y="192586"/>
            <a:ext cx="5362657" cy="2308324"/>
          </a:xfrm>
          <a:prstGeom prst="rect">
            <a:avLst/>
          </a:prstGeom>
        </p:spPr>
        <p:txBody>
          <a:bodyPr wrap="square">
            <a:spAutoFit/>
          </a:bodyPr>
          <a:lstStyle/>
          <a:p>
            <a:pPr algn="just"/>
            <a:r>
              <a:rPr lang="tr-TR" dirty="0">
                <a:solidFill>
                  <a:schemeClr val="bg1"/>
                </a:solidFill>
              </a:rPr>
              <a:t>Lozan Barış Antlaşması ile yeni Türk Devleti’nin varlığı ve bağımsızlığı tüm dünya tarafından kabul edildi. Sevr Antlaşması tarihe karıştı. I. Dünya Savaşı’nın sonunda imzalanan anlaşmalar kısa süre içinde geçerliliğini kaybederken, Lozan Barış Antlaşması hâlen geçerliliğini sürdürmektedir. Bu durum Türk diplomasisinin başarısını ortaya koyarken, Misak-ı Millî de büyük ölçüde gerçekleştirilmiş ve tam bağımsızlık sağlanmıştır </a:t>
            </a:r>
          </a:p>
        </p:txBody>
      </p:sp>
      <p:sp>
        <p:nvSpPr>
          <p:cNvPr id="4" name="Dikdörtgen 3"/>
          <p:cNvSpPr/>
          <p:nvPr/>
        </p:nvSpPr>
        <p:spPr>
          <a:xfrm>
            <a:off x="443522" y="4664268"/>
            <a:ext cx="11271088" cy="923330"/>
          </a:xfrm>
          <a:prstGeom prst="rect">
            <a:avLst/>
          </a:prstGeom>
        </p:spPr>
        <p:txBody>
          <a:bodyPr wrap="square">
            <a:spAutoFit/>
          </a:bodyPr>
          <a:lstStyle/>
          <a:p>
            <a:r>
              <a:rPr lang="tr-TR" dirty="0" smtClean="0">
                <a:solidFill>
                  <a:schemeClr val="bg1"/>
                </a:solidFill>
              </a:rPr>
              <a:t>6 </a:t>
            </a:r>
            <a:r>
              <a:rPr lang="tr-TR" dirty="0">
                <a:solidFill>
                  <a:schemeClr val="bg1"/>
                </a:solidFill>
              </a:rPr>
              <a:t>Ekim 1923’te işgal kuvvetleri İstanbul’u terk etmiştir. İtilaf Devletleri İstanbul’u terk edince düzenli ordu İstanbul’a </a:t>
            </a:r>
            <a:r>
              <a:rPr lang="tr-TR" dirty="0" smtClean="0">
                <a:solidFill>
                  <a:schemeClr val="bg1"/>
                </a:solidFill>
              </a:rPr>
              <a:t>girmiştir. Fakat </a:t>
            </a:r>
            <a:r>
              <a:rPr lang="tr-TR" dirty="0">
                <a:solidFill>
                  <a:schemeClr val="bg1"/>
                </a:solidFill>
              </a:rPr>
              <a:t>ilgili öteki devletlerin antlaşmayı onaylamaları geciktiğinden, antlaşma ancak 6 Ağustos 1924’te yürürlüğe girebilmiştir.</a:t>
            </a:r>
          </a:p>
        </p:txBody>
      </p:sp>
      <p:sp>
        <p:nvSpPr>
          <p:cNvPr id="2" name="Rectangle 1"/>
          <p:cNvSpPr/>
          <p:nvPr/>
        </p:nvSpPr>
        <p:spPr>
          <a:xfrm>
            <a:off x="6518032" y="221049"/>
            <a:ext cx="5345722" cy="1200329"/>
          </a:xfrm>
          <a:prstGeom prst="rect">
            <a:avLst/>
          </a:prstGeom>
        </p:spPr>
        <p:txBody>
          <a:bodyPr wrap="square">
            <a:spAutoFit/>
          </a:bodyPr>
          <a:lstStyle/>
          <a:p>
            <a:pPr algn="just"/>
            <a:r>
              <a:rPr lang="tr-TR" dirty="0" smtClean="0">
                <a:solidFill>
                  <a:schemeClr val="bg1"/>
                </a:solidFill>
              </a:rPr>
              <a:t>Türkleri Avrupa’dan çıkarmak diye özetlenen yüzyıllık Avrupa siyaseti, Lozan’da iflas etmiştir. Anadolu’yu paylaşmayı içeren Sevr Antlaşması da geçerliliğini yitirmiştir. </a:t>
            </a:r>
            <a:endParaRPr lang="tr-TR" dirty="0"/>
          </a:p>
        </p:txBody>
      </p:sp>
      <p:sp>
        <p:nvSpPr>
          <p:cNvPr id="5" name="Rectangle 4"/>
          <p:cNvSpPr/>
          <p:nvPr/>
        </p:nvSpPr>
        <p:spPr>
          <a:xfrm>
            <a:off x="6518032" y="3120924"/>
            <a:ext cx="5345722" cy="923330"/>
          </a:xfrm>
          <a:prstGeom prst="rect">
            <a:avLst/>
          </a:prstGeom>
        </p:spPr>
        <p:txBody>
          <a:bodyPr wrap="square">
            <a:spAutoFit/>
          </a:bodyPr>
          <a:lstStyle/>
          <a:p>
            <a:pPr algn="just"/>
            <a:r>
              <a:rPr lang="tr-TR" dirty="0" smtClean="0">
                <a:solidFill>
                  <a:schemeClr val="bg1"/>
                </a:solidFill>
              </a:rPr>
              <a:t>II</a:t>
            </a:r>
            <a:r>
              <a:rPr lang="tr-TR" dirty="0">
                <a:solidFill>
                  <a:schemeClr val="bg1"/>
                </a:solidFill>
              </a:rPr>
              <a:t>. Dönem TBMM, 23 Ağustos 1923’te yapılan oylamada, 14 olumsuz oya karşı 213 oyla Lozan Barış Antlaşması’nı onaylamıştır</a:t>
            </a:r>
            <a:endParaRPr lang="tr-TR" dirty="0"/>
          </a:p>
        </p:txBody>
      </p:sp>
      <p:sp>
        <p:nvSpPr>
          <p:cNvPr id="11" name="Dikdörtgen 10"/>
          <p:cNvSpPr/>
          <p:nvPr/>
        </p:nvSpPr>
        <p:spPr>
          <a:xfrm rot="5400000">
            <a:off x="4946514" y="1947986"/>
            <a:ext cx="2911435" cy="64633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solidFill>
                  <a:srgbClr val="FF0000"/>
                </a:solidFill>
              </a:rPr>
              <a:t>…………………………………...…….…       </a:t>
            </a:r>
            <a:endParaRPr lang="tr-TR" dirty="0"/>
          </a:p>
        </p:txBody>
      </p:sp>
    </p:spTree>
    <p:extLst>
      <p:ext uri="{BB962C8B-B14F-4D97-AF65-F5344CB8AC3E}">
        <p14:creationId xmlns:p14="http://schemas.microsoft.com/office/powerpoint/2010/main" val="4212402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41A17D8-7295-4C3D-B792-16A02875018C}"/>
              </a:ext>
            </a:extLst>
          </p:cNvPr>
          <p:cNvSpPr/>
          <p:nvPr/>
        </p:nvSpPr>
        <p:spPr>
          <a:xfrm>
            <a:off x="123658" y="266652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4"/>
          <p:cNvSpPr/>
          <p:nvPr/>
        </p:nvSpPr>
        <p:spPr>
          <a:xfrm>
            <a:off x="949048" y="1133356"/>
            <a:ext cx="10888276" cy="5724644"/>
          </a:xfrm>
          <a:prstGeom prst="rect">
            <a:avLst/>
          </a:prstGeom>
        </p:spPr>
        <p:txBody>
          <a:bodyPr wrap="square">
            <a:spAutoFit/>
          </a:bodyPr>
          <a:lstStyle/>
          <a:p>
            <a:pPr algn="just"/>
            <a:endParaRPr lang="tr-TR" dirty="0" smtClean="0">
              <a:solidFill>
                <a:schemeClr val="bg1"/>
              </a:solidFill>
            </a:endParaRPr>
          </a:p>
          <a:p>
            <a:pPr algn="just"/>
            <a:r>
              <a:rPr lang="tr-TR" dirty="0" smtClean="0">
                <a:solidFill>
                  <a:schemeClr val="bg1"/>
                </a:solidFill>
              </a:rPr>
              <a:t>                                                                             </a:t>
            </a:r>
            <a:r>
              <a:rPr lang="tr-TR" dirty="0" smtClean="0">
                <a:solidFill>
                  <a:srgbClr val="FF0000"/>
                </a:solidFill>
              </a:rPr>
              <a:t>Milli Mücadele Döneminde</a:t>
            </a:r>
            <a:endParaRPr lang="tr-TR" dirty="0">
              <a:solidFill>
                <a:srgbClr val="FF0000"/>
              </a:solidFill>
            </a:endParaRPr>
          </a:p>
          <a:p>
            <a:pPr algn="just"/>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r>
              <a:rPr lang="tr-TR" dirty="0" smtClean="0">
                <a:solidFill>
                  <a:schemeClr val="bg1"/>
                </a:solidFill>
              </a:rPr>
              <a:t>Üç </a:t>
            </a:r>
            <a:r>
              <a:rPr lang="tr-TR" dirty="0">
                <a:solidFill>
                  <a:schemeClr val="bg1"/>
                </a:solidFill>
              </a:rPr>
              <a:t>yıl daha süren kanlı mücadeleler sonucunda Sevr Antlaşması uygulanamayan bir antlaşma olarak kalmıştır. </a:t>
            </a:r>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r>
              <a:rPr lang="tr-TR" dirty="0" smtClean="0">
                <a:solidFill>
                  <a:schemeClr val="bg1"/>
                </a:solidFill>
              </a:rPr>
              <a:t>Düşmanlar </a:t>
            </a:r>
            <a:r>
              <a:rPr lang="tr-TR" dirty="0">
                <a:solidFill>
                  <a:schemeClr val="bg1"/>
                </a:solidFill>
              </a:rPr>
              <a:t>ülkeden çıkarılmış, Misak-ı Millî’de öngörülen bugünkü Türkiye sınırlarına çok büyük ölçüde kavuşulmuştur</a:t>
            </a:r>
            <a:r>
              <a:rPr lang="tr-TR" dirty="0" smtClean="0">
                <a:solidFill>
                  <a:schemeClr val="bg1"/>
                </a:solidFill>
              </a:rPr>
              <a:t>.</a:t>
            </a:r>
          </a:p>
          <a:p>
            <a:pPr algn="just"/>
            <a:endParaRPr lang="tr-TR" dirty="0">
              <a:solidFill>
                <a:schemeClr val="bg1"/>
              </a:solidFill>
            </a:endParaRPr>
          </a:p>
          <a:p>
            <a:pPr algn="just"/>
            <a:endParaRPr lang="tr-TR" dirty="0" smtClean="0">
              <a:solidFill>
                <a:schemeClr val="bg1"/>
              </a:solidFill>
            </a:endParaRPr>
          </a:p>
          <a:p>
            <a:pPr algn="just"/>
            <a:endParaRPr lang="tr-TR" dirty="0">
              <a:solidFill>
                <a:schemeClr val="bg1"/>
              </a:solidFill>
            </a:endParaRPr>
          </a:p>
          <a:p>
            <a:pPr algn="just"/>
            <a:r>
              <a:rPr lang="tr-TR" dirty="0" smtClean="0">
                <a:solidFill>
                  <a:schemeClr val="bg1"/>
                </a:solidFill>
              </a:rPr>
              <a:t> </a:t>
            </a:r>
            <a:r>
              <a:rPr lang="tr-TR" dirty="0">
                <a:solidFill>
                  <a:schemeClr val="bg1"/>
                </a:solidFill>
              </a:rPr>
              <a:t>24 Temmuz 1923’te imzalanan Lozan Barış Antlaşması ile de bu durum uluslararası platformda kabul edilmiş ve Türkiye Devleti siyasi, ekonomik hukuki bütün sınırlandırmalardan </a:t>
            </a:r>
            <a:r>
              <a:rPr lang="tr-TR" dirty="0" smtClean="0">
                <a:solidFill>
                  <a:schemeClr val="bg1"/>
                </a:solidFill>
              </a:rPr>
              <a:t>kurtulmuş</a:t>
            </a:r>
            <a:r>
              <a:rPr lang="tr-TR" sz="2400" b="1" i="1" dirty="0">
                <a:solidFill>
                  <a:srgbClr val="FF0000"/>
                </a:solidFill>
              </a:rPr>
              <a:t> </a:t>
            </a:r>
            <a:r>
              <a:rPr lang="tr-TR" sz="2400" b="1" i="1" dirty="0" smtClean="0">
                <a:solidFill>
                  <a:srgbClr val="FF0000"/>
                </a:solidFill>
              </a:rPr>
              <a:t>tam </a:t>
            </a:r>
            <a:r>
              <a:rPr lang="tr-TR" sz="2400" b="1" i="1" dirty="0">
                <a:solidFill>
                  <a:srgbClr val="FF0000"/>
                </a:solidFill>
              </a:rPr>
              <a:t>bağımsız </a:t>
            </a:r>
            <a:r>
              <a:rPr lang="tr-TR" dirty="0">
                <a:solidFill>
                  <a:schemeClr val="bg1"/>
                </a:solidFill>
              </a:rPr>
              <a:t>bir devlet olarak saygın yerini almıştır. </a:t>
            </a:r>
            <a:endParaRPr lang="tr-TR" dirty="0"/>
          </a:p>
        </p:txBody>
      </p:sp>
      <p:sp>
        <p:nvSpPr>
          <p:cNvPr id="6" name="Rectangle 5"/>
          <p:cNvSpPr/>
          <p:nvPr/>
        </p:nvSpPr>
        <p:spPr>
          <a:xfrm>
            <a:off x="8238612" y="6272537"/>
            <a:ext cx="2146742" cy="369332"/>
          </a:xfrm>
          <a:prstGeom prst="rect">
            <a:avLst/>
          </a:prstGeom>
        </p:spPr>
        <p:txBody>
          <a:bodyPr wrap="none">
            <a:spAutoFit/>
          </a:bodyPr>
          <a:lstStyle/>
          <a:p>
            <a:r>
              <a:rPr lang="tr-TR" dirty="0" smtClean="0">
                <a:solidFill>
                  <a:srgbClr val="FF0000"/>
                </a:solidFill>
              </a:rPr>
              <a:t>.................................</a:t>
            </a:r>
            <a:endParaRPr lang="tr-TR" dirty="0"/>
          </a:p>
        </p:txBody>
      </p:sp>
      <p:sp>
        <p:nvSpPr>
          <p:cNvPr id="7" name="Rectangle 6"/>
          <p:cNvSpPr/>
          <p:nvPr/>
        </p:nvSpPr>
        <p:spPr>
          <a:xfrm>
            <a:off x="8238612" y="5901420"/>
            <a:ext cx="2146742"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667652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7" name="Düz Ok Bağlayıcısı 16"/>
          <p:cNvCxnSpPr/>
          <p:nvPr/>
        </p:nvCxnSpPr>
        <p:spPr>
          <a:xfrm>
            <a:off x="2831538" y="2348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p:cNvCxnSpPr/>
          <p:nvPr/>
        </p:nvCxnSpPr>
        <p:spPr>
          <a:xfrm flipH="1">
            <a:off x="4642338" y="2423526"/>
            <a:ext cx="11832" cy="2008095"/>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p:nvPr/>
        </p:nvCxnSpPr>
        <p:spPr>
          <a:xfrm flipH="1" flipV="1">
            <a:off x="7479323" y="2752479"/>
            <a:ext cx="11838" cy="1679143"/>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flipV="1">
            <a:off x="9750437" y="981685"/>
            <a:ext cx="16932" cy="1770794"/>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6128" y="1921482"/>
            <a:ext cx="2435410" cy="830997"/>
          </a:xfrm>
          <a:prstGeom prst="rect">
            <a:avLst/>
          </a:prstGeom>
        </p:spPr>
        <p:txBody>
          <a:bodyPr wrap="none">
            <a:spAutoFit/>
          </a:bodyPr>
          <a:lstStyle/>
          <a:p>
            <a:r>
              <a:rPr lang="tr-TR" sz="2400" b="1" dirty="0">
                <a:solidFill>
                  <a:srgbClr val="FF0000"/>
                </a:solidFill>
              </a:rPr>
              <a:t>Mudanya </a:t>
            </a:r>
            <a:r>
              <a:rPr lang="tr-TR" sz="2400" b="1" dirty="0" smtClean="0">
                <a:solidFill>
                  <a:srgbClr val="FF0000"/>
                </a:solidFill>
              </a:rPr>
              <a:t>Ateşkes</a:t>
            </a:r>
          </a:p>
          <a:p>
            <a:r>
              <a:rPr lang="tr-TR" sz="2400" b="1" dirty="0" smtClean="0">
                <a:solidFill>
                  <a:srgbClr val="FF0000"/>
                </a:solidFill>
              </a:rPr>
              <a:t> Anlaşması </a:t>
            </a:r>
            <a:endParaRPr lang="tr-TR" sz="2400" b="1" dirty="0">
              <a:solidFill>
                <a:srgbClr val="FF0000"/>
              </a:solidFill>
            </a:endParaRPr>
          </a:p>
        </p:txBody>
      </p:sp>
      <p:sp>
        <p:nvSpPr>
          <p:cNvPr id="18" name="Rectangle 17"/>
          <p:cNvSpPr/>
          <p:nvPr/>
        </p:nvSpPr>
        <p:spPr>
          <a:xfrm>
            <a:off x="3009155" y="4701155"/>
            <a:ext cx="3758080" cy="830997"/>
          </a:xfrm>
          <a:prstGeom prst="rect">
            <a:avLst/>
          </a:prstGeom>
        </p:spPr>
        <p:txBody>
          <a:bodyPr wrap="none">
            <a:spAutoFit/>
          </a:bodyPr>
          <a:lstStyle/>
          <a:p>
            <a:r>
              <a:rPr lang="tr-TR" sz="2400" b="1" dirty="0">
                <a:solidFill>
                  <a:srgbClr val="FF0000"/>
                </a:solidFill>
              </a:rPr>
              <a:t>Barış Konferansı İçin </a:t>
            </a:r>
            <a:r>
              <a:rPr lang="tr-TR" sz="2400" b="1" dirty="0" smtClean="0">
                <a:solidFill>
                  <a:srgbClr val="FF0000"/>
                </a:solidFill>
              </a:rPr>
              <a:t>Yapılan</a:t>
            </a:r>
          </a:p>
          <a:p>
            <a:r>
              <a:rPr lang="tr-TR" sz="2400" b="1" dirty="0">
                <a:solidFill>
                  <a:srgbClr val="FF0000"/>
                </a:solidFill>
              </a:rPr>
              <a:t> </a:t>
            </a:r>
            <a:r>
              <a:rPr lang="tr-TR" sz="2400" b="1" dirty="0" smtClean="0">
                <a:solidFill>
                  <a:srgbClr val="FF0000"/>
                </a:solidFill>
              </a:rPr>
              <a:t>             </a:t>
            </a:r>
            <a:r>
              <a:rPr lang="tr-TR" sz="2400" b="1" dirty="0">
                <a:solidFill>
                  <a:srgbClr val="FF0000"/>
                </a:solidFill>
              </a:rPr>
              <a:t>Hazırlıklar </a:t>
            </a:r>
          </a:p>
        </p:txBody>
      </p:sp>
      <p:sp>
        <p:nvSpPr>
          <p:cNvPr id="20" name="Rectangle 19"/>
          <p:cNvSpPr/>
          <p:nvPr/>
        </p:nvSpPr>
        <p:spPr>
          <a:xfrm>
            <a:off x="4014751" y="1505983"/>
            <a:ext cx="1746888" cy="830997"/>
          </a:xfrm>
          <a:prstGeom prst="rect">
            <a:avLst/>
          </a:prstGeom>
        </p:spPr>
        <p:txBody>
          <a:bodyPr wrap="none">
            <a:spAutoFit/>
          </a:bodyPr>
          <a:lstStyle/>
          <a:p>
            <a:r>
              <a:rPr lang="tr-TR" sz="2400" b="1" dirty="0">
                <a:solidFill>
                  <a:srgbClr val="FF0000"/>
                </a:solidFill>
              </a:rPr>
              <a:t>S</a:t>
            </a:r>
            <a:r>
              <a:rPr lang="tr-TR" sz="2400" b="1" dirty="0" smtClean="0">
                <a:solidFill>
                  <a:srgbClr val="FF0000"/>
                </a:solidFill>
              </a:rPr>
              <a:t>altanatın </a:t>
            </a:r>
          </a:p>
          <a:p>
            <a:r>
              <a:rPr lang="tr-TR" sz="2400" b="1" dirty="0" smtClean="0">
                <a:solidFill>
                  <a:srgbClr val="FF0000"/>
                </a:solidFill>
              </a:rPr>
              <a:t>Kaldırılması </a:t>
            </a:r>
            <a:endParaRPr lang="tr-TR" sz="2400" b="1" dirty="0">
              <a:solidFill>
                <a:srgbClr val="FF0000"/>
              </a:solidFill>
            </a:endParaRPr>
          </a:p>
        </p:txBody>
      </p:sp>
      <p:sp>
        <p:nvSpPr>
          <p:cNvPr id="11" name="Rectangle 10"/>
          <p:cNvSpPr/>
          <p:nvPr/>
        </p:nvSpPr>
        <p:spPr>
          <a:xfrm>
            <a:off x="8660652" y="2752479"/>
            <a:ext cx="2919454" cy="461665"/>
          </a:xfrm>
          <a:prstGeom prst="rect">
            <a:avLst/>
          </a:prstGeom>
        </p:spPr>
        <p:txBody>
          <a:bodyPr wrap="none">
            <a:spAutoFit/>
          </a:bodyPr>
          <a:lstStyle/>
          <a:p>
            <a:r>
              <a:rPr lang="tr-TR" sz="2400" b="1" dirty="0">
                <a:solidFill>
                  <a:srgbClr val="FF0000"/>
                </a:solidFill>
              </a:rPr>
              <a:t>İzmir İktisat Kongresi </a:t>
            </a:r>
          </a:p>
        </p:txBody>
      </p:sp>
      <p:sp>
        <p:nvSpPr>
          <p:cNvPr id="23" name="Rectangle 22"/>
          <p:cNvSpPr/>
          <p:nvPr/>
        </p:nvSpPr>
        <p:spPr>
          <a:xfrm>
            <a:off x="6316814" y="1921481"/>
            <a:ext cx="2848216" cy="769441"/>
          </a:xfrm>
          <a:prstGeom prst="rect">
            <a:avLst/>
          </a:prstGeom>
        </p:spPr>
        <p:txBody>
          <a:bodyPr wrap="none">
            <a:spAutoFit/>
          </a:bodyPr>
          <a:lstStyle/>
          <a:p>
            <a:r>
              <a:rPr lang="tr-TR" sz="2400" b="1" dirty="0" smtClean="0">
                <a:solidFill>
                  <a:srgbClr val="FF0000"/>
                </a:solidFill>
              </a:rPr>
              <a:t>Lozan Görüşmeleri </a:t>
            </a:r>
            <a:r>
              <a:rPr lang="tr-TR" sz="4400" b="1" dirty="0" smtClean="0">
                <a:solidFill>
                  <a:srgbClr val="FF0000"/>
                </a:solidFill>
              </a:rPr>
              <a:t>I</a:t>
            </a:r>
            <a:r>
              <a:rPr lang="tr-TR" sz="2400" b="1" dirty="0" smtClean="0">
                <a:solidFill>
                  <a:srgbClr val="FF0000"/>
                </a:solidFill>
              </a:rPr>
              <a:t> </a:t>
            </a:r>
            <a:endParaRPr lang="tr-TR" sz="2400" b="1" dirty="0">
              <a:solidFill>
                <a:srgbClr val="FF0000"/>
              </a:solidFill>
            </a:endParaRPr>
          </a:p>
        </p:txBody>
      </p:sp>
      <p:sp>
        <p:nvSpPr>
          <p:cNvPr id="26" name="Rectangle 25"/>
          <p:cNvSpPr/>
          <p:nvPr/>
        </p:nvSpPr>
        <p:spPr>
          <a:xfrm>
            <a:off x="8557763" y="335353"/>
            <a:ext cx="3016531" cy="707886"/>
          </a:xfrm>
          <a:prstGeom prst="rect">
            <a:avLst/>
          </a:prstGeom>
        </p:spPr>
        <p:txBody>
          <a:bodyPr wrap="none">
            <a:spAutoFit/>
          </a:bodyPr>
          <a:lstStyle/>
          <a:p>
            <a:r>
              <a:rPr lang="tr-TR" sz="2400" b="1" dirty="0" smtClean="0">
                <a:solidFill>
                  <a:srgbClr val="FF0000"/>
                </a:solidFill>
              </a:rPr>
              <a:t>Lozan Görüşmeleri </a:t>
            </a:r>
            <a:r>
              <a:rPr lang="tr-TR" sz="4000" b="1" dirty="0" smtClean="0">
                <a:solidFill>
                  <a:srgbClr val="FF0000"/>
                </a:solidFill>
              </a:rPr>
              <a:t>II </a:t>
            </a:r>
            <a:endParaRPr lang="tr-TR" sz="4000" b="1" dirty="0">
              <a:solidFill>
                <a:srgbClr val="FF0000"/>
              </a:solidFill>
            </a:endParaRPr>
          </a:p>
        </p:txBody>
      </p:sp>
    </p:spTree>
    <p:extLst>
      <p:ext uri="{BB962C8B-B14F-4D97-AF65-F5344CB8AC3E}">
        <p14:creationId xmlns:p14="http://schemas.microsoft.com/office/powerpoint/2010/main" val="37345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1124329" y="5745430"/>
            <a:ext cx="6783535" cy="646331"/>
          </a:xfrm>
          <a:prstGeom prst="rect">
            <a:avLst/>
          </a:prstGeom>
        </p:spPr>
        <p:txBody>
          <a:bodyPr wrap="square">
            <a:spAutoFit/>
          </a:bodyPr>
          <a:lstStyle/>
          <a:p>
            <a:pPr algn="just"/>
            <a:r>
              <a:rPr lang="tr-TR" dirty="0" smtClean="0">
                <a:solidFill>
                  <a:schemeClr val="bg1"/>
                </a:solidFill>
              </a:rPr>
              <a:t>İtilaf </a:t>
            </a:r>
            <a:r>
              <a:rPr lang="tr-TR" dirty="0">
                <a:solidFill>
                  <a:schemeClr val="bg1"/>
                </a:solidFill>
              </a:rPr>
              <a:t>Devletleri adına </a:t>
            </a:r>
            <a:r>
              <a:rPr lang="tr-TR" dirty="0" smtClean="0">
                <a:solidFill>
                  <a:schemeClr val="bg1"/>
                </a:solidFill>
              </a:rPr>
              <a:t>İngiltere, Fransa, İtalya temsilcileri görüşmelere katılmış, Yunanistan’ı daİngiltere </a:t>
            </a:r>
            <a:r>
              <a:rPr lang="tr-TR" dirty="0">
                <a:solidFill>
                  <a:schemeClr val="bg1"/>
                </a:solidFill>
              </a:rPr>
              <a:t>temsil </a:t>
            </a:r>
            <a:r>
              <a:rPr lang="tr-TR" dirty="0" smtClean="0">
                <a:solidFill>
                  <a:schemeClr val="bg1"/>
                </a:solidFill>
              </a:rPr>
              <a:t>etmiştir</a:t>
            </a:r>
            <a:r>
              <a:rPr lang="tr-TR" dirty="0" smtClean="0">
                <a:solidFill>
                  <a:srgbClr val="FF0000"/>
                </a:solidFill>
              </a:rPr>
              <a:t>.......................................</a:t>
            </a:r>
            <a:endParaRPr lang="tr-TR" dirty="0">
              <a:solidFill>
                <a:srgbClr val="FF0000"/>
              </a:solidFill>
            </a:endParaRPr>
          </a:p>
        </p:txBody>
      </p:sp>
      <p:sp>
        <p:nvSpPr>
          <p:cNvPr id="2" name="Rectangle 1"/>
          <p:cNvSpPr/>
          <p:nvPr/>
        </p:nvSpPr>
        <p:spPr>
          <a:xfrm>
            <a:off x="945893" y="182880"/>
            <a:ext cx="4493281" cy="523220"/>
          </a:xfrm>
          <a:prstGeom prst="rect">
            <a:avLst/>
          </a:prstGeom>
        </p:spPr>
        <p:txBody>
          <a:bodyPr wrap="none">
            <a:spAutoFit/>
          </a:bodyPr>
          <a:lstStyle/>
          <a:p>
            <a:r>
              <a:rPr lang="tr-TR" sz="2800" b="1" dirty="0">
                <a:solidFill>
                  <a:srgbClr val="FF0000"/>
                </a:solidFill>
              </a:rPr>
              <a:t>Mudanya Ateşkes </a:t>
            </a:r>
            <a:r>
              <a:rPr lang="tr-TR" sz="2800" b="1" dirty="0" smtClean="0">
                <a:solidFill>
                  <a:srgbClr val="FF0000"/>
                </a:solidFill>
              </a:rPr>
              <a:t>Anlaşması </a:t>
            </a:r>
            <a:endParaRPr lang="tr-TR" sz="2800" b="1" dirty="0">
              <a:solidFill>
                <a:srgbClr val="FF0000"/>
              </a:solidFill>
            </a:endParaRPr>
          </a:p>
        </p:txBody>
      </p:sp>
      <p:sp>
        <p:nvSpPr>
          <p:cNvPr id="5" name="Rectangle 4"/>
          <p:cNvSpPr/>
          <p:nvPr/>
        </p:nvSpPr>
        <p:spPr>
          <a:xfrm>
            <a:off x="945892" y="1028571"/>
            <a:ext cx="5789413" cy="646331"/>
          </a:xfrm>
          <a:prstGeom prst="rect">
            <a:avLst/>
          </a:prstGeom>
        </p:spPr>
        <p:txBody>
          <a:bodyPr wrap="square">
            <a:spAutoFit/>
          </a:bodyPr>
          <a:lstStyle/>
          <a:p>
            <a:pPr algn="just"/>
            <a:r>
              <a:rPr lang="tr-TR" dirty="0">
                <a:solidFill>
                  <a:schemeClr val="bg1"/>
                </a:solidFill>
              </a:rPr>
              <a:t>Batı Anadolu’nun Yunan işgalinden kurtarılmasından sonra sıra </a:t>
            </a:r>
            <a:r>
              <a:rPr lang="tr-TR" dirty="0" smtClean="0">
                <a:solidFill>
                  <a:schemeClr val="bg1"/>
                </a:solidFill>
              </a:rPr>
              <a:t>İstanbul ve Trakya’nın </a:t>
            </a:r>
            <a:r>
              <a:rPr lang="tr-TR" dirty="0">
                <a:solidFill>
                  <a:schemeClr val="bg1"/>
                </a:solidFill>
              </a:rPr>
              <a:t>kurtarılmasına </a:t>
            </a:r>
            <a:r>
              <a:rPr lang="tr-TR" dirty="0" smtClean="0">
                <a:solidFill>
                  <a:schemeClr val="bg1"/>
                </a:solidFill>
              </a:rPr>
              <a:t>gelmişti</a:t>
            </a:r>
            <a:r>
              <a:rPr lang="tr-TR" dirty="0" smtClean="0">
                <a:solidFill>
                  <a:srgbClr val="FF0000"/>
                </a:solidFill>
              </a:rPr>
              <a:t>..................</a:t>
            </a:r>
            <a:endParaRPr lang="tr-TR" dirty="0">
              <a:solidFill>
                <a:srgbClr val="FF0000"/>
              </a:solidFill>
            </a:endParaRPr>
          </a:p>
        </p:txBody>
      </p:sp>
      <p:sp>
        <p:nvSpPr>
          <p:cNvPr id="6" name="Rectangle 5"/>
          <p:cNvSpPr/>
          <p:nvPr/>
        </p:nvSpPr>
        <p:spPr>
          <a:xfrm>
            <a:off x="4337659" y="1909672"/>
            <a:ext cx="5682155" cy="1200329"/>
          </a:xfrm>
          <a:prstGeom prst="rect">
            <a:avLst/>
          </a:prstGeom>
        </p:spPr>
        <p:txBody>
          <a:bodyPr wrap="square">
            <a:spAutoFit/>
          </a:bodyPr>
          <a:lstStyle/>
          <a:p>
            <a:pPr algn="just"/>
            <a:r>
              <a:rPr lang="tr-TR" dirty="0">
                <a:solidFill>
                  <a:schemeClr val="bg1"/>
                </a:solidFill>
              </a:rPr>
              <a:t>Fakat Boğazlar bölgesi İtilaf Devletleri’nin kontrolünde idi. Türk askerî birlikleri Boğazlara yönelince; İtalyanlar ve Fransızlar, İngilizleri yalnız bırakarak Çanakkale ve İzmit’teki birliklerini çektiler</a:t>
            </a:r>
            <a:r>
              <a:rPr lang="tr-TR" dirty="0" smtClean="0">
                <a:solidFill>
                  <a:srgbClr val="FF0000"/>
                </a:solidFill>
              </a:rPr>
              <a:t>...................................................................</a:t>
            </a:r>
            <a:endParaRPr lang="tr-TR" dirty="0">
              <a:solidFill>
                <a:srgbClr val="FF0000"/>
              </a:solidFill>
            </a:endParaRPr>
          </a:p>
        </p:txBody>
      </p:sp>
      <p:sp>
        <p:nvSpPr>
          <p:cNvPr id="7" name="Rectangle 6"/>
          <p:cNvSpPr/>
          <p:nvPr/>
        </p:nvSpPr>
        <p:spPr>
          <a:xfrm>
            <a:off x="5625711" y="3348025"/>
            <a:ext cx="6217154" cy="923330"/>
          </a:xfrm>
          <a:prstGeom prst="rect">
            <a:avLst/>
          </a:prstGeom>
        </p:spPr>
        <p:txBody>
          <a:bodyPr wrap="square">
            <a:spAutoFit/>
          </a:bodyPr>
          <a:lstStyle/>
          <a:p>
            <a:pPr algn="just"/>
            <a:r>
              <a:rPr lang="tr-TR" dirty="0">
                <a:solidFill>
                  <a:schemeClr val="bg1"/>
                </a:solidFill>
              </a:rPr>
              <a:t>Yunanlıları terk etmek istemeyen İngiltere, dominyonlarından istediği desteği de bulamayınca Türklerle barış görüşmeleri için masaya oturmaya mecbur kaldı. </a:t>
            </a:r>
            <a:endParaRPr lang="tr-TR" dirty="0"/>
          </a:p>
        </p:txBody>
      </p:sp>
      <p:sp>
        <p:nvSpPr>
          <p:cNvPr id="8" name="Rectangle 7"/>
          <p:cNvSpPr/>
          <p:nvPr/>
        </p:nvSpPr>
        <p:spPr>
          <a:xfrm>
            <a:off x="4337657" y="4464288"/>
            <a:ext cx="5682157" cy="923330"/>
          </a:xfrm>
          <a:prstGeom prst="rect">
            <a:avLst/>
          </a:prstGeom>
        </p:spPr>
        <p:txBody>
          <a:bodyPr wrap="square">
            <a:spAutoFit/>
          </a:bodyPr>
          <a:lstStyle/>
          <a:p>
            <a:pPr algn="just"/>
            <a:r>
              <a:rPr lang="tr-TR" dirty="0">
                <a:solidFill>
                  <a:prstClr val="white"/>
                </a:solidFill>
              </a:rPr>
              <a:t>3 Ekim 1921’de Mudanya Ateşkes görüşmelerine TBMM adına Batı Cephesi Komutanı İsmet Paşa katıldı ve konferansa başkanlık etti</a:t>
            </a:r>
            <a:r>
              <a:rPr lang="tr-TR" dirty="0" smtClean="0">
                <a:solidFill>
                  <a:srgbClr val="FF0000"/>
                </a:solidFill>
              </a:rPr>
              <a:t>........................................................</a:t>
            </a:r>
            <a:r>
              <a:rPr lang="tr-TR" dirty="0" smtClean="0">
                <a:solidFill>
                  <a:prstClr val="white"/>
                </a:solidFill>
              </a:rPr>
              <a:t> </a:t>
            </a:r>
            <a:endParaRPr lang="tr-TR" dirty="0"/>
          </a:p>
        </p:txBody>
      </p:sp>
      <p:cxnSp>
        <p:nvCxnSpPr>
          <p:cNvPr id="10" name="Düz Ok Bağlayıcısı 16"/>
          <p:cNvCxnSpPr/>
          <p:nvPr/>
        </p:nvCxnSpPr>
        <p:spPr>
          <a:xfrm>
            <a:off x="-103973" y="3675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useBgFill="1">
        <p:nvSpPr>
          <p:cNvPr id="11" name="Oval 10">
            <a:extLst>
              <a:ext uri="{FF2B5EF4-FFF2-40B4-BE49-F238E27FC236}">
                <a16:creationId xmlns:a16="http://schemas.microsoft.com/office/drawing/2014/main" id="{E41A17D8-7295-4C3D-B792-16A02875018C}"/>
              </a:ext>
            </a:extLst>
          </p:cNvPr>
          <p:cNvSpPr/>
          <p:nvPr/>
        </p:nvSpPr>
        <p:spPr>
          <a:xfrm>
            <a:off x="734226" y="3080656"/>
            <a:ext cx="813220" cy="830998"/>
          </a:xfrm>
          <a:prstGeom prst="ellipse">
            <a:avLst/>
          </a:prstGeom>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3438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6618637" y="556613"/>
            <a:ext cx="5203767" cy="5909310"/>
          </a:xfrm>
          <a:prstGeom prst="rect">
            <a:avLst/>
          </a:prstGeom>
        </p:spPr>
        <p:txBody>
          <a:bodyPr wrap="square">
            <a:spAutoFit/>
          </a:bodyPr>
          <a:lstStyle/>
          <a:p>
            <a:pPr lvl="0" algn="just"/>
            <a:r>
              <a:rPr lang="tr-TR" dirty="0" smtClean="0">
                <a:solidFill>
                  <a:schemeClr val="bg1"/>
                </a:solidFill>
              </a:rPr>
              <a:t>11 </a:t>
            </a:r>
            <a:r>
              <a:rPr lang="tr-TR" dirty="0">
                <a:solidFill>
                  <a:schemeClr val="bg1"/>
                </a:solidFill>
              </a:rPr>
              <a:t>Ekim 1922’de, 14 maddeden oluşan Mudanya Ateşkes Anlaşması imzalandı</a:t>
            </a:r>
            <a:r>
              <a:rPr lang="tr-TR" dirty="0" smtClean="0">
                <a:solidFill>
                  <a:schemeClr val="bg1"/>
                </a:solidFill>
              </a:rPr>
              <a:t>.</a:t>
            </a:r>
          </a:p>
          <a:p>
            <a:pPr lvl="0" algn="just"/>
            <a:r>
              <a:rPr lang="tr-TR" sz="6600" dirty="0" smtClean="0">
                <a:solidFill>
                  <a:srgbClr val="FF0000"/>
                </a:solidFill>
              </a:rPr>
              <a:t>.</a:t>
            </a:r>
            <a:r>
              <a:rPr lang="tr-TR" dirty="0" smtClean="0">
                <a:solidFill>
                  <a:schemeClr val="bg1"/>
                </a:solidFill>
              </a:rPr>
              <a:t>Bu </a:t>
            </a:r>
            <a:r>
              <a:rPr lang="tr-TR" dirty="0">
                <a:solidFill>
                  <a:schemeClr val="bg1"/>
                </a:solidFill>
              </a:rPr>
              <a:t>ateşkes anlaşmasıyla </a:t>
            </a:r>
            <a:r>
              <a:rPr lang="tr-TR" dirty="0">
                <a:solidFill>
                  <a:srgbClr val="FF0000"/>
                </a:solidFill>
              </a:rPr>
              <a:t>İstanbul</a:t>
            </a:r>
            <a:r>
              <a:rPr lang="tr-TR" dirty="0">
                <a:solidFill>
                  <a:schemeClr val="bg1"/>
                </a:solidFill>
              </a:rPr>
              <a:t> ve </a:t>
            </a:r>
            <a:r>
              <a:rPr lang="tr-TR" dirty="0">
                <a:solidFill>
                  <a:srgbClr val="FF0000"/>
                </a:solidFill>
              </a:rPr>
              <a:t>Doğu</a:t>
            </a:r>
            <a:r>
              <a:rPr lang="tr-TR" dirty="0">
                <a:solidFill>
                  <a:schemeClr val="bg1"/>
                </a:solidFill>
              </a:rPr>
              <a:t> </a:t>
            </a:r>
            <a:r>
              <a:rPr lang="tr-TR" dirty="0">
                <a:solidFill>
                  <a:srgbClr val="FF0000"/>
                </a:solidFill>
              </a:rPr>
              <a:t>Trakya</a:t>
            </a:r>
            <a:r>
              <a:rPr lang="tr-TR" dirty="0">
                <a:solidFill>
                  <a:schemeClr val="bg1"/>
                </a:solidFill>
              </a:rPr>
              <a:t> savaş yapılmadan kurtarıldı. </a:t>
            </a:r>
            <a:r>
              <a:rPr lang="tr-TR" dirty="0" smtClean="0">
                <a:solidFill>
                  <a:schemeClr val="bg1"/>
                </a:solidFill>
              </a:rPr>
              <a:t>Millî </a:t>
            </a:r>
            <a:r>
              <a:rPr lang="tr-TR" dirty="0">
                <a:solidFill>
                  <a:schemeClr val="bg1"/>
                </a:solidFill>
              </a:rPr>
              <a:t>Mücadele’nin askerî safhası tamamlanmış oldu</a:t>
            </a:r>
            <a:r>
              <a:rPr lang="tr-TR" dirty="0" smtClean="0">
                <a:solidFill>
                  <a:schemeClr val="bg1"/>
                </a:solidFill>
              </a:rPr>
              <a:t>.</a:t>
            </a:r>
          </a:p>
          <a:p>
            <a:pPr lvl="0" algn="just"/>
            <a:r>
              <a:rPr lang="tr-TR" sz="6600" dirty="0" smtClean="0">
                <a:solidFill>
                  <a:srgbClr val="FF0000"/>
                </a:solidFill>
              </a:rPr>
              <a:t>.</a:t>
            </a:r>
            <a:r>
              <a:rPr lang="tr-TR" dirty="0" smtClean="0">
                <a:solidFill>
                  <a:schemeClr val="bg1"/>
                </a:solidFill>
              </a:rPr>
              <a:t>İngiltere’nin </a:t>
            </a:r>
            <a:r>
              <a:rPr lang="tr-TR" dirty="0">
                <a:solidFill>
                  <a:schemeClr val="bg1"/>
                </a:solidFill>
              </a:rPr>
              <a:t>Doğu Akdeniz politikası iflas etti ve İngiltere’nin Yunan destekçisi Başbakanı Lloyd George </a:t>
            </a:r>
            <a:r>
              <a:rPr lang="tr-TR" dirty="0" smtClean="0">
                <a:solidFill>
                  <a:schemeClr val="bg1"/>
                </a:solidFill>
              </a:rPr>
              <a:t>istifa </a:t>
            </a:r>
            <a:r>
              <a:rPr lang="tr-TR" dirty="0">
                <a:solidFill>
                  <a:schemeClr val="bg1"/>
                </a:solidFill>
              </a:rPr>
              <a:t>etmek zorunda kaldı. </a:t>
            </a:r>
          </a:p>
          <a:p>
            <a:pPr lvl="0" algn="just"/>
            <a:r>
              <a:rPr lang="tr-TR" sz="6600" dirty="0" smtClean="0">
                <a:solidFill>
                  <a:srgbClr val="FF0000"/>
                </a:solidFill>
              </a:rPr>
              <a:t>.</a:t>
            </a:r>
            <a:r>
              <a:rPr lang="tr-TR" dirty="0" smtClean="0">
                <a:solidFill>
                  <a:schemeClr val="bg1"/>
                </a:solidFill>
              </a:rPr>
              <a:t>İtilaf </a:t>
            </a:r>
            <a:r>
              <a:rPr lang="tr-TR" dirty="0">
                <a:solidFill>
                  <a:schemeClr val="bg1"/>
                </a:solidFill>
              </a:rPr>
              <a:t>Devletleri, Osmanlı Devleti’nin sona erdiğini de kabul etmiş oluyorlardı. Çünkü Mudanya Ateşkes Anlaşması’nı TBMM Hükûmeti ile imzaladılar ve İstanbul’un TBMM Hükûmeti’ne teslim edilmesini kabul ettiler. </a:t>
            </a:r>
          </a:p>
        </p:txBody>
      </p:sp>
      <p:pic>
        <p:nvPicPr>
          <p:cNvPr id="1026" name="Picture 2" descr="MUDANYA MÜTAREKESİ VE TRAKYA'NIN KURTULUŞU | TÜRK TARİHİ ARAŞTIRMALAR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769033"/>
            <a:ext cx="2527069" cy="10889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27069" y="6427113"/>
            <a:ext cx="2565862" cy="430887"/>
          </a:xfrm>
          <a:prstGeom prst="rect">
            <a:avLst/>
          </a:prstGeom>
        </p:spPr>
        <p:txBody>
          <a:bodyPr wrap="square">
            <a:spAutoFit/>
          </a:bodyPr>
          <a:lstStyle/>
          <a:p>
            <a:r>
              <a:rPr lang="tr-TR" sz="1100" dirty="0">
                <a:hlinkClick r:id="rId3"/>
              </a:rPr>
              <a:t>https://</a:t>
            </a:r>
            <a:r>
              <a:rPr lang="tr-TR" sz="1100" dirty="0" smtClean="0">
                <a:hlinkClick r:id="rId3"/>
              </a:rPr>
              <a:t>www.altayli.net/mudanya-mutarekesi-ve-trakyanin-kurtulusu.html</a:t>
            </a:r>
            <a:endParaRPr lang="tr-TR" sz="1100" dirty="0" smtClean="0"/>
          </a:p>
        </p:txBody>
      </p:sp>
      <p:pic>
        <p:nvPicPr>
          <p:cNvPr id="1030" name="Picture 6" descr="MUDANYA ATEŞKES ANTLAŞMAS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82" y="296492"/>
            <a:ext cx="5286895" cy="3429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9382" y="3725493"/>
            <a:ext cx="2595489" cy="430887"/>
          </a:xfrm>
          <a:prstGeom prst="rect">
            <a:avLst/>
          </a:prstGeom>
        </p:spPr>
        <p:txBody>
          <a:bodyPr wrap="square">
            <a:spAutoFit/>
          </a:bodyPr>
          <a:lstStyle/>
          <a:p>
            <a:r>
              <a:rPr lang="tr-TR" sz="1100" dirty="0">
                <a:hlinkClick r:id="rId5"/>
              </a:rPr>
              <a:t>https://www.edirnegazetesi.com.tr/mudanya-ateskes-antlasmasi/20316</a:t>
            </a:r>
            <a:r>
              <a:rPr lang="tr-TR" sz="1100" dirty="0" smtClean="0">
                <a:hlinkClick r:id="rId5"/>
              </a:rPr>
              <a:t>/</a:t>
            </a:r>
            <a:endParaRPr lang="tr-TR" sz="1100" dirty="0" smtClean="0"/>
          </a:p>
        </p:txBody>
      </p:sp>
      <p:sp>
        <p:nvSpPr>
          <p:cNvPr id="9" name="Oval 8">
            <a:extLst>
              <a:ext uri="{FF2B5EF4-FFF2-40B4-BE49-F238E27FC236}">
                <a16:creationId xmlns:a16="http://schemas.microsoft.com/office/drawing/2014/main" id="{E41A17D8-7295-4C3D-B792-16A02875018C}"/>
              </a:ext>
            </a:extLst>
          </p:cNvPr>
          <p:cNvSpPr/>
          <p:nvPr/>
        </p:nvSpPr>
        <p:spPr>
          <a:xfrm>
            <a:off x="2103736" y="4706971"/>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Rectangle 2"/>
          <p:cNvSpPr/>
          <p:nvPr/>
        </p:nvSpPr>
        <p:spPr>
          <a:xfrm rot="16200000">
            <a:off x="4070445" y="3244334"/>
            <a:ext cx="4051109" cy="369332"/>
          </a:xfrm>
          <a:prstGeom prst="rect">
            <a:avLst/>
          </a:prstGeom>
        </p:spPr>
        <p:txBody>
          <a:bodyPr wrap="none">
            <a:spAutoFit/>
          </a:bodyPr>
          <a:lstStyle/>
          <a:p>
            <a:r>
              <a:rPr lang="tr-TR" dirty="0">
                <a:solidFill>
                  <a:srgbClr val="FF0000"/>
                </a:solidFill>
              </a:rPr>
              <a:t>...................................................................</a:t>
            </a:r>
            <a:endParaRPr lang="tr-TR" dirty="0"/>
          </a:p>
        </p:txBody>
      </p:sp>
    </p:spTree>
    <p:extLst>
      <p:ext uri="{BB962C8B-B14F-4D97-AF65-F5344CB8AC3E}">
        <p14:creationId xmlns:p14="http://schemas.microsoft.com/office/powerpoint/2010/main" val="313938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E40E31-7CB1-465B-A6B6-B6D97C04D6DB}"/>
              </a:ext>
            </a:extLst>
          </p:cNvPr>
          <p:cNvSpPr/>
          <p:nvPr/>
        </p:nvSpPr>
        <p:spPr>
          <a:xfrm>
            <a:off x="5880991" y="5860174"/>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Oval 2">
            <a:extLst>
              <a:ext uri="{FF2B5EF4-FFF2-40B4-BE49-F238E27FC236}">
                <a16:creationId xmlns:a16="http://schemas.microsoft.com/office/drawing/2014/main" id="{E41A17D8-7295-4C3D-B792-16A02875018C}"/>
              </a:ext>
            </a:extLst>
          </p:cNvPr>
          <p:cNvSpPr/>
          <p:nvPr/>
        </p:nvSpPr>
        <p:spPr>
          <a:xfrm>
            <a:off x="9022792" y="457540"/>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6E3CF80B-5DA9-4BB0-AB42-9892BB70D02C}"/>
              </a:ext>
            </a:extLst>
          </p:cNvPr>
          <p:cNvSpPr/>
          <p:nvPr/>
        </p:nvSpPr>
        <p:spPr>
          <a:xfrm>
            <a:off x="4481475" y="6614216"/>
            <a:ext cx="3626296" cy="64531"/>
          </a:xfrm>
          <a:prstGeom prst="ellipse">
            <a:avLst/>
          </a:prstGeom>
          <a:solidFill>
            <a:srgbClr val="FF0000">
              <a:alpha val="76000"/>
            </a:srgbClr>
          </a:solidFill>
          <a:ln>
            <a:noFill/>
          </a:ln>
          <a:effectLst>
            <a:glow rad="241300">
              <a:schemeClr val="accent1">
                <a:satMod val="17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4"/>
          <p:cNvSpPr/>
          <p:nvPr/>
        </p:nvSpPr>
        <p:spPr>
          <a:xfrm>
            <a:off x="992785" y="177329"/>
            <a:ext cx="3758080" cy="830997"/>
          </a:xfrm>
          <a:prstGeom prst="rect">
            <a:avLst/>
          </a:prstGeom>
        </p:spPr>
        <p:txBody>
          <a:bodyPr wrap="none">
            <a:spAutoFit/>
          </a:bodyPr>
          <a:lstStyle/>
          <a:p>
            <a:r>
              <a:rPr lang="tr-TR" sz="2400" b="1" dirty="0">
                <a:solidFill>
                  <a:srgbClr val="FF0000"/>
                </a:solidFill>
              </a:rPr>
              <a:t>Barış Konferansı İçin </a:t>
            </a:r>
            <a:r>
              <a:rPr lang="tr-TR" sz="2400" b="1" dirty="0" smtClean="0">
                <a:solidFill>
                  <a:srgbClr val="FF0000"/>
                </a:solidFill>
              </a:rPr>
              <a:t>Yapılan</a:t>
            </a:r>
          </a:p>
          <a:p>
            <a:r>
              <a:rPr lang="tr-TR" sz="2400" b="1" dirty="0">
                <a:solidFill>
                  <a:srgbClr val="FF0000"/>
                </a:solidFill>
              </a:rPr>
              <a:t> </a:t>
            </a:r>
            <a:r>
              <a:rPr lang="tr-TR" sz="2400" b="1" dirty="0" smtClean="0">
                <a:solidFill>
                  <a:srgbClr val="FF0000"/>
                </a:solidFill>
              </a:rPr>
              <a:t>          </a:t>
            </a:r>
            <a:r>
              <a:rPr lang="tr-TR" sz="2400" b="1" dirty="0">
                <a:solidFill>
                  <a:srgbClr val="FF0000"/>
                </a:solidFill>
              </a:rPr>
              <a:t>Hazırlıklar </a:t>
            </a:r>
          </a:p>
        </p:txBody>
      </p:sp>
      <p:sp>
        <p:nvSpPr>
          <p:cNvPr id="8" name="Rectangle 7"/>
          <p:cNvSpPr/>
          <p:nvPr/>
        </p:nvSpPr>
        <p:spPr>
          <a:xfrm>
            <a:off x="257891" y="1647991"/>
            <a:ext cx="11669534" cy="923330"/>
          </a:xfrm>
          <a:prstGeom prst="rect">
            <a:avLst/>
          </a:prstGeom>
        </p:spPr>
        <p:txBody>
          <a:bodyPr wrap="square">
            <a:spAutoFit/>
          </a:bodyPr>
          <a:lstStyle/>
          <a:p>
            <a:pPr algn="just"/>
            <a:r>
              <a:rPr lang="tr-TR" dirty="0">
                <a:solidFill>
                  <a:schemeClr val="bg1"/>
                </a:solidFill>
              </a:rPr>
              <a:t>Mudanya Ateşkesi’nin imzalanmasından sonra sıra barış görüşmelerine gelmişti. Mustafa Kemal Paşa, görüşmeler için İzmir şehrini önerdiyse de bu öneri kabul görmedi. Görüşmelerin tarafsız bir ülke olan İsviçre’nin Lousanne (Lozan) kentinde yapılması kararlaştırıldı.</a:t>
            </a:r>
          </a:p>
        </p:txBody>
      </p:sp>
      <p:sp>
        <p:nvSpPr>
          <p:cNvPr id="9" name="Rectangle 8"/>
          <p:cNvSpPr/>
          <p:nvPr/>
        </p:nvSpPr>
        <p:spPr>
          <a:xfrm>
            <a:off x="3138459" y="2930775"/>
            <a:ext cx="6096000" cy="2862322"/>
          </a:xfrm>
          <a:prstGeom prst="rect">
            <a:avLst/>
          </a:prstGeom>
        </p:spPr>
        <p:txBody>
          <a:bodyPr>
            <a:spAutoFit/>
          </a:bodyPr>
          <a:lstStyle/>
          <a:p>
            <a:pPr algn="just"/>
            <a:r>
              <a:rPr lang="tr-TR" dirty="0">
                <a:solidFill>
                  <a:schemeClr val="bg1"/>
                </a:solidFill>
              </a:rPr>
              <a:t>İtilaf Devletleri, Lozan Barış Konferansı’na Türk tarafını temsilen İstanbul Hükûmeti’ni de davet edince, bu duruma tepki olarak TBMM tarafından saltanat kaldırıldı. Böylece Osmanlı Devleti’nin siyasal varlığına son verilmiş oldu. Artık barış görüşmelerinde Türk tarafının tek temsilcisi olarak sadece TBMM Hükûmeti kalmış, İtilaf Devletleri’nin oyunu bir kez daha bozulmuştu. Mudanya Ateşkes Görüşmeleri’ndeki başarısı sebebiyle Batı Cephesi Komutanı İsmet Paşa, Dışişleri Bakanı seçildi ve Lozan Barış Görüşmeleri’ne gidecek Türk heyetinin başına getirildi. </a:t>
            </a:r>
            <a:endParaRPr lang="tr-TR" dirty="0"/>
          </a:p>
        </p:txBody>
      </p:sp>
      <p:cxnSp>
        <p:nvCxnSpPr>
          <p:cNvPr id="10" name="Düz Ok Bağlayıcısı 16"/>
          <p:cNvCxnSpPr/>
          <p:nvPr/>
        </p:nvCxnSpPr>
        <p:spPr>
          <a:xfrm>
            <a:off x="-267042" y="688960"/>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750865" y="5423765"/>
            <a:ext cx="7455887"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52922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547563" y="625920"/>
            <a:ext cx="5395390" cy="2308324"/>
          </a:xfrm>
          <a:prstGeom prst="rect">
            <a:avLst/>
          </a:prstGeom>
        </p:spPr>
        <p:txBody>
          <a:bodyPr wrap="square">
            <a:spAutoFit/>
          </a:bodyPr>
          <a:lstStyle/>
          <a:p>
            <a:endParaRPr lang="tr-TR" dirty="0" smtClean="0">
              <a:latin typeface="TimesNewRomanPSMT"/>
            </a:endParaRPr>
          </a:p>
          <a:p>
            <a:pPr algn="just"/>
            <a:r>
              <a:rPr lang="tr-TR" dirty="0" smtClean="0">
                <a:solidFill>
                  <a:schemeClr val="bg1"/>
                </a:solidFill>
              </a:rPr>
              <a:t>İtilaf Devletleri, İsviçre’nin Lozan kentinde toplanacak olan barış konferansına TBMM’nin yanı sıra İstanbul Hükûmeti’ni de davet ettiler. İstanbul Hükûmeti de Ankara’ya barış konferansına birlikte katılmayı teklif etti. Bu teklife karşı Atatürk derhâl şu cevabı gönderdi: </a:t>
            </a:r>
            <a:r>
              <a:rPr lang="tr-TR" dirty="0" smtClean="0">
                <a:solidFill>
                  <a:srgbClr val="FF0000"/>
                </a:solidFill>
              </a:rPr>
              <a:t>“Barış konferansında Türkiye Devleti yalnız ve ancak TBMM Hükûmeti tarafından temsil olunur.</a:t>
            </a:r>
          </a:p>
        </p:txBody>
      </p:sp>
      <p:sp>
        <p:nvSpPr>
          <p:cNvPr id="4" name="Rectangle 3"/>
          <p:cNvSpPr/>
          <p:nvPr/>
        </p:nvSpPr>
        <p:spPr>
          <a:xfrm>
            <a:off x="6377354" y="4549676"/>
            <a:ext cx="5814646" cy="2031325"/>
          </a:xfrm>
          <a:prstGeom prst="rect">
            <a:avLst/>
          </a:prstGeom>
        </p:spPr>
        <p:txBody>
          <a:bodyPr wrap="square">
            <a:spAutoFit/>
          </a:bodyPr>
          <a:lstStyle/>
          <a:p>
            <a:pPr lvl="0" algn="just"/>
            <a:r>
              <a:rPr lang="tr-TR" dirty="0">
                <a:solidFill>
                  <a:schemeClr val="bg1"/>
                </a:solidFill>
              </a:rPr>
              <a:t>Ülkenin tek siyasi otoritesi olan TBMM Hükûmeti’nin bu fiilî </a:t>
            </a:r>
            <a:r>
              <a:rPr lang="tr-TR" dirty="0" smtClean="0">
                <a:solidFill>
                  <a:schemeClr val="bg1"/>
                </a:solidFill>
              </a:rPr>
              <a:t>durumunu resmî </a:t>
            </a:r>
            <a:r>
              <a:rPr lang="tr-TR" dirty="0">
                <a:solidFill>
                  <a:schemeClr val="bg1"/>
                </a:solidFill>
              </a:rPr>
              <a:t>hâle getirmek için TBMM üyeleri tarafından bir kanun teklifi </a:t>
            </a:r>
            <a:r>
              <a:rPr lang="tr-TR" dirty="0" smtClean="0">
                <a:solidFill>
                  <a:schemeClr val="bg1"/>
                </a:solidFill>
              </a:rPr>
              <a:t>hazırlandı. Bu </a:t>
            </a:r>
            <a:r>
              <a:rPr lang="tr-TR" dirty="0">
                <a:solidFill>
                  <a:schemeClr val="bg1"/>
                </a:solidFill>
              </a:rPr>
              <a:t>kanun teklifi, saltanat ve halifeliğin birbirinden ayrılmasını ve </a:t>
            </a:r>
            <a:r>
              <a:rPr lang="tr-TR" dirty="0" smtClean="0">
                <a:solidFill>
                  <a:schemeClr val="bg1"/>
                </a:solidFill>
              </a:rPr>
              <a:t>saltanat makamının </a:t>
            </a:r>
            <a:r>
              <a:rPr lang="tr-TR" dirty="0">
                <a:solidFill>
                  <a:schemeClr val="bg1"/>
                </a:solidFill>
              </a:rPr>
              <a:t>kaldırılmasını içeriyordu. Fakat meclisteki bazı üyeler bu </a:t>
            </a:r>
            <a:r>
              <a:rPr lang="tr-TR" dirty="0" smtClean="0">
                <a:solidFill>
                  <a:schemeClr val="bg1"/>
                </a:solidFill>
              </a:rPr>
              <a:t>teklife karşı </a:t>
            </a:r>
            <a:r>
              <a:rPr lang="tr-TR" dirty="0">
                <a:solidFill>
                  <a:schemeClr val="bg1"/>
                </a:solidFill>
              </a:rPr>
              <a:t>çıktılar. Kanun teklifini komisyonlara havale ederek zaman </a:t>
            </a:r>
            <a:r>
              <a:rPr lang="tr-TR" dirty="0" smtClean="0">
                <a:solidFill>
                  <a:schemeClr val="bg1"/>
                </a:solidFill>
              </a:rPr>
              <a:t>kazanmaya çalıştılar </a:t>
            </a:r>
            <a:endParaRPr lang="tr-TR" dirty="0">
              <a:solidFill>
                <a:schemeClr val="bg1"/>
              </a:solidFill>
            </a:endParaRPr>
          </a:p>
        </p:txBody>
      </p:sp>
      <p:sp>
        <p:nvSpPr>
          <p:cNvPr id="6" name="Rectangle 5"/>
          <p:cNvSpPr/>
          <p:nvPr/>
        </p:nvSpPr>
        <p:spPr>
          <a:xfrm>
            <a:off x="794395" y="345617"/>
            <a:ext cx="4038285" cy="523220"/>
          </a:xfrm>
          <a:prstGeom prst="rect">
            <a:avLst/>
          </a:prstGeom>
        </p:spPr>
        <p:txBody>
          <a:bodyPr wrap="none">
            <a:spAutoFit/>
          </a:bodyPr>
          <a:lstStyle/>
          <a:p>
            <a:pPr lvl="0"/>
            <a:r>
              <a:rPr lang="tr-TR" sz="2800" b="1" dirty="0">
                <a:solidFill>
                  <a:srgbClr val="FF0000"/>
                </a:solidFill>
                <a:latin typeface="TimesNewRomanPS-BoldMT"/>
              </a:rPr>
              <a:t>Saltanatın Kaldırılması</a:t>
            </a:r>
          </a:p>
        </p:txBody>
      </p:sp>
      <p:sp>
        <p:nvSpPr>
          <p:cNvPr id="7" name="Rectangle 6"/>
          <p:cNvSpPr/>
          <p:nvPr/>
        </p:nvSpPr>
        <p:spPr>
          <a:xfrm>
            <a:off x="5228492" y="3192550"/>
            <a:ext cx="4056185" cy="923330"/>
          </a:xfrm>
          <a:prstGeom prst="rect">
            <a:avLst/>
          </a:prstGeom>
        </p:spPr>
        <p:txBody>
          <a:bodyPr wrap="square">
            <a:spAutoFit/>
          </a:bodyPr>
          <a:lstStyle/>
          <a:p>
            <a:pPr algn="just"/>
            <a:r>
              <a:rPr lang="tr-TR" dirty="0" smtClean="0">
                <a:solidFill>
                  <a:schemeClr val="bg1"/>
                </a:solidFill>
              </a:rPr>
              <a:t>Oluşan </a:t>
            </a:r>
            <a:r>
              <a:rPr lang="tr-TR" dirty="0">
                <a:solidFill>
                  <a:schemeClr val="bg1"/>
                </a:solidFill>
              </a:rPr>
              <a:t>budurum TBMM Hükûmeti’ni ülkedeki siyasi ikilik sorununu çözme yönünde harekete geçmeye zorladı</a:t>
            </a:r>
            <a:r>
              <a:rPr lang="tr-TR" dirty="0">
                <a:latin typeface="TimesNewRomanPSMT"/>
              </a:rPr>
              <a:t>.</a:t>
            </a:r>
          </a:p>
        </p:txBody>
      </p:sp>
      <p:cxnSp>
        <p:nvCxnSpPr>
          <p:cNvPr id="8" name="Düz Ok Bağlayıcısı 16"/>
          <p:cNvCxnSpPr/>
          <p:nvPr/>
        </p:nvCxnSpPr>
        <p:spPr>
          <a:xfrm>
            <a:off x="-255471" y="59280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41A17D8-7295-4C3D-B792-16A02875018C}"/>
              </a:ext>
            </a:extLst>
          </p:cNvPr>
          <p:cNvSpPr/>
          <p:nvPr/>
        </p:nvSpPr>
        <p:spPr>
          <a:xfrm>
            <a:off x="7702838" y="2439025"/>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Rectangle 2"/>
          <p:cNvSpPr/>
          <p:nvPr/>
        </p:nvSpPr>
        <p:spPr>
          <a:xfrm rot="16200000">
            <a:off x="5073151" y="6647886"/>
            <a:ext cx="2608406" cy="369332"/>
          </a:xfrm>
          <a:prstGeom prst="rect">
            <a:avLst/>
          </a:prstGeom>
        </p:spPr>
        <p:txBody>
          <a:bodyPr wrap="none">
            <a:spAutoFit/>
          </a:bodyPr>
          <a:lstStyle/>
          <a:p>
            <a:r>
              <a:rPr lang="tr-TR" dirty="0" smtClean="0">
                <a:solidFill>
                  <a:srgbClr val="FF0000"/>
                </a:solidFill>
              </a:rPr>
              <a:t>..........................................</a:t>
            </a:r>
            <a:endParaRPr lang="tr-TR" dirty="0"/>
          </a:p>
        </p:txBody>
      </p:sp>
      <p:sp>
        <p:nvSpPr>
          <p:cNvPr id="5" name="Rectangle 4"/>
          <p:cNvSpPr/>
          <p:nvPr/>
        </p:nvSpPr>
        <p:spPr>
          <a:xfrm rot="5400000">
            <a:off x="9700568" y="6983234"/>
            <a:ext cx="1569660"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a:off x="4921635" y="2597144"/>
            <a:ext cx="7270365" cy="36933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solidFill>
                  <a:srgbClr val="FF0000"/>
                </a:solidFill>
              </a:rPr>
              <a:t>…………………………………...…….…  </a:t>
            </a:r>
            <a:r>
              <a:rPr lang="tr-TR" dirty="0" smtClean="0">
                <a:solidFill>
                  <a:srgbClr val="FF0000"/>
                </a:solidFill>
              </a:rPr>
              <a:t>       ……………………………………………………………….     </a:t>
            </a:r>
            <a:endParaRPr lang="tr-TR" dirty="0"/>
          </a:p>
        </p:txBody>
      </p:sp>
    </p:spTree>
    <p:extLst>
      <p:ext uri="{BB962C8B-B14F-4D97-AF65-F5344CB8AC3E}">
        <p14:creationId xmlns:p14="http://schemas.microsoft.com/office/powerpoint/2010/main" val="1561694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407878" y="1457302"/>
            <a:ext cx="7784122" cy="5355312"/>
          </a:xfrm>
          <a:prstGeom prst="rect">
            <a:avLst/>
          </a:prstGeom>
        </p:spPr>
        <p:txBody>
          <a:bodyPr wrap="square">
            <a:spAutoFit/>
          </a:bodyPr>
          <a:lstStyle/>
          <a:p>
            <a:pPr algn="just"/>
            <a:r>
              <a:rPr lang="tr-TR" sz="5400" b="1" dirty="0" smtClean="0">
                <a:solidFill>
                  <a:schemeClr val="bg1"/>
                </a:solidFill>
                <a:latin typeface="TimesNewRomanPSMT"/>
              </a:rPr>
              <a:t>.</a:t>
            </a:r>
            <a:r>
              <a:rPr lang="tr-TR" dirty="0" smtClean="0">
                <a:solidFill>
                  <a:schemeClr val="bg1"/>
                </a:solidFill>
                <a:latin typeface="TimesNewRomanPSMT"/>
              </a:rPr>
              <a:t>Halifelik </a:t>
            </a:r>
            <a:r>
              <a:rPr lang="tr-TR" dirty="0">
                <a:solidFill>
                  <a:schemeClr val="bg1"/>
                </a:solidFill>
                <a:latin typeface="TimesNewRomanPSMT"/>
              </a:rPr>
              <a:t>makamı ise Osmanlı hanedanına bırakılmak şartıyla siyasi </a:t>
            </a:r>
            <a:r>
              <a:rPr lang="tr-TR" dirty="0" smtClean="0">
                <a:solidFill>
                  <a:schemeClr val="bg1"/>
                </a:solidFill>
                <a:latin typeface="TimesNewRomanPSMT"/>
              </a:rPr>
              <a:t>yetkisinden ayrılmış </a:t>
            </a:r>
            <a:r>
              <a:rPr lang="tr-TR" dirty="0">
                <a:solidFill>
                  <a:schemeClr val="bg1"/>
                </a:solidFill>
                <a:latin typeface="TimesNewRomanPSMT"/>
              </a:rPr>
              <a:t>olarak yerinde kaldı.</a:t>
            </a:r>
          </a:p>
          <a:p>
            <a:pPr algn="just"/>
            <a:r>
              <a:rPr lang="tr-TR" sz="5400" b="1" dirty="0" smtClean="0">
                <a:solidFill>
                  <a:schemeClr val="bg1"/>
                </a:solidFill>
                <a:latin typeface="TimesNewRomanPSMT"/>
              </a:rPr>
              <a:t>.</a:t>
            </a:r>
            <a:r>
              <a:rPr lang="tr-TR" dirty="0" smtClean="0">
                <a:solidFill>
                  <a:schemeClr val="bg1"/>
                </a:solidFill>
                <a:latin typeface="TimesNewRomanPSMT"/>
              </a:rPr>
              <a:t>Saltanatın </a:t>
            </a:r>
            <a:r>
              <a:rPr lang="tr-TR" dirty="0">
                <a:solidFill>
                  <a:schemeClr val="bg1"/>
                </a:solidFill>
                <a:latin typeface="TimesNewRomanPSMT"/>
              </a:rPr>
              <a:t>kaldırılmasıyla TBMM Hükûmeti, Türk Milleti’nin tek </a:t>
            </a:r>
            <a:r>
              <a:rPr lang="tr-TR" dirty="0" smtClean="0">
                <a:solidFill>
                  <a:schemeClr val="bg1"/>
                </a:solidFill>
                <a:latin typeface="TimesNewRomanPSMT"/>
              </a:rPr>
              <a:t>temsilcisi olduğunu </a:t>
            </a:r>
            <a:r>
              <a:rPr lang="tr-TR" dirty="0">
                <a:solidFill>
                  <a:schemeClr val="bg1"/>
                </a:solidFill>
                <a:latin typeface="TimesNewRomanPSMT"/>
              </a:rPr>
              <a:t>dünyaya ilan etti. Egemenlik TBMM’nin, dolayısıyla millî iradenin</a:t>
            </a:r>
          </a:p>
          <a:p>
            <a:pPr algn="just"/>
            <a:r>
              <a:rPr lang="tr-TR" dirty="0">
                <a:solidFill>
                  <a:schemeClr val="bg1"/>
                </a:solidFill>
                <a:latin typeface="TimesNewRomanPSMT"/>
              </a:rPr>
              <a:t>eline geçti. </a:t>
            </a:r>
            <a:endParaRPr lang="tr-TR" dirty="0" smtClean="0">
              <a:solidFill>
                <a:schemeClr val="bg1"/>
              </a:solidFill>
              <a:latin typeface="TimesNewRomanPSMT"/>
            </a:endParaRPr>
          </a:p>
          <a:p>
            <a:pPr algn="just"/>
            <a:r>
              <a:rPr lang="tr-TR" sz="5400" b="1" dirty="0" smtClean="0">
                <a:solidFill>
                  <a:schemeClr val="bg1"/>
                </a:solidFill>
                <a:latin typeface="TimesNewRomanPSMT"/>
              </a:rPr>
              <a:t>.</a:t>
            </a:r>
            <a:r>
              <a:rPr lang="tr-TR" dirty="0" smtClean="0">
                <a:solidFill>
                  <a:schemeClr val="bg1"/>
                </a:solidFill>
                <a:latin typeface="TimesNewRomanPSMT"/>
              </a:rPr>
              <a:t>Saltanatın </a:t>
            </a:r>
            <a:r>
              <a:rPr lang="tr-TR" dirty="0">
                <a:solidFill>
                  <a:schemeClr val="bg1"/>
                </a:solidFill>
                <a:latin typeface="TimesNewRomanPSMT"/>
              </a:rPr>
              <a:t>kaldırılması millî egemenlik anlayışının kökleşmesini</a:t>
            </a:r>
          </a:p>
          <a:p>
            <a:pPr algn="just"/>
            <a:r>
              <a:rPr lang="tr-TR" dirty="0">
                <a:solidFill>
                  <a:schemeClr val="bg1"/>
                </a:solidFill>
                <a:latin typeface="TimesNewRomanPSMT"/>
              </a:rPr>
              <a:t>sağladı. Bu anlayış, cumhuriyete giden yolu açtı.</a:t>
            </a:r>
          </a:p>
          <a:p>
            <a:pPr algn="just"/>
            <a:r>
              <a:rPr lang="tr-TR" sz="5400" b="1" dirty="0" smtClean="0">
                <a:solidFill>
                  <a:schemeClr val="bg1"/>
                </a:solidFill>
                <a:latin typeface="TimesNewRomanPSMT"/>
              </a:rPr>
              <a:t>.</a:t>
            </a:r>
            <a:r>
              <a:rPr lang="tr-TR" dirty="0" smtClean="0">
                <a:solidFill>
                  <a:schemeClr val="bg1"/>
                </a:solidFill>
                <a:latin typeface="TimesNewRomanPSMT"/>
              </a:rPr>
              <a:t>Saltanatın </a:t>
            </a:r>
            <a:r>
              <a:rPr lang="tr-TR" dirty="0">
                <a:solidFill>
                  <a:schemeClr val="bg1"/>
                </a:solidFill>
                <a:latin typeface="TimesNewRomanPSMT"/>
              </a:rPr>
              <a:t>kaldırılması, Atatürkçü </a:t>
            </a:r>
            <a:r>
              <a:rPr lang="tr-TR" dirty="0" smtClean="0">
                <a:solidFill>
                  <a:schemeClr val="bg1"/>
                </a:solidFill>
                <a:latin typeface="TimesNewRomanPSMT"/>
              </a:rPr>
              <a:t>düşüncenin cumhuriyetçilik </a:t>
            </a:r>
            <a:r>
              <a:rPr lang="tr-TR" dirty="0">
                <a:solidFill>
                  <a:schemeClr val="bg1"/>
                </a:solidFill>
                <a:latin typeface="TimesNewRomanPSMT"/>
              </a:rPr>
              <a:t>ilkesi </a:t>
            </a:r>
            <a:r>
              <a:rPr lang="tr-TR" dirty="0" smtClean="0">
                <a:solidFill>
                  <a:schemeClr val="bg1"/>
                </a:solidFill>
                <a:latin typeface="TimesNewRomanPSMT"/>
              </a:rPr>
              <a:t>doğrultusunda attığı en önemliadımdır.</a:t>
            </a:r>
          </a:p>
          <a:p>
            <a:pPr algn="just"/>
            <a:endParaRPr lang="tr-TR" dirty="0">
              <a:solidFill>
                <a:schemeClr val="bg1"/>
              </a:solidFill>
              <a:latin typeface="TimesNewRomanPSMT"/>
            </a:endParaRPr>
          </a:p>
          <a:p>
            <a:pPr algn="just"/>
            <a:r>
              <a:rPr lang="tr-TR" dirty="0">
                <a:solidFill>
                  <a:schemeClr val="bg1"/>
                </a:solidFill>
                <a:latin typeface="TimesNewRomanPSMT"/>
              </a:rPr>
              <a:t>Millî Mücadele’yi yapan I. TBMM’nin yaptığı tek inkılap olmuştur.</a:t>
            </a:r>
            <a:endParaRPr lang="tr-TR" dirty="0">
              <a:solidFill>
                <a:schemeClr val="bg1"/>
              </a:solidFill>
            </a:endParaRPr>
          </a:p>
        </p:txBody>
      </p:sp>
      <p:sp>
        <p:nvSpPr>
          <p:cNvPr id="5" name="Rectangle 4"/>
          <p:cNvSpPr/>
          <p:nvPr/>
        </p:nvSpPr>
        <p:spPr>
          <a:xfrm>
            <a:off x="0" y="0"/>
            <a:ext cx="4407878" cy="2308324"/>
          </a:xfrm>
          <a:prstGeom prst="rect">
            <a:avLst/>
          </a:prstGeom>
        </p:spPr>
        <p:txBody>
          <a:bodyPr wrap="square">
            <a:spAutoFit/>
          </a:bodyPr>
          <a:lstStyle/>
          <a:p>
            <a:pPr algn="just"/>
            <a:r>
              <a:rPr lang="tr-TR" dirty="0">
                <a:solidFill>
                  <a:schemeClr val="bg1"/>
                </a:solidFill>
              </a:rPr>
              <a:t>Meclisteki havanın gerginleştiğini gören Atatürk’ün yaptığı konuşmayla 1 Kasım 1922’de TBMM, saltanatın kaldırılmasına ilişkin </a:t>
            </a:r>
            <a:r>
              <a:rPr lang="tr-TR" dirty="0" smtClean="0">
                <a:solidFill>
                  <a:schemeClr val="bg1"/>
                </a:solidFill>
              </a:rPr>
              <a:t>kanun teklifini </a:t>
            </a:r>
            <a:r>
              <a:rPr lang="tr-TR" dirty="0">
                <a:solidFill>
                  <a:schemeClr val="bg1"/>
                </a:solidFill>
              </a:rPr>
              <a:t>kabul etti. Böylece saltanat kaldırıldı ve Osmanlı </a:t>
            </a:r>
            <a:r>
              <a:rPr lang="tr-TR" dirty="0" smtClean="0">
                <a:solidFill>
                  <a:schemeClr val="bg1"/>
                </a:solidFill>
              </a:rPr>
              <a:t>Devletide sona ermişoldu</a:t>
            </a:r>
            <a:r>
              <a:rPr lang="tr-TR" dirty="0" smtClean="0">
                <a:solidFill>
                  <a:srgbClr val="FF0000"/>
                </a:solidFill>
              </a:rPr>
              <a:t>.........................................................</a:t>
            </a:r>
          </a:p>
          <a:p>
            <a:pPr algn="just"/>
            <a:r>
              <a:rPr lang="tr-TR" dirty="0">
                <a:solidFill>
                  <a:srgbClr val="FF0000"/>
                </a:solidFill>
              </a:rPr>
              <a:t> </a:t>
            </a:r>
            <a:r>
              <a:rPr lang="tr-TR" dirty="0" smtClean="0">
                <a:solidFill>
                  <a:srgbClr val="FF0000"/>
                </a:solidFill>
              </a:rPr>
              <a:t>                                                                              .</a:t>
            </a:r>
          </a:p>
          <a:p>
            <a:pPr algn="just"/>
            <a:r>
              <a:rPr lang="tr-TR" dirty="0">
                <a:solidFill>
                  <a:srgbClr val="FF0000"/>
                </a:solidFill>
              </a:rPr>
              <a:t> </a:t>
            </a:r>
            <a:r>
              <a:rPr lang="tr-TR" dirty="0" smtClean="0">
                <a:solidFill>
                  <a:srgbClr val="FF0000"/>
                </a:solidFill>
              </a:rPr>
              <a:t>                                                                              .</a:t>
            </a:r>
            <a:endParaRPr lang="tr-TR" dirty="0">
              <a:solidFill>
                <a:srgbClr val="FF0000"/>
              </a:solidFill>
            </a:endParaRPr>
          </a:p>
        </p:txBody>
      </p:sp>
      <p:sp>
        <p:nvSpPr>
          <p:cNvPr id="6" name="Oval 5">
            <a:extLst>
              <a:ext uri="{FF2B5EF4-FFF2-40B4-BE49-F238E27FC236}">
                <a16:creationId xmlns:a16="http://schemas.microsoft.com/office/drawing/2014/main" id="{E41A17D8-7295-4C3D-B792-16A02875018C}"/>
              </a:ext>
            </a:extLst>
          </p:cNvPr>
          <p:cNvSpPr/>
          <p:nvPr/>
        </p:nvSpPr>
        <p:spPr>
          <a:xfrm>
            <a:off x="2504746" y="3627126"/>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rot="16200000">
            <a:off x="2197658" y="6253542"/>
            <a:ext cx="4051109" cy="369332"/>
          </a:xfrm>
          <a:prstGeom prst="rect">
            <a:avLst/>
          </a:prstGeom>
        </p:spPr>
        <p:txBody>
          <a:bodyPr wrap="none">
            <a:spAutoFit/>
          </a:bodyPr>
          <a:lstStyle/>
          <a:p>
            <a:r>
              <a:rPr lang="tr-TR" dirty="0">
                <a:solidFill>
                  <a:srgbClr val="FF0000"/>
                </a:solidFill>
              </a:rPr>
              <a:t>...................................................................</a:t>
            </a:r>
            <a:endParaRPr lang="tr-TR" dirty="0"/>
          </a:p>
        </p:txBody>
      </p:sp>
    </p:spTree>
    <p:extLst>
      <p:ext uri="{BB962C8B-B14F-4D97-AF65-F5344CB8AC3E}">
        <p14:creationId xmlns:p14="http://schemas.microsoft.com/office/powerpoint/2010/main" val="353347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5"/>
          <p:cNvSpPr/>
          <p:nvPr/>
        </p:nvSpPr>
        <p:spPr>
          <a:xfrm>
            <a:off x="456653" y="648659"/>
            <a:ext cx="11433802" cy="3170099"/>
          </a:xfrm>
          <a:prstGeom prst="rect">
            <a:avLst/>
          </a:prstGeom>
        </p:spPr>
        <p:txBody>
          <a:bodyPr wrap="square">
            <a:spAutoFit/>
          </a:bodyPr>
          <a:lstStyle/>
          <a:p>
            <a:pPr algn="just"/>
            <a:r>
              <a:rPr lang="tr-TR" dirty="0" smtClean="0">
                <a:solidFill>
                  <a:schemeClr val="bg1"/>
                </a:solidFill>
              </a:rPr>
              <a:t>Saltanatın Kaldırılmasından sonra Lozan’a, Osmanlı Temsilcilerinin çağrılması ihtimali kalmamıştı. Türk milleti adına  Lozan </a:t>
            </a:r>
            <a:r>
              <a:rPr lang="tr-TR" dirty="0">
                <a:solidFill>
                  <a:schemeClr val="bg1"/>
                </a:solidFill>
              </a:rPr>
              <a:t>Barış Görüşmeleri’ne </a:t>
            </a:r>
            <a:r>
              <a:rPr lang="tr-TR" dirty="0" smtClean="0">
                <a:solidFill>
                  <a:schemeClr val="bg1"/>
                </a:solidFill>
              </a:rPr>
              <a:t> gidecek </a:t>
            </a:r>
            <a:r>
              <a:rPr lang="tr-TR" dirty="0">
                <a:solidFill>
                  <a:schemeClr val="bg1"/>
                </a:solidFill>
              </a:rPr>
              <a:t>33 kişiden oluşan heyete, </a:t>
            </a:r>
            <a:r>
              <a:rPr lang="tr-TR" dirty="0" smtClean="0">
                <a:solidFill>
                  <a:schemeClr val="bg1"/>
                </a:solidFill>
              </a:rPr>
              <a:t>Mustafa Kemal tarafından </a:t>
            </a:r>
            <a:r>
              <a:rPr lang="tr-TR" dirty="0">
                <a:solidFill>
                  <a:schemeClr val="bg1"/>
                </a:solidFill>
              </a:rPr>
              <a:t>bir direktif </a:t>
            </a:r>
            <a:r>
              <a:rPr lang="tr-TR" dirty="0" smtClean="0">
                <a:solidFill>
                  <a:schemeClr val="bg1"/>
                </a:solidFill>
              </a:rPr>
              <a:t>verilmiştir. </a:t>
            </a:r>
            <a:r>
              <a:rPr lang="tr-TR" dirty="0">
                <a:solidFill>
                  <a:schemeClr val="bg1"/>
                </a:solidFill>
              </a:rPr>
              <a:t>Heyetten özellikle </a:t>
            </a:r>
            <a:r>
              <a:rPr lang="tr-TR" dirty="0" smtClean="0">
                <a:solidFill>
                  <a:schemeClr val="bg1"/>
                </a:solidFill>
              </a:rPr>
              <a:t>;</a:t>
            </a:r>
          </a:p>
          <a:p>
            <a:pPr algn="just"/>
            <a:endParaRPr lang="tr-TR" dirty="0">
              <a:solidFill>
                <a:schemeClr val="bg1"/>
              </a:solidFill>
            </a:endParaRPr>
          </a:p>
          <a:p>
            <a:pPr algn="just"/>
            <a:r>
              <a:rPr lang="tr-TR" sz="2800" b="1" dirty="0" smtClean="0">
                <a:solidFill>
                  <a:srgbClr val="FF0000"/>
                </a:solidFill>
              </a:rPr>
              <a:t>1</a:t>
            </a:r>
            <a:r>
              <a:rPr lang="tr-TR" dirty="0" smtClean="0">
                <a:solidFill>
                  <a:schemeClr val="bg1"/>
                </a:solidFill>
              </a:rPr>
              <a:t>. Anadolu’da </a:t>
            </a:r>
            <a:r>
              <a:rPr lang="tr-TR" dirty="0">
                <a:solidFill>
                  <a:schemeClr val="bg1"/>
                </a:solidFill>
              </a:rPr>
              <a:t>Ermenilere toprak </a:t>
            </a:r>
            <a:r>
              <a:rPr lang="tr-TR" dirty="0" smtClean="0">
                <a:solidFill>
                  <a:schemeClr val="bg1"/>
                </a:solidFill>
              </a:rPr>
              <a:t>verilmemesi</a:t>
            </a:r>
          </a:p>
          <a:p>
            <a:pPr algn="just"/>
            <a:r>
              <a:rPr lang="tr-TR" dirty="0">
                <a:solidFill>
                  <a:schemeClr val="bg1"/>
                </a:solidFill>
              </a:rPr>
              <a:t> </a:t>
            </a:r>
            <a:r>
              <a:rPr lang="tr-TR" dirty="0" smtClean="0">
                <a:solidFill>
                  <a:schemeClr val="bg1"/>
                </a:solidFill>
              </a:rPr>
              <a:t>                                       ve</a:t>
            </a:r>
          </a:p>
          <a:p>
            <a:pPr algn="just"/>
            <a:r>
              <a:rPr lang="tr-TR" sz="2800" b="1" dirty="0" smtClean="0">
                <a:solidFill>
                  <a:srgbClr val="FF0000"/>
                </a:solidFill>
              </a:rPr>
              <a:t>2</a:t>
            </a:r>
            <a:r>
              <a:rPr lang="tr-TR" dirty="0" smtClean="0">
                <a:solidFill>
                  <a:schemeClr val="bg1"/>
                </a:solidFill>
              </a:rPr>
              <a:t>. </a:t>
            </a:r>
            <a:r>
              <a:rPr lang="tr-TR" dirty="0">
                <a:solidFill>
                  <a:schemeClr val="bg1"/>
                </a:solidFill>
              </a:rPr>
              <a:t>K</a:t>
            </a:r>
            <a:r>
              <a:rPr lang="tr-TR" dirty="0" smtClean="0">
                <a:solidFill>
                  <a:schemeClr val="bg1"/>
                </a:solidFill>
              </a:rPr>
              <a:t>apitülasyonların </a:t>
            </a:r>
            <a:r>
              <a:rPr lang="tr-TR" dirty="0">
                <a:solidFill>
                  <a:schemeClr val="bg1"/>
                </a:solidFill>
              </a:rPr>
              <a:t>kaldırılması konularında </a:t>
            </a:r>
            <a:r>
              <a:rPr lang="tr-TR" dirty="0" smtClean="0">
                <a:solidFill>
                  <a:schemeClr val="bg1"/>
                </a:solidFill>
              </a:rPr>
              <a:t>taviz verilmemesi</a:t>
            </a:r>
          </a:p>
          <a:p>
            <a:pPr algn="just"/>
            <a:r>
              <a:rPr lang="tr-TR" dirty="0">
                <a:solidFill>
                  <a:schemeClr val="bg1"/>
                </a:solidFill>
              </a:rPr>
              <a:t> </a:t>
            </a:r>
            <a:r>
              <a:rPr lang="tr-TR" dirty="0" smtClean="0">
                <a:solidFill>
                  <a:schemeClr val="bg1"/>
                </a:solidFill>
              </a:rPr>
              <a:t>     </a:t>
            </a:r>
            <a:r>
              <a:rPr lang="tr-TR" dirty="0">
                <a:solidFill>
                  <a:schemeClr val="bg1"/>
                </a:solidFill>
              </a:rPr>
              <a:t>istendi</a:t>
            </a:r>
            <a:r>
              <a:rPr lang="tr-TR" dirty="0" smtClean="0">
                <a:solidFill>
                  <a:schemeClr val="bg1"/>
                </a:solidFill>
              </a:rPr>
              <a:t>.</a:t>
            </a:r>
          </a:p>
          <a:p>
            <a:pPr algn="just"/>
            <a:endParaRPr lang="tr-TR" dirty="0">
              <a:solidFill>
                <a:schemeClr val="bg1"/>
              </a:solidFill>
            </a:endParaRPr>
          </a:p>
          <a:p>
            <a:pPr algn="just"/>
            <a:endParaRPr lang="tr-TR" dirty="0" smtClean="0">
              <a:solidFill>
                <a:schemeClr val="bg1"/>
              </a:solidFill>
            </a:endParaRPr>
          </a:p>
        </p:txBody>
      </p:sp>
      <p:sp>
        <p:nvSpPr>
          <p:cNvPr id="3" name="Rectangle 2"/>
          <p:cNvSpPr/>
          <p:nvPr/>
        </p:nvSpPr>
        <p:spPr>
          <a:xfrm>
            <a:off x="3125554" y="3818758"/>
            <a:ext cx="6096000" cy="2677656"/>
          </a:xfrm>
          <a:prstGeom prst="rect">
            <a:avLst/>
          </a:prstGeom>
        </p:spPr>
        <p:txBody>
          <a:bodyPr>
            <a:spAutoFit/>
          </a:bodyPr>
          <a:lstStyle/>
          <a:p>
            <a:pPr algn="just"/>
            <a:r>
              <a:rPr lang="tr-TR" dirty="0" smtClean="0">
                <a:solidFill>
                  <a:schemeClr val="bg1"/>
                </a:solidFill>
              </a:rPr>
              <a:t>Konferans </a:t>
            </a:r>
            <a:r>
              <a:rPr lang="tr-TR" dirty="0">
                <a:solidFill>
                  <a:schemeClr val="bg1"/>
                </a:solidFill>
              </a:rPr>
              <a:t>20 Kasım 1922’de açıldı. Asıl barış görüşmeleri 21 Kasım’da Ouchy (Uşi) Şatosu Oteli’nin büyük salonunda başladı. Bu Konferansa </a:t>
            </a:r>
            <a:r>
              <a:rPr lang="tr-TR" sz="2400" b="1" dirty="0">
                <a:solidFill>
                  <a:srgbClr val="FF0000"/>
                </a:solidFill>
              </a:rPr>
              <a:t>Türkiye Büyük Millet Meclisi Hükûmeti, İngiltere, Fransa, İtalya, Japonya, Romanya, Yunanistan</a:t>
            </a:r>
            <a:r>
              <a:rPr lang="tr-TR" sz="2400" dirty="0">
                <a:solidFill>
                  <a:schemeClr val="bg1"/>
                </a:solidFill>
              </a:rPr>
              <a:t> </a:t>
            </a:r>
            <a:r>
              <a:rPr lang="tr-TR" dirty="0">
                <a:solidFill>
                  <a:schemeClr val="bg1"/>
                </a:solidFill>
              </a:rPr>
              <a:t>ve </a:t>
            </a:r>
            <a:r>
              <a:rPr lang="tr-TR" sz="2400" b="1" dirty="0">
                <a:solidFill>
                  <a:srgbClr val="FF0000"/>
                </a:solidFill>
              </a:rPr>
              <a:t>Yugoslavya</a:t>
            </a:r>
            <a:r>
              <a:rPr lang="tr-TR" dirty="0">
                <a:solidFill>
                  <a:schemeClr val="bg1"/>
                </a:solidFill>
              </a:rPr>
              <a:t> delegeleri katıldı. Boğazlarla ilgili konuların görüşülmesi sırasında </a:t>
            </a:r>
            <a:r>
              <a:rPr lang="tr-TR" sz="2400" dirty="0">
                <a:solidFill>
                  <a:srgbClr val="FF0000"/>
                </a:solidFill>
              </a:rPr>
              <a:t>Sovyetler Birliği </a:t>
            </a:r>
            <a:r>
              <a:rPr lang="tr-TR" dirty="0">
                <a:solidFill>
                  <a:schemeClr val="bg1"/>
                </a:solidFill>
              </a:rPr>
              <a:t>ve </a:t>
            </a:r>
            <a:r>
              <a:rPr lang="tr-TR" sz="2400" dirty="0">
                <a:solidFill>
                  <a:srgbClr val="FF0000"/>
                </a:solidFill>
              </a:rPr>
              <a:t>Bulgaristan</a:t>
            </a:r>
            <a:r>
              <a:rPr lang="tr-TR" dirty="0">
                <a:solidFill>
                  <a:schemeClr val="bg1"/>
                </a:solidFill>
              </a:rPr>
              <a:t> delegeleri de konferansa katıldı. </a:t>
            </a:r>
            <a:r>
              <a:rPr lang="tr-TR" dirty="0">
                <a:solidFill>
                  <a:srgbClr val="FF0000"/>
                </a:solidFill>
              </a:rPr>
              <a:t>ABD</a:t>
            </a:r>
            <a:r>
              <a:rPr lang="tr-TR" dirty="0">
                <a:solidFill>
                  <a:schemeClr val="bg1"/>
                </a:solidFill>
              </a:rPr>
              <a:t> ise sadece gözlemci olarak yer aldı</a:t>
            </a:r>
            <a:r>
              <a:rPr lang="tr-TR" dirty="0"/>
              <a:t>. </a:t>
            </a:r>
            <a:endParaRPr lang="tr-TR" dirty="0">
              <a:solidFill>
                <a:schemeClr val="bg1"/>
              </a:solidFill>
            </a:endParaRPr>
          </a:p>
        </p:txBody>
      </p:sp>
      <p:sp>
        <p:nvSpPr>
          <p:cNvPr id="4" name="Oval 3">
            <a:extLst>
              <a:ext uri="{FF2B5EF4-FFF2-40B4-BE49-F238E27FC236}">
                <a16:creationId xmlns:a16="http://schemas.microsoft.com/office/drawing/2014/main" id="{E41A17D8-7295-4C3D-B792-16A02875018C}"/>
              </a:ext>
            </a:extLst>
          </p:cNvPr>
          <p:cNvSpPr/>
          <p:nvPr/>
        </p:nvSpPr>
        <p:spPr>
          <a:xfrm>
            <a:off x="5824748" y="-17801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4"/>
          <p:cNvSpPr/>
          <p:nvPr/>
        </p:nvSpPr>
        <p:spPr>
          <a:xfrm>
            <a:off x="8140891" y="6516840"/>
            <a:ext cx="4051109" cy="369332"/>
          </a:xfrm>
          <a:prstGeom prst="rect">
            <a:avLst/>
          </a:prstGeom>
        </p:spPr>
        <p:txBody>
          <a:bodyPr wrap="none">
            <a:spAutoFit/>
          </a:bodyPr>
          <a:lstStyle/>
          <a:p>
            <a:r>
              <a:rPr lang="tr-TR" dirty="0">
                <a:solidFill>
                  <a:srgbClr val="FF0000"/>
                </a:solidFill>
              </a:rPr>
              <a:t>...................................................................</a:t>
            </a:r>
            <a:endParaRPr lang="tr-TR" dirty="0"/>
          </a:p>
        </p:txBody>
      </p:sp>
      <p:sp>
        <p:nvSpPr>
          <p:cNvPr id="6" name="Rectangle 5"/>
          <p:cNvSpPr/>
          <p:nvPr/>
        </p:nvSpPr>
        <p:spPr>
          <a:xfrm>
            <a:off x="19336" y="6516840"/>
            <a:ext cx="4051109" cy="369332"/>
          </a:xfrm>
          <a:prstGeom prst="rect">
            <a:avLst/>
          </a:prstGeom>
        </p:spPr>
        <p:txBody>
          <a:bodyPr wrap="none">
            <a:spAutoFit/>
          </a:bodyPr>
          <a:lstStyle/>
          <a:p>
            <a:r>
              <a:rPr lang="tr-TR" dirty="0">
                <a:solidFill>
                  <a:srgbClr val="FF0000"/>
                </a:solidFill>
              </a:rPr>
              <a:t>...................................................................</a:t>
            </a:r>
            <a:endParaRPr lang="tr-TR" dirty="0"/>
          </a:p>
        </p:txBody>
      </p:sp>
      <p:sp>
        <p:nvSpPr>
          <p:cNvPr id="7" name="Rectangle 6"/>
          <p:cNvSpPr/>
          <p:nvPr/>
        </p:nvSpPr>
        <p:spPr>
          <a:xfrm>
            <a:off x="8140891" y="-164717"/>
            <a:ext cx="4051109" cy="369332"/>
          </a:xfrm>
          <a:prstGeom prst="rect">
            <a:avLst/>
          </a:prstGeom>
        </p:spPr>
        <p:txBody>
          <a:bodyPr wrap="none">
            <a:spAutoFit/>
          </a:bodyPr>
          <a:lstStyle/>
          <a:p>
            <a:r>
              <a:rPr lang="tr-TR" dirty="0">
                <a:solidFill>
                  <a:srgbClr val="FF0000"/>
                </a:solidFill>
              </a:rPr>
              <a:t>...................................................................</a:t>
            </a:r>
            <a:endParaRPr lang="tr-TR" dirty="0"/>
          </a:p>
        </p:txBody>
      </p:sp>
      <p:sp>
        <p:nvSpPr>
          <p:cNvPr id="8" name="Rectangle 7"/>
          <p:cNvSpPr/>
          <p:nvPr/>
        </p:nvSpPr>
        <p:spPr>
          <a:xfrm>
            <a:off x="-119170" y="-120782"/>
            <a:ext cx="4051109" cy="369332"/>
          </a:xfrm>
          <a:prstGeom prst="rect">
            <a:avLst/>
          </a:prstGeom>
        </p:spPr>
        <p:txBody>
          <a:bodyPr wrap="none">
            <a:spAutoFit/>
          </a:bodyPr>
          <a:lstStyle/>
          <a:p>
            <a:r>
              <a:rPr lang="tr-TR" dirty="0">
                <a:solidFill>
                  <a:srgbClr val="FF0000"/>
                </a:solidFill>
              </a:rPr>
              <a:t>...................................................................</a:t>
            </a:r>
            <a:endParaRPr lang="tr-TR" dirty="0"/>
          </a:p>
        </p:txBody>
      </p:sp>
    </p:spTree>
    <p:extLst>
      <p:ext uri="{BB962C8B-B14F-4D97-AF65-F5344CB8AC3E}">
        <p14:creationId xmlns:p14="http://schemas.microsoft.com/office/powerpoint/2010/main" val="686827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6"/>
          <p:cNvSpPr/>
          <p:nvPr/>
        </p:nvSpPr>
        <p:spPr>
          <a:xfrm>
            <a:off x="211667" y="1097280"/>
            <a:ext cx="9165090" cy="3693319"/>
          </a:xfrm>
          <a:prstGeom prst="rect">
            <a:avLst/>
          </a:prstGeom>
        </p:spPr>
        <p:txBody>
          <a:bodyPr wrap="square">
            <a:spAutoFit/>
          </a:bodyPr>
          <a:lstStyle/>
          <a:p>
            <a:pPr algn="just"/>
            <a:r>
              <a:rPr lang="tr-TR" sz="6600" dirty="0" smtClean="0">
                <a:solidFill>
                  <a:srgbClr val="FF0000"/>
                </a:solidFill>
              </a:rPr>
              <a:t>.</a:t>
            </a:r>
            <a:r>
              <a:rPr lang="tr-TR" dirty="0" smtClean="0">
                <a:solidFill>
                  <a:schemeClr val="bg1"/>
                </a:solidFill>
              </a:rPr>
              <a:t>Lozan Barış Konferansı çok çetin tartışmalara sahne oldu.</a:t>
            </a:r>
            <a:endParaRPr lang="tr-TR" dirty="0">
              <a:solidFill>
                <a:schemeClr val="bg1"/>
              </a:solidFill>
            </a:endParaRPr>
          </a:p>
          <a:p>
            <a:pPr algn="just"/>
            <a:endParaRPr lang="tr-TR" dirty="0">
              <a:solidFill>
                <a:schemeClr val="bg1"/>
              </a:solidFill>
            </a:endParaRPr>
          </a:p>
          <a:p>
            <a:pPr algn="just"/>
            <a:r>
              <a:rPr lang="tr-TR" sz="6600" dirty="0" smtClean="0">
                <a:solidFill>
                  <a:srgbClr val="FF0000"/>
                </a:solidFill>
              </a:rPr>
              <a:t>.   </a:t>
            </a:r>
            <a:r>
              <a:rPr lang="tr-TR" dirty="0" smtClean="0">
                <a:solidFill>
                  <a:schemeClr val="bg1"/>
                </a:solidFill>
              </a:rPr>
              <a:t>Çünkü orada syüzyıllara  dayanan çeşitli ve çetrefilli sorunlar da çözülmeye çalışılıyordu.</a:t>
            </a:r>
          </a:p>
          <a:p>
            <a:pPr algn="just"/>
            <a:endParaRPr lang="tr-TR" dirty="0" smtClean="0">
              <a:solidFill>
                <a:schemeClr val="bg1"/>
              </a:solidFill>
            </a:endParaRPr>
          </a:p>
          <a:p>
            <a:pPr algn="just"/>
            <a:r>
              <a:rPr lang="tr-TR" sz="6600" dirty="0" smtClean="0">
                <a:solidFill>
                  <a:srgbClr val="FF0000"/>
                </a:solidFill>
              </a:rPr>
              <a:t>.</a:t>
            </a:r>
            <a:r>
              <a:rPr lang="tr-TR" dirty="0" smtClean="0">
                <a:solidFill>
                  <a:schemeClr val="bg1"/>
                </a:solidFill>
              </a:rPr>
              <a:t>Konferans 4 Şubat 1923’te bir sonuç elde edilemeden dağıldı</a:t>
            </a:r>
            <a:endParaRPr lang="tr-TR" dirty="0">
              <a:solidFill>
                <a:schemeClr val="bg1"/>
              </a:solidFill>
            </a:endParaRPr>
          </a:p>
        </p:txBody>
      </p:sp>
      <p:sp>
        <p:nvSpPr>
          <p:cNvPr id="4" name="Oval 3">
            <a:extLst>
              <a:ext uri="{FF2B5EF4-FFF2-40B4-BE49-F238E27FC236}">
                <a16:creationId xmlns:a16="http://schemas.microsoft.com/office/drawing/2014/main" id="{E41A17D8-7295-4C3D-B792-16A02875018C}"/>
              </a:ext>
            </a:extLst>
          </p:cNvPr>
          <p:cNvSpPr/>
          <p:nvPr/>
        </p:nvSpPr>
        <p:spPr>
          <a:xfrm>
            <a:off x="0" y="6495195"/>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Rectangle 2"/>
          <p:cNvSpPr/>
          <p:nvPr/>
        </p:nvSpPr>
        <p:spPr>
          <a:xfrm>
            <a:off x="7758504" y="3238975"/>
            <a:ext cx="4685898" cy="369332"/>
          </a:xfrm>
          <a:prstGeom prst="rect">
            <a:avLst/>
          </a:prstGeom>
        </p:spPr>
        <p:txBody>
          <a:bodyPr wrap="none">
            <a:spAutoFit/>
          </a:bodyPr>
          <a:lstStyle/>
          <a:p>
            <a:r>
              <a:rPr lang="tr-TR" dirty="0" smtClean="0">
                <a:solidFill>
                  <a:srgbClr val="FF0000"/>
                </a:solidFill>
              </a:rPr>
              <a:t>..............................................................................</a:t>
            </a:r>
            <a:endParaRPr lang="tr-TR" dirty="0"/>
          </a:p>
        </p:txBody>
      </p:sp>
      <p:sp>
        <p:nvSpPr>
          <p:cNvPr id="5" name="Rectangle 4"/>
          <p:cNvSpPr/>
          <p:nvPr/>
        </p:nvSpPr>
        <p:spPr>
          <a:xfrm>
            <a:off x="7758504" y="2574607"/>
            <a:ext cx="4512774" cy="369332"/>
          </a:xfrm>
          <a:prstGeom prst="rect">
            <a:avLst/>
          </a:prstGeom>
        </p:spPr>
        <p:txBody>
          <a:bodyPr wrap="none">
            <a:spAutoFit/>
          </a:bodyPr>
          <a:lstStyle/>
          <a:p>
            <a:r>
              <a:rPr lang="tr-TR" dirty="0" smtClean="0">
                <a:solidFill>
                  <a:srgbClr val="FF0000"/>
                </a:solidFill>
              </a:rPr>
              <a:t>...........................................................................</a:t>
            </a:r>
            <a:endParaRPr lang="tr-TR" dirty="0"/>
          </a:p>
        </p:txBody>
      </p:sp>
      <p:sp>
        <p:nvSpPr>
          <p:cNvPr id="6" name="Rectangle 5"/>
          <p:cNvSpPr/>
          <p:nvPr/>
        </p:nvSpPr>
        <p:spPr>
          <a:xfrm>
            <a:off x="7758504" y="6495195"/>
            <a:ext cx="4743606"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531029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1312</Words>
  <Application>Microsoft Office PowerPoint</Application>
  <PresentationFormat>Geniş ekran</PresentationFormat>
  <Paragraphs>113</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Calibri</vt:lpstr>
      <vt:lpstr>Source Sans Pro</vt:lpstr>
      <vt:lpstr>Source Sans Pro Semibold</vt:lpstr>
      <vt:lpstr>TimesNewRomanPS-BoldMT</vt:lpstr>
      <vt:lpstr>TimesNewRomanPSMT</vt:lpstr>
      <vt:lpstr>Univers Condensed</vt:lpstr>
      <vt:lpstr>Cubix Colorful - Light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TR</cp:lastModifiedBy>
  <cp:revision>184</cp:revision>
  <dcterms:created xsi:type="dcterms:W3CDTF">2020-04-22T23:46:10Z</dcterms:created>
  <dcterms:modified xsi:type="dcterms:W3CDTF">2021-02-28T20:05:04Z</dcterms:modified>
</cp:coreProperties>
</file>