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1"/>
  </p:notesMasterIdLst>
  <p:sldIdLst>
    <p:sldId id="256" r:id="rId2"/>
    <p:sldId id="277" r:id="rId3"/>
    <p:sldId id="258" r:id="rId4"/>
    <p:sldId id="284" r:id="rId5"/>
    <p:sldId id="261" r:id="rId6"/>
    <p:sldId id="262" r:id="rId7"/>
    <p:sldId id="263" r:id="rId8"/>
    <p:sldId id="278" r:id="rId9"/>
    <p:sldId id="279" r:id="rId10"/>
    <p:sldId id="280" r:id="rId11"/>
    <p:sldId id="281" r:id="rId12"/>
    <p:sldId id="282" r:id="rId13"/>
    <p:sldId id="283" r:id="rId14"/>
    <p:sldId id="271" r:id="rId15"/>
    <p:sldId id="285" r:id="rId16"/>
    <p:sldId id="275" r:id="rId17"/>
    <p:sldId id="286" r:id="rId18"/>
    <p:sldId id="270" r:id="rId19"/>
    <p:sldId id="257" r:id="rId2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BD1C4-727C-4A26-A1A8-4653D26EC6E1}" type="datetimeFigureOut">
              <a:rPr lang="tr-TR" smtClean="0"/>
              <a:pPr/>
              <a:t>21.10.2020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75472-1BE3-4A1B-AC1F-E5E53CBE8B0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7337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75472-1BE3-4A1B-AC1F-E5E53CBE8B0D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63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F76-A1B8-46B9-89CD-377FEA799E1B}" type="datetime1">
              <a:rPr lang="tr-TR" smtClean="0"/>
              <a:t>21.10.2020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Muazzez İlhan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8D7-C713-46C2-8B2F-CE69EF3877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B347-5773-46F5-83AD-513D4EFBE3D2}" type="datetime1">
              <a:rPr lang="tr-TR" smtClean="0"/>
              <a:t>21.10.2020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Muazzez İlhan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8D7-C713-46C2-8B2F-CE69EF3877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E038-D14E-4980-92BC-95D8511391AE}" type="datetime1">
              <a:rPr lang="tr-TR" smtClean="0"/>
              <a:t>21.10.2020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Muazzez İlhan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8D7-C713-46C2-8B2F-CE69EF3877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B135-4E60-4548-AF99-4665A0819698}" type="datetime1">
              <a:rPr lang="tr-TR" smtClean="0"/>
              <a:t>21.10.2020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Muazzez İlhan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8D7-C713-46C2-8B2F-CE69EF3877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4662-4C89-42E2-A082-C088F04836E8}" type="datetime1">
              <a:rPr lang="tr-TR" smtClean="0"/>
              <a:t>21.10.2020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Muazzez İlhan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8D7-C713-46C2-8B2F-CE69EF3877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B2D7-AE84-42DB-9468-3207B6085E72}" type="datetime1">
              <a:rPr lang="tr-TR" smtClean="0"/>
              <a:t>21.10.2020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Muazzez İlhan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8D7-C713-46C2-8B2F-CE69EF3877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33DB-7957-4475-B5AB-CC90B5CC468B}" type="datetime1">
              <a:rPr lang="tr-TR" smtClean="0"/>
              <a:t>21.10.2020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Muazzez İlhan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8D7-C713-46C2-8B2F-CE69EF3877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6621-A3A7-4990-B01B-7E19A4000645}" type="datetime1">
              <a:rPr lang="tr-TR" smtClean="0"/>
              <a:t>21.10.2020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Muazzez İlhan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8D7-C713-46C2-8B2F-CE69EF3877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1261-B9C9-4089-8064-F177837E972C}" type="datetime1">
              <a:rPr lang="tr-TR" smtClean="0"/>
              <a:t>21.10.2020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Muazzez İlhan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8D7-C713-46C2-8B2F-CE69EF3877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1A2F-8EE1-44C8-A111-BA720EED5431}" type="datetime1">
              <a:rPr lang="tr-TR" smtClean="0"/>
              <a:t>21.10.2020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Muazzez İlhan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8D7-C713-46C2-8B2F-CE69EF3877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47B-CE24-4C8F-99ED-21ADD41510CD}" type="datetime1">
              <a:rPr lang="tr-TR" smtClean="0"/>
              <a:t>21.10.2020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Muazzez İlhan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8D7-C713-46C2-8B2F-CE69EF3877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9F915-B11F-4114-96AF-63086310E50A}" type="datetime1">
              <a:rPr lang="tr-TR" smtClean="0"/>
              <a:t>21.10.2020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/>
              <a:t>Muazzez İlhan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828D7-C713-46C2-8B2F-CE69EF38774C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1000109"/>
            <a:ext cx="7772400" cy="1000132"/>
          </a:xfrm>
        </p:spPr>
        <p:txBody>
          <a:bodyPr>
            <a:noAutofit/>
          </a:bodyPr>
          <a:lstStyle/>
          <a:p>
            <a:r>
              <a:rPr lang="tr-TR" sz="3200" dirty="0" smtClean="0">
                <a:solidFill>
                  <a:schemeClr val="bg2">
                    <a:lumMod val="50000"/>
                  </a:schemeClr>
                </a:solidFill>
                <a:latin typeface="Papyrus" pitchFamily="66" charset="0"/>
              </a:rPr>
              <a:t>ORTAÇAĞ  AVRUPA TARİHİ</a:t>
            </a:r>
            <a:endParaRPr lang="tr-TR" sz="3200" dirty="0">
              <a:solidFill>
                <a:schemeClr val="bg2">
                  <a:lumMod val="50000"/>
                </a:schemeClr>
              </a:solidFill>
              <a:latin typeface="Papyrus" pitchFamily="66" charset="0"/>
            </a:endParaRPr>
          </a:p>
        </p:txBody>
      </p:sp>
      <p:pic>
        <p:nvPicPr>
          <p:cNvPr id="4" name="Picture 6" descr="KOLEJ AMBLE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5" y="404663"/>
            <a:ext cx="1080483" cy="109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TEDMuzi\Desktop\the-crusades-were-in-self-defen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214554"/>
            <a:ext cx="7786742" cy="36433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 </a:t>
            </a:r>
            <a:r>
              <a:rPr lang="tr-TR" b="1" dirty="0">
                <a:solidFill>
                  <a:srgbClr val="FF0000"/>
                </a:solidFill>
              </a:rPr>
              <a:t>KİLİSE ve PAPALIK</a:t>
            </a:r>
            <a:r>
              <a:rPr lang="tr-TR" dirty="0">
                <a:solidFill>
                  <a:srgbClr val="FF0000"/>
                </a:solidFill>
              </a:rPr>
              <a:t/>
            </a:r>
            <a:br>
              <a:rPr lang="tr-TR" dirty="0">
                <a:solidFill>
                  <a:srgbClr val="FF0000"/>
                </a:solidFill>
              </a:rPr>
            </a:b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tr-TR" dirty="0" smtClean="0"/>
              <a:t>Hıristiyanlığın Katolik mezhebinin kiliseleri </a:t>
            </a:r>
            <a:r>
              <a:rPr lang="tr-TR" dirty="0"/>
              <a:t>arasında bir teşkilat oluşturulmuş, bütün kiliseler ve din adamları Hz. İsa’nın vekili kabul edilen</a:t>
            </a:r>
            <a:r>
              <a:rPr lang="tr-TR" b="1" dirty="0"/>
              <a:t> “Papa”</a:t>
            </a:r>
            <a:r>
              <a:rPr lang="tr-TR" dirty="0"/>
              <a:t> ya bağlanmıştır.</a:t>
            </a:r>
          </a:p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8D7-C713-46C2-8B2F-CE69EF38774C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434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 fontAlgn="base">
              <a:spcBef>
                <a:spcPct val="20000"/>
              </a:spcBef>
            </a:pPr>
            <a:r>
              <a:rPr lang="tr-TR" sz="2000" dirty="0">
                <a:solidFill>
                  <a:prstClr val="black"/>
                </a:solidFill>
                <a:ea typeface="+mn-ea"/>
                <a:cs typeface="+mn-cs"/>
              </a:rPr>
              <a:t> </a:t>
            </a:r>
            <a:r>
              <a:rPr lang="tr-TR" sz="2000" dirty="0">
                <a:solidFill>
                  <a:srgbClr val="FF0000"/>
                </a:solidFill>
                <a:ea typeface="+mn-ea"/>
                <a:cs typeface="+mn-cs"/>
              </a:rPr>
              <a:t>Batı Roma </a:t>
            </a:r>
            <a:r>
              <a:rPr lang="tr-TR" sz="2000" dirty="0" err="1">
                <a:solidFill>
                  <a:srgbClr val="FF0000"/>
                </a:solidFill>
                <a:ea typeface="+mn-ea"/>
                <a:cs typeface="+mn-cs"/>
              </a:rPr>
              <a:t>imparatorluğu’nun</a:t>
            </a:r>
            <a:r>
              <a:rPr lang="tr-TR" sz="2000" dirty="0">
                <a:solidFill>
                  <a:srgbClr val="FF0000"/>
                </a:solidFill>
                <a:ea typeface="+mn-ea"/>
                <a:cs typeface="+mn-cs"/>
              </a:rPr>
              <a:t> yıkılmasından sonra derebeylikler (feodalite) kurulunca siyasal idare parçalanmış ve papanın gücü artmıştır.</a:t>
            </a:r>
            <a:br>
              <a:rPr lang="tr-TR" sz="2000" dirty="0">
                <a:solidFill>
                  <a:srgbClr val="FF0000"/>
                </a:solidFill>
                <a:ea typeface="+mn-ea"/>
                <a:cs typeface="+mn-cs"/>
              </a:rPr>
            </a:b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tr-TR" dirty="0" smtClean="0"/>
              <a:t>325’ </a:t>
            </a:r>
            <a:r>
              <a:rPr lang="tr-TR" dirty="0"/>
              <a:t>t</a:t>
            </a:r>
            <a:r>
              <a:rPr lang="tr-TR" dirty="0" smtClean="0"/>
              <a:t>en itibaren</a:t>
            </a:r>
            <a:r>
              <a:rPr lang="tr-TR" dirty="0" smtClean="0"/>
              <a:t> </a:t>
            </a:r>
            <a:r>
              <a:rPr lang="tr-TR" dirty="0"/>
              <a:t>Hıristiyanlık; Katolik ve Ortodoks mezheplerine </a:t>
            </a:r>
            <a:r>
              <a:rPr lang="tr-TR" dirty="0" smtClean="0"/>
              <a:t>ayrılmaya başlamıştır. </a:t>
            </a:r>
            <a:r>
              <a:rPr lang="tr-TR" dirty="0"/>
              <a:t>Katolik mezhebinin dini lideri Roma’da </a:t>
            </a:r>
            <a:r>
              <a:rPr lang="tr-TR" dirty="0" smtClean="0"/>
              <a:t>bulunan </a:t>
            </a:r>
            <a:r>
              <a:rPr lang="tr-TR" b="1" dirty="0" smtClean="0"/>
              <a:t>Papa</a:t>
            </a:r>
            <a:r>
              <a:rPr lang="tr-TR" dirty="0"/>
              <a:t>, Ortodoks mezhebinin dini lideri ise İstanbul’da </a:t>
            </a:r>
            <a:r>
              <a:rPr lang="tr-TR" dirty="0" smtClean="0"/>
              <a:t>bulunan</a:t>
            </a:r>
            <a:r>
              <a:rPr lang="tr-TR" dirty="0"/>
              <a:t> </a:t>
            </a:r>
            <a:r>
              <a:rPr lang="tr-TR" b="1" dirty="0"/>
              <a:t>Patrik</a:t>
            </a:r>
            <a:r>
              <a:rPr lang="tr-TR" dirty="0"/>
              <a:t> idi. Bizans İmparatorunun etkisinde kalan Ortodoks Kilisesi, siyasal ve ekonomik alanlarda etkili olamazken, </a:t>
            </a:r>
            <a:r>
              <a:rPr lang="tr-TR" dirty="0" err="1" smtClean="0"/>
              <a:t>B</a:t>
            </a:r>
            <a:r>
              <a:rPr lang="tr-TR" dirty="0" err="1" smtClean="0"/>
              <a:t>.Roma’nın</a:t>
            </a:r>
            <a:r>
              <a:rPr lang="tr-TR" dirty="0" smtClean="0"/>
              <a:t> yıkılması ile karşısında </a:t>
            </a:r>
            <a:r>
              <a:rPr lang="tr-TR" dirty="0"/>
              <a:t>güçlü bir siyasal otorite bulunmayan Katolik Kilisesi; siyasal, dinsel ve ekonomik alanlarda güçlenmiştir.</a:t>
            </a:r>
          </a:p>
          <a:p>
            <a:pPr fontAlgn="base"/>
            <a:r>
              <a:rPr lang="tr-TR" dirty="0">
                <a:solidFill>
                  <a:srgbClr val="FF0000"/>
                </a:solidFill>
              </a:rPr>
              <a:t>Katolik Kilisesi’nin güçlenmesinde;</a:t>
            </a:r>
          </a:p>
          <a:p>
            <a:pPr fontAlgn="base"/>
            <a:r>
              <a:rPr lang="tr-TR" dirty="0">
                <a:solidFill>
                  <a:srgbClr val="FF0000"/>
                </a:solidFill>
              </a:rPr>
              <a:t>Papa’nın Avrupa krallarına taç giydirerek krallık­ları onaylaması,</a:t>
            </a:r>
          </a:p>
          <a:p>
            <a:pPr fontAlgn="base"/>
            <a:r>
              <a:rPr lang="tr-TR" dirty="0" smtClean="0">
                <a:solidFill>
                  <a:srgbClr val="FF0000"/>
                </a:solidFill>
              </a:rPr>
              <a:t>Siyasal </a:t>
            </a:r>
            <a:r>
              <a:rPr lang="tr-TR" dirty="0">
                <a:solidFill>
                  <a:srgbClr val="FF0000"/>
                </a:solidFill>
              </a:rPr>
              <a:t>yapının parçalanması, Skolastik düşüncenin yaygınlaşması,</a:t>
            </a:r>
          </a:p>
          <a:p>
            <a:pPr fontAlgn="base"/>
            <a:r>
              <a:rPr lang="tr-TR" dirty="0" smtClean="0">
                <a:solidFill>
                  <a:srgbClr val="FF0000"/>
                </a:solidFill>
              </a:rPr>
              <a:t>Kilisenin </a:t>
            </a:r>
            <a:r>
              <a:rPr lang="tr-TR" dirty="0">
                <a:solidFill>
                  <a:srgbClr val="FF0000"/>
                </a:solidFill>
              </a:rPr>
              <a:t>dinden çıkarma</a:t>
            </a:r>
            <a:r>
              <a:rPr lang="tr-TR" b="1" dirty="0">
                <a:solidFill>
                  <a:srgbClr val="FF0000"/>
                </a:solidFill>
              </a:rPr>
              <a:t> (aforoz),</a:t>
            </a:r>
            <a:r>
              <a:rPr lang="tr-TR" dirty="0">
                <a:solidFill>
                  <a:srgbClr val="FF0000"/>
                </a:solidFill>
              </a:rPr>
              <a:t> bir bölgede yaşayanları dinsel faaliyetlerden men etme</a:t>
            </a:r>
            <a:r>
              <a:rPr lang="tr-TR" b="1" dirty="0">
                <a:solidFill>
                  <a:srgbClr val="FF0000"/>
                </a:solidFill>
              </a:rPr>
              <a:t> (</a:t>
            </a:r>
            <a:r>
              <a:rPr lang="tr-TR" b="1" dirty="0" err="1">
                <a:solidFill>
                  <a:srgbClr val="FF0000"/>
                </a:solidFill>
              </a:rPr>
              <a:t>enterdi</a:t>
            </a:r>
            <a:r>
              <a:rPr lang="tr-TR" b="1" dirty="0">
                <a:solidFill>
                  <a:srgbClr val="FF0000"/>
                </a:solidFill>
              </a:rPr>
              <a:t>)</a:t>
            </a:r>
            <a:r>
              <a:rPr lang="tr-TR" dirty="0">
                <a:solidFill>
                  <a:srgbClr val="FF0000"/>
                </a:solidFill>
              </a:rPr>
              <a:t> ve para karşılığında günah çıkarma ve bunun karşılığında af kağıdı verme</a:t>
            </a:r>
            <a:r>
              <a:rPr lang="tr-TR" b="1" dirty="0">
                <a:solidFill>
                  <a:srgbClr val="FF0000"/>
                </a:solidFill>
              </a:rPr>
              <a:t> (</a:t>
            </a:r>
            <a:r>
              <a:rPr lang="tr-TR" b="1" dirty="0" err="1">
                <a:solidFill>
                  <a:srgbClr val="FF0000"/>
                </a:solidFill>
              </a:rPr>
              <a:t>endüljans</a:t>
            </a:r>
            <a:r>
              <a:rPr lang="tr-TR" b="1" dirty="0">
                <a:solidFill>
                  <a:srgbClr val="FF0000"/>
                </a:solidFill>
              </a:rPr>
              <a:t>) </a:t>
            </a:r>
            <a:r>
              <a:rPr lang="tr-TR" dirty="0">
                <a:solidFill>
                  <a:srgbClr val="FF0000"/>
                </a:solidFill>
              </a:rPr>
              <a:t>yetkilerinin bulunması etkili olmuştur.</a:t>
            </a:r>
          </a:p>
          <a:p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8D7-C713-46C2-8B2F-CE69EF38774C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6" name="Down Arrow 5"/>
          <p:cNvSpPr/>
          <p:nvPr/>
        </p:nvSpPr>
        <p:spPr>
          <a:xfrm>
            <a:off x="4087368" y="860847"/>
            <a:ext cx="484632" cy="6480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9029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tr-TR" dirty="0"/>
              <a:t>Kilisenin,  Hâkimiyetinde toprakların bulunması,</a:t>
            </a:r>
          </a:p>
          <a:p>
            <a:pPr fontAlgn="base"/>
            <a:r>
              <a:rPr lang="tr-TR" b="1" dirty="0" smtClean="0">
                <a:solidFill>
                  <a:srgbClr val="FF0000"/>
                </a:solidFill>
              </a:rPr>
              <a:t>Haçlı </a:t>
            </a:r>
            <a:r>
              <a:rPr lang="tr-TR" b="1" dirty="0">
                <a:solidFill>
                  <a:srgbClr val="FF0000"/>
                </a:solidFill>
              </a:rPr>
              <a:t>Seferlerini düzenlemesi,</a:t>
            </a:r>
            <a:endParaRPr lang="tr-TR" dirty="0">
              <a:solidFill>
                <a:srgbClr val="FF0000"/>
              </a:solidFill>
            </a:endParaRPr>
          </a:p>
          <a:p>
            <a:pPr fontAlgn="base"/>
            <a:r>
              <a:rPr lang="tr-TR" b="1" dirty="0" smtClean="0">
                <a:solidFill>
                  <a:srgbClr val="FF0000"/>
                </a:solidFill>
              </a:rPr>
              <a:t>Kralları </a:t>
            </a:r>
            <a:r>
              <a:rPr lang="tr-TR" b="1" dirty="0">
                <a:solidFill>
                  <a:srgbClr val="FF0000"/>
                </a:solidFill>
              </a:rPr>
              <a:t>aforoz etme yetkisinin bulunması,</a:t>
            </a:r>
            <a:endParaRPr lang="tr-TR" dirty="0">
              <a:solidFill>
                <a:srgbClr val="FF0000"/>
              </a:solidFill>
            </a:endParaRPr>
          </a:p>
          <a:p>
            <a:pPr fontAlgn="base"/>
            <a:r>
              <a:rPr lang="tr-TR" b="1" dirty="0" smtClean="0">
                <a:solidFill>
                  <a:srgbClr val="FF0000"/>
                </a:solidFill>
              </a:rPr>
              <a:t>Papa’nın </a:t>
            </a:r>
            <a:r>
              <a:rPr lang="tr-TR" b="1" dirty="0">
                <a:solidFill>
                  <a:srgbClr val="FF0000"/>
                </a:solidFill>
              </a:rPr>
              <a:t>krallara taç giydirmesi</a:t>
            </a:r>
            <a:endParaRPr lang="tr-TR" dirty="0">
              <a:solidFill>
                <a:srgbClr val="FF0000"/>
              </a:solidFill>
            </a:endParaRPr>
          </a:p>
          <a:p>
            <a:pPr fontAlgn="base"/>
            <a:r>
              <a:rPr lang="tr-TR" dirty="0"/>
              <a:t>siyasal bir güç olduğunun kanıtıdır.</a:t>
            </a:r>
          </a:p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8D7-C713-46C2-8B2F-CE69EF38774C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9763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tr-TR" b="1" dirty="0"/>
              <a:t>Kilise ve papanın güçlenmesinden dolayı Orta Çağ’da kurulan devletlerin çoğunda hükümdarlar egemenliklerini dine dayandırmışlardır. Ortaya çı­kan laik olmayan devlet anlayışında din adamları devlet yönetiminde etkili olmuşlardır.</a:t>
            </a:r>
          </a:p>
          <a:p>
            <a:pPr fontAlgn="base"/>
            <a:r>
              <a:rPr lang="tr-TR" b="1" dirty="0" smtClean="0"/>
              <a:t>Orta </a:t>
            </a:r>
            <a:r>
              <a:rPr lang="tr-TR" b="1" dirty="0"/>
              <a:t>Çağ Avrupa’sında Katolik Kilisesi, dini hakların yanı sıra dünyevi haklara da sahipti. Düşünce alanlarında, kilisenin koyduğu kurallar geçerliydi ve bunlara aykırı düşünceleri dile getirmek mümkün değil­dir. Bu durum kişisel yaratıcılığın ön plana çıkmasını engellemiştir.</a:t>
            </a:r>
          </a:p>
          <a:p>
            <a:endParaRPr lang="tr-T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8D7-C713-46C2-8B2F-CE69EF38774C}" type="slidenum">
              <a:rPr lang="tr-TR" smtClean="0"/>
              <a:pPr/>
              <a:t>13</a:t>
            </a:fld>
            <a:endParaRPr 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32656"/>
            <a:ext cx="6840760" cy="240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77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tr-TR" b="1" dirty="0" err="1">
                <a:solidFill>
                  <a:srgbClr val="FF0000"/>
                </a:solidFill>
              </a:rPr>
              <a:t>Feodalite’nin</a:t>
            </a:r>
            <a:r>
              <a:rPr lang="tr-TR" b="1" dirty="0">
                <a:solidFill>
                  <a:srgbClr val="FF0000"/>
                </a:solidFill>
              </a:rPr>
              <a:t> Ortaya </a:t>
            </a:r>
            <a:r>
              <a:rPr lang="tr-TR" b="1" dirty="0" smtClean="0">
                <a:solidFill>
                  <a:srgbClr val="FF0000"/>
                </a:solidFill>
              </a:rPr>
              <a:t>Çıkışı</a:t>
            </a:r>
            <a:endParaRPr lang="tr-TR" dirty="0"/>
          </a:p>
          <a:p>
            <a:r>
              <a:rPr lang="tr-TR" b="1" dirty="0" smtClean="0"/>
              <a:t>Batı </a:t>
            </a:r>
            <a:r>
              <a:rPr lang="tr-TR" b="1" dirty="0" smtClean="0"/>
              <a:t>Roma ( 476)  yıkılmasından </a:t>
            </a:r>
            <a:r>
              <a:rPr lang="tr-TR" b="1" dirty="0" smtClean="0"/>
              <a:t>sonra Frank </a:t>
            </a:r>
            <a:r>
              <a:rPr lang="tr-TR" b="1" dirty="0" smtClean="0"/>
              <a:t>krallığı</a:t>
            </a:r>
            <a:r>
              <a:rPr lang="tr-TR" b="1" dirty="0" smtClean="0"/>
              <a:t> </a:t>
            </a:r>
            <a:r>
              <a:rPr lang="tr-TR" b="1" dirty="0" smtClean="0"/>
              <a:t>merkezi otoriteyi tam olarak </a:t>
            </a:r>
            <a:r>
              <a:rPr lang="tr-TR" b="1" dirty="0" smtClean="0"/>
              <a:t>sağlayamadı. </a:t>
            </a:r>
            <a:endParaRPr lang="tr-TR" b="1" dirty="0" smtClean="0"/>
          </a:p>
          <a:p>
            <a:r>
              <a:rPr lang="tr-TR" b="1" dirty="0" smtClean="0"/>
              <a:t>Avrupa’daki bu karışıklık ortamında halk ve toprak sahipleri  güçlü kişilerin koruması altına girdiler.Bu koruyan (</a:t>
            </a:r>
            <a:r>
              <a:rPr lang="tr-TR" b="1" dirty="0" err="1" smtClean="0"/>
              <a:t>süzeren</a:t>
            </a:r>
            <a:r>
              <a:rPr lang="tr-TR" b="1" dirty="0" smtClean="0"/>
              <a:t>) ve korunan( </a:t>
            </a:r>
            <a:r>
              <a:rPr lang="tr-TR" b="1" dirty="0" err="1" smtClean="0"/>
              <a:t>vasal</a:t>
            </a:r>
            <a:r>
              <a:rPr lang="tr-TR" b="1" dirty="0" smtClean="0"/>
              <a:t>) ilişkisidir. </a:t>
            </a:r>
          </a:p>
          <a:p>
            <a:r>
              <a:rPr lang="tr-TR" b="1" dirty="0" err="1" smtClean="0"/>
              <a:t>Vasalların</a:t>
            </a:r>
            <a:r>
              <a:rPr lang="tr-TR" b="1" dirty="0" smtClean="0"/>
              <a:t>  kira karşılığı  toprakları işlemesiyle </a:t>
            </a:r>
            <a:r>
              <a:rPr lang="tr-TR" b="1" dirty="0" smtClean="0">
                <a:solidFill>
                  <a:srgbClr val="FF0000"/>
                </a:solidFill>
              </a:rPr>
              <a:t>DEREBEYLİK ( FEODALİTE)</a:t>
            </a:r>
            <a:r>
              <a:rPr lang="tr-TR" b="1" dirty="0" smtClean="0"/>
              <a:t>  rejimine dönüşmüştür.</a:t>
            </a: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8D7-C713-46C2-8B2F-CE69EF38774C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85720" y="357166"/>
            <a:ext cx="8858280" cy="614366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b="1" dirty="0" smtClean="0">
                <a:solidFill>
                  <a:srgbClr val="FF0000"/>
                </a:solidFill>
              </a:rPr>
              <a:t>FEODALİTE (derebeylik):  </a:t>
            </a:r>
            <a:r>
              <a:rPr lang="tr-TR" b="1" dirty="0" smtClean="0"/>
              <a:t>Kralın, gücünü mutlak sadakatle kendine bağlı derebeylerle paylaştığı idari tarzdır.</a:t>
            </a:r>
          </a:p>
          <a:p>
            <a:pPr>
              <a:buNone/>
            </a:pPr>
            <a:endParaRPr lang="tr-TR" b="1" dirty="0" smtClean="0"/>
          </a:p>
          <a:p>
            <a:r>
              <a:rPr lang="tr-TR" b="1" dirty="0" smtClean="0"/>
              <a:t>Kavimler Göçü’nün Avrupa’da meydana getirdiği karışıklık , halk ve toprak sahiplerinde  kendilerini güçlü kişilerin koruması altına girme ihtiyacı hissettirdi. Bu da Koruyan - korunan (</a:t>
            </a:r>
            <a:r>
              <a:rPr lang="tr-TR" b="1" dirty="0" err="1" smtClean="0"/>
              <a:t>süzeren</a:t>
            </a:r>
            <a:r>
              <a:rPr lang="tr-TR" b="1" dirty="0" smtClean="0"/>
              <a:t> – </a:t>
            </a:r>
            <a:r>
              <a:rPr lang="tr-TR" b="1" dirty="0" err="1" smtClean="0"/>
              <a:t>vasal</a:t>
            </a:r>
            <a:r>
              <a:rPr lang="tr-TR" b="1" dirty="0" smtClean="0"/>
              <a:t>) ilişkisini doğurdu.</a:t>
            </a:r>
          </a:p>
          <a:p>
            <a:r>
              <a:rPr lang="tr-TR" b="1" dirty="0" smtClean="0"/>
              <a:t>Kralın </a:t>
            </a:r>
            <a:r>
              <a:rPr lang="tr-TR" b="1" dirty="0" err="1" smtClean="0"/>
              <a:t>vasalları</a:t>
            </a:r>
            <a:r>
              <a:rPr lang="tr-TR" b="1" dirty="0" smtClean="0"/>
              <a:t> olduğu gibi, </a:t>
            </a:r>
            <a:r>
              <a:rPr lang="tr-TR" b="1" dirty="0" err="1" smtClean="0"/>
              <a:t>vasalların</a:t>
            </a:r>
            <a:r>
              <a:rPr lang="tr-TR" b="1" dirty="0" smtClean="0"/>
              <a:t> da </a:t>
            </a:r>
            <a:r>
              <a:rPr lang="tr-TR" b="1" dirty="0" err="1" smtClean="0"/>
              <a:t>vasalı</a:t>
            </a:r>
            <a:r>
              <a:rPr lang="tr-TR" b="1" dirty="0" smtClean="0"/>
              <a:t> olurdu.</a:t>
            </a:r>
          </a:p>
          <a:p>
            <a:r>
              <a:rPr lang="tr-TR" b="1" dirty="0" err="1" smtClean="0"/>
              <a:t>Vasal</a:t>
            </a:r>
            <a:r>
              <a:rPr lang="tr-TR" b="1" dirty="0" smtClean="0"/>
              <a:t>, senyörüne sunacağı askeri hizmet karşılığı bir </a:t>
            </a:r>
            <a:r>
              <a:rPr lang="tr-TR" b="1" dirty="0" err="1" smtClean="0">
                <a:solidFill>
                  <a:srgbClr val="FF0000"/>
                </a:solidFill>
              </a:rPr>
              <a:t>fief</a:t>
            </a:r>
            <a:r>
              <a:rPr lang="tr-TR" b="1" dirty="0" smtClean="0"/>
              <a:t> (toprak parçası) alabilir ve </a:t>
            </a:r>
            <a:r>
              <a:rPr lang="tr-TR" b="1" dirty="0" err="1" smtClean="0"/>
              <a:t>süzeren</a:t>
            </a:r>
            <a:r>
              <a:rPr lang="tr-TR" b="1" dirty="0" smtClean="0"/>
              <a:t> olabilirdi.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2" name="Down Arrow 1"/>
          <p:cNvSpPr/>
          <p:nvPr/>
        </p:nvSpPr>
        <p:spPr>
          <a:xfrm>
            <a:off x="5148064" y="4869160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8D7-C713-46C2-8B2F-CE69EF38774C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EDMuzi\Desktop\img3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5720" y="785794"/>
            <a:ext cx="8715436" cy="5383219"/>
          </a:xfrm>
          <a:prstGeom prst="rect">
            <a:avLst/>
          </a:prstGeom>
          <a:noFill/>
        </p:spPr>
      </p:pic>
      <p:sp>
        <p:nvSpPr>
          <p:cNvPr id="5" name="4 Çentikli Sağ Ok"/>
          <p:cNvSpPr/>
          <p:nvPr/>
        </p:nvSpPr>
        <p:spPr>
          <a:xfrm>
            <a:off x="3714744" y="785794"/>
            <a:ext cx="5429256" cy="207170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solidFill>
                  <a:schemeClr val="tx1"/>
                </a:solidFill>
              </a:rPr>
              <a:t>FEODAL HAYAT VE ŞATOLAR</a:t>
            </a:r>
            <a:r>
              <a:rPr lang="tr-TR" dirty="0" smtClean="0">
                <a:solidFill>
                  <a:schemeClr val="tx1"/>
                </a:solidFill>
              </a:rPr>
              <a:t>………….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8D7-C713-46C2-8B2F-CE69EF38774C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20000"/>
          </a:bodyPr>
          <a:lstStyle/>
          <a:p>
            <a:r>
              <a:rPr lang="tr-TR" altLang="tr-TR" sz="2800" b="1" dirty="0"/>
              <a:t>Feodalitenin temel özelliği </a:t>
            </a:r>
            <a:r>
              <a:rPr lang="tr-TR" altLang="tr-TR" sz="2800" b="1" dirty="0">
                <a:solidFill>
                  <a:srgbClr val="FF0000"/>
                </a:solidFill>
              </a:rPr>
              <a:t>siyasi bölünmüşlük ve sosyal eşitsizliktir</a:t>
            </a:r>
            <a:r>
              <a:rPr lang="tr-TR" altLang="tr-TR" sz="2800" dirty="0">
                <a:solidFill>
                  <a:srgbClr val="FF0000"/>
                </a:solidFill>
              </a:rPr>
              <a:t>.</a:t>
            </a:r>
            <a:r>
              <a:rPr lang="tr-TR" altLang="tr-TR" sz="2800" b="1" dirty="0">
                <a:solidFill>
                  <a:srgbClr val="FF0000"/>
                </a:solidFill>
              </a:rPr>
              <a:t> </a:t>
            </a:r>
            <a:r>
              <a:rPr lang="tr-TR" sz="2800" b="1" dirty="0">
                <a:solidFill>
                  <a:srgbClr val="FF0000"/>
                </a:solidFill>
              </a:rPr>
              <a:t>Avrupa’da halk; soylular, rahipler, burjuvalar ve köylüler diye sınıflara ayrılmıştır. </a:t>
            </a:r>
            <a:endParaRPr lang="tr-TR" altLang="tr-TR" sz="2800" b="1" dirty="0" smtClean="0">
              <a:solidFill>
                <a:srgbClr val="FF0000"/>
              </a:solidFill>
            </a:endParaRPr>
          </a:p>
          <a:p>
            <a:r>
              <a:rPr lang="tr-TR" altLang="tr-TR" sz="2800" b="1" dirty="0" smtClean="0"/>
              <a:t>Senyörler </a:t>
            </a:r>
            <a:r>
              <a:rPr lang="tr-TR" altLang="tr-TR" sz="2800" b="1" dirty="0"/>
              <a:t>( </a:t>
            </a:r>
            <a:r>
              <a:rPr lang="tr-TR" altLang="tr-TR" sz="2800" b="1" dirty="0" err="1"/>
              <a:t>derebeyler</a:t>
            </a:r>
            <a:r>
              <a:rPr lang="tr-TR" altLang="tr-TR" sz="2800" b="1" dirty="0"/>
              <a:t>) topraklarında yaşayan insanların üzerinde </a:t>
            </a:r>
            <a:r>
              <a:rPr lang="tr-TR" altLang="tr-TR" sz="2800" b="1" dirty="0">
                <a:solidFill>
                  <a:srgbClr val="FF0000"/>
                </a:solidFill>
              </a:rPr>
              <a:t>mutlak haklara sahiptirler. </a:t>
            </a:r>
            <a:endParaRPr lang="tr-TR" altLang="tr-TR" sz="2800" b="1" dirty="0" smtClean="0">
              <a:solidFill>
                <a:srgbClr val="FF0000"/>
              </a:solidFill>
            </a:endParaRPr>
          </a:p>
          <a:p>
            <a:r>
              <a:rPr lang="tr-TR" altLang="tr-TR" sz="2800" b="1" dirty="0" smtClean="0"/>
              <a:t>Her </a:t>
            </a:r>
            <a:r>
              <a:rPr lang="tr-TR" altLang="tr-TR" sz="2800" b="1" dirty="0"/>
              <a:t>senyör, ayrı bir silahlı güce sahiptir ve her senyörün bölgesinde ayrı kurallar geçerlidir</a:t>
            </a:r>
            <a:r>
              <a:rPr lang="tr-TR" altLang="tr-TR" sz="2800" b="1" dirty="0" smtClean="0"/>
              <a:t>.</a:t>
            </a:r>
          </a:p>
          <a:p>
            <a:r>
              <a:rPr lang="tr-TR" altLang="tr-TR" sz="2800" b="1" dirty="0" smtClean="0"/>
              <a:t>Feodalitede </a:t>
            </a:r>
            <a:r>
              <a:rPr lang="tr-TR" altLang="tr-TR" sz="2800" b="1" u="sng" dirty="0" smtClean="0"/>
              <a:t>kapalı tarım ekonomisi </a:t>
            </a:r>
            <a:r>
              <a:rPr lang="tr-TR" altLang="tr-TR" sz="2800" b="1" dirty="0" smtClean="0"/>
              <a:t>egemendir.</a:t>
            </a:r>
            <a:r>
              <a:rPr lang="tr-TR" sz="2800" b="1" dirty="0"/>
              <a:t> </a:t>
            </a:r>
            <a:r>
              <a:rPr lang="tr-TR" sz="2800" b="1" dirty="0" smtClean="0"/>
              <a:t>Bu nedenle </a:t>
            </a:r>
            <a:r>
              <a:rPr lang="tr-TR" sz="2800" b="1" dirty="0"/>
              <a:t>halk sermaye birikimine sahip olamamıştır</a:t>
            </a:r>
            <a:r>
              <a:rPr lang="tr-TR" sz="2800" b="1" dirty="0" smtClean="0"/>
              <a:t>.</a:t>
            </a:r>
            <a:r>
              <a:rPr lang="tr-TR" sz="2800" b="1" dirty="0"/>
              <a:t> Toprakların mülkiyeti soyluların elinde toplanmıştır</a:t>
            </a:r>
            <a:r>
              <a:rPr lang="tr-TR" sz="2800" b="1" dirty="0" smtClean="0"/>
              <a:t>.</a:t>
            </a:r>
            <a:endParaRPr lang="tr-TR" altLang="tr-TR" sz="2800" b="1" dirty="0" smtClean="0"/>
          </a:p>
          <a:p>
            <a:r>
              <a:rPr lang="tr-TR" altLang="tr-TR" sz="2800" b="1" dirty="0"/>
              <a:t>Yüksek Şatolar ve kalelerde  oturan  senyörler kendilerine has bir yönetim oluşturdular. </a:t>
            </a:r>
            <a:r>
              <a:rPr lang="tr-TR" altLang="tr-TR" sz="2800" b="1" dirty="0">
                <a:solidFill>
                  <a:srgbClr val="FF0000"/>
                </a:solidFill>
              </a:rPr>
              <a:t>Ortaçağ</a:t>
            </a:r>
            <a:r>
              <a:rPr lang="tr-TR" altLang="tr-TR" sz="2800" b="1" dirty="0"/>
              <a:t> boyunca bu rejim devam etmiştir</a:t>
            </a:r>
            <a:r>
              <a:rPr lang="tr-TR" altLang="tr-TR" sz="2800" b="1" dirty="0" smtClean="0"/>
              <a:t>. </a:t>
            </a:r>
          </a:p>
          <a:p>
            <a:r>
              <a:rPr lang="tr-TR" altLang="tr-TR" sz="2800" b="1" dirty="0" smtClean="0"/>
              <a:t> </a:t>
            </a:r>
            <a:r>
              <a:rPr lang="tr-TR" altLang="tr-TR" sz="2800" b="1" dirty="0" smtClean="0"/>
              <a:t>Feodalitenin yıkılması, </a:t>
            </a:r>
            <a:r>
              <a:rPr lang="tr-TR" altLang="tr-TR" sz="2800" b="1" dirty="0" smtClean="0">
                <a:solidFill>
                  <a:srgbClr val="FF0000"/>
                </a:solidFill>
              </a:rPr>
              <a:t>mutlak krallıkların güçlenmesini </a:t>
            </a:r>
            <a:r>
              <a:rPr lang="tr-TR" altLang="tr-TR" sz="2800" b="1" dirty="0" smtClean="0"/>
              <a:t>sağladı.</a:t>
            </a:r>
          </a:p>
          <a:p>
            <a:endParaRPr lang="tr-TR" altLang="tr-TR" sz="2800" b="1" dirty="0"/>
          </a:p>
          <a:p>
            <a:endParaRPr lang="tr-TR" b="1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8D7-C713-46C2-8B2F-CE69EF38774C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7660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85720" y="285728"/>
            <a:ext cx="8401080" cy="614366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tr-TR" b="1" dirty="0" smtClean="0">
                <a:solidFill>
                  <a:srgbClr val="0070C0"/>
                </a:solidFill>
              </a:rPr>
              <a:t>Feodalite de sosyal sınıflar: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Asiller: </a:t>
            </a:r>
            <a:r>
              <a:rPr lang="tr-TR" b="1" dirty="0" smtClean="0"/>
              <a:t>En ayrıcalıklı sınıftır. Başta senyör denilen </a:t>
            </a:r>
            <a:r>
              <a:rPr lang="tr-TR" b="1" dirty="0" err="1" smtClean="0"/>
              <a:t>derebeyler</a:t>
            </a:r>
            <a:r>
              <a:rPr lang="tr-TR" b="1" dirty="0" smtClean="0"/>
              <a:t>  vardır. Senyörleri en büyüğü kraldır. </a:t>
            </a:r>
            <a:r>
              <a:rPr lang="tr-TR" b="1" i="1" u="sng" dirty="0" smtClean="0">
                <a:solidFill>
                  <a:srgbClr val="00B050"/>
                </a:solidFill>
              </a:rPr>
              <a:t>Dük - Kont - baron - vikont - şövalye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Rahipler: </a:t>
            </a:r>
            <a:r>
              <a:rPr lang="tr-TR" b="1" dirty="0" smtClean="0"/>
              <a:t>vergi ve askerlikten muaf zengin kesim. Hem devlet hem din işleriyle uğraşırlar. 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Burjuvalar: </a:t>
            </a:r>
            <a:r>
              <a:rPr lang="tr-TR" b="1" dirty="0" smtClean="0"/>
              <a:t>ticaretle uğraşan senyörlere bağlı kesim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Köylüler: </a:t>
            </a:r>
            <a:r>
              <a:rPr lang="tr-TR" b="1" dirty="0" smtClean="0"/>
              <a:t>Serbest </a:t>
            </a:r>
            <a:r>
              <a:rPr lang="tr-TR" b="1" dirty="0" smtClean="0"/>
              <a:t>köylü ise kazandığının bir kısmını senyöre verir , istediği zaman göç edebilir,mallarını çocuklarına bırakabilir</a:t>
            </a:r>
            <a:r>
              <a:rPr lang="tr-TR" b="1" dirty="0"/>
              <a:t>. Serf denilen </a:t>
            </a:r>
            <a:r>
              <a:rPr lang="tr-TR" b="1" dirty="0" smtClean="0"/>
              <a:t>köylülerinse </a:t>
            </a:r>
            <a:r>
              <a:rPr lang="tr-TR" b="1" dirty="0"/>
              <a:t>hiçbir hakkı yoktur. </a:t>
            </a:r>
            <a:endParaRPr lang="tr-TR" b="1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8D7-C713-46C2-8B2F-CE69EF38774C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EDMuzi\Desktop\36_orta-çağ-avrupasında-sosyal-sınıflar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8643998" cy="6000792"/>
          </a:xfrm>
          <a:prstGeom prst="rect">
            <a:avLst/>
          </a:prstGeom>
          <a:noFill/>
        </p:spPr>
      </p:pic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8D7-C713-46C2-8B2F-CE69EF38774C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EDMuzi\Desktop\imag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857233"/>
            <a:ext cx="4071966" cy="5500726"/>
          </a:xfrm>
          <a:prstGeom prst="rect">
            <a:avLst/>
          </a:prstGeom>
          <a:noFill/>
        </p:spPr>
      </p:pic>
      <p:sp>
        <p:nvSpPr>
          <p:cNvPr id="5" name="4 Bulut Belirtme Çizgisi"/>
          <p:cNvSpPr/>
          <p:nvPr/>
        </p:nvSpPr>
        <p:spPr>
          <a:xfrm>
            <a:off x="5357818" y="571480"/>
            <a:ext cx="3571900" cy="5072098"/>
          </a:xfrm>
          <a:prstGeom prst="cloud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 smtClean="0">
                <a:solidFill>
                  <a:schemeClr val="tx1"/>
                </a:solidFill>
              </a:rPr>
              <a:t>Kavramlar??????</a:t>
            </a:r>
            <a:r>
              <a:rPr lang="tr-TR" sz="2000" dirty="0" smtClean="0">
                <a:solidFill>
                  <a:schemeClr val="tx1"/>
                </a:solidFill>
              </a:rPr>
              <a:t>   </a:t>
            </a:r>
            <a:r>
              <a:rPr lang="tr-TR" dirty="0" smtClean="0">
                <a:solidFill>
                  <a:schemeClr val="tx1"/>
                </a:solidFill>
              </a:rPr>
              <a:t>Feodalite-Derebeylik</a:t>
            </a:r>
          </a:p>
          <a:p>
            <a:pPr algn="ctr">
              <a:buFont typeface="Wingdings" pitchFamily="2" charset="2"/>
              <a:buChar char="ü"/>
            </a:pPr>
            <a:r>
              <a:rPr lang="tr-TR" dirty="0" smtClean="0">
                <a:solidFill>
                  <a:schemeClr val="tx1"/>
                </a:solidFill>
              </a:rPr>
              <a:t>Senyör,</a:t>
            </a:r>
          </a:p>
          <a:p>
            <a:pPr algn="ctr">
              <a:buFont typeface="Wingdings" pitchFamily="2" charset="2"/>
              <a:buChar char="ü"/>
            </a:pPr>
            <a:r>
              <a:rPr lang="tr-TR" dirty="0" smtClean="0">
                <a:solidFill>
                  <a:schemeClr val="tx1"/>
                </a:solidFill>
              </a:rPr>
              <a:t> Katolik Kilisesi,</a:t>
            </a:r>
          </a:p>
          <a:p>
            <a:pPr algn="ctr">
              <a:buFont typeface="Wingdings" pitchFamily="2" charset="2"/>
              <a:buChar char="ü"/>
            </a:pPr>
            <a:r>
              <a:rPr lang="tr-TR" dirty="0" smtClean="0">
                <a:solidFill>
                  <a:schemeClr val="tx1"/>
                </a:solidFill>
              </a:rPr>
              <a:t>Skolastik düşünce</a:t>
            </a:r>
          </a:p>
          <a:p>
            <a:pPr algn="ctr">
              <a:buFont typeface="Wingdings" pitchFamily="2" charset="2"/>
              <a:buChar char="ü"/>
            </a:pPr>
            <a:r>
              <a:rPr lang="tr-TR" dirty="0" smtClean="0">
                <a:solidFill>
                  <a:schemeClr val="tx1"/>
                </a:solidFill>
              </a:rPr>
              <a:t>Sosyal sınıflar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8D7-C713-46C2-8B2F-CE69EF38774C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9634" name="Picture 2" descr="http://www.tarihbilimi.gen.tr/icerik_resimler/kavimler-g%C3%B6%C3%A7%C3%B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102135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8D7-C713-46C2-8B2F-CE69EF38774C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18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552728"/>
          </a:xfrm>
        </p:spPr>
        <p:txBody>
          <a:bodyPr>
            <a:normAutofit/>
          </a:bodyPr>
          <a:lstStyle/>
          <a:p>
            <a:r>
              <a:rPr lang="tr-TR" b="1" dirty="0" smtClean="0"/>
              <a:t>Asya Hun Devleti parçalanınca önemli bir kesimi batıya göç etti. </a:t>
            </a:r>
          </a:p>
          <a:p>
            <a:r>
              <a:rPr lang="tr-TR" b="1" dirty="0" smtClean="0"/>
              <a:t>Karadeniz’in kuzeyine gelen Hunlar 375’te </a:t>
            </a:r>
            <a:r>
              <a:rPr lang="tr-TR" b="1" u="sng" dirty="0" smtClean="0"/>
              <a:t>Germen kavimlerini </a:t>
            </a:r>
            <a:r>
              <a:rPr lang="tr-TR" b="1" dirty="0" smtClean="0"/>
              <a:t>ittirerek Avrupa’nın içlerine akın etmelerine neden oldu. </a:t>
            </a:r>
          </a:p>
          <a:p>
            <a:endParaRPr lang="tr-TR" b="1" dirty="0"/>
          </a:p>
          <a:p>
            <a:endParaRPr lang="tr-TR" b="1" dirty="0" smtClean="0"/>
          </a:p>
          <a:p>
            <a:endParaRPr lang="tr-TR" b="1" dirty="0"/>
          </a:p>
          <a:p>
            <a:endParaRPr lang="tr-TR" b="1" dirty="0" smtClean="0"/>
          </a:p>
          <a:p>
            <a:r>
              <a:rPr lang="tr-TR" b="1" dirty="0" smtClean="0"/>
              <a:t>Yaklaşık yüzyıl devam eden bu göç dalgasına </a:t>
            </a:r>
            <a:r>
              <a:rPr lang="tr-TR" b="1" dirty="0" smtClean="0">
                <a:solidFill>
                  <a:srgbClr val="FF0000"/>
                </a:solidFill>
              </a:rPr>
              <a:t>Kavimler Göçü </a:t>
            </a:r>
            <a:r>
              <a:rPr lang="tr-TR" b="1" dirty="0" smtClean="0"/>
              <a:t>denir.</a:t>
            </a:r>
          </a:p>
          <a:p>
            <a:endParaRPr lang="tr-TR" dirty="0"/>
          </a:p>
        </p:txBody>
      </p:sp>
      <p:sp>
        <p:nvSpPr>
          <p:cNvPr id="2" name="Down Arrow 1"/>
          <p:cNvSpPr/>
          <p:nvPr/>
        </p:nvSpPr>
        <p:spPr>
          <a:xfrm>
            <a:off x="2627784" y="2748372"/>
            <a:ext cx="79208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Rectangle 3"/>
          <p:cNvSpPr/>
          <p:nvPr/>
        </p:nvSpPr>
        <p:spPr>
          <a:xfrm>
            <a:off x="1115616" y="3140968"/>
            <a:ext cx="5385210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solidFill>
                  <a:schemeClr val="tx2"/>
                </a:solidFill>
              </a:rPr>
              <a:t>Franklar – Gotlar - </a:t>
            </a:r>
            <a:r>
              <a:rPr lang="tr-TR" b="1" dirty="0" err="1" smtClean="0">
                <a:solidFill>
                  <a:schemeClr val="tx2"/>
                </a:solidFill>
              </a:rPr>
              <a:t>Angeller</a:t>
            </a:r>
            <a:r>
              <a:rPr lang="tr-TR" b="1" dirty="0">
                <a:solidFill>
                  <a:schemeClr val="tx2"/>
                </a:solidFill>
              </a:rPr>
              <a:t>, </a:t>
            </a:r>
            <a:r>
              <a:rPr lang="tr-TR" b="1" dirty="0" err="1" smtClean="0">
                <a:solidFill>
                  <a:schemeClr val="tx2"/>
                </a:solidFill>
              </a:rPr>
              <a:t>Saksonlar</a:t>
            </a:r>
            <a:r>
              <a:rPr lang="tr-TR" b="1" dirty="0" smtClean="0">
                <a:solidFill>
                  <a:schemeClr val="tx2"/>
                </a:solidFill>
              </a:rPr>
              <a:t> - Vandallar</a:t>
            </a:r>
            <a:r>
              <a:rPr lang="tr-TR" b="1" dirty="0">
                <a:solidFill>
                  <a:schemeClr val="tx2"/>
                </a:solidFill>
              </a:rPr>
              <a:t>, Vizigotlar</a:t>
            </a:r>
            <a:endParaRPr lang="tr-TR" dirty="0">
              <a:solidFill>
                <a:schemeClr val="tx2"/>
              </a:solidFill>
            </a:endParaRP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8D7-C713-46C2-8B2F-CE69EF38774C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r>
              <a:rPr lang="tr-TR" b="1" dirty="0" smtClean="0"/>
              <a:t>Asya Hun Devleti parçalanınca önemli bir kesimi batıya göç etti. </a:t>
            </a:r>
          </a:p>
          <a:p>
            <a:r>
              <a:rPr lang="tr-TR" b="1" dirty="0" smtClean="0"/>
              <a:t>Karadeniz’in kuzeyine gelen Hunlar 375’te Gotlar, Alanlar, </a:t>
            </a:r>
            <a:r>
              <a:rPr lang="tr-TR" b="1" dirty="0" err="1" smtClean="0"/>
              <a:t>Vanadallar</a:t>
            </a:r>
            <a:r>
              <a:rPr lang="tr-TR" b="1" dirty="0" smtClean="0"/>
              <a:t>, </a:t>
            </a:r>
            <a:r>
              <a:rPr lang="tr-TR" b="1" dirty="0" err="1" smtClean="0"/>
              <a:t>Vizigotlar</a:t>
            </a:r>
            <a:r>
              <a:rPr lang="tr-TR" b="1" dirty="0" smtClean="0"/>
              <a:t> gibi barbar kavimleri yenerek Avrupa’nın içlerine akın etmelerine neden oldu. </a:t>
            </a:r>
          </a:p>
          <a:p>
            <a:r>
              <a:rPr lang="tr-TR" b="1" dirty="0" smtClean="0"/>
              <a:t>Yaklaşık yüzyıl devam eden bu göç dalgasına </a:t>
            </a:r>
            <a:r>
              <a:rPr lang="tr-TR" b="1" dirty="0" smtClean="0">
                <a:solidFill>
                  <a:srgbClr val="FF0000"/>
                </a:solidFill>
              </a:rPr>
              <a:t>Kavimler Göçü </a:t>
            </a:r>
            <a:r>
              <a:rPr lang="tr-TR" b="1" dirty="0" smtClean="0"/>
              <a:t>denir.</a:t>
            </a: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8D7-C713-46C2-8B2F-CE69EF38774C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600" name="Text Box 16"/>
          <p:cNvSpPr txBox="1">
            <a:spLocks noChangeArrowheads="1"/>
          </p:cNvSpPr>
          <p:nvPr/>
        </p:nvSpPr>
        <p:spPr bwMode="auto">
          <a:xfrm>
            <a:off x="857224" y="357166"/>
            <a:ext cx="7572428" cy="667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800" b="1" dirty="0" smtClean="0">
                <a:solidFill>
                  <a:srgbClr val="FF0000"/>
                </a:solidFill>
              </a:rPr>
              <a:t>KAVİMLER GÖÇÜNÜN SONUÇLARI:</a:t>
            </a:r>
            <a:endParaRPr lang="tr-TR" sz="2200" b="1" dirty="0" smtClean="0"/>
          </a:p>
          <a:p>
            <a:pPr>
              <a:buFontTx/>
              <a:buChar char="-"/>
            </a:pPr>
            <a:r>
              <a:rPr lang="tr-TR" sz="2800" b="1" u="sng" dirty="0" smtClean="0"/>
              <a:t>Roma İmparatorluğu </a:t>
            </a:r>
            <a:r>
              <a:rPr lang="tr-TR" sz="2800" b="1" dirty="0" smtClean="0"/>
              <a:t>395’te doğu ve batı olmak üzere ikiye ayrıldı.Batı Roma İmparatorluğu 476’da yıkıldı.</a:t>
            </a:r>
          </a:p>
          <a:p>
            <a:pPr>
              <a:buFontTx/>
              <a:buChar char="-"/>
            </a:pPr>
            <a:r>
              <a:rPr lang="tr-TR" sz="2800" b="1" dirty="0" smtClean="0"/>
              <a:t>Türkler Avrupa’da </a:t>
            </a:r>
            <a:r>
              <a:rPr lang="tr-TR" sz="2800" b="1" dirty="0" smtClean="0">
                <a:solidFill>
                  <a:srgbClr val="FF0000"/>
                </a:solidFill>
              </a:rPr>
              <a:t>Avrupa Hun Devleti’ni </a:t>
            </a:r>
            <a:r>
              <a:rPr lang="tr-TR" sz="2800" b="1" dirty="0" smtClean="0"/>
              <a:t>kurdu.</a:t>
            </a:r>
          </a:p>
          <a:p>
            <a:pPr>
              <a:buFontTx/>
              <a:buChar char="-"/>
            </a:pPr>
            <a:r>
              <a:rPr lang="tr-TR" sz="2800" b="1" dirty="0" smtClean="0"/>
              <a:t>Roma toprakları üzerinde birçok Germen devleti kurulmuştur. Bunların en önemlisi Frank İmparatorluğu’dur.</a:t>
            </a:r>
          </a:p>
          <a:p>
            <a:pPr>
              <a:buFontTx/>
              <a:buChar char="-"/>
            </a:pPr>
            <a:r>
              <a:rPr lang="tr-TR" sz="2800" b="1" dirty="0" smtClean="0"/>
              <a:t>Germen kavimleri arasında </a:t>
            </a:r>
            <a:r>
              <a:rPr lang="tr-TR" sz="2800" b="1" dirty="0" err="1" smtClean="0">
                <a:solidFill>
                  <a:srgbClr val="FF0000"/>
                </a:solidFill>
              </a:rPr>
              <a:t>Hristiyanlık</a:t>
            </a:r>
            <a:r>
              <a:rPr lang="tr-TR" sz="2800" b="1" dirty="0" smtClean="0">
                <a:solidFill>
                  <a:srgbClr val="FF0000"/>
                </a:solidFill>
              </a:rPr>
              <a:t> yayılmış</a:t>
            </a:r>
            <a:r>
              <a:rPr lang="tr-TR" sz="2800" b="1" dirty="0" smtClean="0"/>
              <a:t>, kilise ve Papalık güçlenmiş, skolastik düşünce egemen olmuştur Katolik Kilisesi güç kazandı ve </a:t>
            </a:r>
            <a:r>
              <a:rPr lang="tr-TR" sz="2800" b="1" u="sng" dirty="0" smtClean="0">
                <a:solidFill>
                  <a:srgbClr val="FF0000"/>
                </a:solidFill>
              </a:rPr>
              <a:t>skolastik düşünce </a:t>
            </a:r>
            <a:r>
              <a:rPr lang="tr-TR" sz="2800" b="1" dirty="0" smtClean="0"/>
              <a:t>tüm Orta Çağ’a damgasını vurdu</a:t>
            </a:r>
          </a:p>
          <a:p>
            <a:endParaRPr lang="tr-TR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5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35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b="1" dirty="0" smtClean="0"/>
              <a:t>   -  Avrupa’da </a:t>
            </a:r>
            <a:r>
              <a:rPr lang="tr-TR" b="1" u="sng" dirty="0" smtClean="0">
                <a:solidFill>
                  <a:srgbClr val="FF0000"/>
                </a:solidFill>
              </a:rPr>
              <a:t>Feodalitenin</a:t>
            </a:r>
            <a:r>
              <a:rPr lang="tr-TR" b="1" dirty="0" smtClean="0"/>
              <a:t> temelleri atıldı</a:t>
            </a:r>
            <a:r>
              <a:rPr lang="tr-TR" sz="2800" b="1" dirty="0" smtClean="0"/>
              <a:t>.</a:t>
            </a:r>
            <a:endParaRPr lang="tr-TR" b="1" dirty="0" smtClean="0"/>
          </a:p>
          <a:p>
            <a:pPr>
              <a:buNone/>
            </a:pPr>
            <a:r>
              <a:rPr lang="tr-TR" b="1" dirty="0" smtClean="0"/>
              <a:t>   - Avrupa’nın etnik ve siyasi yapısı değişti.</a:t>
            </a:r>
          </a:p>
          <a:p>
            <a:pPr>
              <a:buNone/>
            </a:pPr>
            <a:r>
              <a:rPr lang="tr-TR" b="1" dirty="0" smtClean="0"/>
              <a:t>   - Çeşitli Germen kavimlerinin karışması sonucu yeni toplumlar ortaya çıktı. Böylece günümüz Avrupa toplumları oluştu.</a:t>
            </a:r>
          </a:p>
          <a:p>
            <a:pPr>
              <a:buNone/>
            </a:pPr>
            <a:endParaRPr lang="tr-TR" b="1" dirty="0" smtClean="0"/>
          </a:p>
          <a:p>
            <a:r>
              <a:rPr lang="tr-TR" b="1" dirty="0" err="1" smtClean="0">
                <a:solidFill>
                  <a:srgbClr val="FF0000"/>
                </a:solidFill>
              </a:rPr>
              <a:t>Anglo</a:t>
            </a:r>
            <a:r>
              <a:rPr lang="tr-TR" b="1" dirty="0" smtClean="0">
                <a:solidFill>
                  <a:srgbClr val="FF0000"/>
                </a:solidFill>
              </a:rPr>
              <a:t> – </a:t>
            </a:r>
            <a:r>
              <a:rPr lang="tr-TR" b="1" dirty="0" err="1" smtClean="0">
                <a:solidFill>
                  <a:srgbClr val="FF0000"/>
                </a:solidFill>
              </a:rPr>
              <a:t>Saksonlar</a:t>
            </a:r>
            <a:r>
              <a:rPr lang="tr-TR" b="1" dirty="0" smtClean="0">
                <a:solidFill>
                  <a:srgbClr val="FF0000"/>
                </a:solidFill>
              </a:rPr>
              <a:t>   </a:t>
            </a:r>
            <a:r>
              <a:rPr lang="tr-TR" b="1" dirty="0" smtClean="0">
                <a:solidFill>
                  <a:srgbClr val="FF0000"/>
                </a:solidFill>
                <a:cs typeface="Arial" charset="0"/>
              </a:rPr>
              <a:t>→  </a:t>
            </a:r>
            <a:r>
              <a:rPr lang="tr-TR" b="1" dirty="0" smtClean="0">
                <a:solidFill>
                  <a:srgbClr val="FF0000"/>
                </a:solidFill>
              </a:rPr>
              <a:t> İngiltere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Franklar 	                  →   Fransa</a:t>
            </a:r>
          </a:p>
          <a:p>
            <a:r>
              <a:rPr lang="tr-TR" b="1" dirty="0" err="1" smtClean="0">
                <a:solidFill>
                  <a:srgbClr val="FF0000"/>
                </a:solidFill>
              </a:rPr>
              <a:t>Vizigotlar</a:t>
            </a:r>
            <a:r>
              <a:rPr lang="tr-TR" b="1" dirty="0" smtClean="0">
                <a:solidFill>
                  <a:srgbClr val="FF0000"/>
                </a:solidFill>
              </a:rPr>
              <a:t>	       →   </a:t>
            </a:r>
            <a:r>
              <a:rPr lang="tr-TR" b="1" dirty="0" smtClean="0">
                <a:solidFill>
                  <a:srgbClr val="FF0000"/>
                </a:solidFill>
              </a:rPr>
              <a:t>İspanya</a:t>
            </a:r>
            <a:endParaRPr lang="tr-TR" b="1" dirty="0" smtClean="0">
              <a:solidFill>
                <a:srgbClr val="FF0000"/>
              </a:solidFill>
            </a:endParaRPr>
          </a:p>
          <a:p>
            <a:endParaRPr lang="tr-TR" b="1" dirty="0" smtClean="0"/>
          </a:p>
          <a:p>
            <a:pPr>
              <a:buNone/>
            </a:pPr>
            <a:r>
              <a:rPr lang="tr-TR" b="1" dirty="0" smtClean="0"/>
              <a:t>- İlk Çağ sona erdi. Orta Çağ başladı.</a:t>
            </a: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8D7-C713-46C2-8B2F-CE69EF38774C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chemeClr val="bg2">
                    <a:lumMod val="50000"/>
                  </a:schemeClr>
                </a:solidFill>
                <a:latin typeface="Monotype Corsiva" panose="03010101010201010101" pitchFamily="66" charset="0"/>
              </a:rPr>
              <a:t>KAVİMLER GÖÇÜ SONRASI AVRUPA……..</a:t>
            </a:r>
            <a:endParaRPr lang="tr-TR" sz="3600" b="1" dirty="0">
              <a:solidFill>
                <a:schemeClr val="bg2">
                  <a:lumMod val="50000"/>
                </a:schemeClr>
              </a:solidFill>
              <a:latin typeface="Monotype Corsiva" panose="03010101010201010101" pitchFamily="66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554461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8D7-C713-46C2-8B2F-CE69EF38774C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0802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FF0000"/>
                </a:solidFill>
              </a:rPr>
              <a:t>KISACA ÖZETLERSEK: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tr-TR" b="1" u="sng" dirty="0">
                <a:solidFill>
                  <a:srgbClr val="FF0000"/>
                </a:solidFill>
              </a:rPr>
              <a:t>Genel Olarak Avrupa’da Siyasi, Sosyal ve Ekonomik Durum </a:t>
            </a:r>
            <a:endParaRPr lang="tr-TR" dirty="0">
              <a:solidFill>
                <a:srgbClr val="FF0000"/>
              </a:solidFill>
            </a:endParaRPr>
          </a:p>
          <a:p>
            <a:pPr fontAlgn="base"/>
            <a:r>
              <a:rPr lang="tr-TR" dirty="0"/>
              <a:t>Kavimler göçü sonrası Avrupa’da krallıklar güçlerini kaybettiler. Soyluların güç kazanmalarıyla birlikte tüm ortaçağ boyunca Avrupa’da etkili olacak olan siyasi yönetim biçimi ” Feodalite ( Derebeylik) ” ortaya çıktı.</a:t>
            </a:r>
          </a:p>
          <a:p>
            <a:pPr fontAlgn="base"/>
            <a:r>
              <a:rPr lang="tr-TR" b="1" dirty="0"/>
              <a:t>Toplumsal eşitsizlik üzerine kurulan bu düzen içinde halk, farklı sınıflara ayrılmıştır :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 </a:t>
            </a:r>
            <a:r>
              <a:rPr lang="tr-TR" b="1" dirty="0"/>
              <a:t>Soylular (Senyörler): </a:t>
            </a:r>
            <a:r>
              <a:rPr lang="tr-TR" dirty="0"/>
              <a:t>Soylular, oturdukları toprakların sahibiydiler. Her türlü hakka sahip olan ve şatolarda oturan soylular, yönetim ve askerlik işleri ile ilgilenirlerdi. Soyluluk babadan </a:t>
            </a:r>
            <a:r>
              <a:rPr lang="tr-TR" dirty="0" err="1"/>
              <a:t>oğla</a:t>
            </a:r>
            <a:r>
              <a:rPr lang="tr-TR" dirty="0"/>
              <a:t> geçerdi.</a:t>
            </a:r>
            <a:br>
              <a:rPr lang="tr-TR" dirty="0"/>
            </a:br>
            <a:r>
              <a:rPr lang="tr-TR" dirty="0"/>
              <a:t>Soyluların en üstünde senyör denilen </a:t>
            </a:r>
            <a:r>
              <a:rPr lang="tr-TR" dirty="0" err="1"/>
              <a:t>derebeyler</a:t>
            </a:r>
            <a:r>
              <a:rPr lang="tr-TR" dirty="0"/>
              <a:t> yer alırdı. Senyörlerin en büyüğü kral idi. Bundan sonra sırasıyla </a:t>
            </a:r>
            <a:r>
              <a:rPr lang="tr-TR" b="1" dirty="0"/>
              <a:t>dük, kont, baron ve şövalyeler</a:t>
            </a:r>
            <a:r>
              <a:rPr lang="tr-TR" dirty="0"/>
              <a:t> gelirdi</a:t>
            </a:r>
            <a:r>
              <a:rPr lang="tr-TR" dirty="0" smtClean="0"/>
              <a:t>.</a:t>
            </a:r>
          </a:p>
          <a:p>
            <a:pPr fontAlgn="base"/>
            <a:r>
              <a:rPr lang="tr-TR" dirty="0" smtClean="0"/>
              <a:t> </a:t>
            </a:r>
            <a:r>
              <a:rPr lang="tr-TR" b="1" dirty="0"/>
              <a:t>Rahipler;</a:t>
            </a:r>
            <a:r>
              <a:rPr lang="tr-TR" dirty="0"/>
              <a:t> Rahipler, kiliselerin sahip olduğu toprakların geliriyle rahat bir hayat tarzı sürdürmekteydiler.</a:t>
            </a:r>
          </a:p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8D7-C713-46C2-8B2F-CE69EF38774C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863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718</Words>
  <Application>Microsoft Office PowerPoint</Application>
  <PresentationFormat>On-screen Show (4:3)</PresentationFormat>
  <Paragraphs>91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Monotype Corsiva</vt:lpstr>
      <vt:lpstr>Papyrus</vt:lpstr>
      <vt:lpstr>Wingdings</vt:lpstr>
      <vt:lpstr>Ofis Teması</vt:lpstr>
      <vt:lpstr>ORTAÇAĞ  AVRUPA TARİHİ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KAVİMLER GÖÇÜ SONRASI AVRUPA……..</vt:lpstr>
      <vt:lpstr>KISACA ÖZETLERSEK:</vt:lpstr>
      <vt:lpstr> KİLİSE ve PAPALIK </vt:lpstr>
      <vt:lpstr> Batı Roma imparatorluğu’nun yıkılmasından sonra derebeylikler (feodalite) kurulunca siyasal idare parçalanmış ve papanın gücü artmıştır.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ORTAÇAĞ AVRUPA TARİHİ</dc:title>
  <dc:creator>TEDMuzi</dc:creator>
  <cp:lastModifiedBy>Lise Tarih Zumre Baskani</cp:lastModifiedBy>
  <cp:revision>36</cp:revision>
  <dcterms:created xsi:type="dcterms:W3CDTF">2018-10-07T20:45:18Z</dcterms:created>
  <dcterms:modified xsi:type="dcterms:W3CDTF">2020-10-21T08:27:15Z</dcterms:modified>
</cp:coreProperties>
</file>