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7" r:id="rId3"/>
    <p:sldId id="258" r:id="rId4"/>
    <p:sldId id="262" r:id="rId5"/>
    <p:sldId id="264" r:id="rId6"/>
    <p:sldId id="279" r:id="rId7"/>
    <p:sldId id="265" r:id="rId8"/>
    <p:sldId id="278" r:id="rId9"/>
    <p:sldId id="272" r:id="rId10"/>
    <p:sldId id="281" r:id="rId11"/>
    <p:sldId id="271" r:id="rId12"/>
    <p:sldId id="273" r:id="rId13"/>
    <p:sldId id="274" r:id="rId14"/>
    <p:sldId id="277" r:id="rId15"/>
    <p:sldId id="276"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F8633-6436-4814-9DF3-6733BC334759}"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tr-TR"/>
        </a:p>
      </dgm:t>
    </dgm:pt>
    <dgm:pt modelId="{F3D67169-02F1-4C42-9259-E813DE0E14D9}">
      <dgm:prSet phldrT="[Metin]" custT="1"/>
      <dgm:spPr>
        <a:solidFill>
          <a:schemeClr val="bg2"/>
        </a:solidFill>
        <a:ln>
          <a:solidFill>
            <a:schemeClr val="accent2"/>
          </a:solidFill>
        </a:ln>
      </dgm:spPr>
      <dgm:t>
        <a:bodyPr/>
        <a:lstStyle/>
        <a:p>
          <a:r>
            <a:rPr lang="tr-TR" sz="2800" b="1" dirty="0" smtClean="0">
              <a:solidFill>
                <a:schemeClr val="tx1"/>
              </a:solidFill>
            </a:rPr>
            <a:t>İç Etkenler</a:t>
          </a:r>
          <a:endParaRPr lang="tr-TR" sz="2800" b="1" dirty="0">
            <a:solidFill>
              <a:schemeClr val="tx1"/>
            </a:solidFill>
          </a:endParaRPr>
        </a:p>
      </dgm:t>
    </dgm:pt>
    <dgm:pt modelId="{0FC54C4D-24CB-45B9-A604-DB386630CE0D}" type="parTrans" cxnId="{C3919C3C-C42A-404F-94FA-69D48713DD58}">
      <dgm:prSet/>
      <dgm:spPr/>
      <dgm:t>
        <a:bodyPr/>
        <a:lstStyle/>
        <a:p>
          <a:endParaRPr lang="tr-TR"/>
        </a:p>
      </dgm:t>
    </dgm:pt>
    <dgm:pt modelId="{4D887244-B54B-4FB0-A89B-093B0C049AAB}" type="sibTrans" cxnId="{C3919C3C-C42A-404F-94FA-69D48713DD58}">
      <dgm:prSet/>
      <dgm:spPr/>
      <dgm:t>
        <a:bodyPr/>
        <a:lstStyle/>
        <a:p>
          <a:endParaRPr lang="tr-TR"/>
        </a:p>
      </dgm:t>
    </dgm:pt>
    <dgm:pt modelId="{DFBC5706-4BEB-4DB0-A502-EA9C9CF16390}">
      <dgm:prSet phldrT="[Metin]" custT="1"/>
      <dgm:spPr>
        <a:solidFill>
          <a:schemeClr val="bg2">
            <a:alpha val="90000"/>
          </a:schemeClr>
        </a:solidFill>
        <a:ln>
          <a:solidFill>
            <a:srgbClr val="C00000">
              <a:alpha val="90000"/>
            </a:srgbClr>
          </a:solidFill>
        </a:ln>
      </dgm:spPr>
      <dgm:t>
        <a:bodyPr/>
        <a:lstStyle/>
        <a:p>
          <a:r>
            <a:rPr lang="tr-TR" sz="2000" dirty="0" smtClean="0"/>
            <a:t>Jön Türklerin faaliyetleri (çabaları)</a:t>
          </a:r>
          <a:endParaRPr lang="tr-TR" sz="2000" dirty="0"/>
        </a:p>
      </dgm:t>
    </dgm:pt>
    <dgm:pt modelId="{205D16D1-03D0-4CF4-991A-F59A53D49700}" type="parTrans" cxnId="{EFCFDC1F-E8F8-48B2-9DD1-DA473767F792}">
      <dgm:prSet/>
      <dgm:spPr/>
      <dgm:t>
        <a:bodyPr/>
        <a:lstStyle/>
        <a:p>
          <a:endParaRPr lang="tr-TR"/>
        </a:p>
      </dgm:t>
    </dgm:pt>
    <dgm:pt modelId="{A3907D33-3658-4CBE-B7AC-C2FD6D8805FB}" type="sibTrans" cxnId="{EFCFDC1F-E8F8-48B2-9DD1-DA473767F792}">
      <dgm:prSet/>
      <dgm:spPr/>
      <dgm:t>
        <a:bodyPr/>
        <a:lstStyle/>
        <a:p>
          <a:endParaRPr lang="tr-TR"/>
        </a:p>
      </dgm:t>
    </dgm:pt>
    <dgm:pt modelId="{D11B54F4-3E84-4047-984D-1E9FB2F0CE30}">
      <dgm:prSet phldrT="[Metin]" custT="1"/>
      <dgm:spPr>
        <a:solidFill>
          <a:schemeClr val="bg2"/>
        </a:solidFill>
        <a:ln>
          <a:solidFill>
            <a:srgbClr val="C00000"/>
          </a:solidFill>
        </a:ln>
      </dgm:spPr>
      <dgm:t>
        <a:bodyPr/>
        <a:lstStyle/>
        <a:p>
          <a:r>
            <a:rPr lang="tr-TR" sz="2800" b="1" dirty="0" smtClean="0">
              <a:solidFill>
                <a:schemeClr val="tx1"/>
              </a:solidFill>
            </a:rPr>
            <a:t>Dış Etkenler</a:t>
          </a:r>
          <a:endParaRPr lang="tr-TR" sz="2800" b="1" dirty="0">
            <a:solidFill>
              <a:schemeClr val="tx1"/>
            </a:solidFill>
          </a:endParaRPr>
        </a:p>
      </dgm:t>
    </dgm:pt>
    <dgm:pt modelId="{20527AE3-FB5A-4704-865D-BE3FE6611146}" type="parTrans" cxnId="{E9B5C9EE-EECE-40EB-8415-3FE31AB0006B}">
      <dgm:prSet/>
      <dgm:spPr/>
      <dgm:t>
        <a:bodyPr/>
        <a:lstStyle/>
        <a:p>
          <a:endParaRPr lang="tr-TR"/>
        </a:p>
      </dgm:t>
    </dgm:pt>
    <dgm:pt modelId="{E3343F15-C235-4964-A2DD-B5A5DC474653}" type="sibTrans" cxnId="{E9B5C9EE-EECE-40EB-8415-3FE31AB0006B}">
      <dgm:prSet/>
      <dgm:spPr/>
      <dgm:t>
        <a:bodyPr/>
        <a:lstStyle/>
        <a:p>
          <a:endParaRPr lang="tr-TR"/>
        </a:p>
      </dgm:t>
    </dgm:pt>
    <dgm:pt modelId="{02C55FAC-F579-4809-94A9-77FB182DF9B5}">
      <dgm:prSet phldrT="[Metin]" custT="1"/>
      <dgm:spPr>
        <a:solidFill>
          <a:schemeClr val="bg2">
            <a:alpha val="90000"/>
          </a:schemeClr>
        </a:solidFill>
        <a:ln>
          <a:solidFill>
            <a:srgbClr val="C00000">
              <a:alpha val="90000"/>
            </a:srgbClr>
          </a:solidFill>
        </a:ln>
      </dgm:spPr>
      <dgm:t>
        <a:bodyPr/>
        <a:lstStyle/>
        <a:p>
          <a:r>
            <a:rPr lang="tr-TR" sz="2000" b="0" dirty="0" smtClean="0"/>
            <a:t>Tersane (İstanbul) Konferansı</a:t>
          </a:r>
          <a:endParaRPr lang="tr-TR" sz="2000" b="0" dirty="0"/>
        </a:p>
      </dgm:t>
    </dgm:pt>
    <dgm:pt modelId="{E3159203-DDF0-4EFA-9C65-C426D6DCF9E1}" type="parTrans" cxnId="{9DA47C81-9145-4395-9DE2-B4EB893FB6F8}">
      <dgm:prSet/>
      <dgm:spPr/>
      <dgm:t>
        <a:bodyPr/>
        <a:lstStyle/>
        <a:p>
          <a:endParaRPr lang="tr-TR"/>
        </a:p>
      </dgm:t>
    </dgm:pt>
    <dgm:pt modelId="{8524325E-710A-4AB5-981B-0552F22C3B40}" type="sibTrans" cxnId="{9DA47C81-9145-4395-9DE2-B4EB893FB6F8}">
      <dgm:prSet/>
      <dgm:spPr/>
      <dgm:t>
        <a:bodyPr/>
        <a:lstStyle/>
        <a:p>
          <a:endParaRPr lang="tr-TR"/>
        </a:p>
      </dgm:t>
    </dgm:pt>
    <dgm:pt modelId="{8218AF29-BBC1-485D-9DF1-B96B38789DE7}">
      <dgm:prSet phldrT="[Metin]" custT="1"/>
      <dgm:spPr>
        <a:solidFill>
          <a:schemeClr val="bg2">
            <a:alpha val="90000"/>
          </a:schemeClr>
        </a:solidFill>
        <a:ln>
          <a:solidFill>
            <a:srgbClr val="C00000">
              <a:alpha val="90000"/>
            </a:srgbClr>
          </a:solidFill>
        </a:ln>
      </dgm:spPr>
      <dgm:t>
        <a:bodyPr/>
        <a:lstStyle/>
        <a:p>
          <a:endParaRPr lang="tr-TR" sz="2000" dirty="0"/>
        </a:p>
      </dgm:t>
    </dgm:pt>
    <dgm:pt modelId="{FA2AD30B-AF3B-4910-99C9-82CB9D3DB45B}" type="parTrans" cxnId="{F00F75B4-2B63-4756-A6A4-374C9F49863D}">
      <dgm:prSet/>
      <dgm:spPr/>
      <dgm:t>
        <a:bodyPr/>
        <a:lstStyle/>
        <a:p>
          <a:endParaRPr lang="tr-TR"/>
        </a:p>
      </dgm:t>
    </dgm:pt>
    <dgm:pt modelId="{D8DBA2FA-DF6B-43C1-B91A-71D3B915423B}" type="sibTrans" cxnId="{F00F75B4-2B63-4756-A6A4-374C9F49863D}">
      <dgm:prSet/>
      <dgm:spPr/>
      <dgm:t>
        <a:bodyPr/>
        <a:lstStyle/>
        <a:p>
          <a:endParaRPr lang="tr-TR"/>
        </a:p>
      </dgm:t>
    </dgm:pt>
    <dgm:pt modelId="{843C6541-4179-469D-A607-2367C44B97C7}">
      <dgm:prSet phldrT="[Metin]" custT="1"/>
      <dgm:spPr>
        <a:solidFill>
          <a:schemeClr val="bg2">
            <a:alpha val="90000"/>
          </a:schemeClr>
        </a:solidFill>
        <a:ln>
          <a:solidFill>
            <a:srgbClr val="C00000">
              <a:alpha val="90000"/>
            </a:srgbClr>
          </a:solidFill>
        </a:ln>
      </dgm:spPr>
      <dgm:t>
        <a:bodyPr/>
        <a:lstStyle/>
        <a:p>
          <a:endParaRPr lang="tr-TR" sz="2000" b="0" dirty="0"/>
        </a:p>
      </dgm:t>
    </dgm:pt>
    <dgm:pt modelId="{ED07E34D-5675-47A8-9C87-3CDFC5B5179F}" type="parTrans" cxnId="{E66539E8-75A1-432F-9D1C-60FFE48CE689}">
      <dgm:prSet/>
      <dgm:spPr/>
      <dgm:t>
        <a:bodyPr/>
        <a:lstStyle/>
        <a:p>
          <a:endParaRPr lang="tr-TR"/>
        </a:p>
      </dgm:t>
    </dgm:pt>
    <dgm:pt modelId="{572CDC11-2979-4D9F-B0EE-4FF8CFE58CB8}" type="sibTrans" cxnId="{E66539E8-75A1-432F-9D1C-60FFE48CE689}">
      <dgm:prSet/>
      <dgm:spPr/>
      <dgm:t>
        <a:bodyPr/>
        <a:lstStyle/>
        <a:p>
          <a:endParaRPr lang="tr-TR"/>
        </a:p>
      </dgm:t>
    </dgm:pt>
    <dgm:pt modelId="{5FEDE051-B502-480D-A67A-36BD75484F13}" type="pres">
      <dgm:prSet presAssocID="{219F8633-6436-4814-9DF3-6733BC334759}" presName="Name0" presStyleCnt="0">
        <dgm:presLayoutVars>
          <dgm:dir/>
          <dgm:animLvl val="lvl"/>
          <dgm:resizeHandles/>
        </dgm:presLayoutVars>
      </dgm:prSet>
      <dgm:spPr/>
      <dgm:t>
        <a:bodyPr/>
        <a:lstStyle/>
        <a:p>
          <a:endParaRPr lang="tr-TR"/>
        </a:p>
      </dgm:t>
    </dgm:pt>
    <dgm:pt modelId="{7E43E839-17AA-44D2-AA68-280F9F9E1F32}" type="pres">
      <dgm:prSet presAssocID="{F3D67169-02F1-4C42-9259-E813DE0E14D9}" presName="linNode" presStyleCnt="0"/>
      <dgm:spPr/>
    </dgm:pt>
    <dgm:pt modelId="{51D7A429-2186-4710-A97D-BED56AA3979B}" type="pres">
      <dgm:prSet presAssocID="{F3D67169-02F1-4C42-9259-E813DE0E14D9}" presName="parentShp" presStyleLbl="node1" presStyleIdx="0" presStyleCnt="2">
        <dgm:presLayoutVars>
          <dgm:bulletEnabled val="1"/>
        </dgm:presLayoutVars>
      </dgm:prSet>
      <dgm:spPr/>
      <dgm:t>
        <a:bodyPr/>
        <a:lstStyle/>
        <a:p>
          <a:endParaRPr lang="tr-TR"/>
        </a:p>
      </dgm:t>
    </dgm:pt>
    <dgm:pt modelId="{43ACE699-E825-4F9C-ADF3-63413B2BBB50}" type="pres">
      <dgm:prSet presAssocID="{F3D67169-02F1-4C42-9259-E813DE0E14D9}" presName="childShp" presStyleLbl="bgAccFollowNode1" presStyleIdx="0" presStyleCnt="2" custLinFactNeighborX="-1367" custLinFactNeighborY="-2078">
        <dgm:presLayoutVars>
          <dgm:bulletEnabled val="1"/>
        </dgm:presLayoutVars>
      </dgm:prSet>
      <dgm:spPr/>
      <dgm:t>
        <a:bodyPr/>
        <a:lstStyle/>
        <a:p>
          <a:endParaRPr lang="tr-TR"/>
        </a:p>
      </dgm:t>
    </dgm:pt>
    <dgm:pt modelId="{2668D427-627E-415B-89F0-B7F7EEE87E76}" type="pres">
      <dgm:prSet presAssocID="{4D887244-B54B-4FB0-A89B-093B0C049AAB}" presName="spacing" presStyleCnt="0"/>
      <dgm:spPr/>
    </dgm:pt>
    <dgm:pt modelId="{9066DF17-42F0-4F93-B6E8-B432A6C1EA4D}" type="pres">
      <dgm:prSet presAssocID="{D11B54F4-3E84-4047-984D-1E9FB2F0CE30}" presName="linNode" presStyleCnt="0"/>
      <dgm:spPr/>
    </dgm:pt>
    <dgm:pt modelId="{9B889AE1-F92E-4D5F-8547-3AA05BD10214}" type="pres">
      <dgm:prSet presAssocID="{D11B54F4-3E84-4047-984D-1E9FB2F0CE30}" presName="parentShp" presStyleLbl="node1" presStyleIdx="1" presStyleCnt="2">
        <dgm:presLayoutVars>
          <dgm:bulletEnabled val="1"/>
        </dgm:presLayoutVars>
      </dgm:prSet>
      <dgm:spPr/>
      <dgm:t>
        <a:bodyPr/>
        <a:lstStyle/>
        <a:p>
          <a:endParaRPr lang="tr-TR"/>
        </a:p>
      </dgm:t>
    </dgm:pt>
    <dgm:pt modelId="{AA5B1D63-1DB0-4C03-9A91-A562BD034CD2}" type="pres">
      <dgm:prSet presAssocID="{D11B54F4-3E84-4047-984D-1E9FB2F0CE30}" presName="childShp" presStyleLbl="bgAccFollowNode1" presStyleIdx="1" presStyleCnt="2" custLinFactNeighborX="-1515" custLinFactNeighborY="-3770">
        <dgm:presLayoutVars>
          <dgm:bulletEnabled val="1"/>
        </dgm:presLayoutVars>
      </dgm:prSet>
      <dgm:spPr/>
      <dgm:t>
        <a:bodyPr/>
        <a:lstStyle/>
        <a:p>
          <a:endParaRPr lang="tr-TR"/>
        </a:p>
      </dgm:t>
    </dgm:pt>
  </dgm:ptLst>
  <dgm:cxnLst>
    <dgm:cxn modelId="{A0E41FB3-B406-4047-A1CE-A8827D72C4E5}" type="presOf" srcId="{843C6541-4179-469D-A607-2367C44B97C7}" destId="{AA5B1D63-1DB0-4C03-9A91-A562BD034CD2}" srcOrd="0" destOrd="0" presId="urn:microsoft.com/office/officeart/2005/8/layout/vList6"/>
    <dgm:cxn modelId="{0F57C9E1-3C6E-4319-8692-3C840F80E2A5}" type="presOf" srcId="{02C55FAC-F579-4809-94A9-77FB182DF9B5}" destId="{AA5B1D63-1DB0-4C03-9A91-A562BD034CD2}" srcOrd="0" destOrd="1" presId="urn:microsoft.com/office/officeart/2005/8/layout/vList6"/>
    <dgm:cxn modelId="{EFCFDC1F-E8F8-48B2-9DD1-DA473767F792}" srcId="{F3D67169-02F1-4C42-9259-E813DE0E14D9}" destId="{DFBC5706-4BEB-4DB0-A502-EA9C9CF16390}" srcOrd="1" destOrd="0" parTransId="{205D16D1-03D0-4CF4-991A-F59A53D49700}" sibTransId="{A3907D33-3658-4CBE-B7AC-C2FD6D8805FB}"/>
    <dgm:cxn modelId="{9DA47C81-9145-4395-9DE2-B4EB893FB6F8}" srcId="{D11B54F4-3E84-4047-984D-1E9FB2F0CE30}" destId="{02C55FAC-F579-4809-94A9-77FB182DF9B5}" srcOrd="1" destOrd="0" parTransId="{E3159203-DDF0-4EFA-9C65-C426D6DCF9E1}" sibTransId="{8524325E-710A-4AB5-981B-0552F22C3B40}"/>
    <dgm:cxn modelId="{F2DA6C04-80D0-42A1-9368-C9F181C865F4}" type="presOf" srcId="{8218AF29-BBC1-485D-9DF1-B96B38789DE7}" destId="{43ACE699-E825-4F9C-ADF3-63413B2BBB50}" srcOrd="0" destOrd="0" presId="urn:microsoft.com/office/officeart/2005/8/layout/vList6"/>
    <dgm:cxn modelId="{C3919C3C-C42A-404F-94FA-69D48713DD58}" srcId="{219F8633-6436-4814-9DF3-6733BC334759}" destId="{F3D67169-02F1-4C42-9259-E813DE0E14D9}" srcOrd="0" destOrd="0" parTransId="{0FC54C4D-24CB-45B9-A604-DB386630CE0D}" sibTransId="{4D887244-B54B-4FB0-A89B-093B0C049AAB}"/>
    <dgm:cxn modelId="{E66539E8-75A1-432F-9D1C-60FFE48CE689}" srcId="{D11B54F4-3E84-4047-984D-1E9FB2F0CE30}" destId="{843C6541-4179-469D-A607-2367C44B97C7}" srcOrd="0" destOrd="0" parTransId="{ED07E34D-5675-47A8-9C87-3CDFC5B5179F}" sibTransId="{572CDC11-2979-4D9F-B0EE-4FF8CFE58CB8}"/>
    <dgm:cxn modelId="{F00F75B4-2B63-4756-A6A4-374C9F49863D}" srcId="{F3D67169-02F1-4C42-9259-E813DE0E14D9}" destId="{8218AF29-BBC1-485D-9DF1-B96B38789DE7}" srcOrd="0" destOrd="0" parTransId="{FA2AD30B-AF3B-4910-99C9-82CB9D3DB45B}" sibTransId="{D8DBA2FA-DF6B-43C1-B91A-71D3B915423B}"/>
    <dgm:cxn modelId="{D27F0025-43E5-412D-A46A-091F66F44C93}" type="presOf" srcId="{F3D67169-02F1-4C42-9259-E813DE0E14D9}" destId="{51D7A429-2186-4710-A97D-BED56AA3979B}" srcOrd="0" destOrd="0" presId="urn:microsoft.com/office/officeart/2005/8/layout/vList6"/>
    <dgm:cxn modelId="{69B34E31-E7E1-41E5-9AF3-35CBA0713870}" type="presOf" srcId="{219F8633-6436-4814-9DF3-6733BC334759}" destId="{5FEDE051-B502-480D-A67A-36BD75484F13}" srcOrd="0" destOrd="0" presId="urn:microsoft.com/office/officeart/2005/8/layout/vList6"/>
    <dgm:cxn modelId="{E9B5C9EE-EECE-40EB-8415-3FE31AB0006B}" srcId="{219F8633-6436-4814-9DF3-6733BC334759}" destId="{D11B54F4-3E84-4047-984D-1E9FB2F0CE30}" srcOrd="1" destOrd="0" parTransId="{20527AE3-FB5A-4704-865D-BE3FE6611146}" sibTransId="{E3343F15-C235-4964-A2DD-B5A5DC474653}"/>
    <dgm:cxn modelId="{7798A81E-9790-4B54-BB98-9C938B697E54}" type="presOf" srcId="{DFBC5706-4BEB-4DB0-A502-EA9C9CF16390}" destId="{43ACE699-E825-4F9C-ADF3-63413B2BBB50}" srcOrd="0" destOrd="1" presId="urn:microsoft.com/office/officeart/2005/8/layout/vList6"/>
    <dgm:cxn modelId="{D4E5A6A2-B9DA-4B2A-819F-7434FBCBD363}" type="presOf" srcId="{D11B54F4-3E84-4047-984D-1E9FB2F0CE30}" destId="{9B889AE1-F92E-4D5F-8547-3AA05BD10214}" srcOrd="0" destOrd="0" presId="urn:microsoft.com/office/officeart/2005/8/layout/vList6"/>
    <dgm:cxn modelId="{151036B3-BEDA-4462-8153-756C6C76136D}" type="presParOf" srcId="{5FEDE051-B502-480D-A67A-36BD75484F13}" destId="{7E43E839-17AA-44D2-AA68-280F9F9E1F32}" srcOrd="0" destOrd="0" presId="urn:microsoft.com/office/officeart/2005/8/layout/vList6"/>
    <dgm:cxn modelId="{7CE7F4EC-6325-459C-B515-C8F7CDE58EE3}" type="presParOf" srcId="{7E43E839-17AA-44D2-AA68-280F9F9E1F32}" destId="{51D7A429-2186-4710-A97D-BED56AA3979B}" srcOrd="0" destOrd="0" presId="urn:microsoft.com/office/officeart/2005/8/layout/vList6"/>
    <dgm:cxn modelId="{54BE71B4-3B88-4169-845D-D291CDF48025}" type="presParOf" srcId="{7E43E839-17AA-44D2-AA68-280F9F9E1F32}" destId="{43ACE699-E825-4F9C-ADF3-63413B2BBB50}" srcOrd="1" destOrd="0" presId="urn:microsoft.com/office/officeart/2005/8/layout/vList6"/>
    <dgm:cxn modelId="{8EC9C5C2-31A5-4326-BC07-6AE086A5F655}" type="presParOf" srcId="{5FEDE051-B502-480D-A67A-36BD75484F13}" destId="{2668D427-627E-415B-89F0-B7F7EEE87E76}" srcOrd="1" destOrd="0" presId="urn:microsoft.com/office/officeart/2005/8/layout/vList6"/>
    <dgm:cxn modelId="{8ADFF988-0014-4F35-8B06-FE6EEFEAE401}" type="presParOf" srcId="{5FEDE051-B502-480D-A67A-36BD75484F13}" destId="{9066DF17-42F0-4F93-B6E8-B432A6C1EA4D}" srcOrd="2" destOrd="0" presId="urn:microsoft.com/office/officeart/2005/8/layout/vList6"/>
    <dgm:cxn modelId="{0508241C-D59B-471A-B0B1-B62EEEBA9C6F}" type="presParOf" srcId="{9066DF17-42F0-4F93-B6E8-B432A6C1EA4D}" destId="{9B889AE1-F92E-4D5F-8547-3AA05BD10214}" srcOrd="0" destOrd="0" presId="urn:microsoft.com/office/officeart/2005/8/layout/vList6"/>
    <dgm:cxn modelId="{6D87613D-3BDB-44C2-B6B4-13DD4E24733D}" type="presParOf" srcId="{9066DF17-42F0-4F93-B6E8-B432A6C1EA4D}" destId="{AA5B1D63-1DB0-4C03-9A91-A562BD034CD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CE699-E825-4F9C-ADF3-63413B2BBB50}">
      <dsp:nvSpPr>
        <dsp:cNvPr id="0" name=""/>
        <dsp:cNvSpPr/>
      </dsp:nvSpPr>
      <dsp:spPr>
        <a:xfrm>
          <a:off x="1860182" y="0"/>
          <a:ext cx="2828944" cy="1613568"/>
        </a:xfrm>
        <a:prstGeom prst="rightArrow">
          <a:avLst>
            <a:gd name="adj1" fmla="val 75000"/>
            <a:gd name="adj2" fmla="val 50000"/>
          </a:avLst>
        </a:prstGeom>
        <a:solidFill>
          <a:schemeClr val="bg2">
            <a:alpha val="90000"/>
          </a:schemeClr>
        </a:solidFill>
        <a:ln w="25400" cap="flat" cmpd="sng" algn="ctr">
          <a:solidFill>
            <a:srgbClr val="C00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tr-TR" sz="2000" kern="1200" dirty="0"/>
        </a:p>
        <a:p>
          <a:pPr marL="228600" lvl="1" indent="-228600" algn="l" defTabSz="889000">
            <a:lnSpc>
              <a:spcPct val="90000"/>
            </a:lnSpc>
            <a:spcBef>
              <a:spcPct val="0"/>
            </a:spcBef>
            <a:spcAft>
              <a:spcPct val="15000"/>
            </a:spcAft>
            <a:buChar char="••"/>
          </a:pPr>
          <a:r>
            <a:rPr lang="tr-TR" sz="2000" kern="1200" dirty="0" smtClean="0"/>
            <a:t>Jön Türklerin faaliyetleri (çabaları)</a:t>
          </a:r>
          <a:endParaRPr lang="tr-TR" sz="2000" kern="1200" dirty="0"/>
        </a:p>
      </dsp:txBody>
      <dsp:txXfrm>
        <a:off x="1860182" y="201696"/>
        <a:ext cx="2223856" cy="1210176"/>
      </dsp:txXfrm>
    </dsp:sp>
    <dsp:sp modelId="{51D7A429-2186-4710-A97D-BED56AA3979B}">
      <dsp:nvSpPr>
        <dsp:cNvPr id="0" name=""/>
        <dsp:cNvSpPr/>
      </dsp:nvSpPr>
      <dsp:spPr>
        <a:xfrm>
          <a:off x="0" y="413"/>
          <a:ext cx="1885963" cy="1613568"/>
        </a:xfrm>
        <a:prstGeom prst="roundRect">
          <a:avLst/>
        </a:prstGeom>
        <a:solidFill>
          <a:schemeClr val="bg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tr-TR" sz="2800" b="1" kern="1200" dirty="0" smtClean="0">
              <a:solidFill>
                <a:schemeClr val="tx1"/>
              </a:solidFill>
            </a:rPr>
            <a:t>İç Etkenler</a:t>
          </a:r>
          <a:endParaRPr lang="tr-TR" sz="2800" b="1" kern="1200" dirty="0">
            <a:solidFill>
              <a:schemeClr val="tx1"/>
            </a:solidFill>
          </a:endParaRPr>
        </a:p>
      </dsp:txBody>
      <dsp:txXfrm>
        <a:off x="78768" y="79181"/>
        <a:ext cx="1728427" cy="1456032"/>
      </dsp:txXfrm>
    </dsp:sp>
    <dsp:sp modelId="{AA5B1D63-1DB0-4C03-9A91-A562BD034CD2}">
      <dsp:nvSpPr>
        <dsp:cNvPr id="0" name=""/>
        <dsp:cNvSpPr/>
      </dsp:nvSpPr>
      <dsp:spPr>
        <a:xfrm>
          <a:off x="1857390" y="1714507"/>
          <a:ext cx="2828944" cy="1613568"/>
        </a:xfrm>
        <a:prstGeom prst="rightArrow">
          <a:avLst>
            <a:gd name="adj1" fmla="val 75000"/>
            <a:gd name="adj2" fmla="val 50000"/>
          </a:avLst>
        </a:prstGeom>
        <a:solidFill>
          <a:schemeClr val="bg2">
            <a:alpha val="90000"/>
          </a:schemeClr>
        </a:solidFill>
        <a:ln w="25400" cap="flat" cmpd="sng" algn="ctr">
          <a:solidFill>
            <a:srgbClr val="C00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tr-TR" sz="2000" b="0" kern="1200" dirty="0"/>
        </a:p>
        <a:p>
          <a:pPr marL="228600" lvl="1" indent="-228600" algn="l" defTabSz="889000">
            <a:lnSpc>
              <a:spcPct val="90000"/>
            </a:lnSpc>
            <a:spcBef>
              <a:spcPct val="0"/>
            </a:spcBef>
            <a:spcAft>
              <a:spcPct val="15000"/>
            </a:spcAft>
            <a:buChar char="••"/>
          </a:pPr>
          <a:r>
            <a:rPr lang="tr-TR" sz="2000" b="0" kern="1200" dirty="0" smtClean="0"/>
            <a:t>Tersane (İstanbul) Konferansı</a:t>
          </a:r>
          <a:endParaRPr lang="tr-TR" sz="2000" b="0" kern="1200" dirty="0"/>
        </a:p>
      </dsp:txBody>
      <dsp:txXfrm>
        <a:off x="1857390" y="1916203"/>
        <a:ext cx="2223856" cy="1210176"/>
      </dsp:txXfrm>
    </dsp:sp>
    <dsp:sp modelId="{9B889AE1-F92E-4D5F-8547-3AA05BD10214}">
      <dsp:nvSpPr>
        <dsp:cNvPr id="0" name=""/>
        <dsp:cNvSpPr/>
      </dsp:nvSpPr>
      <dsp:spPr>
        <a:xfrm>
          <a:off x="0" y="1775339"/>
          <a:ext cx="1885963" cy="1613568"/>
        </a:xfrm>
        <a:prstGeom prst="roundRect">
          <a:avLst/>
        </a:prstGeom>
        <a:solidFill>
          <a:schemeClr val="bg2"/>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tr-TR" sz="2800" b="1" kern="1200" dirty="0" smtClean="0">
              <a:solidFill>
                <a:schemeClr val="tx1"/>
              </a:solidFill>
            </a:rPr>
            <a:t>Dış Etkenler</a:t>
          </a:r>
          <a:endParaRPr lang="tr-TR" sz="2800" b="1" kern="1200" dirty="0">
            <a:solidFill>
              <a:schemeClr val="tx1"/>
            </a:solidFill>
          </a:endParaRPr>
        </a:p>
      </dsp:txBody>
      <dsp:txXfrm>
        <a:off x="78768" y="1854107"/>
        <a:ext cx="1728427" cy="145603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66098F-796B-4559-822C-3613A7A913D9}" type="datetimeFigureOut">
              <a:rPr lang="tr-TR" smtClean="0"/>
              <a:pPr/>
              <a:t>19.10.2020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FD4611-A7F6-4060-B1F3-801D17F40362}" type="slidenum">
              <a:rPr lang="tr-TR" smtClean="0"/>
              <a:pPr/>
              <a:t>‹#›</a:t>
            </a:fld>
            <a:endParaRPr lang="tr-TR"/>
          </a:p>
        </p:txBody>
      </p:sp>
    </p:spTree>
    <p:extLst>
      <p:ext uri="{BB962C8B-B14F-4D97-AF65-F5344CB8AC3E}">
        <p14:creationId xmlns:p14="http://schemas.microsoft.com/office/powerpoint/2010/main" val="889802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EFFD4611-A7F6-4060-B1F3-801D17F40362}" type="slidenum">
              <a:rPr lang="tr-TR" smtClean="0"/>
              <a:pPr/>
              <a:t>14</a:t>
            </a:fld>
            <a:endParaRPr lang="tr-TR"/>
          </a:p>
        </p:txBody>
      </p:sp>
    </p:spTree>
    <p:extLst>
      <p:ext uri="{BB962C8B-B14F-4D97-AF65-F5344CB8AC3E}">
        <p14:creationId xmlns:p14="http://schemas.microsoft.com/office/powerpoint/2010/main" val="150706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71F539DF-D307-4C43-B034-E9370141A4F9}" type="datetime1">
              <a:rPr lang="tr-TR" smtClean="0"/>
              <a:t>19.10.2020</a:t>
            </a:fld>
            <a:endParaRPr lang="tr-TR"/>
          </a:p>
        </p:txBody>
      </p:sp>
      <p:sp>
        <p:nvSpPr>
          <p:cNvPr id="5" name="4 Altbilgi Yer Tutucusu"/>
          <p:cNvSpPr>
            <a:spLocks noGrp="1"/>
          </p:cNvSpPr>
          <p:nvPr>
            <p:ph type="ftr" sz="quarter" idx="11"/>
          </p:nvPr>
        </p:nvSpPr>
        <p:spPr/>
        <p:txBody>
          <a:bodyPr/>
          <a:lstStyle/>
          <a:p>
            <a:r>
              <a:rPr lang="tr-TR" smtClean="0"/>
              <a:t>20-24 Nisan 2. ders</a:t>
            </a:r>
            <a:endParaRPr lang="tr-TR"/>
          </a:p>
        </p:txBody>
      </p:sp>
      <p:sp>
        <p:nvSpPr>
          <p:cNvPr id="6" name="5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144B648D-270C-4AB5-8AE0-92A4F6A024E0}" type="datetime1">
              <a:rPr lang="tr-TR" smtClean="0"/>
              <a:t>19.10.2020</a:t>
            </a:fld>
            <a:endParaRPr lang="tr-TR"/>
          </a:p>
        </p:txBody>
      </p:sp>
      <p:sp>
        <p:nvSpPr>
          <p:cNvPr id="5" name="4 Altbilgi Yer Tutucusu"/>
          <p:cNvSpPr>
            <a:spLocks noGrp="1"/>
          </p:cNvSpPr>
          <p:nvPr>
            <p:ph type="ftr" sz="quarter" idx="11"/>
          </p:nvPr>
        </p:nvSpPr>
        <p:spPr/>
        <p:txBody>
          <a:bodyPr/>
          <a:lstStyle/>
          <a:p>
            <a:r>
              <a:rPr lang="tr-TR" smtClean="0"/>
              <a:t>20-24 Nisan 2. ders</a:t>
            </a:r>
            <a:endParaRPr lang="tr-TR"/>
          </a:p>
        </p:txBody>
      </p:sp>
      <p:sp>
        <p:nvSpPr>
          <p:cNvPr id="6" name="5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E332C24A-1A52-437E-BA8D-5BF35F07A918}" type="datetime1">
              <a:rPr lang="tr-TR" smtClean="0"/>
              <a:t>19.10.2020</a:t>
            </a:fld>
            <a:endParaRPr lang="tr-TR"/>
          </a:p>
        </p:txBody>
      </p:sp>
      <p:sp>
        <p:nvSpPr>
          <p:cNvPr id="5" name="4 Altbilgi Yer Tutucusu"/>
          <p:cNvSpPr>
            <a:spLocks noGrp="1"/>
          </p:cNvSpPr>
          <p:nvPr>
            <p:ph type="ftr" sz="quarter" idx="11"/>
          </p:nvPr>
        </p:nvSpPr>
        <p:spPr/>
        <p:txBody>
          <a:bodyPr/>
          <a:lstStyle/>
          <a:p>
            <a:r>
              <a:rPr lang="tr-TR" smtClean="0"/>
              <a:t>20-24 Nisan 2. ders</a:t>
            </a:r>
            <a:endParaRPr lang="tr-TR"/>
          </a:p>
        </p:txBody>
      </p:sp>
      <p:sp>
        <p:nvSpPr>
          <p:cNvPr id="6" name="5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EED12-5BE3-4DCC-B778-57F9CA503351}" type="datetime1">
              <a:rPr lang="tr-TR" smtClean="0"/>
              <a:t>19.10.2020</a:t>
            </a:fld>
            <a:endParaRPr lang="en-US"/>
          </a:p>
        </p:txBody>
      </p:sp>
      <p:sp>
        <p:nvSpPr>
          <p:cNvPr id="3" name="Footer Placeholder 2"/>
          <p:cNvSpPr>
            <a:spLocks noGrp="1"/>
          </p:cNvSpPr>
          <p:nvPr>
            <p:ph type="ftr" sz="quarter" idx="11"/>
          </p:nvPr>
        </p:nvSpPr>
        <p:spPr/>
        <p:txBody>
          <a:bodyPr/>
          <a:lstStyle/>
          <a:p>
            <a:r>
              <a:rPr lang="en-US" smtClean="0"/>
              <a:t>20-24 Nisan 2. ders</a:t>
            </a:r>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pPr/>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2" name="Btm Accent 1 BG"/>
          <p:cNvGrpSpPr/>
          <p:nvPr/>
        </p:nvGrpSpPr>
        <p:grpSpPr>
          <a:xfrm>
            <a:off x="4" y="4877497"/>
            <a:ext cx="150942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Top Dark BG"/>
          <p:cNvGrpSpPr>
            <a:grpSpLocks noChangeAspect="1"/>
          </p:cNvGrpSpPr>
          <p:nvPr/>
        </p:nvGrpSpPr>
        <p:grpSpPr>
          <a:xfrm>
            <a:off x="7634582" y="0"/>
            <a:ext cx="150942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2" name="Btm Accent 1 BG"/>
          <p:cNvGrpSpPr/>
          <p:nvPr/>
        </p:nvGrpSpPr>
        <p:grpSpPr>
          <a:xfrm rot="10800000">
            <a:off x="7634582" y="1"/>
            <a:ext cx="150942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Top Dark BG"/>
          <p:cNvGrpSpPr>
            <a:grpSpLocks noChangeAspect="1"/>
          </p:cNvGrpSpPr>
          <p:nvPr/>
        </p:nvGrpSpPr>
        <p:grpSpPr>
          <a:xfrm rot="10800000">
            <a:off x="2" y="4877484"/>
            <a:ext cx="150942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2" name="Bright Texture"/>
          <p:cNvGrpSpPr/>
          <p:nvPr/>
        </p:nvGrpSpPr>
        <p:grpSpPr>
          <a:xfrm>
            <a:off x="3918949" y="0"/>
            <a:ext cx="5225052"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Dark Texture"/>
          <p:cNvGrpSpPr/>
          <p:nvPr/>
        </p:nvGrpSpPr>
        <p:grpSpPr>
          <a:xfrm>
            <a:off x="0" y="0"/>
            <a:ext cx="6529388"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9144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2" name="Bright Texture"/>
          <p:cNvGrpSpPr/>
          <p:nvPr/>
        </p:nvGrpSpPr>
        <p:grpSpPr>
          <a:xfrm>
            <a:off x="3918949" y="0"/>
            <a:ext cx="5225052"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Dark Texture"/>
          <p:cNvGrpSpPr/>
          <p:nvPr/>
        </p:nvGrpSpPr>
        <p:grpSpPr>
          <a:xfrm>
            <a:off x="0" y="0"/>
            <a:ext cx="6529388"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9144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9144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2" name="Bright Texture"/>
          <p:cNvGrpSpPr/>
          <p:nvPr/>
        </p:nvGrpSpPr>
        <p:grpSpPr>
          <a:xfrm>
            <a:off x="3918949" y="0"/>
            <a:ext cx="5225052"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Dark Texture"/>
          <p:cNvGrpSpPr/>
          <p:nvPr/>
        </p:nvGrpSpPr>
        <p:grpSpPr>
          <a:xfrm>
            <a:off x="0" y="0"/>
            <a:ext cx="6529388"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9144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9144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2" name="Bright Texture"/>
          <p:cNvGrpSpPr/>
          <p:nvPr/>
        </p:nvGrpSpPr>
        <p:grpSpPr>
          <a:xfrm rot="10800000">
            <a:off x="1" y="0"/>
            <a:ext cx="5225052"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Dark Texture"/>
          <p:cNvGrpSpPr/>
          <p:nvPr/>
        </p:nvGrpSpPr>
        <p:grpSpPr>
          <a:xfrm rot="10800000">
            <a:off x="2614612" y="2"/>
            <a:ext cx="6529388"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9144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9144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2" name="Bright Texture"/>
          <p:cNvGrpSpPr/>
          <p:nvPr/>
        </p:nvGrpSpPr>
        <p:grpSpPr>
          <a:xfrm rot="10800000">
            <a:off x="1" y="0"/>
            <a:ext cx="5225052"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Dark Texture"/>
          <p:cNvGrpSpPr/>
          <p:nvPr/>
        </p:nvGrpSpPr>
        <p:grpSpPr>
          <a:xfrm rot="10800000">
            <a:off x="2614612" y="2"/>
            <a:ext cx="6529388"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9144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7F77C98B-54EC-4BF8-BA09-54C1BB617F1A}" type="datetime1">
              <a:rPr lang="tr-TR" smtClean="0"/>
              <a:t>19.10.2020</a:t>
            </a:fld>
            <a:endParaRPr lang="tr-TR"/>
          </a:p>
        </p:txBody>
      </p:sp>
      <p:sp>
        <p:nvSpPr>
          <p:cNvPr id="5" name="4 Altbilgi Yer Tutucusu"/>
          <p:cNvSpPr>
            <a:spLocks noGrp="1"/>
          </p:cNvSpPr>
          <p:nvPr>
            <p:ph type="ftr" sz="quarter" idx="11"/>
          </p:nvPr>
        </p:nvSpPr>
        <p:spPr/>
        <p:txBody>
          <a:bodyPr/>
          <a:lstStyle/>
          <a:p>
            <a:r>
              <a:rPr lang="tr-TR" smtClean="0"/>
              <a:t>20-24 Nisan 2. ders</a:t>
            </a:r>
            <a:endParaRPr lang="tr-TR"/>
          </a:p>
        </p:txBody>
      </p:sp>
      <p:sp>
        <p:nvSpPr>
          <p:cNvPr id="6" name="5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9144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2" name="Bright Texture"/>
          <p:cNvGrpSpPr/>
          <p:nvPr/>
        </p:nvGrpSpPr>
        <p:grpSpPr>
          <a:xfrm rot="10800000">
            <a:off x="0" y="0"/>
            <a:ext cx="5225052"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Dark Texture"/>
          <p:cNvGrpSpPr/>
          <p:nvPr/>
        </p:nvGrpSpPr>
        <p:grpSpPr>
          <a:xfrm rot="10800000">
            <a:off x="2614614" y="2"/>
            <a:ext cx="6529388"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9144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2" name="Bright Texture"/>
          <p:cNvGrpSpPr/>
          <p:nvPr/>
        </p:nvGrpSpPr>
        <p:grpSpPr>
          <a:xfrm>
            <a:off x="3918949" y="0"/>
            <a:ext cx="5225052"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Dark Texture"/>
          <p:cNvGrpSpPr/>
          <p:nvPr/>
        </p:nvGrpSpPr>
        <p:grpSpPr>
          <a:xfrm>
            <a:off x="0" y="0"/>
            <a:ext cx="6529388"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9144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2" name="Bright Texture"/>
          <p:cNvGrpSpPr/>
          <p:nvPr/>
        </p:nvGrpSpPr>
        <p:grpSpPr>
          <a:xfrm rot="10800000">
            <a:off x="1" y="0"/>
            <a:ext cx="5225052"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 name="Dark Texture"/>
          <p:cNvGrpSpPr/>
          <p:nvPr/>
        </p:nvGrpSpPr>
        <p:grpSpPr>
          <a:xfrm rot="10800000">
            <a:off x="2614612" y="2"/>
            <a:ext cx="6529388"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9144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656037" y="3602038"/>
            <a:ext cx="7831931"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656035" y="1989141"/>
            <a:ext cx="7831932"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3326B794-0964-4FCA-A094-33B4B76D974D}" type="datetime1">
              <a:rPr lang="tr-TR" smtClean="0"/>
              <a:t>19.10.2020</a:t>
            </a:fld>
            <a:endParaRPr lang="en-US"/>
          </a:p>
        </p:txBody>
      </p:sp>
      <p:sp>
        <p:nvSpPr>
          <p:cNvPr id="102" name="Footer Placeholder 101"/>
          <p:cNvSpPr>
            <a:spLocks noGrp="1"/>
          </p:cNvSpPr>
          <p:nvPr>
            <p:ph type="ftr" sz="quarter" idx="11"/>
          </p:nvPr>
        </p:nvSpPr>
        <p:spPr/>
        <p:txBody>
          <a:bodyPr/>
          <a:lstStyle/>
          <a:p>
            <a:r>
              <a:rPr lang="en-US" smtClean="0"/>
              <a:t>20-24 Nisan 2. ders</a:t>
            </a:r>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3" name="Btm Accent 1 BG"/>
          <p:cNvGrpSpPr/>
          <p:nvPr/>
        </p:nvGrpSpPr>
        <p:grpSpPr>
          <a:xfrm>
            <a:off x="4" y="4877497"/>
            <a:ext cx="150942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 name="Top Dark BG"/>
          <p:cNvGrpSpPr>
            <a:grpSpLocks noChangeAspect="1"/>
          </p:cNvGrpSpPr>
          <p:nvPr/>
        </p:nvGrpSpPr>
        <p:grpSpPr>
          <a:xfrm>
            <a:off x="7634582" y="0"/>
            <a:ext cx="150942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8C96205E-087E-492D-836B-EEA252EE35C8}"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E5707850-0821-4444-97DD-00BEEEBE50DD}"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3481211" y="2212845"/>
            <a:ext cx="216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3481211" y="1664386"/>
            <a:ext cx="216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3481211" y="1115928"/>
            <a:ext cx="216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 name="Top Dark BG"/>
          <p:cNvGrpSpPr>
            <a:grpSpLocks noChangeAspect="1"/>
          </p:cNvGrpSpPr>
          <p:nvPr/>
        </p:nvGrpSpPr>
        <p:grpSpPr>
          <a:xfrm>
            <a:off x="7634582" y="0"/>
            <a:ext cx="150942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6187F6CA-37DF-4991-8761-3EE9E13BE43C}"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2775544" y="2929391"/>
            <a:ext cx="7722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5429207" y="2929391"/>
            <a:ext cx="7722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 name="Top Dark BG"/>
          <p:cNvGrpSpPr>
            <a:grpSpLocks noChangeAspect="1"/>
          </p:cNvGrpSpPr>
          <p:nvPr/>
        </p:nvGrpSpPr>
        <p:grpSpPr>
          <a:xfrm>
            <a:off x="7634582" y="0"/>
            <a:ext cx="150942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5236A36E-D1F7-4365-94DD-463807CC15A5}"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073813" y="2891294"/>
            <a:ext cx="906242"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5174179" y="2891294"/>
            <a:ext cx="906242"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09DD31E3-541C-47D2-97F9-05ED9019D0A5}"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15" name="TextBox 14"/>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6300794" y="6510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6300794" y="6510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ED679606-B1D2-4684-A299-2B0F1B3A0622}"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6300794" y="6510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6300794" y="6510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93F035F-9FAC-4E5D-88B2-33EA15C6DC6B}" type="datetime1">
              <a:rPr lang="tr-TR" smtClean="0"/>
              <a:t>19.10.2020</a:t>
            </a:fld>
            <a:endParaRPr lang="tr-TR"/>
          </a:p>
        </p:txBody>
      </p:sp>
      <p:sp>
        <p:nvSpPr>
          <p:cNvPr id="5" name="4 Altbilgi Yer Tutucusu"/>
          <p:cNvSpPr>
            <a:spLocks noGrp="1"/>
          </p:cNvSpPr>
          <p:nvPr>
            <p:ph type="ftr" sz="quarter" idx="11"/>
          </p:nvPr>
        </p:nvSpPr>
        <p:spPr/>
        <p:txBody>
          <a:bodyPr/>
          <a:lstStyle/>
          <a:p>
            <a:r>
              <a:rPr lang="tr-TR" smtClean="0"/>
              <a:t>20-24 Nisan 2. ders</a:t>
            </a:r>
            <a:endParaRPr lang="tr-TR"/>
          </a:p>
        </p:txBody>
      </p:sp>
      <p:sp>
        <p:nvSpPr>
          <p:cNvPr id="6" name="5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Btm Accent 1 BG"/>
          <p:cNvGrpSpPr/>
          <p:nvPr/>
        </p:nvGrpSpPr>
        <p:grpSpPr>
          <a:xfrm>
            <a:off x="4" y="4877497"/>
            <a:ext cx="150942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5" name="Top Dark BG"/>
          <p:cNvGrpSpPr>
            <a:grpSpLocks noChangeAspect="1"/>
          </p:cNvGrpSpPr>
          <p:nvPr/>
        </p:nvGrpSpPr>
        <p:grpSpPr>
          <a:xfrm>
            <a:off x="7634582" y="0"/>
            <a:ext cx="150942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6036" y="1989138"/>
            <a:ext cx="7831933"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0A040322-8340-4F41-89F3-5418A9D593BD}" type="datetime1">
              <a:rPr lang="tr-TR" smtClean="0"/>
              <a:t>19.10.2020</a:t>
            </a:fld>
            <a:endParaRPr lang="en-US"/>
          </a:p>
        </p:txBody>
      </p:sp>
      <p:sp>
        <p:nvSpPr>
          <p:cNvPr id="27" name="Footer Placeholder 26"/>
          <p:cNvSpPr>
            <a:spLocks noGrp="1"/>
          </p:cNvSpPr>
          <p:nvPr>
            <p:ph type="ftr" sz="quarter" idx="11"/>
          </p:nvPr>
        </p:nvSpPr>
        <p:spPr/>
        <p:txBody>
          <a:bodyPr/>
          <a:lstStyle/>
          <a:p>
            <a:r>
              <a:rPr lang="en-US" smtClean="0"/>
              <a:t>20-24 Nisan 2. ders</a:t>
            </a:r>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2" name="Btm Accent 1 BG"/>
          <p:cNvGrpSpPr/>
          <p:nvPr/>
        </p:nvGrpSpPr>
        <p:grpSpPr>
          <a:xfrm>
            <a:off x="4" y="4877497"/>
            <a:ext cx="150942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Top Dark BG"/>
          <p:cNvGrpSpPr>
            <a:grpSpLocks noChangeAspect="1"/>
          </p:cNvGrpSpPr>
          <p:nvPr/>
        </p:nvGrpSpPr>
        <p:grpSpPr>
          <a:xfrm>
            <a:off x="7634582" y="0"/>
            <a:ext cx="150942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31" name="Content Placeholder 2"/>
          <p:cNvSpPr>
            <a:spLocks noGrp="1"/>
          </p:cNvSpPr>
          <p:nvPr>
            <p:ph idx="1"/>
          </p:nvPr>
        </p:nvSpPr>
        <p:spPr>
          <a:xfrm>
            <a:off x="656036" y="1989138"/>
            <a:ext cx="7831933"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48D3C4-027E-43CA-B835-5DEA20D849CE}" type="datetime1">
              <a:rPr lang="tr-TR" smtClean="0"/>
              <a:t>19.10.2020</a:t>
            </a:fld>
            <a:endParaRPr lang="en-US"/>
          </a:p>
        </p:txBody>
      </p:sp>
      <p:sp>
        <p:nvSpPr>
          <p:cNvPr id="4" name="Footer Placeholder 3"/>
          <p:cNvSpPr>
            <a:spLocks noGrp="1"/>
          </p:cNvSpPr>
          <p:nvPr>
            <p:ph type="ftr" sz="quarter" idx="11"/>
          </p:nvPr>
        </p:nvSpPr>
        <p:spPr/>
        <p:txBody>
          <a:bodyPr/>
          <a:lstStyle/>
          <a:p>
            <a:r>
              <a:rPr lang="en-US" smtClean="0"/>
              <a:t>20-24 Nisan 2. ders</a:t>
            </a:r>
            <a:endParaRPr lang="en-US"/>
          </a:p>
        </p:txBody>
      </p:sp>
      <p:sp>
        <p:nvSpPr>
          <p:cNvPr id="21"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B829D3E1-0F8F-4C4D-949B-DA6B88A724B9}"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6026408" y="878400"/>
            <a:ext cx="1922213"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7"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DB6BF1AE-426F-4CA3-903D-2C43697DEE31}"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332316" y="815363"/>
            <a:ext cx="1872920"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E4C9936F-72B8-4EB8-8179-A102D2089AD6}"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3886200" y="1927225"/>
            <a:ext cx="13716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6" name="Btm Accent 1 BG"/>
          <p:cNvGrpSpPr/>
          <p:nvPr/>
        </p:nvGrpSpPr>
        <p:grpSpPr>
          <a:xfrm rot="16200000">
            <a:off x="7395027" y="5125062"/>
            <a:ext cx="2012561" cy="1485387"/>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rot="16200000">
            <a:off x="-263586" y="247564"/>
            <a:ext cx="2012561" cy="1485387"/>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0388E60-3982-4AE2-99C9-C6066E10EFDE}"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004292" y="2514600"/>
            <a:ext cx="13716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8C505E53-5D2C-4CB7-9726-57D5ABD0B9D3}"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6765179" y="2514600"/>
            <a:ext cx="13716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4E42616F-22A7-4FD0-B3C0-223A7DFE7A36}"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65" name="Picture Placeholder 2"/>
          <p:cNvSpPr>
            <a:spLocks noGrp="1"/>
          </p:cNvSpPr>
          <p:nvPr>
            <p:ph type="pic" sz="quarter" idx="13"/>
          </p:nvPr>
        </p:nvSpPr>
        <p:spPr>
          <a:xfrm>
            <a:off x="540000" y="2268000"/>
            <a:ext cx="41499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70"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6300796" y="6510531"/>
            <a:ext cx="2645569"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3" y="2151079"/>
            <a:ext cx="3428998"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BC2F5D9C-1647-4EAE-8AB1-75D6CEACC0CF}"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70"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70350EAC-705D-4F66-B736-8E793D70F798}" type="datetime1">
              <a:rPr lang="tr-TR" smtClean="0"/>
              <a:t>19.10.2020</a:t>
            </a:fld>
            <a:endParaRPr lang="tr-TR"/>
          </a:p>
        </p:txBody>
      </p:sp>
      <p:sp>
        <p:nvSpPr>
          <p:cNvPr id="6" name="5 Altbilgi Yer Tutucusu"/>
          <p:cNvSpPr>
            <a:spLocks noGrp="1"/>
          </p:cNvSpPr>
          <p:nvPr>
            <p:ph type="ftr" sz="quarter" idx="11"/>
          </p:nvPr>
        </p:nvSpPr>
        <p:spPr/>
        <p:txBody>
          <a:bodyPr/>
          <a:lstStyle/>
          <a:p>
            <a:r>
              <a:rPr lang="tr-TR" smtClean="0"/>
              <a:t>20-24 Nisan 2. ders</a:t>
            </a:r>
            <a:endParaRPr lang="tr-TR"/>
          </a:p>
        </p:txBody>
      </p:sp>
      <p:sp>
        <p:nvSpPr>
          <p:cNvPr id="7" name="6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5EC88544-3AAF-4BAC-9BCB-3E3268EB7AED}"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4435200" y="3315600"/>
            <a:ext cx="47088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3429000" y="548640"/>
            <a:ext cx="5058346"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81B2DA0E-BED1-46BE-8AEE-A3CEDCC06925}"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6" name="Subtitle 2"/>
          <p:cNvSpPr>
            <a:spLocks noGrp="1"/>
          </p:cNvSpPr>
          <p:nvPr>
            <p:ph type="subTitle" idx="1"/>
          </p:nvPr>
        </p:nvSpPr>
        <p:spPr>
          <a:xfrm>
            <a:off x="3430748" y="1188723"/>
            <a:ext cx="5055873"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8"/>
            <a:ext cx="2835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7" name="Btm Accent 1 BG"/>
          <p:cNvGrpSpPr/>
          <p:nvPr/>
        </p:nvGrpSpPr>
        <p:grpSpPr>
          <a:xfrm>
            <a:off x="4" y="4877497"/>
            <a:ext cx="150942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 name="Top Dark BG"/>
          <p:cNvGrpSpPr>
            <a:grpSpLocks noChangeAspect="1"/>
          </p:cNvGrpSpPr>
          <p:nvPr/>
        </p:nvGrpSpPr>
        <p:grpSpPr>
          <a:xfrm>
            <a:off x="7634582" y="0"/>
            <a:ext cx="150942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309000" y="8"/>
            <a:ext cx="2835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670906" y="548640"/>
            <a:ext cx="5044094"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FDB7BE83-741D-4624-B7C1-A016BAE2E9B4}"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674007" y="1188723"/>
            <a:ext cx="5041627"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8"/>
            <a:ext cx="2835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3723339" y="4724062"/>
            <a:ext cx="4572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3723339" y="2895603"/>
            <a:ext cx="4572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3723339" y="857255"/>
            <a:ext cx="4572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4923490" y="5257461"/>
            <a:ext cx="21717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FCB72E6-AED5-491B-AADF-487EB620F65D}" type="datetime1">
              <a:rPr lang="tr-TR" smtClean="0"/>
              <a:t>19.10.2020</a:t>
            </a:fld>
            <a:endParaRPr lang="en-US" dirty="0"/>
          </a:p>
        </p:txBody>
      </p:sp>
      <p:sp>
        <p:nvSpPr>
          <p:cNvPr id="77" name="Footer Placeholder 4"/>
          <p:cNvSpPr>
            <a:spLocks noGrp="1"/>
          </p:cNvSpPr>
          <p:nvPr>
            <p:ph type="ftr" sz="quarter" idx="3"/>
          </p:nvPr>
        </p:nvSpPr>
        <p:spPr>
          <a:xfrm>
            <a:off x="4923490" y="5886466"/>
            <a:ext cx="21717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smtClean="0"/>
              <a:t>20-24 Nisan 2. ders</a:t>
            </a:r>
            <a:endParaRPr lang="en-US" dirty="0"/>
          </a:p>
        </p:txBody>
      </p:sp>
      <p:sp>
        <p:nvSpPr>
          <p:cNvPr id="78" name="Text Placeholder 11"/>
          <p:cNvSpPr>
            <a:spLocks noGrp="1"/>
          </p:cNvSpPr>
          <p:nvPr>
            <p:ph type="body" sz="quarter" idx="16"/>
          </p:nvPr>
        </p:nvSpPr>
        <p:spPr>
          <a:xfrm>
            <a:off x="3723339" y="1171575"/>
            <a:ext cx="4572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3723339" y="4038605"/>
            <a:ext cx="4572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2835002" y="-1"/>
            <a:ext cx="76736"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3723339" y="1838830"/>
            <a:ext cx="4572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4427196" y="1676399"/>
            <a:ext cx="316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27196" y="5800724"/>
            <a:ext cx="316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 name="Btm Accent 1 BG"/>
          <p:cNvGrpSpPr/>
          <p:nvPr/>
        </p:nvGrpSpPr>
        <p:grpSpPr>
          <a:xfrm>
            <a:off x="2932292" y="4877497"/>
            <a:ext cx="150942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 name="Top Dark BG"/>
          <p:cNvGrpSpPr>
            <a:grpSpLocks noChangeAspect="1"/>
          </p:cNvGrpSpPr>
          <p:nvPr/>
        </p:nvGrpSpPr>
        <p:grpSpPr>
          <a:xfrm>
            <a:off x="7634582" y="0"/>
            <a:ext cx="150942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2835002" y="-1"/>
            <a:ext cx="76736"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4427194" y="1676399"/>
            <a:ext cx="316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27194" y="5800724"/>
            <a:ext cx="316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2835002" y="-1"/>
            <a:ext cx="76736"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4427194" y="1676399"/>
            <a:ext cx="316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4427194" y="5800724"/>
            <a:ext cx="316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mod="1">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2" name="Btm Accent 1 BG"/>
          <p:cNvGrpSpPr/>
          <p:nvPr/>
        </p:nvGrpSpPr>
        <p:grpSpPr>
          <a:xfrm>
            <a:off x="4" y="4877497"/>
            <a:ext cx="150942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3" name="Top Dark BG"/>
          <p:cNvGrpSpPr>
            <a:grpSpLocks noChangeAspect="1"/>
          </p:cNvGrpSpPr>
          <p:nvPr/>
        </p:nvGrpSpPr>
        <p:grpSpPr>
          <a:xfrm>
            <a:off x="4665953" y="0"/>
            <a:ext cx="150942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6309000" y="8"/>
            <a:ext cx="2835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6233872" y="-1"/>
            <a:ext cx="76736"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848661" y="4724062"/>
            <a:ext cx="4572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848661" y="2895603"/>
            <a:ext cx="4572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848661" y="857255"/>
            <a:ext cx="4572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048811" y="5257461"/>
            <a:ext cx="21717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B9F32E86-8A1A-4DF9-83ED-05BDE8C2B77E}" type="datetime1">
              <a:rPr lang="tr-TR" smtClean="0"/>
              <a:t>19.10.2020</a:t>
            </a:fld>
            <a:endParaRPr lang="en-US" dirty="0"/>
          </a:p>
        </p:txBody>
      </p:sp>
      <p:sp>
        <p:nvSpPr>
          <p:cNvPr id="75" name="Footer Placeholder 4"/>
          <p:cNvSpPr>
            <a:spLocks noGrp="1"/>
          </p:cNvSpPr>
          <p:nvPr>
            <p:ph type="ftr" sz="quarter" idx="3"/>
          </p:nvPr>
        </p:nvSpPr>
        <p:spPr>
          <a:xfrm>
            <a:off x="2048811" y="5886466"/>
            <a:ext cx="21717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smtClean="0"/>
              <a:t>20-24 Nisan 2. ders</a:t>
            </a:r>
            <a:endParaRPr lang="en-US" dirty="0"/>
          </a:p>
        </p:txBody>
      </p:sp>
      <p:sp>
        <p:nvSpPr>
          <p:cNvPr id="76" name="Text Placeholder 11"/>
          <p:cNvSpPr>
            <a:spLocks noGrp="1"/>
          </p:cNvSpPr>
          <p:nvPr>
            <p:ph type="body" sz="quarter" idx="16"/>
          </p:nvPr>
        </p:nvSpPr>
        <p:spPr>
          <a:xfrm>
            <a:off x="848661" y="1171575"/>
            <a:ext cx="4572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848661" y="4038605"/>
            <a:ext cx="4572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848661" y="1838830"/>
            <a:ext cx="4572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1552518" y="1676399"/>
            <a:ext cx="316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552518" y="5800724"/>
            <a:ext cx="316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mod="1">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7" name="Btm Accent 1 BG"/>
          <p:cNvGrpSpPr/>
          <p:nvPr/>
        </p:nvGrpSpPr>
        <p:grpSpPr>
          <a:xfrm>
            <a:off x="4" y="4877497"/>
            <a:ext cx="150942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 name="Top Dark BG"/>
          <p:cNvGrpSpPr>
            <a:grpSpLocks noChangeAspect="1"/>
          </p:cNvGrpSpPr>
          <p:nvPr/>
        </p:nvGrpSpPr>
        <p:grpSpPr>
          <a:xfrm>
            <a:off x="7634582" y="0"/>
            <a:ext cx="150942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2" y="8"/>
            <a:ext cx="4568997"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445756AD-C490-468C-995C-01C2BF96D6C8}"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661947" y="2982492"/>
            <a:ext cx="3624305"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665050" y="3567710"/>
            <a:ext cx="3622532"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2" name="Btm Accent 1 BG"/>
          <p:cNvGrpSpPr/>
          <p:nvPr/>
        </p:nvGrpSpPr>
        <p:grpSpPr>
          <a:xfrm>
            <a:off x="4" y="4877497"/>
            <a:ext cx="150942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4575005" y="8"/>
            <a:ext cx="4568997"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3BD767B1-F088-4307-B477-72A6524DA401}"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4869655" y="2984400"/>
            <a:ext cx="3618312"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4869580" y="3567602"/>
            <a:ext cx="361742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2" name="Btm Accent 1 BG"/>
          <p:cNvGrpSpPr/>
          <p:nvPr/>
        </p:nvGrpSpPr>
        <p:grpSpPr>
          <a:xfrm>
            <a:off x="4" y="4877497"/>
            <a:ext cx="150942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8"/>
            <a:ext cx="430172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360C36FA-EB33-49DD-9E74-53960E5DBFB1}"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657000" y="1188723"/>
            <a:ext cx="783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4842272" y="8"/>
            <a:ext cx="430173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B878B8CC-9783-4155-B3C2-503C608BD865}"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657000" y="1188723"/>
            <a:ext cx="783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300795" y="8"/>
            <a:ext cx="2843213"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0" y="8"/>
            <a:ext cx="2843213"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F8D39E29-1D21-4061-A081-7633E704D7A0}"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F6672A01-B344-4CD1-A623-F70E3A520AA1}" type="datetime1">
              <a:rPr lang="tr-TR" smtClean="0"/>
              <a:t>19.10.2020</a:t>
            </a:fld>
            <a:endParaRPr lang="tr-TR"/>
          </a:p>
        </p:txBody>
      </p:sp>
      <p:sp>
        <p:nvSpPr>
          <p:cNvPr id="8" name="7 Altbilgi Yer Tutucusu"/>
          <p:cNvSpPr>
            <a:spLocks noGrp="1"/>
          </p:cNvSpPr>
          <p:nvPr>
            <p:ph type="ftr" sz="quarter" idx="11"/>
          </p:nvPr>
        </p:nvSpPr>
        <p:spPr/>
        <p:txBody>
          <a:bodyPr/>
          <a:lstStyle/>
          <a:p>
            <a:r>
              <a:rPr lang="tr-TR" smtClean="0"/>
              <a:t>20-24 Nisan 2. ders</a:t>
            </a:r>
            <a:endParaRPr lang="tr-TR"/>
          </a:p>
        </p:txBody>
      </p:sp>
      <p:sp>
        <p:nvSpPr>
          <p:cNvPr id="9" name="8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613012A6-F5CD-400D-A2EA-C9843B569D63}"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314070" y="1941552"/>
            <a:ext cx="810815"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7016441" y="1941552"/>
            <a:ext cx="810815"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3214861" y="1941552"/>
            <a:ext cx="810815"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5115650" y="1941552"/>
            <a:ext cx="810815"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BAB1EAD2-3C2B-4C19-8BCC-8F708136626D}"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15" name="TextBox 14"/>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016856" y="1961166"/>
            <a:ext cx="667426"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2309625" y="1961166"/>
            <a:ext cx="667426"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3602394" y="1961166"/>
            <a:ext cx="667426"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4895160" y="1961166"/>
            <a:ext cx="667426"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6187929" y="1961166"/>
            <a:ext cx="667426"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7480698" y="1961166"/>
            <a:ext cx="667426"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25"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5AA6B85D-9819-4577-B2D3-C3D153261884}"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1615225" y="1941552"/>
            <a:ext cx="810815"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6705014" y="1941552"/>
            <a:ext cx="810815"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4160119" y="1941552"/>
            <a:ext cx="810815"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83E7C766-D98B-4447-A2DE-9120B2701E62}"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1640819" y="1846822"/>
            <a:ext cx="1179576"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3195753" y="1846822"/>
            <a:ext cx="1179576"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4750688" y="1846822"/>
            <a:ext cx="1179576"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6305621" y="1846822"/>
            <a:ext cx="1179576"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1640819" y="3430589"/>
            <a:ext cx="1179576"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3195753" y="3430589"/>
            <a:ext cx="1179576"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4750688" y="3430589"/>
            <a:ext cx="1179576"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6305621" y="3430589"/>
            <a:ext cx="1179576"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 name="Top Dark BG"/>
          <p:cNvGrpSpPr>
            <a:grpSpLocks noChangeAspect="1"/>
          </p:cNvGrpSpPr>
          <p:nvPr/>
        </p:nvGrpSpPr>
        <p:grpSpPr>
          <a:xfrm>
            <a:off x="7634582" y="0"/>
            <a:ext cx="150942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AEA02FB1-6624-4D81-A08A-A7DB24FA1468}"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4026486" y="2856057"/>
            <a:ext cx="1104636"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4026486" y="4710262"/>
            <a:ext cx="1104636"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4026486" y="4714876"/>
            <a:ext cx="1104636"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4026486" y="740837"/>
            <a:ext cx="1104636"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4026486" y="2727857"/>
            <a:ext cx="1104636"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A6BE83B3-3DAE-4B24-A82F-54EB502752D4}"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2" name="Btm Accent 1 BG"/>
          <p:cNvGrpSpPr/>
          <p:nvPr/>
        </p:nvGrpSpPr>
        <p:grpSpPr>
          <a:xfrm>
            <a:off x="4" y="4877497"/>
            <a:ext cx="150942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2" name="Btm Accent 1 BG"/>
          <p:cNvGrpSpPr/>
          <p:nvPr/>
        </p:nvGrpSpPr>
        <p:grpSpPr>
          <a:xfrm>
            <a:off x="4" y="4877497"/>
            <a:ext cx="150942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4026486" y="740837"/>
            <a:ext cx="1104636"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4026486" y="2727857"/>
            <a:ext cx="1104636"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5305FC12-3C6E-4B00-AD16-E40463FD0B06}"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904634" y="4848933"/>
            <a:ext cx="477789"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2275205" y="4848933"/>
            <a:ext cx="477789"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3645779" y="4848933"/>
            <a:ext cx="477789"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5016350" y="4848933"/>
            <a:ext cx="477789"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6386921" y="4848933"/>
            <a:ext cx="477789"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7757492" y="4848933"/>
            <a:ext cx="477789"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E6D79DAC-C0C7-4EA5-A167-8CE5E6D147BF}"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76"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665686" y="1773237"/>
            <a:ext cx="3906314"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E478822F-9D4D-47EA-A6BE-369127343EB0}"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70"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200" y="3436585"/>
            <a:ext cx="1524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1523040" y="1721414"/>
            <a:ext cx="1524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3047280" y="3436585"/>
            <a:ext cx="1524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4571520" y="1721414"/>
            <a:ext cx="1524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6095760" y="3436585"/>
            <a:ext cx="1524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7620000" y="1721414"/>
            <a:ext cx="1524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C2C1850-9A22-4049-AC67-2A05D03A727E}"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73"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75"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EA59E984-51FB-4E20-863D-849DCC1D630A}" type="datetime1">
              <a:rPr lang="tr-TR" smtClean="0"/>
              <a:t>19.10.2020</a:t>
            </a:fld>
            <a:endParaRPr lang="tr-TR"/>
          </a:p>
        </p:txBody>
      </p:sp>
      <p:sp>
        <p:nvSpPr>
          <p:cNvPr id="4" name="3 Altbilgi Yer Tutucusu"/>
          <p:cNvSpPr>
            <a:spLocks noGrp="1"/>
          </p:cNvSpPr>
          <p:nvPr>
            <p:ph type="ftr" sz="quarter" idx="11"/>
          </p:nvPr>
        </p:nvSpPr>
        <p:spPr/>
        <p:txBody>
          <a:bodyPr/>
          <a:lstStyle/>
          <a:p>
            <a:r>
              <a:rPr lang="tr-TR" smtClean="0"/>
              <a:t>20-24 Nisan 2. ders</a:t>
            </a:r>
            <a:endParaRPr lang="tr-TR"/>
          </a:p>
        </p:txBody>
      </p:sp>
      <p:sp>
        <p:nvSpPr>
          <p:cNvPr id="5" name="4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656037" y="3428999"/>
            <a:ext cx="1959703"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2615740" y="1722451"/>
            <a:ext cx="1956263"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4572001" y="3428999"/>
            <a:ext cx="1958738"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6530739" y="1722451"/>
            <a:ext cx="1956263"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AB433263-F5BF-4D2F-B18D-DE08DBCD0981}"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73"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5" name="Btm Accent 1 BG"/>
          <p:cNvGrpSpPr/>
          <p:nvPr/>
        </p:nvGrpSpPr>
        <p:grpSpPr>
          <a:xfrm>
            <a:off x="4" y="4877497"/>
            <a:ext cx="150942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 name="Top Dark BG"/>
          <p:cNvGrpSpPr>
            <a:grpSpLocks noChangeAspect="1"/>
          </p:cNvGrpSpPr>
          <p:nvPr/>
        </p:nvGrpSpPr>
        <p:grpSpPr>
          <a:xfrm>
            <a:off x="7634582" y="0"/>
            <a:ext cx="150942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661947" y="3428161"/>
            <a:ext cx="3911846"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4574140" y="1736725"/>
            <a:ext cx="3912860"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3B876A63-6185-49F4-AE09-23FEF3BF9C86}"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69" name="Rectangle 181"/>
          <p:cNvSpPr>
            <a:spLocks noChangeArrowheads="1"/>
          </p:cNvSpPr>
          <p:nvPr/>
        </p:nvSpPr>
        <p:spPr bwMode="auto">
          <a:xfrm>
            <a:off x="8595129" y="260350"/>
            <a:ext cx="351235"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8632968"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pPr algn="ctr"/>
              <a:t>‹#›</a:t>
            </a:fld>
            <a:endParaRPr lang="id-ID" sz="1200" b="1" dirty="0">
              <a:solidFill>
                <a:schemeClr val="bg1"/>
              </a:solidFill>
              <a:latin typeface="+mn-lt"/>
            </a:endParaRPr>
          </a:p>
        </p:txBody>
      </p:sp>
      <p:sp>
        <p:nvSpPr>
          <p:cNvPr id="71"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661948" y="1736729"/>
            <a:ext cx="1367984"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4857751" y="1736729"/>
            <a:ext cx="1367984"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8784D6F6-64BF-4099-AF65-55C77C10CA97}"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9139238"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ECEED469-8C81-41AE-9695-2BE10E42F041}"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9139238"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11C03A2C-B21B-454E-ACC3-A8A5F89A58BC}"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7"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9139238"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ED6C03F6-8139-4452-A257-9AF590B8390B}"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6"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
            <a:ext cx="9139238"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45099A32-5BCF-49F7-B5C6-D2E31F869960}"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 name="Btm Accent 1 BG"/>
          <p:cNvGrpSpPr/>
          <p:nvPr/>
        </p:nvGrpSpPr>
        <p:grpSpPr>
          <a:xfrm>
            <a:off x="4" y="4877497"/>
            <a:ext cx="150942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 name="Top Dark BG"/>
          <p:cNvGrpSpPr>
            <a:grpSpLocks noChangeAspect="1"/>
          </p:cNvGrpSpPr>
          <p:nvPr/>
        </p:nvGrpSpPr>
        <p:grpSpPr>
          <a:xfrm>
            <a:off x="7634582" y="0"/>
            <a:ext cx="150942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6300797" y="6510531"/>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20"/>
            <a:ext cx="9139238"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0B459D48-7BDF-4459-93C7-409BC964D17B}"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D9450D13-3C68-4783-8C25-DE1F1C5B3250}"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9" y="1811915"/>
            <a:ext cx="3769835"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5373163" y="1811915"/>
            <a:ext cx="3770840"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D65C2F15-54D4-4C19-92B6-C17CED697B7E}" type="datetime1">
              <a:rPr lang="tr-TR" smtClean="0"/>
              <a:t>19.10.2020</a:t>
            </a:fld>
            <a:endParaRPr lang="en-US" dirty="0"/>
          </a:p>
        </p:txBody>
      </p:sp>
      <p:sp>
        <p:nvSpPr>
          <p:cNvPr id="4" name="Footer Placeholder 3"/>
          <p:cNvSpPr>
            <a:spLocks noGrp="1"/>
          </p:cNvSpPr>
          <p:nvPr>
            <p:ph type="ftr" sz="quarter" idx="11"/>
          </p:nvPr>
        </p:nvSpPr>
        <p:spPr/>
        <p:txBody>
          <a:bodyPr/>
          <a:lstStyle/>
          <a:p>
            <a:r>
              <a:rPr lang="en-US" smtClean="0"/>
              <a:t>20-24 Nisan 2. ders</a:t>
            </a:r>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657000" y="1188723"/>
            <a:ext cx="783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90FCFE2-91C0-4B94-9CB7-92228C291E6F}" type="datetime1">
              <a:rPr lang="tr-TR" smtClean="0"/>
              <a:t>19.10.2020</a:t>
            </a:fld>
            <a:endParaRPr lang="tr-TR"/>
          </a:p>
        </p:txBody>
      </p:sp>
      <p:sp>
        <p:nvSpPr>
          <p:cNvPr id="3" name="2 Altbilgi Yer Tutucusu"/>
          <p:cNvSpPr>
            <a:spLocks noGrp="1"/>
          </p:cNvSpPr>
          <p:nvPr>
            <p:ph type="ftr" sz="quarter" idx="11"/>
          </p:nvPr>
        </p:nvSpPr>
        <p:spPr/>
        <p:txBody>
          <a:bodyPr/>
          <a:lstStyle/>
          <a:p>
            <a:r>
              <a:rPr lang="tr-TR" smtClean="0"/>
              <a:t>20-24 Nisan 2. ders</a:t>
            </a:r>
            <a:endParaRPr lang="tr-TR"/>
          </a:p>
        </p:txBody>
      </p:sp>
      <p:sp>
        <p:nvSpPr>
          <p:cNvPr id="4" name="3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9144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3918949" y="0"/>
            <a:ext cx="5225052"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6529388"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9144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1955575" y="3633566"/>
            <a:ext cx="6315698"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55575" y="4351675"/>
            <a:ext cx="6315698"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5572F-AA36-4D79-846A-FB2749FE870C}" type="datetime1">
              <a:rPr lang="tr-TR" smtClean="0"/>
              <a:t>19.10.2020</a:t>
            </a:fld>
            <a:endParaRPr lang="en-US"/>
          </a:p>
        </p:txBody>
      </p:sp>
      <p:sp>
        <p:nvSpPr>
          <p:cNvPr id="5" name="Footer Placeholder 4"/>
          <p:cNvSpPr>
            <a:spLocks noGrp="1"/>
          </p:cNvSpPr>
          <p:nvPr>
            <p:ph type="ftr" sz="quarter" idx="11"/>
          </p:nvPr>
        </p:nvSpPr>
        <p:spPr/>
        <p:txBody>
          <a:bodyPr/>
          <a:lstStyle/>
          <a:p>
            <a:r>
              <a:rPr lang="en-US" smtClean="0"/>
              <a:t>20-24 Nisan 2. ders</a:t>
            </a:r>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pPr/>
              <a:t>‹#›</a:t>
            </a:fld>
            <a:endParaRPr lang="en-US"/>
          </a:p>
        </p:txBody>
      </p:sp>
      <p:sp>
        <p:nvSpPr>
          <p:cNvPr id="191" name="TextBox 190"/>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6035" y="1825625"/>
            <a:ext cx="3630216"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57752" y="1825625"/>
            <a:ext cx="3630217"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BF120E-7829-4728-B59D-72D4260D76E9}" type="datetime1">
              <a:rPr lang="tr-TR" smtClean="0"/>
              <a:t>19.10.2020</a:t>
            </a:fld>
            <a:endParaRPr lang="en-US"/>
          </a:p>
        </p:txBody>
      </p:sp>
      <p:sp>
        <p:nvSpPr>
          <p:cNvPr id="6" name="Footer Placeholder 5"/>
          <p:cNvSpPr>
            <a:spLocks noGrp="1"/>
          </p:cNvSpPr>
          <p:nvPr>
            <p:ph type="ftr" sz="quarter" idx="11"/>
          </p:nvPr>
        </p:nvSpPr>
        <p:spPr/>
        <p:txBody>
          <a:bodyPr/>
          <a:lstStyle/>
          <a:p>
            <a:r>
              <a:rPr lang="en-US" smtClean="0"/>
              <a:t>20-24 Nisan 2. ders</a:t>
            </a:r>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pPr/>
              <a:t>‹#›</a:t>
            </a:fld>
            <a:endParaRPr lang="en-US"/>
          </a:p>
        </p:txBody>
      </p:sp>
      <p:sp>
        <p:nvSpPr>
          <p:cNvPr id="8" name="TextBox 7"/>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56037" y="1773240"/>
            <a:ext cx="3630215"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56037" y="2505075"/>
            <a:ext cx="3630215"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7750" y="1773240"/>
            <a:ext cx="3630216"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57750" y="2505075"/>
            <a:ext cx="3630216"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A37093-B8B5-4C6C-A29A-8B9D7D6E0CA2}" type="datetime1">
              <a:rPr lang="tr-TR" smtClean="0"/>
              <a:t>19.10.2020</a:t>
            </a:fld>
            <a:endParaRPr lang="en-US"/>
          </a:p>
        </p:txBody>
      </p:sp>
      <p:sp>
        <p:nvSpPr>
          <p:cNvPr id="8" name="Footer Placeholder 7"/>
          <p:cNvSpPr>
            <a:spLocks noGrp="1"/>
          </p:cNvSpPr>
          <p:nvPr>
            <p:ph type="ftr" sz="quarter" idx="11"/>
          </p:nvPr>
        </p:nvSpPr>
        <p:spPr/>
        <p:txBody>
          <a:bodyPr/>
          <a:lstStyle/>
          <a:p>
            <a:r>
              <a:rPr lang="en-US" smtClean="0"/>
              <a:t>20-24 Nisan 2. ders</a:t>
            </a:r>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6035" y="532437"/>
            <a:ext cx="2922984"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532437"/>
            <a:ext cx="462915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6035" y="2168524"/>
            <a:ext cx="2922984"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B514D9-5642-404E-A1EF-76409D323B40}" type="datetime1">
              <a:rPr lang="tr-TR" smtClean="0"/>
              <a:t>19.10.2020</a:t>
            </a:fld>
            <a:endParaRPr lang="en-US"/>
          </a:p>
        </p:txBody>
      </p:sp>
      <p:sp>
        <p:nvSpPr>
          <p:cNvPr id="6" name="Footer Placeholder 5"/>
          <p:cNvSpPr>
            <a:spLocks noGrp="1"/>
          </p:cNvSpPr>
          <p:nvPr>
            <p:ph type="ftr" sz="quarter" idx="11"/>
          </p:nvPr>
        </p:nvSpPr>
        <p:spPr/>
        <p:txBody>
          <a:bodyPr/>
          <a:lstStyle/>
          <a:p>
            <a:r>
              <a:rPr lang="en-US" smtClean="0"/>
              <a:t>20-24 Nisan 2. ders</a:t>
            </a:r>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pPr/>
              <a:t>‹#›</a:t>
            </a:fld>
            <a:endParaRPr lang="en-US"/>
          </a:p>
        </p:txBody>
      </p:sp>
      <p:sp>
        <p:nvSpPr>
          <p:cNvPr id="8" name="TextBox 7"/>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6035" y="532437"/>
            <a:ext cx="2922984"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887393" y="0"/>
            <a:ext cx="5256609"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6035" y="2168527"/>
            <a:ext cx="2922984"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3CFBCA-6936-4330-BD7B-2E58AF34ED78}" type="datetime1">
              <a:rPr lang="tr-TR" smtClean="0"/>
              <a:t>19.10.2020</a:t>
            </a:fld>
            <a:endParaRPr lang="en-US"/>
          </a:p>
        </p:txBody>
      </p:sp>
      <p:sp>
        <p:nvSpPr>
          <p:cNvPr id="6" name="Footer Placeholder 5"/>
          <p:cNvSpPr>
            <a:spLocks noGrp="1"/>
          </p:cNvSpPr>
          <p:nvPr>
            <p:ph type="ftr" sz="quarter" idx="11"/>
          </p:nvPr>
        </p:nvSpPr>
        <p:spPr/>
        <p:txBody>
          <a:bodyPr/>
          <a:lstStyle/>
          <a:p>
            <a:r>
              <a:rPr lang="en-US" smtClean="0"/>
              <a:t>20-24 Nisan 2. ders</a:t>
            </a:r>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pPr/>
              <a:t>‹#›</a:t>
            </a:fld>
            <a:endParaRPr lang="en-US"/>
          </a:p>
        </p:txBody>
      </p:sp>
      <p:sp>
        <p:nvSpPr>
          <p:cNvPr id="8" name="TextBox 7"/>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56036" y="1773238"/>
            <a:ext cx="7831933"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85BACF-9735-47A3-B9F9-4FA045CF78E8}" type="datetime1">
              <a:rPr lang="tr-TR" smtClean="0"/>
              <a:t>19.10.2020</a:t>
            </a:fld>
            <a:endParaRPr lang="en-US"/>
          </a:p>
        </p:txBody>
      </p:sp>
      <p:sp>
        <p:nvSpPr>
          <p:cNvPr id="5" name="Footer Placeholder 4"/>
          <p:cNvSpPr>
            <a:spLocks noGrp="1"/>
          </p:cNvSpPr>
          <p:nvPr>
            <p:ph type="ftr" sz="quarter" idx="11"/>
          </p:nvPr>
        </p:nvSpPr>
        <p:spPr/>
        <p:txBody>
          <a:bodyPr/>
          <a:lstStyle/>
          <a:p>
            <a:r>
              <a:rPr lang="en-US" smtClean="0"/>
              <a:t>20-24 Nisan 2. ders</a:t>
            </a:r>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532436"/>
            <a:ext cx="1944291"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6037" y="532436"/>
            <a:ext cx="5630465"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D2035-A52B-401A-98E7-9AE0EC589DE6}" type="datetime1">
              <a:rPr lang="tr-TR" smtClean="0"/>
              <a:t>19.10.2020</a:t>
            </a:fld>
            <a:endParaRPr lang="en-US"/>
          </a:p>
        </p:txBody>
      </p:sp>
      <p:sp>
        <p:nvSpPr>
          <p:cNvPr id="5" name="Footer Placeholder 4"/>
          <p:cNvSpPr>
            <a:spLocks noGrp="1"/>
          </p:cNvSpPr>
          <p:nvPr>
            <p:ph type="ftr" sz="quarter" idx="11"/>
          </p:nvPr>
        </p:nvSpPr>
        <p:spPr/>
        <p:txBody>
          <a:bodyPr/>
          <a:lstStyle/>
          <a:p>
            <a:r>
              <a:rPr lang="en-US" smtClean="0"/>
              <a:t>20-24 Nisan 2. ders</a:t>
            </a:r>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pPr/>
              <a:t>‹#›</a:t>
            </a:fld>
            <a:endParaRPr lang="en-US"/>
          </a:p>
        </p:txBody>
      </p:sp>
      <p:sp>
        <p:nvSpPr>
          <p:cNvPr id="7" name="TextBox 6"/>
          <p:cNvSpPr txBox="1"/>
          <p:nvPr/>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6300796" y="6509529"/>
            <a:ext cx="2645569"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2A14792-7119-4265-9464-D36F20162C5D}" type="datetime1">
              <a:rPr lang="tr-TR" smtClean="0"/>
              <a:t>19.10.2020</a:t>
            </a:fld>
            <a:endParaRPr lang="tr-TR"/>
          </a:p>
        </p:txBody>
      </p:sp>
      <p:sp>
        <p:nvSpPr>
          <p:cNvPr id="6" name="5 Altbilgi Yer Tutucusu"/>
          <p:cNvSpPr>
            <a:spLocks noGrp="1"/>
          </p:cNvSpPr>
          <p:nvPr>
            <p:ph type="ftr" sz="quarter" idx="11"/>
          </p:nvPr>
        </p:nvSpPr>
        <p:spPr/>
        <p:txBody>
          <a:bodyPr/>
          <a:lstStyle/>
          <a:p>
            <a:r>
              <a:rPr lang="tr-TR" smtClean="0"/>
              <a:t>20-24 Nisan 2. ders</a:t>
            </a:r>
            <a:endParaRPr lang="tr-TR"/>
          </a:p>
        </p:txBody>
      </p:sp>
      <p:sp>
        <p:nvSpPr>
          <p:cNvPr id="7" name="6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F4DC75E7-7F96-474C-974A-95B9DB815D3F}" type="datetime1">
              <a:rPr lang="tr-TR" smtClean="0"/>
              <a:t>19.10.2020</a:t>
            </a:fld>
            <a:endParaRPr lang="tr-TR"/>
          </a:p>
        </p:txBody>
      </p:sp>
      <p:sp>
        <p:nvSpPr>
          <p:cNvPr id="6" name="5 Altbilgi Yer Tutucusu"/>
          <p:cNvSpPr>
            <a:spLocks noGrp="1"/>
          </p:cNvSpPr>
          <p:nvPr>
            <p:ph type="ftr" sz="quarter" idx="11"/>
          </p:nvPr>
        </p:nvSpPr>
        <p:spPr/>
        <p:txBody>
          <a:bodyPr/>
          <a:lstStyle/>
          <a:p>
            <a:r>
              <a:rPr lang="tr-TR" smtClean="0"/>
              <a:t>20-24 Nisan 2. ders</a:t>
            </a:r>
            <a:endParaRPr lang="tr-TR"/>
          </a:p>
        </p:txBody>
      </p:sp>
      <p:sp>
        <p:nvSpPr>
          <p:cNvPr id="7" name="6 Slayt Numarası Yer Tutucusu"/>
          <p:cNvSpPr>
            <a:spLocks noGrp="1"/>
          </p:cNvSpPr>
          <p:nvPr>
            <p:ph type="sldNum" sz="quarter" idx="12"/>
          </p:nvPr>
        </p:nvSpPr>
        <p:spPr/>
        <p:txBody>
          <a:bodyPr/>
          <a:lstStyle/>
          <a:p>
            <a:fld id="{5E801116-A112-4C12-A7EC-770509097C99}"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5EB8C-D62D-4941-842B-EF4C2C08AF40}" type="datetime1">
              <a:rPr lang="tr-TR" smtClean="0"/>
              <a:t>19.10.2020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20-24 Nisan 2. ders</a:t>
            </a: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01116-A112-4C12-A7EC-770509097C9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035" y="548640"/>
            <a:ext cx="7831932"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56036" y="1773238"/>
            <a:ext cx="7831933"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869657" y="6507452"/>
            <a:ext cx="1431131"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CCF615D6-5510-4006-8C89-0C901822B3A8}" type="datetime1">
              <a:rPr lang="tr-TR" smtClean="0"/>
              <a:t>19.10.2020</a:t>
            </a:fld>
            <a:endParaRPr lang="en-US"/>
          </a:p>
        </p:txBody>
      </p:sp>
      <p:sp>
        <p:nvSpPr>
          <p:cNvPr id="5" name="Footer Placeholder 4"/>
          <p:cNvSpPr>
            <a:spLocks noGrp="1"/>
          </p:cNvSpPr>
          <p:nvPr>
            <p:ph type="ftr" sz="quarter" idx="3"/>
          </p:nvPr>
        </p:nvSpPr>
        <p:spPr>
          <a:xfrm>
            <a:off x="661948" y="6507452"/>
            <a:ext cx="3699890"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r>
              <a:rPr lang="en-US" smtClean="0"/>
              <a:t>20-24 Nisan 2. ders</a:t>
            </a:r>
            <a:endParaRPr lang="en-US" dirty="0"/>
          </a:p>
        </p:txBody>
      </p:sp>
      <p:sp>
        <p:nvSpPr>
          <p:cNvPr id="6" name="Slide Number Placeholder 5"/>
          <p:cNvSpPr>
            <a:spLocks noGrp="1"/>
          </p:cNvSpPr>
          <p:nvPr>
            <p:ph type="sldNum" sz="quarter" idx="4"/>
          </p:nvPr>
        </p:nvSpPr>
        <p:spPr>
          <a:xfrm>
            <a:off x="8632849" y="355853"/>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Lst>
  <p:hf sldNum="0" hdr="0" ftr="0" dt="0"/>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i="1" u="sng" dirty="0" smtClean="0">
                <a:solidFill>
                  <a:srgbClr val="FF0000"/>
                </a:solidFill>
              </a:rPr>
              <a:t>NELER ÖĞRENECEĞİZ??</a:t>
            </a:r>
            <a:endParaRPr lang="tr-TR" b="1" i="1" u="sng" dirty="0">
              <a:solidFill>
                <a:srgbClr val="FF0000"/>
              </a:solidFill>
            </a:endParaRPr>
          </a:p>
        </p:txBody>
      </p:sp>
      <p:cxnSp>
        <p:nvCxnSpPr>
          <p:cNvPr id="5" name="4 Düz Ok Bağlayıcısı"/>
          <p:cNvCxnSpPr/>
          <p:nvPr/>
        </p:nvCxnSpPr>
        <p:spPr>
          <a:xfrm>
            <a:off x="0" y="2714620"/>
            <a:ext cx="835824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7 Aşağı Ok"/>
          <p:cNvSpPr/>
          <p:nvPr/>
        </p:nvSpPr>
        <p:spPr>
          <a:xfrm>
            <a:off x="428596" y="2714620"/>
            <a:ext cx="285752" cy="62121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Dikdörtgen"/>
          <p:cNvSpPr/>
          <p:nvPr/>
        </p:nvSpPr>
        <p:spPr>
          <a:xfrm>
            <a:off x="142844" y="3500438"/>
            <a:ext cx="1785950" cy="584775"/>
          </a:xfrm>
          <a:prstGeom prst="rect">
            <a:avLst/>
          </a:prstGeom>
        </p:spPr>
        <p:txBody>
          <a:bodyPr wrap="square">
            <a:spAutoFit/>
          </a:bodyPr>
          <a:lstStyle/>
          <a:p>
            <a:pPr lvl="0"/>
            <a:r>
              <a:rPr lang="tr-TR" sz="1600" b="1" dirty="0" smtClean="0">
                <a:solidFill>
                  <a:prstClr val="black"/>
                </a:solidFill>
              </a:rPr>
              <a:t>Balkan Olayları (Balkan Bunalımı)</a:t>
            </a:r>
          </a:p>
        </p:txBody>
      </p:sp>
      <p:sp>
        <p:nvSpPr>
          <p:cNvPr id="11" name="10 Aşağı Ok"/>
          <p:cNvSpPr/>
          <p:nvPr/>
        </p:nvSpPr>
        <p:spPr>
          <a:xfrm>
            <a:off x="2357422" y="2714620"/>
            <a:ext cx="285752" cy="62121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3" name="12 Dirsek Bağlayıcısı"/>
          <p:cNvCxnSpPr/>
          <p:nvPr/>
        </p:nvCxnSpPr>
        <p:spPr>
          <a:xfrm>
            <a:off x="357158" y="4143380"/>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Dikdörtgen"/>
          <p:cNvSpPr/>
          <p:nvPr/>
        </p:nvSpPr>
        <p:spPr>
          <a:xfrm>
            <a:off x="1357290" y="4721662"/>
            <a:ext cx="1428759" cy="584775"/>
          </a:xfrm>
          <a:prstGeom prst="rect">
            <a:avLst/>
          </a:prstGeom>
        </p:spPr>
        <p:txBody>
          <a:bodyPr wrap="square">
            <a:spAutoFit/>
          </a:bodyPr>
          <a:lstStyle/>
          <a:p>
            <a:r>
              <a:rPr lang="tr-TR" sz="1600" b="1" dirty="0" smtClean="0"/>
              <a:t>1875 Hersek Ayaklanması</a:t>
            </a:r>
            <a:endParaRPr lang="tr-TR" sz="1600" b="1" dirty="0"/>
          </a:p>
        </p:txBody>
      </p:sp>
      <p:sp>
        <p:nvSpPr>
          <p:cNvPr id="16" name="15 Aşağı Ok"/>
          <p:cNvSpPr/>
          <p:nvPr/>
        </p:nvSpPr>
        <p:spPr>
          <a:xfrm>
            <a:off x="4000496" y="2714620"/>
            <a:ext cx="285752" cy="69265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17 Aşağı Ok"/>
          <p:cNvSpPr/>
          <p:nvPr/>
        </p:nvSpPr>
        <p:spPr>
          <a:xfrm>
            <a:off x="5572132" y="2714620"/>
            <a:ext cx="285752" cy="69265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18 Dikdörtgen"/>
          <p:cNvSpPr/>
          <p:nvPr/>
        </p:nvSpPr>
        <p:spPr>
          <a:xfrm>
            <a:off x="5143504" y="3500439"/>
            <a:ext cx="2571768" cy="584775"/>
          </a:xfrm>
          <a:prstGeom prst="rect">
            <a:avLst/>
          </a:prstGeom>
        </p:spPr>
        <p:txBody>
          <a:bodyPr wrap="square">
            <a:spAutoFit/>
          </a:bodyPr>
          <a:lstStyle/>
          <a:p>
            <a:r>
              <a:rPr lang="tr-TR" sz="1600" b="1" dirty="0" smtClean="0"/>
              <a:t> 1876</a:t>
            </a:r>
          </a:p>
          <a:p>
            <a:r>
              <a:rPr lang="tr-TR" sz="1600" b="1" dirty="0" smtClean="0"/>
              <a:t>  I. Meşrutiyetin İlanı </a:t>
            </a:r>
            <a:endParaRPr lang="tr-TR" sz="1600" b="1" dirty="0"/>
          </a:p>
        </p:txBody>
      </p:sp>
      <p:sp>
        <p:nvSpPr>
          <p:cNvPr id="20" name="19 Aşağı Ok"/>
          <p:cNvSpPr/>
          <p:nvPr/>
        </p:nvSpPr>
        <p:spPr>
          <a:xfrm>
            <a:off x="7858148" y="2714620"/>
            <a:ext cx="285752" cy="69265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21 Dikdörtgen"/>
          <p:cNvSpPr/>
          <p:nvPr/>
        </p:nvSpPr>
        <p:spPr>
          <a:xfrm>
            <a:off x="1357290" y="3429000"/>
            <a:ext cx="2284087" cy="338554"/>
          </a:xfrm>
          <a:prstGeom prst="rect">
            <a:avLst/>
          </a:prstGeom>
        </p:spPr>
        <p:txBody>
          <a:bodyPr wrap="none">
            <a:spAutoFit/>
          </a:bodyPr>
          <a:lstStyle/>
          <a:p>
            <a:r>
              <a:rPr lang="tr-TR" sz="1200" dirty="0" smtClean="0"/>
              <a:t>              </a:t>
            </a:r>
            <a:r>
              <a:rPr lang="tr-TR" sz="1600" b="1" u="sng" dirty="0" smtClean="0"/>
              <a:t>Meşrutiyet </a:t>
            </a:r>
            <a:r>
              <a:rPr lang="tr-TR" sz="1600" b="1" dirty="0" smtClean="0"/>
              <a:t>nedir? </a:t>
            </a:r>
            <a:endParaRPr lang="tr-TR" sz="1600" b="1" dirty="0"/>
          </a:p>
        </p:txBody>
      </p:sp>
      <p:sp>
        <p:nvSpPr>
          <p:cNvPr id="11268" name="AutoShape 4"/>
          <p:cNvSpPr>
            <a:spLocks noChangeArrowheads="1"/>
          </p:cNvSpPr>
          <p:nvPr/>
        </p:nvSpPr>
        <p:spPr bwMode="auto">
          <a:xfrm>
            <a:off x="1500166" y="785794"/>
            <a:ext cx="200025" cy="238125"/>
          </a:xfrm>
          <a:prstGeom prst="star5">
            <a:avLst/>
          </a:prstGeom>
          <a:solidFill>
            <a:srgbClr val="000000">
              <a:alpha val="96001"/>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1270" name="Rectangle 6"/>
          <p:cNvSpPr>
            <a:spLocks noChangeArrowheads="1"/>
          </p:cNvSpPr>
          <p:nvPr/>
        </p:nvSpPr>
        <p:spPr bwMode="auto">
          <a:xfrm>
            <a:off x="479425"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27 Dikdörtgen"/>
          <p:cNvSpPr/>
          <p:nvPr/>
        </p:nvSpPr>
        <p:spPr>
          <a:xfrm rot="10800000" flipV="1">
            <a:off x="3786182" y="3357562"/>
            <a:ext cx="1643074" cy="1323439"/>
          </a:xfrm>
          <a:prstGeom prst="rect">
            <a:avLst/>
          </a:prstGeom>
        </p:spPr>
        <p:txBody>
          <a:bodyPr wrap="square">
            <a:spAutoFit/>
          </a:bodyPr>
          <a:lstStyle/>
          <a:p>
            <a:pPr lvl="0" fontAlgn="base">
              <a:spcBef>
                <a:spcPct val="0"/>
              </a:spcBef>
              <a:spcAft>
                <a:spcPct val="0"/>
              </a:spcAft>
            </a:pPr>
            <a:r>
              <a:rPr lang="tr-TR" sz="1600" b="1" dirty="0" smtClean="0">
                <a:latin typeface="Calibri" pitchFamily="34" charset="0"/>
                <a:ea typeface="Calibri" pitchFamily="34" charset="0"/>
                <a:cs typeface="Times New Roman" pitchFamily="18" charset="0"/>
              </a:rPr>
              <a:t>Osmanlı devletinde meşrutiyet </a:t>
            </a:r>
            <a:r>
              <a:rPr lang="tr-TR" sz="1600" b="1" u="sng" dirty="0" smtClean="0">
                <a:latin typeface="Calibri" pitchFamily="34" charset="0"/>
                <a:ea typeface="Calibri" pitchFamily="34" charset="0"/>
                <a:cs typeface="Times New Roman" pitchFamily="18" charset="0"/>
              </a:rPr>
              <a:t>neden </a:t>
            </a:r>
            <a:r>
              <a:rPr lang="tr-TR" sz="1600" b="1" dirty="0" smtClean="0">
                <a:latin typeface="Calibri" pitchFamily="34" charset="0"/>
                <a:ea typeface="Calibri" pitchFamily="34" charset="0"/>
                <a:cs typeface="Times New Roman" pitchFamily="18" charset="0"/>
              </a:rPr>
              <a:t>ilan edildi?</a:t>
            </a:r>
            <a:endParaRPr lang="tr-TR" sz="1600" b="1" dirty="0" smtClean="0">
              <a:latin typeface="Arial" pitchFamily="34" charset="0"/>
              <a:cs typeface="Arial" pitchFamily="34" charset="0"/>
            </a:endParaRPr>
          </a:p>
        </p:txBody>
      </p:sp>
      <p:sp>
        <p:nvSpPr>
          <p:cNvPr id="34" name="33 Dikey Kaydırma"/>
          <p:cNvSpPr/>
          <p:nvPr/>
        </p:nvSpPr>
        <p:spPr>
          <a:xfrm>
            <a:off x="7000892" y="3500438"/>
            <a:ext cx="1928826" cy="2428884"/>
          </a:xfrm>
          <a:prstGeom prst="verticalScroll">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smtClean="0">
                <a:solidFill>
                  <a:schemeClr val="tx1"/>
                </a:solidFill>
              </a:rPr>
              <a:t>1876 ilk Osmanlı Anayasa Kanuni Esasi’nin ilanı</a:t>
            </a:r>
            <a:endParaRPr lang="tr-TR"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600" b="1" dirty="0" smtClean="0"/>
              <a:t>1876 I. Meşrutiyet'in ilan edilmesine ortam hazırlayan nedenler:</a:t>
            </a:r>
            <a:endParaRPr lang="tr-TR" b="1" dirty="0"/>
          </a:p>
        </p:txBody>
      </p:sp>
      <p:graphicFrame>
        <p:nvGraphicFramePr>
          <p:cNvPr id="5" name="4 Diyagram"/>
          <p:cNvGraphicFramePr/>
          <p:nvPr/>
        </p:nvGraphicFramePr>
        <p:xfrm>
          <a:off x="428596" y="1571612"/>
          <a:ext cx="4714908" cy="338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7282" name="Picture 2"/>
          <p:cNvPicPr>
            <a:picLocks noChangeAspect="1" noChangeArrowheads="1"/>
          </p:cNvPicPr>
          <p:nvPr/>
        </p:nvPicPr>
        <p:blipFill>
          <a:blip r:embed="rId7"/>
          <a:srcRect/>
          <a:stretch>
            <a:fillRect/>
          </a:stretch>
        </p:blipFill>
        <p:spPr bwMode="auto">
          <a:xfrm>
            <a:off x="6357950" y="1000108"/>
            <a:ext cx="2500330" cy="4000528"/>
          </a:xfrm>
          <a:prstGeom prst="rect">
            <a:avLst/>
          </a:prstGeom>
          <a:noFill/>
          <a:ln w="9525">
            <a:noFill/>
            <a:miter lim="800000"/>
            <a:headEnd/>
            <a:tailEnd/>
          </a:ln>
          <a:effectLst/>
        </p:spPr>
      </p:pic>
      <p:sp>
        <p:nvSpPr>
          <p:cNvPr id="7" name="6 Dikdörtgen"/>
          <p:cNvSpPr/>
          <p:nvPr/>
        </p:nvSpPr>
        <p:spPr>
          <a:xfrm>
            <a:off x="6500826" y="5715016"/>
            <a:ext cx="2246422" cy="261610"/>
          </a:xfrm>
          <a:prstGeom prst="rect">
            <a:avLst/>
          </a:prstGeom>
        </p:spPr>
        <p:txBody>
          <a:bodyPr wrap="square">
            <a:spAutoFit/>
          </a:bodyPr>
          <a:lstStyle/>
          <a:p>
            <a:r>
              <a:rPr lang="tr-TR" sz="1100" b="1" dirty="0" smtClean="0"/>
              <a:t>(1876 Anayasası)Kanuni esasi </a:t>
            </a:r>
            <a:endParaRPr lang="tr-TR" sz="1100" b="1" dirty="0"/>
          </a:p>
        </p:txBody>
      </p:sp>
      <p:sp>
        <p:nvSpPr>
          <p:cNvPr id="9" name="8 Dikdörtgen"/>
          <p:cNvSpPr/>
          <p:nvPr/>
        </p:nvSpPr>
        <p:spPr>
          <a:xfrm rot="10800000" flipV="1">
            <a:off x="6592003" y="5935155"/>
            <a:ext cx="1623334" cy="276999"/>
          </a:xfrm>
          <a:prstGeom prst="rect">
            <a:avLst/>
          </a:prstGeom>
        </p:spPr>
        <p:txBody>
          <a:bodyPr wrap="square">
            <a:spAutoFit/>
          </a:bodyPr>
          <a:lstStyle/>
          <a:p>
            <a:pPr>
              <a:buNone/>
            </a:pPr>
            <a:r>
              <a:rPr lang="tr-TR" sz="1200" b="1" dirty="0" smtClean="0"/>
              <a:t>İlk Osmanlı anayasası</a:t>
            </a:r>
          </a:p>
        </p:txBody>
      </p:sp>
      <p:sp>
        <p:nvSpPr>
          <p:cNvPr id="10" name="9 Sağ Ok"/>
          <p:cNvSpPr/>
          <p:nvPr/>
        </p:nvSpPr>
        <p:spPr>
          <a:xfrm rot="16200000" flipH="1">
            <a:off x="7215207" y="5214949"/>
            <a:ext cx="571504" cy="285754"/>
          </a:xfrm>
          <a:prstGeom prst="rightArrow">
            <a:avLst>
              <a:gd name="adj1" fmla="val 29789"/>
              <a:gd name="adj2"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Satır Belirtme Çizgisi 3 (Kenarlık ve Diğer Çubuk)"/>
          <p:cNvSpPr/>
          <p:nvPr/>
        </p:nvSpPr>
        <p:spPr>
          <a:xfrm>
            <a:off x="3286116" y="1071546"/>
            <a:ext cx="4786346" cy="4143404"/>
          </a:xfrm>
          <a:prstGeom prst="accentBorderCallout3">
            <a:avLst>
              <a:gd name="adj1" fmla="val 18750"/>
              <a:gd name="adj2" fmla="val -8333"/>
              <a:gd name="adj3" fmla="val 18750"/>
              <a:gd name="adj4" fmla="val -16667"/>
              <a:gd name="adj5" fmla="val 100000"/>
              <a:gd name="adj6" fmla="val -16667"/>
              <a:gd name="adj7" fmla="val 67002"/>
              <a:gd name="adj8" fmla="val -5041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ct val="20000"/>
              </a:spcBef>
              <a:buFont typeface="Wingdings" pitchFamily="2" charset="2"/>
              <a:buChar char="Ø"/>
            </a:pPr>
            <a:endParaRPr lang="tr-TR" sz="1600" b="1" dirty="0" smtClean="0">
              <a:solidFill>
                <a:srgbClr val="414141"/>
              </a:solidFill>
            </a:endParaRPr>
          </a:p>
          <a:p>
            <a:pPr marL="342900" lvl="0" indent="-342900">
              <a:spcBef>
                <a:spcPct val="20000"/>
              </a:spcBef>
              <a:buFont typeface="Wingdings" pitchFamily="2" charset="2"/>
              <a:buChar char="Ø"/>
            </a:pPr>
            <a:r>
              <a:rPr lang="tr-TR" sz="1600" b="1" dirty="0" smtClean="0">
                <a:solidFill>
                  <a:srgbClr val="FF0000"/>
                </a:solidFill>
              </a:rPr>
              <a:t>İmparatorluğun dağılmasına </a:t>
            </a:r>
            <a:r>
              <a:rPr lang="tr-TR" sz="1600" b="1" dirty="0" smtClean="0">
                <a:solidFill>
                  <a:schemeClr val="tx1"/>
                </a:solidFill>
              </a:rPr>
              <a:t>engel olmak</a:t>
            </a:r>
          </a:p>
          <a:p>
            <a:pPr marL="342900" lvl="0" indent="-342900">
              <a:spcBef>
                <a:spcPct val="20000"/>
              </a:spcBef>
              <a:buFont typeface="Wingdings" pitchFamily="2" charset="2"/>
              <a:buChar char="Ø"/>
            </a:pPr>
            <a:r>
              <a:rPr lang="tr-TR" sz="1600" b="1" dirty="0" smtClean="0">
                <a:solidFill>
                  <a:schemeClr val="tx1"/>
                </a:solidFill>
              </a:rPr>
              <a:t>Avrupalı devletlerin Osmanlı Devleti'nin iç işlerine karışmasına engel olmak,</a:t>
            </a:r>
          </a:p>
          <a:p>
            <a:pPr marL="342900" lvl="0" indent="-342900">
              <a:spcBef>
                <a:spcPct val="20000"/>
              </a:spcBef>
              <a:buFont typeface="Wingdings" pitchFamily="2" charset="2"/>
              <a:buChar char="Ø"/>
            </a:pPr>
            <a:r>
              <a:rPr lang="tr-TR" sz="1600" b="1" dirty="0" smtClean="0">
                <a:solidFill>
                  <a:schemeClr val="tx1"/>
                </a:solidFill>
              </a:rPr>
              <a:t>Azınlıkların da ülke yönetimine katılmalarını sağlayarak </a:t>
            </a:r>
            <a:r>
              <a:rPr lang="tr-TR" sz="1600" b="1" dirty="0" smtClean="0">
                <a:solidFill>
                  <a:srgbClr val="FF0000"/>
                </a:solidFill>
              </a:rPr>
              <a:t>Milliyetçilik </a:t>
            </a:r>
            <a:r>
              <a:rPr lang="tr-TR" sz="1600" b="1" dirty="0" smtClean="0">
                <a:solidFill>
                  <a:schemeClr val="tx1"/>
                </a:solidFill>
              </a:rPr>
              <a:t>akımlarını ve Rusya'nın Panslavizm çabalarını önlemek</a:t>
            </a:r>
          </a:p>
          <a:p>
            <a:pPr marL="342900" lvl="0" indent="-342900">
              <a:spcBef>
                <a:spcPct val="20000"/>
              </a:spcBef>
              <a:buFont typeface="Wingdings" pitchFamily="2" charset="2"/>
              <a:buChar char="Ø"/>
            </a:pPr>
            <a:r>
              <a:rPr lang="tr-TR" sz="1600" b="1" dirty="0" smtClean="0">
                <a:solidFill>
                  <a:schemeClr val="tx1"/>
                </a:solidFill>
              </a:rPr>
              <a:t> Avrupalı devletlerin </a:t>
            </a:r>
            <a:r>
              <a:rPr lang="tr-TR" sz="1600" b="1" u="sng" dirty="0" smtClean="0">
                <a:solidFill>
                  <a:schemeClr val="tx1"/>
                </a:solidFill>
              </a:rPr>
              <a:t>İstanbul Konferansı'nda </a:t>
            </a:r>
            <a:r>
              <a:rPr lang="tr-TR" sz="1600" b="1" dirty="0" smtClean="0">
                <a:solidFill>
                  <a:schemeClr val="tx1"/>
                </a:solidFill>
              </a:rPr>
              <a:t>Osmanlı aleyhine karar almalarının önüne geçilmek istenmesidir.</a:t>
            </a:r>
          </a:p>
          <a:p>
            <a:pPr marL="342900" lvl="0" indent="-342900">
              <a:spcBef>
                <a:spcPct val="20000"/>
              </a:spcBef>
              <a:buFont typeface="Wingdings" pitchFamily="2" charset="2"/>
              <a:buChar char="Ø"/>
            </a:pPr>
            <a:r>
              <a:rPr lang="tr-TR" sz="1600" b="1" dirty="0" smtClean="0">
                <a:solidFill>
                  <a:schemeClr val="tx1"/>
                </a:solidFill>
              </a:rPr>
              <a:t>Avrupa'daki demokrasi hareketlerinden etkilenen Osmanlı aydınlarının çabaları</a:t>
            </a:r>
          </a:p>
        </p:txBody>
      </p:sp>
      <p:sp>
        <p:nvSpPr>
          <p:cNvPr id="8" name="7 Dikdörtgen"/>
          <p:cNvSpPr/>
          <p:nvPr/>
        </p:nvSpPr>
        <p:spPr>
          <a:xfrm>
            <a:off x="285720" y="3143249"/>
            <a:ext cx="1714512" cy="461665"/>
          </a:xfrm>
          <a:prstGeom prst="rect">
            <a:avLst/>
          </a:prstGeom>
        </p:spPr>
        <p:txBody>
          <a:bodyPr wrap="square">
            <a:spAutoFit/>
          </a:bodyPr>
          <a:lstStyle/>
          <a:p>
            <a:r>
              <a:rPr lang="tr-TR" sz="2400" b="1" dirty="0" smtClean="0">
                <a:solidFill>
                  <a:srgbClr val="FF0000"/>
                </a:solidFill>
              </a:rPr>
              <a:t>Nedenler:</a:t>
            </a:r>
            <a:endParaRPr lang="tr-TR" sz="2400" b="1" dirty="0">
              <a:solidFill>
                <a:srgbClr val="FF0000"/>
              </a:solidFill>
            </a:endParaRPr>
          </a:p>
        </p:txBody>
      </p:sp>
      <p:sp>
        <p:nvSpPr>
          <p:cNvPr id="9" name="8 5-Nokta Yıldız"/>
          <p:cNvSpPr/>
          <p:nvPr/>
        </p:nvSpPr>
        <p:spPr>
          <a:xfrm>
            <a:off x="357158" y="714356"/>
            <a:ext cx="2071702" cy="2286016"/>
          </a:xfrm>
          <a:prstGeom prst="star5">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000" b="1" dirty="0" smtClean="0">
                <a:solidFill>
                  <a:schemeClr val="tx1"/>
                </a:solidFill>
              </a:rPr>
              <a:t>İlanın etkili grup : Jön Türkler</a:t>
            </a:r>
            <a:endParaRPr lang="tr-TR" sz="1000"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42910" y="274638"/>
            <a:ext cx="7500990" cy="511156"/>
          </a:xfrm>
        </p:spPr>
        <p:txBody>
          <a:bodyPr>
            <a:normAutofit fontScale="90000"/>
          </a:bodyPr>
          <a:lstStyle/>
          <a:p>
            <a:r>
              <a:rPr lang="tr-TR" sz="2800" b="1" dirty="0" smtClean="0"/>
              <a:t>(1876 Anayasası)Kanuni esasi önemli maddeleri:</a:t>
            </a:r>
            <a:endParaRPr lang="tr-TR" sz="2800" b="1" dirty="0"/>
          </a:p>
        </p:txBody>
      </p:sp>
      <p:sp>
        <p:nvSpPr>
          <p:cNvPr id="3" name="2 İçerik Yer Tutucusu"/>
          <p:cNvSpPr>
            <a:spLocks noGrp="1"/>
          </p:cNvSpPr>
          <p:nvPr>
            <p:ph idx="1"/>
          </p:nvPr>
        </p:nvSpPr>
        <p:spPr>
          <a:xfrm>
            <a:off x="457200" y="785794"/>
            <a:ext cx="8229600" cy="5340369"/>
          </a:xfrm>
          <a:ln>
            <a:solidFill>
              <a:schemeClr val="accent2"/>
            </a:solidFill>
          </a:ln>
        </p:spPr>
        <p:txBody>
          <a:bodyPr>
            <a:normAutofit fontScale="92500" lnSpcReduction="10000"/>
          </a:bodyPr>
          <a:lstStyle/>
          <a:p>
            <a:pPr marL="514350" indent="-514350">
              <a:buFont typeface="+mj-lt"/>
              <a:buAutoNum type="arabicPeriod"/>
            </a:pPr>
            <a:r>
              <a:rPr lang="tr-TR" sz="1900" dirty="0" smtClean="0"/>
              <a:t>Herkes kanun önünde eşittir.</a:t>
            </a:r>
          </a:p>
          <a:p>
            <a:pPr marL="514350" indent="-514350">
              <a:buFont typeface="+mj-lt"/>
              <a:buAutoNum type="arabicPeriod"/>
            </a:pPr>
            <a:r>
              <a:rPr lang="tr-TR" sz="1900" dirty="0" smtClean="0"/>
              <a:t>Herkese eğitim-öğretim,mülkiyet hakkı,basın yayın özgürlüğü verilmiştir.</a:t>
            </a:r>
          </a:p>
          <a:p>
            <a:pPr marL="514350" indent="-514350">
              <a:buNone/>
            </a:pPr>
            <a:r>
              <a:rPr lang="tr-TR" sz="1900" b="1" dirty="0" smtClean="0">
                <a:solidFill>
                  <a:srgbClr val="C00000"/>
                </a:solidFill>
              </a:rPr>
              <a:t>       Yorum: Kişi hakları devlet garantisi altına alınmıştır.</a:t>
            </a:r>
            <a:endParaRPr lang="tr-TR" sz="1900" dirty="0" smtClean="0"/>
          </a:p>
          <a:p>
            <a:pPr marL="514350" indent="-514350">
              <a:buNone/>
            </a:pPr>
            <a:r>
              <a:rPr lang="tr-TR" sz="1900" b="1" dirty="0" smtClean="0"/>
              <a:t>3.      Yasama görevi</a:t>
            </a:r>
            <a:r>
              <a:rPr lang="tr-TR" sz="1900" dirty="0" smtClean="0"/>
              <a:t> Ayan Meclisi ve Mebusan Meclisi'ne verilmiştir.</a:t>
            </a:r>
          </a:p>
          <a:p>
            <a:pPr marL="514350" indent="-514350">
              <a:buNone/>
            </a:pPr>
            <a:r>
              <a:rPr lang="tr-TR" sz="1900" b="1" dirty="0" smtClean="0">
                <a:solidFill>
                  <a:srgbClr val="C00000"/>
                </a:solidFill>
              </a:rPr>
              <a:t>      Yorum:İkili meclis sistemi vardır. Mebusan Meclisi üyelerini halk seçer. (4 yıl) Ayan Meclisi üyelerini (Ömür boyu)padişah seçer.</a:t>
            </a:r>
          </a:p>
          <a:p>
            <a:pPr marL="514350" indent="-514350">
              <a:buNone/>
            </a:pPr>
            <a:r>
              <a:rPr lang="tr-TR" sz="1900" dirty="0" smtClean="0"/>
              <a:t>4.       Hükümetin kurulma ve görevden alınma yetkisi padişaha aittir.Hükümet yaptığı işlerden padişaha karşı sorumludur.</a:t>
            </a:r>
          </a:p>
          <a:p>
            <a:pPr marL="514350" indent="-514350">
              <a:buNone/>
            </a:pPr>
            <a:r>
              <a:rPr lang="tr-TR" sz="1900" b="1" dirty="0" smtClean="0">
                <a:solidFill>
                  <a:srgbClr val="C00000"/>
                </a:solidFill>
              </a:rPr>
              <a:t>   Yorum: Demokratik yönetimlerde Hükümet Meclise karşı sorumludur.</a:t>
            </a:r>
            <a:endParaRPr lang="tr-TR" sz="1900" dirty="0" smtClean="0"/>
          </a:p>
          <a:p>
            <a:pPr marL="514350" indent="-514350">
              <a:buNone/>
            </a:pPr>
            <a:r>
              <a:rPr lang="tr-TR" sz="1900" b="1" dirty="0" smtClean="0"/>
              <a:t>7.     Yürütme </a:t>
            </a:r>
            <a:r>
              <a:rPr lang="tr-TR" sz="1900" dirty="0" smtClean="0"/>
              <a:t>padişah başkanlığındaki bakanlar kuruluna aittir. Bakanlar Kurulu'nun başkan ve bakanlarını padişah seçer, atamalarını yapar ve gerektiğinde azleder. </a:t>
            </a:r>
          </a:p>
          <a:p>
            <a:pPr marL="514350" indent="-514350">
              <a:buNone/>
            </a:pPr>
            <a:r>
              <a:rPr lang="tr-TR" sz="1900" b="1" dirty="0" smtClean="0">
                <a:solidFill>
                  <a:srgbClr val="C00000"/>
                </a:solidFill>
              </a:rPr>
              <a:t>     Yorum: Yürütme gücünün başı padişahtır.Meclisin etkinliği sınırlanır.</a:t>
            </a:r>
          </a:p>
          <a:p>
            <a:pPr marL="514350" indent="-514350">
              <a:buNone/>
            </a:pPr>
            <a:r>
              <a:rPr lang="tr-TR" sz="1900" dirty="0" smtClean="0"/>
              <a:t>8.      Kanunlar padişahın onayından sonra yürürlüğe girer.</a:t>
            </a:r>
          </a:p>
          <a:p>
            <a:pPr marL="514350" indent="-514350">
              <a:buNone/>
            </a:pPr>
            <a:r>
              <a:rPr lang="tr-TR" sz="1900" dirty="0" smtClean="0">
                <a:solidFill>
                  <a:srgbClr val="C00000"/>
                </a:solidFill>
              </a:rPr>
              <a:t>         </a:t>
            </a:r>
            <a:r>
              <a:rPr lang="tr-TR" sz="1900" b="1" dirty="0" smtClean="0">
                <a:solidFill>
                  <a:srgbClr val="C00000"/>
                </a:solidFill>
              </a:rPr>
              <a:t>Yorum: Son söz Padişahtadır.</a:t>
            </a:r>
          </a:p>
          <a:p>
            <a:pPr marL="514350" indent="-514350">
              <a:buNone/>
            </a:pPr>
            <a:r>
              <a:rPr lang="tr-TR" sz="1900" dirty="0" smtClean="0"/>
              <a:t>9.      Meclisi açma ve kapama yetkisini padişaha aittir.</a:t>
            </a:r>
          </a:p>
          <a:p>
            <a:pPr marL="514350" indent="-514350">
              <a:buNone/>
            </a:pPr>
            <a:r>
              <a:rPr lang="tr-TR" sz="1900" b="1" dirty="0" smtClean="0"/>
              <a:t>         </a:t>
            </a:r>
            <a:r>
              <a:rPr lang="tr-TR" sz="1900" b="1" dirty="0" smtClean="0">
                <a:solidFill>
                  <a:srgbClr val="C00000"/>
                </a:solidFill>
              </a:rPr>
              <a:t>Yorum:Meclis Üstünlüğü yoktur.</a:t>
            </a:r>
            <a:endParaRPr lang="tr-TR" sz="1900" b="1" dirty="0" smtClean="0"/>
          </a:p>
          <a:p>
            <a:pPr marL="514350" indent="-514350">
              <a:buNone/>
            </a:pPr>
            <a:r>
              <a:rPr lang="tr-TR" sz="1900" dirty="0" smtClean="0"/>
              <a:t>10.   Padişah mahkeme kararı olmadan,polis soruşturması  sonucunda istediği kişiyi sürgüne gönderme yetkisine sahiptir.</a:t>
            </a:r>
          </a:p>
          <a:p>
            <a:pPr marL="514350" indent="-514350">
              <a:buFont typeface="+mj-lt"/>
              <a:buAutoNum type="arabicPeriod"/>
            </a:pPr>
            <a:endParaRPr lang="tr-TR" sz="2400" b="1" dirty="0" smtClean="0"/>
          </a:p>
          <a:p>
            <a:pPr marL="514350" indent="-514350">
              <a:buFont typeface="+mj-lt"/>
              <a:buAutoNum type="arabicPeriod"/>
            </a:pPr>
            <a:endParaRPr lang="tr-TR" sz="2400" b="1" dirty="0" smtClean="0"/>
          </a:p>
          <a:p>
            <a:pPr marL="514350" indent="-514350">
              <a:buFont typeface="+mj-lt"/>
              <a:buAutoNum type="arabicPeriod"/>
            </a:pPr>
            <a:endParaRPr lang="tr-TR" sz="2400" b="1" dirty="0" smtClean="0"/>
          </a:p>
          <a:p>
            <a:pPr marL="514350" indent="-514350">
              <a:buFont typeface="+mj-lt"/>
              <a:buAutoNum type="arabicPeriod"/>
            </a:pPr>
            <a:endParaRPr lang="tr-TR" sz="2400" b="1" dirty="0" smtClean="0"/>
          </a:p>
          <a:p>
            <a:pPr>
              <a:buNone/>
            </a:pPr>
            <a:endParaRPr lang="tr-TR"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plus(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plus(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plus(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plus(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plus(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plus(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plus(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3"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plus(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3"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plus(in)">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3" presetClass="entr" presetSubtype="16"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plus(in)">
                                      <p:cBhvr>
                                        <p:cTn id="52" dur="20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3" presetClass="entr" presetSubtype="16"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plus(in)">
                                      <p:cBhvr>
                                        <p:cTn id="57" dur="20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3" presetClass="entr" presetSubtype="16"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plus(in)">
                                      <p:cBhvr>
                                        <p:cTn id="62" dur="20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3" presetClass="entr" presetSubtype="16"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plus(in)">
                                      <p:cBhvr>
                                        <p:cTn id="67" dur="20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3" presetClass="entr" presetSubtype="16"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plus(in)">
                                      <p:cBhvr>
                                        <p:cTn id="72" dur="20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3" presetClass="entr" presetSubtype="16"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plus(in)">
                                      <p:cBhvr>
                                        <p:cTn id="77"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0"/>
            <a:ext cx="3686172" cy="857232"/>
          </a:xfrm>
        </p:spPr>
        <p:txBody>
          <a:bodyPr>
            <a:normAutofit/>
          </a:bodyPr>
          <a:lstStyle/>
          <a:p>
            <a:r>
              <a:rPr lang="tr-TR" sz="2400" b="1" dirty="0" smtClean="0">
                <a:solidFill>
                  <a:schemeClr val="accent2"/>
                </a:solidFill>
                <a:latin typeface="+mn-lt"/>
                <a:cs typeface="Arial" pitchFamily="34" charset="0"/>
              </a:rPr>
              <a:t>      </a:t>
            </a:r>
            <a:endParaRPr lang="tr-TR" sz="2400" b="1" dirty="0">
              <a:solidFill>
                <a:schemeClr val="accent2"/>
              </a:solidFill>
              <a:latin typeface="+mn-lt"/>
              <a:cs typeface="Arial" pitchFamily="34" charset="0"/>
            </a:endParaRPr>
          </a:p>
        </p:txBody>
      </p:sp>
      <p:sp>
        <p:nvSpPr>
          <p:cNvPr id="7" name="6 Dikdörtgen"/>
          <p:cNvSpPr/>
          <p:nvPr/>
        </p:nvSpPr>
        <p:spPr>
          <a:xfrm>
            <a:off x="1142976" y="1571612"/>
            <a:ext cx="3357570" cy="646331"/>
          </a:xfrm>
          <a:prstGeom prst="rect">
            <a:avLst/>
          </a:prstGeom>
        </p:spPr>
        <p:txBody>
          <a:bodyPr wrap="square">
            <a:spAutoFit/>
          </a:bodyPr>
          <a:lstStyle/>
          <a:p>
            <a:endParaRPr lang="tr-TR" dirty="0" smtClean="0"/>
          </a:p>
          <a:p>
            <a:endParaRPr lang="tr-TR" dirty="0"/>
          </a:p>
        </p:txBody>
      </p:sp>
      <p:sp>
        <p:nvSpPr>
          <p:cNvPr id="8" name="7 Dikey Kaydırma"/>
          <p:cNvSpPr/>
          <p:nvPr/>
        </p:nvSpPr>
        <p:spPr>
          <a:xfrm>
            <a:off x="357158" y="1857364"/>
            <a:ext cx="3714776" cy="4214842"/>
          </a:xfrm>
          <a:prstGeom prst="verticalScroll">
            <a:avLst/>
          </a:prstGeom>
          <a:solidFill>
            <a:schemeClr val="bg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Wingdings" pitchFamily="2" charset="2"/>
              <a:buChar char="ü"/>
            </a:pPr>
            <a:r>
              <a:rPr lang="tr-TR" dirty="0" smtClean="0">
                <a:solidFill>
                  <a:prstClr val="black"/>
                </a:solidFill>
              </a:rPr>
              <a:t>Osmanlı halkı ilk kez padişahın yanında olsa bile </a:t>
            </a:r>
            <a:r>
              <a:rPr lang="tr-TR" dirty="0" smtClean="0">
                <a:solidFill>
                  <a:srgbClr val="C00000"/>
                </a:solidFill>
              </a:rPr>
              <a:t>yönetime katılmıştır.</a:t>
            </a:r>
          </a:p>
          <a:p>
            <a:pPr lvl="0">
              <a:buFont typeface="Wingdings" pitchFamily="2" charset="2"/>
              <a:buChar char="ü"/>
            </a:pPr>
            <a:r>
              <a:rPr lang="tr-TR" dirty="0" smtClean="0">
                <a:solidFill>
                  <a:prstClr val="black"/>
                </a:solidFill>
              </a:rPr>
              <a:t>Halkın hakları </a:t>
            </a:r>
            <a:r>
              <a:rPr lang="tr-TR" dirty="0" smtClean="0">
                <a:solidFill>
                  <a:srgbClr val="C00000"/>
                </a:solidFill>
              </a:rPr>
              <a:t>Anayasal </a:t>
            </a:r>
            <a:r>
              <a:rPr lang="tr-TR" dirty="0" smtClean="0">
                <a:solidFill>
                  <a:prstClr val="black"/>
                </a:solidFill>
              </a:rPr>
              <a:t>güvence altına alınmıştır.</a:t>
            </a:r>
          </a:p>
          <a:p>
            <a:pPr lvl="0">
              <a:buFont typeface="Wingdings" pitchFamily="2" charset="2"/>
              <a:buChar char="ü"/>
            </a:pPr>
            <a:r>
              <a:rPr lang="tr-TR" dirty="0" smtClean="0">
                <a:solidFill>
                  <a:prstClr val="black"/>
                </a:solidFill>
              </a:rPr>
              <a:t>Padişahın mutlak otoritesi ilk kez </a:t>
            </a:r>
            <a:r>
              <a:rPr lang="tr-TR" dirty="0" smtClean="0">
                <a:solidFill>
                  <a:srgbClr val="C00000"/>
                </a:solidFill>
              </a:rPr>
              <a:t>anayasa </a:t>
            </a:r>
            <a:r>
              <a:rPr lang="tr-TR" dirty="0" smtClean="0">
                <a:solidFill>
                  <a:prstClr val="black"/>
                </a:solidFill>
              </a:rPr>
              <a:t>ile sınırlandırmıştır.</a:t>
            </a:r>
          </a:p>
          <a:p>
            <a:pPr lvl="0">
              <a:buFont typeface="Wingdings" pitchFamily="2" charset="2"/>
              <a:buChar char="ü"/>
            </a:pPr>
            <a:r>
              <a:rPr lang="tr-TR" dirty="0" smtClean="0">
                <a:solidFill>
                  <a:prstClr val="black"/>
                </a:solidFill>
              </a:rPr>
              <a:t>Osmanlı Tarihi’nin batılı anlamdaki ilk Anayasasıdır.</a:t>
            </a:r>
          </a:p>
        </p:txBody>
      </p:sp>
      <p:sp>
        <p:nvSpPr>
          <p:cNvPr id="9" name="8 Dikey Kaydırma"/>
          <p:cNvSpPr/>
          <p:nvPr/>
        </p:nvSpPr>
        <p:spPr>
          <a:xfrm>
            <a:off x="4214810" y="285728"/>
            <a:ext cx="4786314" cy="6000792"/>
          </a:xfrm>
          <a:prstGeom prst="verticalScroll">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tx1"/>
                </a:solidFill>
              </a:rPr>
              <a:t>Kısaca tekrarlarsak</a:t>
            </a:r>
          </a:p>
          <a:p>
            <a:pPr algn="ctr">
              <a:buFont typeface="Wingdings" pitchFamily="2" charset="2"/>
              <a:buChar char="ü"/>
            </a:pPr>
            <a:r>
              <a:rPr lang="tr-TR" sz="1600" dirty="0" smtClean="0">
                <a:solidFill>
                  <a:schemeClr val="tx1"/>
                </a:solidFill>
              </a:rPr>
              <a:t>Yapılan anayasal ve yönetimsel değişiklik ile hem Osmanlı sınırları içinde yaşayan halk eşitliğe kavuşacak hem de halk mecliste temsil edilme hakkına kavuşacaktı. </a:t>
            </a:r>
          </a:p>
          <a:p>
            <a:pPr algn="ctr">
              <a:buFont typeface="Wingdings" pitchFamily="2" charset="2"/>
              <a:buChar char="ü"/>
            </a:pPr>
            <a:r>
              <a:rPr lang="tr-TR" sz="1600" dirty="0" smtClean="0">
                <a:solidFill>
                  <a:schemeClr val="tx1"/>
                </a:solidFill>
              </a:rPr>
              <a:t>Kanuni Esasi ile Meclisi Mebusan'da Müslüman vekillerin yanı sıra azınlıklara da vekillik yetkisi vererek ülke bütünlüğünü korumaya çalışmıştır.</a:t>
            </a:r>
          </a:p>
          <a:p>
            <a:pPr algn="ctr">
              <a:buFont typeface="Wingdings" pitchFamily="2" charset="2"/>
              <a:buChar char="ü"/>
            </a:pPr>
            <a:r>
              <a:rPr lang="tr-TR" sz="1600" dirty="0" smtClean="0">
                <a:solidFill>
                  <a:schemeClr val="tx1"/>
                </a:solidFill>
              </a:rPr>
              <a:t> Osmanlı tarihinin ilk anayasasıdır. </a:t>
            </a:r>
          </a:p>
          <a:p>
            <a:pPr algn="ctr">
              <a:buFont typeface="Wingdings" pitchFamily="2" charset="2"/>
              <a:buChar char="ü"/>
            </a:pPr>
            <a:r>
              <a:rPr lang="tr-TR" sz="1600" dirty="0" smtClean="0">
                <a:solidFill>
                  <a:schemeClr val="tx1"/>
                </a:solidFill>
              </a:rPr>
              <a:t>Hükümet, padişaha karşı sorumludur. </a:t>
            </a:r>
          </a:p>
          <a:p>
            <a:pPr algn="ctr">
              <a:buFont typeface="Wingdings" pitchFamily="2" charset="2"/>
              <a:buChar char="ü"/>
            </a:pPr>
            <a:r>
              <a:rPr lang="tr-TR" sz="1600" dirty="0" smtClean="0">
                <a:solidFill>
                  <a:schemeClr val="tx1"/>
                </a:solidFill>
              </a:rPr>
              <a:t>Yasama gücü padişahındır.</a:t>
            </a:r>
          </a:p>
          <a:p>
            <a:pPr algn="ctr">
              <a:buFont typeface="Wingdings" pitchFamily="2" charset="2"/>
              <a:buChar char="ü"/>
            </a:pPr>
            <a:r>
              <a:rPr lang="tr-TR" sz="1600" dirty="0" smtClean="0">
                <a:solidFill>
                  <a:schemeClr val="tx1"/>
                </a:solidFill>
              </a:rPr>
              <a:t> Padişahın meclisi açma-kapama ve milletvekillerini sürgüne gönderme yetkisi vardır. </a:t>
            </a:r>
          </a:p>
          <a:p>
            <a:pPr algn="ctr">
              <a:buFont typeface="Wingdings" pitchFamily="2" charset="2"/>
              <a:buChar char="ü"/>
            </a:pPr>
            <a:r>
              <a:rPr lang="tr-TR" sz="1600" dirty="0" smtClean="0">
                <a:solidFill>
                  <a:schemeClr val="tx1"/>
                </a:solidFill>
              </a:rPr>
              <a:t>Savaşa ve barışa padişah karar verir.</a:t>
            </a:r>
          </a:p>
          <a:p>
            <a:pPr algn="ctr">
              <a:buFont typeface="Wingdings" pitchFamily="2" charset="2"/>
              <a:buChar char="ü"/>
            </a:pPr>
            <a:r>
              <a:rPr lang="tr-TR" sz="1600" dirty="0" smtClean="0">
                <a:solidFill>
                  <a:schemeClr val="tx1"/>
                </a:solidFill>
              </a:rPr>
              <a:t> Parti kurma ve toplantı hakkı yoktur.</a:t>
            </a:r>
          </a:p>
          <a:p>
            <a:pPr algn="ctr">
              <a:buFont typeface="Wingdings" pitchFamily="2" charset="2"/>
              <a:buChar char="ü"/>
            </a:pPr>
            <a:r>
              <a:rPr lang="tr-TR" sz="1600" dirty="0" smtClean="0">
                <a:solidFill>
                  <a:schemeClr val="tx1"/>
                </a:solidFill>
              </a:rPr>
              <a:t> İlk kez yönetim değişmiştir.</a:t>
            </a:r>
            <a:endParaRPr lang="tr-TR" sz="1600" dirty="0">
              <a:solidFill>
                <a:schemeClr val="tx1"/>
              </a:solidFill>
            </a:endParaRPr>
          </a:p>
        </p:txBody>
      </p:sp>
      <p:sp>
        <p:nvSpPr>
          <p:cNvPr id="10" name="9 Çentikli Sağ Ok"/>
          <p:cNvSpPr/>
          <p:nvPr/>
        </p:nvSpPr>
        <p:spPr>
          <a:xfrm>
            <a:off x="571472" y="0"/>
            <a:ext cx="3714776" cy="1643074"/>
          </a:xfrm>
          <a:prstGeom prst="notchedRightArrow">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2"/>
                </a:solidFill>
                <a:cs typeface="Arial" pitchFamily="34" charset="0"/>
              </a:rPr>
              <a:t>İLK ANAYASANIN TARİHSEL ÖNEMİ</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3686171" cy="1725602"/>
          </a:xfrm>
        </p:spPr>
        <p:txBody>
          <a:bodyPr>
            <a:normAutofit/>
          </a:bodyPr>
          <a:lstStyle/>
          <a:p>
            <a:r>
              <a:rPr lang="tr-TR" sz="3200" b="1" dirty="0" smtClean="0">
                <a:solidFill>
                  <a:schemeClr val="tx1">
                    <a:lumMod val="95000"/>
                    <a:lumOff val="5000"/>
                  </a:schemeClr>
                </a:solidFill>
              </a:rPr>
              <a:t>Demokratik hayat kesintiye uğruyor……</a:t>
            </a:r>
            <a:endParaRPr lang="tr-TR" sz="3200" b="1" dirty="0">
              <a:solidFill>
                <a:schemeClr val="tx1">
                  <a:lumMod val="95000"/>
                  <a:lumOff val="5000"/>
                </a:schemeClr>
              </a:solidFill>
            </a:endParaRPr>
          </a:p>
        </p:txBody>
      </p:sp>
      <p:sp>
        <p:nvSpPr>
          <p:cNvPr id="1025" name="AutoShape 1"/>
          <p:cNvSpPr>
            <a:spLocks noChangeArrowheads="1"/>
          </p:cNvSpPr>
          <p:nvPr/>
        </p:nvSpPr>
        <p:spPr bwMode="auto">
          <a:xfrm>
            <a:off x="1772232" y="2371116"/>
            <a:ext cx="647700" cy="1000125"/>
          </a:xfrm>
          <a:prstGeom prst="star4">
            <a:avLst>
              <a:gd name="adj" fmla="val 12500"/>
            </a:avLst>
          </a:prstGeom>
          <a:solidFill>
            <a:srgbClr val="1F497D"/>
          </a:solidFill>
          <a:ln w="9525">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tr-TR"/>
          </a:p>
        </p:txBody>
      </p:sp>
      <p:cxnSp>
        <p:nvCxnSpPr>
          <p:cNvPr id="1026" name="AutoShape 2"/>
          <p:cNvCxnSpPr>
            <a:cxnSpLocks noChangeShapeType="1"/>
          </p:cNvCxnSpPr>
          <p:nvPr/>
        </p:nvCxnSpPr>
        <p:spPr bwMode="auto">
          <a:xfrm rot="10800000">
            <a:off x="2143108" y="2857496"/>
            <a:ext cx="5000660" cy="1588"/>
          </a:xfrm>
          <a:prstGeom prst="straightConnector1">
            <a:avLst/>
          </a:prstGeom>
          <a:noFill/>
          <a:ln w="9525" cap="sq" cmpd="sng">
            <a:solidFill>
              <a:srgbClr val="000000"/>
            </a:solidFill>
            <a:round/>
            <a:headEnd type="triangle" w="med" len="med"/>
            <a:tailEnd type="triangle" w="med" len="med"/>
          </a:ln>
          <a:effectLst>
            <a:outerShdw blurRad="50800" dist="50800" dir="5400000" algn="ctr" rotWithShape="0">
              <a:schemeClr val="tx1"/>
            </a:outerShdw>
          </a:effectLst>
        </p:spPr>
      </p:cxnSp>
      <p:sp>
        <p:nvSpPr>
          <p:cNvPr id="10" name="AutoShape 1"/>
          <p:cNvSpPr>
            <a:spLocks noChangeArrowheads="1"/>
          </p:cNvSpPr>
          <p:nvPr/>
        </p:nvSpPr>
        <p:spPr bwMode="auto">
          <a:xfrm>
            <a:off x="6858016" y="2357430"/>
            <a:ext cx="647700" cy="1000125"/>
          </a:xfrm>
          <a:prstGeom prst="star4">
            <a:avLst>
              <a:gd name="adj" fmla="val 12500"/>
            </a:avLst>
          </a:prstGeom>
          <a:solidFill>
            <a:srgbClr val="1F497D"/>
          </a:solidFill>
          <a:ln w="9525">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027" name="Rectangle 3"/>
          <p:cNvSpPr>
            <a:spLocks noChangeArrowheads="1"/>
          </p:cNvSpPr>
          <p:nvPr/>
        </p:nvSpPr>
        <p:spPr bwMode="auto">
          <a:xfrm>
            <a:off x="2928926" y="3643314"/>
            <a:ext cx="1071570" cy="26622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dirty="0" smtClean="0">
                <a:ln>
                  <a:noFill/>
                </a:ln>
                <a:solidFill>
                  <a:schemeClr val="tx1"/>
                </a:solidFill>
                <a:effectLst/>
                <a:ea typeface="Calibri" pitchFamily="34" charset="0"/>
                <a:cs typeface="Arial" pitchFamily="34" charset="0"/>
              </a:rPr>
              <a:t>1877X78</a:t>
            </a:r>
            <a:r>
              <a:rPr kumimoji="0" lang="tr-TR" sz="1400" b="0" i="0" u="none" strike="noStrike" cap="none" normalizeH="0" baseline="0" dirty="0" smtClean="0">
                <a:ln>
                  <a:noFill/>
                </a:ln>
                <a:solidFill>
                  <a:schemeClr val="tx1"/>
                </a:solidFill>
                <a:effectLst/>
                <a:ea typeface="Calibri" pitchFamily="34" charset="0"/>
                <a:cs typeface="Arial" pitchFamily="34" charset="0"/>
              </a:rPr>
              <a:t> Osmanlı Rus savaşı bahane edilir.   </a:t>
            </a:r>
          </a:p>
          <a:p>
            <a:pPr marL="0" marR="0" lvl="0" indent="0" algn="l" defTabSz="914400" rtl="0" eaLnBrk="1" fontAlgn="base" latinLnBrk="0" hangingPunct="1">
              <a:lnSpc>
                <a:spcPct val="100000"/>
              </a:lnSpc>
              <a:spcBef>
                <a:spcPct val="0"/>
              </a:spcBef>
              <a:spcAft>
                <a:spcPct val="0"/>
              </a:spcAft>
              <a:buClrTx/>
              <a:buSzTx/>
              <a:buFontTx/>
              <a:buNone/>
              <a:tabLst/>
            </a:pPr>
            <a:endParaRPr lang="tr-TR" sz="1100" dirty="0" smtClean="0">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1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tr-TR" sz="1100" dirty="0" smtClean="0">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tr-TR" sz="9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kumimoji="0" lang="tr-TR"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tr-TR" sz="1400" b="0" i="0" u="none" strike="noStrike" cap="none" normalizeH="0" baseline="0" dirty="0" smtClean="0">
                <a:ln>
                  <a:noFill/>
                </a:ln>
                <a:solidFill>
                  <a:schemeClr val="tx1"/>
                </a:solidFill>
                <a:effectLst/>
                <a:ea typeface="Calibri" pitchFamily="34" charset="0"/>
                <a:cs typeface="Arial" pitchFamily="34" charset="0"/>
              </a:rPr>
              <a:t>Meclis Süresiz kapatılır.</a:t>
            </a:r>
            <a:endParaRPr kumimoji="0" lang="tr-TR" sz="1400" b="0" i="0" u="none" strike="noStrike" cap="none" normalizeH="0" baseline="0" dirty="0" smtClean="0">
              <a:ln>
                <a:noFill/>
              </a:ln>
              <a:solidFill>
                <a:schemeClr val="tx1"/>
              </a:solidFill>
              <a:effectLst/>
              <a:cs typeface="Arial" pitchFamily="34" charset="0"/>
            </a:endParaRPr>
          </a:p>
        </p:txBody>
      </p:sp>
      <p:sp>
        <p:nvSpPr>
          <p:cNvPr id="1028" name="Rectangle 4"/>
          <p:cNvSpPr>
            <a:spLocks noChangeArrowheads="1"/>
          </p:cNvSpPr>
          <p:nvPr/>
        </p:nvSpPr>
        <p:spPr bwMode="auto">
          <a:xfrm>
            <a:off x="1142976" y="3286125"/>
            <a:ext cx="1357322"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dirty="0" smtClean="0">
                <a:ln>
                  <a:noFill/>
                </a:ln>
                <a:solidFill>
                  <a:srgbClr val="FF0000"/>
                </a:solidFill>
                <a:effectLst/>
                <a:ea typeface="Calibri" pitchFamily="34" charset="0"/>
                <a:cs typeface="Arial" pitchFamily="34" charset="0"/>
              </a:rPr>
              <a:t>1876 (I.Meşrutiyetin</a:t>
            </a:r>
            <a:r>
              <a:rPr kumimoji="0" lang="tr-TR" sz="1400" b="1" i="0" u="none" strike="noStrike" cap="none" normalizeH="0" dirty="0" smtClean="0">
                <a:ln>
                  <a:noFill/>
                </a:ln>
                <a:solidFill>
                  <a:srgbClr val="FF0000"/>
                </a:solidFill>
                <a:effectLst/>
                <a:ea typeface="Calibri" pitchFamily="34" charset="0"/>
                <a:cs typeface="Arial" pitchFamily="34" charset="0"/>
              </a:rPr>
              <a:t> ilanı ve ilk Osmanlı Anayasasının yürürlüğe girmesi.</a:t>
            </a:r>
            <a:endParaRPr kumimoji="0" lang="tr-TR" sz="1400" b="0" i="0" u="none" strike="noStrike" cap="none" normalizeH="0" baseline="0" dirty="0" smtClean="0">
              <a:ln>
                <a:noFill/>
              </a:ln>
              <a:solidFill>
                <a:srgbClr val="FF0000"/>
              </a:solidFill>
              <a:effectLst/>
              <a:cs typeface="Arial" pitchFamily="34" charset="0"/>
            </a:endParaRPr>
          </a:p>
        </p:txBody>
      </p:sp>
      <p:sp>
        <p:nvSpPr>
          <p:cNvPr id="16" name="15 Aşağı Ok"/>
          <p:cNvSpPr/>
          <p:nvPr/>
        </p:nvSpPr>
        <p:spPr>
          <a:xfrm>
            <a:off x="3143240" y="2857496"/>
            <a:ext cx="285752" cy="714380"/>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16 Aşağı Ok"/>
          <p:cNvSpPr/>
          <p:nvPr/>
        </p:nvSpPr>
        <p:spPr>
          <a:xfrm>
            <a:off x="3143240" y="4857760"/>
            <a:ext cx="285752" cy="714380"/>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18 Sağ Ayraç"/>
          <p:cNvSpPr/>
          <p:nvPr/>
        </p:nvSpPr>
        <p:spPr>
          <a:xfrm rot="16200000">
            <a:off x="4756408" y="458510"/>
            <a:ext cx="845631" cy="3786216"/>
          </a:xfrm>
          <a:prstGeom prst="rightBrace">
            <a:avLst>
              <a:gd name="adj1" fmla="val 8333"/>
              <a:gd name="adj2" fmla="val 53521"/>
            </a:avLst>
          </a:prstGeom>
          <a:ln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1" name="Rectangle 4"/>
          <p:cNvSpPr>
            <a:spLocks noChangeArrowheads="1"/>
          </p:cNvSpPr>
          <p:nvPr/>
        </p:nvSpPr>
        <p:spPr bwMode="auto">
          <a:xfrm>
            <a:off x="6572264" y="3357562"/>
            <a:ext cx="1643074"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dirty="0" smtClean="0">
                <a:ln>
                  <a:noFill/>
                </a:ln>
                <a:solidFill>
                  <a:srgbClr val="FF0000"/>
                </a:solidFill>
                <a:effectLst/>
                <a:cs typeface="Arial" pitchFamily="34" charset="0"/>
              </a:rPr>
              <a:t>1908</a:t>
            </a:r>
            <a:r>
              <a:rPr kumimoji="0" lang="tr-TR" sz="1400" b="1" i="0" u="none" strike="noStrike" cap="none" normalizeH="0" dirty="0" smtClean="0">
                <a:ln>
                  <a:noFill/>
                </a:ln>
                <a:solidFill>
                  <a:srgbClr val="FF0000"/>
                </a:solidFill>
                <a:effectLst/>
                <a:cs typeface="Arial" pitchFamily="34" charset="0"/>
              </a:rPr>
              <a:t> II. MEŞRUTİYETİNİN İLANI</a:t>
            </a:r>
            <a:endParaRPr kumimoji="0" lang="tr-TR" sz="1400" b="1" i="0" u="none" strike="noStrike" cap="none" normalizeH="0" baseline="0" dirty="0" smtClean="0">
              <a:ln>
                <a:noFill/>
              </a:ln>
              <a:solidFill>
                <a:srgbClr val="FF0000"/>
              </a:solidFill>
              <a:effectLst/>
              <a:cs typeface="Arial" pitchFamily="34" charset="0"/>
            </a:endParaRPr>
          </a:p>
        </p:txBody>
      </p:sp>
      <p:sp>
        <p:nvSpPr>
          <p:cNvPr id="22" name="21 Dikdörtgen"/>
          <p:cNvSpPr/>
          <p:nvPr/>
        </p:nvSpPr>
        <p:spPr>
          <a:xfrm rot="10800000" flipV="1">
            <a:off x="4286248" y="1655192"/>
            <a:ext cx="2500330" cy="369332"/>
          </a:xfrm>
          <a:prstGeom prst="rect">
            <a:avLst/>
          </a:prstGeom>
        </p:spPr>
        <p:txBody>
          <a:bodyPr wrap="square">
            <a:spAutoFit/>
          </a:bodyPr>
          <a:lstStyle/>
          <a:p>
            <a:r>
              <a:rPr lang="tr-TR" b="1" dirty="0" smtClean="0"/>
              <a:t>İstibdat (baskı) dönemi</a:t>
            </a:r>
            <a:r>
              <a:rPr lang="tr-TR" dirty="0" smtClean="0"/>
              <a:t> </a:t>
            </a:r>
            <a:endParaRPr lang="tr-TR" dirty="0"/>
          </a:p>
        </p:txBody>
      </p:sp>
      <p:sp>
        <p:nvSpPr>
          <p:cNvPr id="23" name="22 Aşağı Ok"/>
          <p:cNvSpPr/>
          <p:nvPr/>
        </p:nvSpPr>
        <p:spPr>
          <a:xfrm rot="16200000">
            <a:off x="3983722" y="5376929"/>
            <a:ext cx="441467" cy="110503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23 Dikdörtgen"/>
          <p:cNvSpPr/>
          <p:nvPr/>
        </p:nvSpPr>
        <p:spPr>
          <a:xfrm>
            <a:off x="4714876" y="5786454"/>
            <a:ext cx="3714776" cy="307777"/>
          </a:xfrm>
          <a:prstGeom prst="rect">
            <a:avLst/>
          </a:prstGeom>
        </p:spPr>
        <p:txBody>
          <a:bodyPr wrap="square">
            <a:spAutoFit/>
          </a:bodyPr>
          <a:lstStyle/>
          <a:p>
            <a:r>
              <a:rPr lang="tr-TR" sz="1400" b="1" dirty="0" smtClean="0"/>
              <a:t>Kanuni esasi yürürlükten kaldırılır!!</a:t>
            </a:r>
            <a:endParaRPr lang="tr-TR" sz="1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939784"/>
          </a:xfrm>
        </p:spPr>
        <p:txBody>
          <a:bodyPr>
            <a:normAutofit fontScale="90000"/>
          </a:bodyPr>
          <a:lstStyle/>
          <a:p>
            <a:r>
              <a:rPr lang="tr-TR" sz="3600" b="1" u="sng" dirty="0" smtClean="0">
                <a:solidFill>
                  <a:srgbClr val="FF0000"/>
                </a:solidFill>
                <a:latin typeface="Arial" pitchFamily="34" charset="0"/>
                <a:cs typeface="Arial" pitchFamily="34" charset="0"/>
              </a:rPr>
              <a:t>I. MEŞRUTİYET ÖNCESİ YAŞANAN GELİŞMELER:</a:t>
            </a:r>
            <a:endParaRPr lang="tr-TR" sz="3600" b="1" u="sng" dirty="0">
              <a:solidFill>
                <a:srgbClr val="FF0000"/>
              </a:solidFill>
              <a:latin typeface="Arial" pitchFamily="34" charset="0"/>
              <a:cs typeface="Arial" pitchFamily="34" charset="0"/>
            </a:endParaRPr>
          </a:p>
        </p:txBody>
      </p:sp>
      <p:sp>
        <p:nvSpPr>
          <p:cNvPr id="5" name="4 Patlama 2"/>
          <p:cNvSpPr/>
          <p:nvPr/>
        </p:nvSpPr>
        <p:spPr>
          <a:xfrm>
            <a:off x="285720" y="1500174"/>
            <a:ext cx="4786346" cy="4714908"/>
          </a:xfrm>
          <a:prstGeom prst="irregularSeal2">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tx1"/>
                </a:solidFill>
              </a:rPr>
              <a:t>BALKAN OLAYLARI </a:t>
            </a:r>
          </a:p>
          <a:p>
            <a:pPr algn="ctr"/>
            <a:r>
              <a:rPr lang="tr-TR" b="1" dirty="0" smtClean="0">
                <a:solidFill>
                  <a:schemeClr val="tx1"/>
                </a:solidFill>
              </a:rPr>
              <a:t>( BALKAN BUNALIMI)</a:t>
            </a:r>
            <a:endParaRPr lang="tr-TR" b="1" dirty="0">
              <a:solidFill>
                <a:schemeClr val="tx1"/>
              </a:solidFill>
            </a:endParaRPr>
          </a:p>
        </p:txBody>
      </p:sp>
      <p:sp>
        <p:nvSpPr>
          <p:cNvPr id="6" name="5 Sağ Ok"/>
          <p:cNvSpPr/>
          <p:nvPr/>
        </p:nvSpPr>
        <p:spPr>
          <a:xfrm>
            <a:off x="5429256" y="2928934"/>
            <a:ext cx="978408" cy="484632"/>
          </a:xfrm>
          <a:prstGeom prst="rightArrow">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Oval"/>
          <p:cNvSpPr/>
          <p:nvPr/>
        </p:nvSpPr>
        <p:spPr>
          <a:xfrm>
            <a:off x="6715140" y="1643050"/>
            <a:ext cx="2143140" cy="2500330"/>
          </a:xfrm>
          <a:prstGeom prst="ellipse">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Rusya'nın Panslavizm Politikası</a:t>
            </a:r>
            <a:endParaRPr lang="tr-T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42910" y="285728"/>
            <a:ext cx="8229600" cy="1143000"/>
          </a:xfrm>
        </p:spPr>
        <p:txBody>
          <a:bodyPr>
            <a:normAutofit/>
          </a:bodyPr>
          <a:lstStyle/>
          <a:p>
            <a:r>
              <a:rPr lang="tr-TR" sz="2800" b="1" u="sng" dirty="0" smtClean="0">
                <a:solidFill>
                  <a:prstClr val="black"/>
                </a:solidFill>
              </a:rPr>
              <a:t>Avrupalı Devletler Balkanlarda yaşanan bu sorunları çözmek için toplandılar…</a:t>
            </a:r>
            <a:endParaRPr lang="tr-TR" sz="2800" u="sng" dirty="0"/>
          </a:p>
        </p:txBody>
      </p:sp>
      <p:sp>
        <p:nvSpPr>
          <p:cNvPr id="5" name="4 Sağ Ok"/>
          <p:cNvSpPr/>
          <p:nvPr/>
        </p:nvSpPr>
        <p:spPr>
          <a:xfrm rot="5400000">
            <a:off x="4850034" y="1650768"/>
            <a:ext cx="928695" cy="484632"/>
          </a:xfrm>
          <a:prstGeom prst="rightArrow">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6" name="Picture 2"/>
          <p:cNvPicPr>
            <a:picLocks noChangeAspect="1" noChangeArrowheads="1"/>
          </p:cNvPicPr>
          <p:nvPr/>
        </p:nvPicPr>
        <p:blipFill>
          <a:blip r:embed="rId2"/>
          <a:srcRect/>
          <a:stretch>
            <a:fillRect/>
          </a:stretch>
        </p:blipFill>
        <p:spPr bwMode="auto">
          <a:xfrm>
            <a:off x="5715008" y="1571612"/>
            <a:ext cx="3286148" cy="2214578"/>
          </a:xfrm>
          <a:prstGeom prst="rect">
            <a:avLst/>
          </a:prstGeom>
          <a:noFill/>
          <a:ln w="9525">
            <a:noFill/>
            <a:miter lim="800000"/>
            <a:headEnd/>
            <a:tailEnd/>
          </a:ln>
          <a:effectLst/>
        </p:spPr>
      </p:pic>
      <p:sp>
        <p:nvSpPr>
          <p:cNvPr id="7" name="6 Dikdörtgen"/>
          <p:cNvSpPr/>
          <p:nvPr/>
        </p:nvSpPr>
        <p:spPr>
          <a:xfrm>
            <a:off x="6929454" y="1287648"/>
            <a:ext cx="1357322" cy="215444"/>
          </a:xfrm>
          <a:prstGeom prst="rect">
            <a:avLst/>
          </a:prstGeom>
        </p:spPr>
        <p:txBody>
          <a:bodyPr wrap="square">
            <a:spAutoFit/>
          </a:bodyPr>
          <a:lstStyle/>
          <a:p>
            <a:r>
              <a:rPr lang="tr-TR" sz="800" dirty="0" smtClean="0"/>
              <a:t>1876 Tersane Konferansı</a:t>
            </a:r>
            <a:endParaRPr lang="tr-TR" sz="800" dirty="0"/>
          </a:p>
        </p:txBody>
      </p:sp>
      <p:sp>
        <p:nvSpPr>
          <p:cNvPr id="9" name="8 Akış Çizelgesi: Delikli Teyp"/>
          <p:cNvSpPr/>
          <p:nvPr/>
        </p:nvSpPr>
        <p:spPr>
          <a:xfrm>
            <a:off x="357158" y="2214554"/>
            <a:ext cx="5214974" cy="4357718"/>
          </a:xfrm>
          <a:prstGeom prst="flowChartPunchedTap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tr-TR" dirty="0" smtClean="0">
                <a:solidFill>
                  <a:prstClr val="black"/>
                </a:solidFill>
              </a:rPr>
              <a:t> İngiltere'nin öncülüğüyle İstanbul'da bir konferans toplanmasına karar verildi. Konferans Haliç Tersanesi’nde bulunan Bahriye Nezareti'nde toplandığı için Tersane Konferansı adıyla tarihe geçmiştir. 23 Aralık 1876'da toplanan bu konferansa Prusya, İngiltere, Rusya, Fransa Avusturya ,İtalya ve Osmanlı Devleti katıldı. </a:t>
            </a:r>
            <a:endParaRPr lang="tr-TR" dirty="0">
              <a:solidFill>
                <a:prstClr val="black"/>
              </a:solidFill>
            </a:endParaRPr>
          </a:p>
        </p:txBody>
      </p:sp>
      <p:pic>
        <p:nvPicPr>
          <p:cNvPr id="1027" name="Picture 3" descr="C:\Users\TEDMuzi\Desktop\86731_a1d08a21b25efffe6729.jpg"/>
          <p:cNvPicPr>
            <a:picLocks noChangeAspect="1" noChangeArrowheads="1"/>
          </p:cNvPicPr>
          <p:nvPr/>
        </p:nvPicPr>
        <p:blipFill>
          <a:blip r:embed="rId3"/>
          <a:srcRect/>
          <a:stretch>
            <a:fillRect/>
          </a:stretch>
        </p:blipFill>
        <p:spPr bwMode="auto">
          <a:xfrm>
            <a:off x="5786446" y="4071942"/>
            <a:ext cx="3143272" cy="214312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3829048" cy="1143000"/>
          </a:xfrm>
        </p:spPr>
        <p:txBody>
          <a:bodyPr>
            <a:normAutofit/>
          </a:bodyPr>
          <a:lstStyle/>
          <a:p>
            <a:r>
              <a:rPr lang="tr-TR" sz="2400" b="1" u="sng" dirty="0" smtClean="0"/>
              <a:t>Tersane Konferansında hangi kararlar alındı???</a:t>
            </a:r>
            <a:endParaRPr lang="tr-TR" sz="2400" b="1" u="sng" dirty="0"/>
          </a:p>
        </p:txBody>
      </p:sp>
      <p:sp>
        <p:nvSpPr>
          <p:cNvPr id="7" name="6 Dikey Kaydırma"/>
          <p:cNvSpPr/>
          <p:nvPr/>
        </p:nvSpPr>
        <p:spPr>
          <a:xfrm>
            <a:off x="357158" y="2143116"/>
            <a:ext cx="3429024" cy="3500462"/>
          </a:xfrm>
          <a:prstGeom prst="verticalScroll">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bg1"/>
              </a:solidFill>
            </a:endParaRPr>
          </a:p>
        </p:txBody>
      </p:sp>
      <p:sp>
        <p:nvSpPr>
          <p:cNvPr id="9" name="8 Dikdörtgen"/>
          <p:cNvSpPr/>
          <p:nvPr/>
        </p:nvSpPr>
        <p:spPr>
          <a:xfrm>
            <a:off x="1285852" y="2928934"/>
            <a:ext cx="1643074" cy="2554545"/>
          </a:xfrm>
          <a:prstGeom prst="rect">
            <a:avLst/>
          </a:prstGeom>
        </p:spPr>
        <p:txBody>
          <a:bodyPr wrap="square">
            <a:spAutoFit/>
          </a:bodyPr>
          <a:lstStyle/>
          <a:p>
            <a:pPr>
              <a:buFont typeface="Wingdings" pitchFamily="2" charset="2"/>
              <a:buChar char="ü"/>
            </a:pPr>
            <a:r>
              <a:rPr lang="tr-TR" sz="1600" dirty="0" smtClean="0"/>
              <a:t>Sırbistan ve Karadağ’ın Toprakları genişletilecek</a:t>
            </a:r>
          </a:p>
          <a:p>
            <a:pPr>
              <a:buFont typeface="Wingdings" pitchFamily="2" charset="2"/>
              <a:buChar char="ü"/>
            </a:pPr>
            <a:r>
              <a:rPr lang="tr-TR" sz="1600" dirty="0" smtClean="0"/>
              <a:t>Bosna ve Hersek’e özerklik verilecek</a:t>
            </a:r>
          </a:p>
          <a:p>
            <a:pPr>
              <a:buFont typeface="Wingdings" pitchFamily="2" charset="2"/>
              <a:buChar char="ü"/>
            </a:pPr>
            <a:r>
              <a:rPr lang="tr-TR" sz="1600" dirty="0" smtClean="0"/>
              <a:t>Bulgarsitanda ıslahatlar yapılacak.</a:t>
            </a:r>
            <a:endParaRPr lang="tr-TR" sz="1600" dirty="0"/>
          </a:p>
        </p:txBody>
      </p:sp>
      <p:sp>
        <p:nvSpPr>
          <p:cNvPr id="12" name="11 Sağ Ok"/>
          <p:cNvSpPr/>
          <p:nvPr/>
        </p:nvSpPr>
        <p:spPr>
          <a:xfrm rot="16730910" flipH="1">
            <a:off x="3230534" y="1170640"/>
            <a:ext cx="1098386" cy="710691"/>
          </a:xfrm>
          <a:prstGeom prst="rightArrow">
            <a:avLst/>
          </a:prstGeom>
          <a:solidFill>
            <a:schemeClr val="accent6">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12 Beşgen"/>
          <p:cNvSpPr/>
          <p:nvPr/>
        </p:nvSpPr>
        <p:spPr>
          <a:xfrm>
            <a:off x="4929190" y="1285860"/>
            <a:ext cx="4000528" cy="4786346"/>
          </a:xfrm>
          <a:prstGeom prst="homePlate">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base">
              <a:spcBef>
                <a:spcPct val="0"/>
              </a:spcBef>
              <a:spcAft>
                <a:spcPct val="0"/>
              </a:spcAft>
              <a:buFont typeface="Wingdings" pitchFamily="2" charset="2"/>
              <a:buChar char="v"/>
            </a:pPr>
            <a:r>
              <a:rPr lang="tr-TR" sz="1600" dirty="0" smtClean="0">
                <a:solidFill>
                  <a:schemeClr val="tx1"/>
                </a:solidFill>
                <a:ea typeface="Calibri" pitchFamily="34" charset="0"/>
                <a:cs typeface="Arial" pitchFamily="34" charset="0"/>
              </a:rPr>
              <a:t>Osmanlı Devleti kabul etmedi. Alınan kararların veto edilmesi nedeniyle 20 Ocak 1877 tarihinde konferans dağıldı. Durum kötüye gidince Osmanlı içindeki bir kurul Anayasa hazırlığı içine girdi. </a:t>
            </a:r>
          </a:p>
          <a:p>
            <a:pPr lvl="0" algn="just" fontAlgn="base">
              <a:spcBef>
                <a:spcPct val="0"/>
              </a:spcBef>
              <a:spcAft>
                <a:spcPct val="0"/>
              </a:spcAft>
              <a:buFont typeface="Wingdings" pitchFamily="2" charset="2"/>
              <a:buChar char="v"/>
            </a:pPr>
            <a:r>
              <a:rPr lang="tr-TR" sz="1600" b="1" dirty="0" smtClean="0">
                <a:solidFill>
                  <a:schemeClr val="tx1"/>
                </a:solidFill>
                <a:ea typeface="Calibri" pitchFamily="34" charset="0"/>
                <a:cs typeface="Arial" pitchFamily="34" charset="0"/>
              </a:rPr>
              <a:t>                     I.Meşrutiyet </a:t>
            </a:r>
            <a:r>
              <a:rPr lang="tr-TR" sz="1600" dirty="0" smtClean="0">
                <a:solidFill>
                  <a:schemeClr val="tx1"/>
                </a:solidFill>
                <a:ea typeface="Calibri" pitchFamily="34" charset="0"/>
                <a:cs typeface="Arial" pitchFamily="34" charset="0"/>
              </a:rPr>
              <a:t>tam da (Tersane)İstanbul Konferansının çalışmalara başlayacağı </a:t>
            </a:r>
            <a:r>
              <a:rPr lang="tr-TR" sz="1600" b="1" dirty="0" smtClean="0">
                <a:solidFill>
                  <a:schemeClr val="tx1"/>
                </a:solidFill>
                <a:ea typeface="Calibri" pitchFamily="34" charset="0"/>
                <a:cs typeface="Arial" pitchFamily="34" charset="0"/>
              </a:rPr>
              <a:t>23 Aralık 1876 tarihinde ilan edildi</a:t>
            </a:r>
            <a:r>
              <a:rPr lang="tr-TR" b="1" dirty="0" smtClean="0">
                <a:solidFill>
                  <a:schemeClr val="tx1"/>
                </a:solidFill>
                <a:ea typeface="Calibri" pitchFamily="34" charset="0"/>
                <a:cs typeface="Arial" pitchFamily="34" charset="0"/>
              </a:rPr>
              <a:t>.</a:t>
            </a:r>
            <a:endParaRPr lang="tr-TR" sz="3200" b="1"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Patlama 2"/>
          <p:cNvSpPr/>
          <p:nvPr/>
        </p:nvSpPr>
        <p:spPr>
          <a:xfrm>
            <a:off x="4071934" y="357166"/>
            <a:ext cx="4786346" cy="5214974"/>
          </a:xfrm>
          <a:prstGeom prst="irregularSeal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5">
                    <a:lumMod val="50000"/>
                  </a:schemeClr>
                </a:solidFill>
              </a:rPr>
              <a:t>Azınlıkları Devlet Yönetimine katılmaları sağlanır ise Osmanlı Devletinden ayrılmazlar!!!!! VE bu da </a:t>
            </a:r>
            <a:r>
              <a:rPr lang="tr-TR" b="1" dirty="0" smtClean="0">
                <a:solidFill>
                  <a:schemeClr val="accent2"/>
                </a:solidFill>
              </a:rPr>
              <a:t>MEŞRUTİYET İLE MÜMKÜN!!!!</a:t>
            </a:r>
            <a:endParaRPr lang="tr-TR" b="1" dirty="0">
              <a:solidFill>
                <a:schemeClr val="accent2"/>
              </a:solidFill>
            </a:endParaRPr>
          </a:p>
        </p:txBody>
      </p:sp>
      <p:sp>
        <p:nvSpPr>
          <p:cNvPr id="6" name="5 Dikdörtgen"/>
          <p:cNvSpPr/>
          <p:nvPr/>
        </p:nvSpPr>
        <p:spPr>
          <a:xfrm>
            <a:off x="571473" y="285728"/>
            <a:ext cx="4071965" cy="1015663"/>
          </a:xfrm>
          <a:prstGeom prst="rect">
            <a:avLst/>
          </a:prstGeom>
        </p:spPr>
        <p:txBody>
          <a:bodyPr wrap="square">
            <a:spAutoFit/>
          </a:bodyPr>
          <a:lstStyle/>
          <a:p>
            <a:pPr algn="ctr"/>
            <a:r>
              <a:rPr lang="tr-TR" sz="2000" b="1" dirty="0" smtClean="0">
                <a:solidFill>
                  <a:schemeClr val="accent5">
                    <a:lumMod val="50000"/>
                  </a:schemeClr>
                </a:solidFill>
              </a:rPr>
              <a:t>Bu olaylar üzerine </a:t>
            </a:r>
          </a:p>
          <a:p>
            <a:pPr algn="ctr"/>
            <a:r>
              <a:rPr lang="tr-TR" sz="2000" b="1" dirty="0" smtClean="0">
                <a:solidFill>
                  <a:schemeClr val="accent5">
                    <a:lumMod val="50000"/>
                  </a:schemeClr>
                </a:solidFill>
              </a:rPr>
              <a:t>Osmanlı Aydınları’nın formülü nedir??</a:t>
            </a:r>
            <a:endParaRPr lang="tr-TR" sz="2000" b="1" dirty="0">
              <a:solidFill>
                <a:schemeClr val="accent5">
                  <a:lumMod val="50000"/>
                </a:schemeClr>
              </a:solidFill>
            </a:endParaRPr>
          </a:p>
        </p:txBody>
      </p:sp>
      <p:pic>
        <p:nvPicPr>
          <p:cNvPr id="3074" name="Picture 2"/>
          <p:cNvPicPr>
            <a:picLocks noChangeAspect="1" noChangeArrowheads="1"/>
          </p:cNvPicPr>
          <p:nvPr/>
        </p:nvPicPr>
        <p:blipFill>
          <a:blip r:embed="rId2"/>
          <a:srcRect/>
          <a:stretch>
            <a:fillRect/>
          </a:stretch>
        </p:blipFill>
        <p:spPr bwMode="auto">
          <a:xfrm>
            <a:off x="357158" y="1714488"/>
            <a:ext cx="3743325" cy="4200525"/>
          </a:xfrm>
          <a:prstGeom prst="rect">
            <a:avLst/>
          </a:prstGeom>
          <a:noFill/>
          <a:ln w="9525">
            <a:noFill/>
            <a:miter lim="800000"/>
            <a:headEnd/>
            <a:tailEnd/>
          </a:ln>
          <a:effectLst/>
        </p:spPr>
      </p:pic>
      <p:sp>
        <p:nvSpPr>
          <p:cNvPr id="7" name="6 Sağ Ok"/>
          <p:cNvSpPr/>
          <p:nvPr/>
        </p:nvSpPr>
        <p:spPr>
          <a:xfrm rot="2248274">
            <a:off x="3767959" y="1125274"/>
            <a:ext cx="1248202" cy="484632"/>
          </a:xfrm>
          <a:prstGeom prst="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Oval Belirtme Çizgisi"/>
          <p:cNvSpPr/>
          <p:nvPr/>
        </p:nvSpPr>
        <p:spPr>
          <a:xfrm>
            <a:off x="4357686" y="142852"/>
            <a:ext cx="3857652" cy="1857388"/>
          </a:xfrm>
          <a:prstGeom prst="wedgeEllipseCallou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smtClean="0">
                <a:solidFill>
                  <a:schemeClr val="bg2">
                    <a:lumMod val="25000"/>
                  </a:schemeClr>
                </a:solidFill>
              </a:rPr>
              <a:t>Meşrutiyet nedir?????</a:t>
            </a:r>
            <a:endParaRPr lang="tr-TR" sz="3200" b="1" dirty="0">
              <a:solidFill>
                <a:schemeClr val="bg2">
                  <a:lumMod val="25000"/>
                </a:schemeClr>
              </a:solidFill>
            </a:endParaRPr>
          </a:p>
        </p:txBody>
      </p:sp>
      <p:pic>
        <p:nvPicPr>
          <p:cNvPr id="3073" name="Picture 1" descr="C:\Users\TEDMuzi\Desktop\meclis-i-mebusan.jpg"/>
          <p:cNvPicPr>
            <a:picLocks noChangeAspect="1" noChangeArrowheads="1"/>
          </p:cNvPicPr>
          <p:nvPr/>
        </p:nvPicPr>
        <p:blipFill>
          <a:blip r:embed="rId2"/>
          <a:srcRect/>
          <a:stretch>
            <a:fillRect/>
          </a:stretch>
        </p:blipFill>
        <p:spPr bwMode="auto">
          <a:xfrm>
            <a:off x="500034" y="142852"/>
            <a:ext cx="3357586" cy="2571768"/>
          </a:xfrm>
          <a:prstGeom prst="rect">
            <a:avLst/>
          </a:prstGeom>
          <a:noFill/>
        </p:spPr>
      </p:pic>
      <p:sp>
        <p:nvSpPr>
          <p:cNvPr id="8" name="7 Akış Çizelgesi: Delikli Teyp"/>
          <p:cNvSpPr/>
          <p:nvPr/>
        </p:nvSpPr>
        <p:spPr>
          <a:xfrm>
            <a:off x="285720" y="2214530"/>
            <a:ext cx="5500726" cy="4643470"/>
          </a:xfrm>
          <a:prstGeom prst="flowChartPunchedTap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Dikdörtgen"/>
          <p:cNvSpPr/>
          <p:nvPr/>
        </p:nvSpPr>
        <p:spPr>
          <a:xfrm>
            <a:off x="428596" y="3429000"/>
            <a:ext cx="4643470" cy="2585323"/>
          </a:xfrm>
          <a:prstGeom prst="rect">
            <a:avLst/>
          </a:prstGeom>
        </p:spPr>
        <p:txBody>
          <a:bodyPr wrap="square">
            <a:spAutoFit/>
          </a:bodyPr>
          <a:lstStyle/>
          <a:p>
            <a:r>
              <a:rPr lang="tr-TR" b="1" dirty="0" smtClean="0"/>
              <a:t>Meşrutiyet: </a:t>
            </a:r>
          </a:p>
          <a:p>
            <a:pPr>
              <a:buFont typeface="Wingdings" pitchFamily="2" charset="2"/>
              <a:buChar char="ü"/>
            </a:pPr>
            <a:r>
              <a:rPr lang="tr-TR" b="1" dirty="0" smtClean="0"/>
              <a:t>  </a:t>
            </a:r>
            <a:r>
              <a:rPr lang="tr-TR" dirty="0" smtClean="0"/>
              <a:t>Bir hükümdarın başkanlığı altında </a:t>
            </a:r>
            <a:r>
              <a:rPr lang="tr-TR" b="1" dirty="0" smtClean="0"/>
              <a:t>parlamento(meclis) </a:t>
            </a:r>
            <a:r>
              <a:rPr lang="tr-TR" dirty="0" smtClean="0"/>
              <a:t>yönetimine dayanan yönetim biçimidir.</a:t>
            </a:r>
          </a:p>
          <a:p>
            <a:pPr>
              <a:buFont typeface="Wingdings" pitchFamily="2" charset="2"/>
              <a:buChar char="ü"/>
            </a:pPr>
            <a:r>
              <a:rPr lang="tr-TR" dirty="0" smtClean="0"/>
              <a:t>Böylece hükümdarın bazı yetkileri halkın temsilcileri ile paylaşılır. </a:t>
            </a:r>
          </a:p>
          <a:p>
            <a:pPr>
              <a:buFont typeface="Wingdings" pitchFamily="2" charset="2"/>
              <a:buChar char="ü"/>
            </a:pPr>
            <a:r>
              <a:rPr lang="tr-TR" dirty="0" smtClean="0"/>
              <a:t>Meşrutiyet yönetimi, halkın ülke yönetimine kısmen de olsa katılımının sağlandığı bir yönetim anlayışıdır.)</a:t>
            </a: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flipV="1">
            <a:off x="457200" y="1417638"/>
            <a:ext cx="4972056" cy="1225544"/>
          </a:xfrm>
        </p:spPr>
        <p:txBody>
          <a:bodyPr>
            <a:normAutofit fontScale="90000"/>
          </a:bodyPr>
          <a:lstStyle/>
          <a:p>
            <a:r>
              <a:rPr lang="tr-TR" b="1" dirty="0" smtClean="0">
                <a:solidFill>
                  <a:srgbClr val="7030A0"/>
                </a:solidFill>
                <a:latin typeface="+mn-lt"/>
                <a:cs typeface="Arial" pitchFamily="34" charset="0"/>
              </a:rPr>
              <a:t>Jön Türkler kimdir???</a:t>
            </a:r>
            <a:endParaRPr lang="tr-TR" b="1" dirty="0">
              <a:solidFill>
                <a:srgbClr val="7030A0"/>
              </a:solidFill>
              <a:latin typeface="+mn-lt"/>
              <a:cs typeface="Arial" pitchFamily="34" charset="0"/>
            </a:endParaRPr>
          </a:p>
        </p:txBody>
      </p:sp>
      <p:sp>
        <p:nvSpPr>
          <p:cNvPr id="5" name="4 Dikey Kaydırma"/>
          <p:cNvSpPr/>
          <p:nvPr/>
        </p:nvSpPr>
        <p:spPr>
          <a:xfrm>
            <a:off x="6357950" y="500042"/>
            <a:ext cx="2643238" cy="4714908"/>
          </a:xfrm>
          <a:prstGeom prst="verticalScroll">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solidFill>
                  <a:schemeClr val="tx1"/>
                </a:solidFill>
              </a:rPr>
              <a:t>Jön Türkler terimi Fransızca “Genç Türkler” anlamına gelen </a:t>
            </a:r>
            <a:r>
              <a:rPr lang="tr-TR" sz="1600" b="1" i="1" dirty="0" smtClean="0">
                <a:solidFill>
                  <a:schemeClr val="tx1"/>
                </a:solidFill>
              </a:rPr>
              <a:t>Jeunes Turcs</a:t>
            </a:r>
            <a:r>
              <a:rPr lang="tr-TR" sz="1600" b="1" dirty="0" smtClean="0">
                <a:solidFill>
                  <a:schemeClr val="tx1"/>
                </a:solidFill>
              </a:rPr>
              <a:t> </a:t>
            </a:r>
            <a:r>
              <a:rPr lang="tr-TR" sz="1600" dirty="0" smtClean="0">
                <a:solidFill>
                  <a:schemeClr val="tx1"/>
                </a:solidFill>
              </a:rPr>
              <a:t>ifadesinden gelmektedir. 19. yüzyılın ikinci yarısında Avrupa’ya giden, Osmanlı Devletindeki reform yanlısı, eğitimli kesimleri ifade etmek için Avrupalı yazarlar  kullanmıştır.</a:t>
            </a:r>
            <a:endParaRPr lang="tr-TR" sz="1600" dirty="0">
              <a:solidFill>
                <a:schemeClr val="tx1"/>
              </a:solidFill>
            </a:endParaRPr>
          </a:p>
        </p:txBody>
      </p:sp>
      <p:sp>
        <p:nvSpPr>
          <p:cNvPr id="8" name="7 Köşeleri Yuvarlanmış Dikdörtgen Belirtme Çizgisi"/>
          <p:cNvSpPr/>
          <p:nvPr/>
        </p:nvSpPr>
        <p:spPr>
          <a:xfrm>
            <a:off x="285720" y="1428736"/>
            <a:ext cx="5000660" cy="3929090"/>
          </a:xfrm>
          <a:prstGeom prst="wedgeRoundRectCallou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smtClean="0">
                <a:solidFill>
                  <a:srgbClr val="FF0000"/>
                </a:solidFill>
              </a:rPr>
              <a:t>Jön Türkler kimdir???</a:t>
            </a:r>
          </a:p>
          <a:p>
            <a:pPr algn="ctr">
              <a:buFont typeface="Wingdings" pitchFamily="2" charset="2"/>
              <a:buChar char="ü"/>
            </a:pPr>
            <a:r>
              <a:rPr lang="tr-TR" b="1" dirty="0" smtClean="0">
                <a:solidFill>
                  <a:schemeClr val="tx2">
                    <a:lumMod val="75000"/>
                  </a:schemeClr>
                </a:solidFill>
              </a:rPr>
              <a:t>Osmanlı Devletinin bir iç meselesi olan Balkan sorununun Uluslar arası bir nitelik kazanması Osmanlı aydınlarını harekete geçirmiştir.</a:t>
            </a:r>
          </a:p>
          <a:p>
            <a:pPr algn="ctr">
              <a:buFont typeface="Wingdings" pitchFamily="2" charset="2"/>
              <a:buChar char="ü"/>
            </a:pPr>
            <a:endParaRPr lang="tr-TR" b="1" dirty="0" smtClean="0">
              <a:solidFill>
                <a:schemeClr val="tx2">
                  <a:lumMod val="75000"/>
                </a:schemeClr>
              </a:solidFill>
            </a:endParaRPr>
          </a:p>
          <a:p>
            <a:pPr algn="ctr">
              <a:buFont typeface="Wingdings" pitchFamily="2" charset="2"/>
              <a:buChar char="ü"/>
            </a:pPr>
            <a:r>
              <a:rPr lang="tr-TR" b="1" dirty="0" smtClean="0">
                <a:solidFill>
                  <a:schemeClr val="tx2">
                    <a:lumMod val="75000"/>
                  </a:schemeClr>
                </a:solidFill>
              </a:rPr>
              <a:t>Aralarında Namık Kemal,Ali Suavi Ziya Paşa gibi önemli isimler vardır.</a:t>
            </a:r>
          </a:p>
          <a:p>
            <a:pPr algn="ctr"/>
            <a:endParaRPr lang="tr-TR" b="1" dirty="0">
              <a:solidFill>
                <a:srgbClr val="7030A0"/>
              </a:solidFill>
            </a:endParaRPr>
          </a:p>
        </p:txBody>
      </p:sp>
      <p:sp>
        <p:nvSpPr>
          <p:cNvPr id="9" name="8 Dikdörtgen"/>
          <p:cNvSpPr/>
          <p:nvPr/>
        </p:nvSpPr>
        <p:spPr>
          <a:xfrm>
            <a:off x="642910" y="285728"/>
            <a:ext cx="5286412" cy="923330"/>
          </a:xfrm>
          <a:prstGeom prst="rect">
            <a:avLst/>
          </a:prstGeom>
        </p:spPr>
        <p:txBody>
          <a:bodyPr wrap="square">
            <a:spAutoFit/>
          </a:bodyPr>
          <a:lstStyle/>
          <a:p>
            <a:r>
              <a:rPr lang="tr-TR" dirty="0" smtClean="0">
                <a:cs typeface="Arial" pitchFamily="34" charset="0"/>
              </a:rPr>
              <a:t>23 Aralık 1876 ‘da İlk Osmanlı Anayasası olan </a:t>
            </a:r>
            <a:r>
              <a:rPr lang="tr-TR" b="1" dirty="0" smtClean="0">
                <a:cs typeface="Arial" pitchFamily="34" charset="0"/>
              </a:rPr>
              <a:t>Kanun-i Esasi </a:t>
            </a:r>
            <a:r>
              <a:rPr lang="tr-TR" dirty="0" smtClean="0">
                <a:cs typeface="Arial" pitchFamily="34" charset="0"/>
              </a:rPr>
              <a:t>ilan edilmiştir.</a:t>
            </a:r>
            <a:r>
              <a:rPr lang="tr-TR" b="1" dirty="0" smtClean="0">
                <a:cs typeface="Arial" pitchFamily="34" charset="0"/>
              </a:rPr>
              <a:t>İlan edilmesinde etkili olan grup </a:t>
            </a:r>
            <a:r>
              <a:rPr lang="tr-TR" b="1" u="sng" dirty="0" smtClean="0">
                <a:solidFill>
                  <a:schemeClr val="accent4">
                    <a:lumMod val="50000"/>
                  </a:schemeClr>
                </a:solidFill>
                <a:cs typeface="Arial" pitchFamily="34" charset="0"/>
              </a:rPr>
              <a:t>JÖN TÜRKLERDİR</a:t>
            </a:r>
            <a:endParaRPr lang="tr-TR" dirty="0">
              <a:solidFill>
                <a:schemeClr val="accent4">
                  <a:lumMod val="50000"/>
                </a:schemeClr>
              </a:solidFill>
            </a:endParaRPr>
          </a:p>
        </p:txBody>
      </p:sp>
      <p:sp>
        <p:nvSpPr>
          <p:cNvPr id="10" name="9 Sağ Ok"/>
          <p:cNvSpPr/>
          <p:nvPr/>
        </p:nvSpPr>
        <p:spPr>
          <a:xfrm rot="18575389" flipH="1">
            <a:off x="5153825" y="945629"/>
            <a:ext cx="1286571" cy="633835"/>
          </a:xfrm>
          <a:prstGeom prst="rightArrow">
            <a:avLst>
              <a:gd name="adj1" fmla="val 29789"/>
              <a:gd name="adj2" fmla="val 50000"/>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Dikey Kaydırma"/>
          <p:cNvSpPr/>
          <p:nvPr/>
        </p:nvSpPr>
        <p:spPr>
          <a:xfrm>
            <a:off x="0" y="1928802"/>
            <a:ext cx="5357850" cy="3929090"/>
          </a:xfrm>
          <a:prstGeom prst="verticalScroll">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tr-TR" sz="2000" dirty="0" smtClean="0">
                <a:solidFill>
                  <a:schemeClr val="tx1"/>
                </a:solidFill>
              </a:rPr>
              <a:t>Osmanlı Devleti ancak </a:t>
            </a:r>
            <a:r>
              <a:rPr lang="tr-TR" sz="2000" b="1" dirty="0" smtClean="0">
                <a:solidFill>
                  <a:schemeClr val="tx1"/>
                </a:solidFill>
              </a:rPr>
              <a:t>Meşrutiyeti </a:t>
            </a:r>
            <a:r>
              <a:rPr lang="tr-TR" sz="2000" dirty="0" smtClean="0">
                <a:solidFill>
                  <a:schemeClr val="tx1"/>
                </a:solidFill>
              </a:rPr>
              <a:t>ilan ederek içinde bulunduğu durumdan kurtulabilecektir.</a:t>
            </a:r>
          </a:p>
          <a:p>
            <a:pPr>
              <a:buFont typeface="Wingdings" pitchFamily="2" charset="2"/>
              <a:buChar char="Ø"/>
            </a:pPr>
            <a:r>
              <a:rPr lang="tr-TR" sz="2000" dirty="0" smtClean="0">
                <a:solidFill>
                  <a:schemeClr val="tx1"/>
                </a:solidFill>
              </a:rPr>
              <a:t>Bütün Osmanlı vatandaşlarının tam bir </a:t>
            </a:r>
            <a:r>
              <a:rPr lang="tr-TR" sz="2000" b="1" dirty="0" smtClean="0">
                <a:solidFill>
                  <a:schemeClr val="tx1"/>
                </a:solidFill>
              </a:rPr>
              <a:t>eşitlik içinde ülke yönetimine katılması gerekmektedir.</a:t>
            </a:r>
          </a:p>
          <a:p>
            <a:pPr>
              <a:buFont typeface="Wingdings" pitchFamily="2" charset="2"/>
              <a:buChar char="Ø"/>
            </a:pPr>
            <a:r>
              <a:rPr lang="tr-TR" sz="2000" dirty="0" smtClean="0">
                <a:solidFill>
                  <a:schemeClr val="tx1"/>
                </a:solidFill>
              </a:rPr>
              <a:t>Kısa zaman içinde </a:t>
            </a:r>
            <a:r>
              <a:rPr lang="tr-TR" sz="2000" b="1" dirty="0" smtClean="0">
                <a:solidFill>
                  <a:schemeClr val="tx1"/>
                </a:solidFill>
              </a:rPr>
              <a:t>Anayasal parlamenter sisteme </a:t>
            </a:r>
            <a:r>
              <a:rPr lang="tr-TR" sz="2000" dirty="0" smtClean="0">
                <a:solidFill>
                  <a:schemeClr val="tx1"/>
                </a:solidFill>
              </a:rPr>
              <a:t>geçilmesi gerekmektedir.</a:t>
            </a:r>
          </a:p>
        </p:txBody>
      </p:sp>
      <p:sp>
        <p:nvSpPr>
          <p:cNvPr id="6" name="5 Dikdörtgen"/>
          <p:cNvSpPr/>
          <p:nvPr/>
        </p:nvSpPr>
        <p:spPr>
          <a:xfrm>
            <a:off x="1071538" y="142852"/>
            <a:ext cx="7215238" cy="923330"/>
          </a:xfrm>
          <a:prstGeom prst="rect">
            <a:avLst/>
          </a:prstGeom>
        </p:spPr>
        <p:txBody>
          <a:bodyPr wrap="square">
            <a:spAutoFit/>
          </a:bodyPr>
          <a:lstStyle/>
          <a:p>
            <a:pPr>
              <a:buFont typeface="Wingdings" pitchFamily="2" charset="2"/>
              <a:buChar char="Ø"/>
            </a:pPr>
            <a:r>
              <a:rPr lang="tr-TR" b="1" dirty="0" smtClean="0">
                <a:solidFill>
                  <a:srgbClr val="FF0000"/>
                </a:solidFill>
              </a:rPr>
              <a:t>Genç Osmanlılar (jön Türkler)</a:t>
            </a:r>
            <a:r>
              <a:rPr lang="tr-TR" b="1" dirty="0" smtClean="0"/>
              <a:t>adı </a:t>
            </a:r>
            <a:r>
              <a:rPr lang="tr-TR" dirty="0" smtClean="0"/>
              <a:t>verilen bu aydın kesim, Osmanlı Devleti'nin içinde bulunduğu durumdan kurtulması için bazı fikirler ileri sürmüşler ve savunuculuğunu yapmışlardır.</a:t>
            </a:r>
          </a:p>
        </p:txBody>
      </p:sp>
      <p:sp>
        <p:nvSpPr>
          <p:cNvPr id="7" name="6 Sağ Ok"/>
          <p:cNvSpPr/>
          <p:nvPr/>
        </p:nvSpPr>
        <p:spPr>
          <a:xfrm rot="16200000" flipH="1">
            <a:off x="1956196" y="1115582"/>
            <a:ext cx="721907" cy="633835"/>
          </a:xfrm>
          <a:prstGeom prst="rightArrow">
            <a:avLst>
              <a:gd name="adj1" fmla="val 29789"/>
              <a:gd name="adj2"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714348" y="428604"/>
            <a:ext cx="1428760" cy="2000264"/>
          </a:xfrm>
          <a:prstGeom prst="rect">
            <a:avLst/>
          </a:prstGeom>
          <a:noFill/>
          <a:ln w="9525">
            <a:noFill/>
            <a:miter lim="800000"/>
            <a:headEnd/>
            <a:tailEnd/>
          </a:ln>
          <a:effectLst/>
        </p:spPr>
      </p:pic>
      <p:sp>
        <p:nvSpPr>
          <p:cNvPr id="8" name="7 Dikdörtgen"/>
          <p:cNvSpPr/>
          <p:nvPr/>
        </p:nvSpPr>
        <p:spPr>
          <a:xfrm rot="10800000" flipV="1">
            <a:off x="928662" y="5739441"/>
            <a:ext cx="928694" cy="276999"/>
          </a:xfrm>
          <a:prstGeom prst="rect">
            <a:avLst/>
          </a:prstGeom>
        </p:spPr>
        <p:txBody>
          <a:bodyPr wrap="square">
            <a:spAutoFit/>
          </a:bodyPr>
          <a:lstStyle/>
          <a:p>
            <a:r>
              <a:rPr lang="tr-TR" sz="1200" dirty="0" smtClean="0"/>
              <a:t>V. Murad</a:t>
            </a:r>
            <a:endParaRPr lang="tr-TR" sz="1200" dirty="0"/>
          </a:p>
        </p:txBody>
      </p:sp>
      <p:pic>
        <p:nvPicPr>
          <p:cNvPr id="1028" name="Picture 4"/>
          <p:cNvPicPr>
            <a:picLocks noChangeAspect="1" noChangeArrowheads="1"/>
          </p:cNvPicPr>
          <p:nvPr/>
        </p:nvPicPr>
        <p:blipFill>
          <a:blip r:embed="rId3"/>
          <a:srcRect/>
          <a:stretch>
            <a:fillRect/>
          </a:stretch>
        </p:blipFill>
        <p:spPr bwMode="auto">
          <a:xfrm>
            <a:off x="785786" y="4000504"/>
            <a:ext cx="1357322" cy="1785950"/>
          </a:xfrm>
          <a:prstGeom prst="rect">
            <a:avLst/>
          </a:prstGeom>
          <a:noFill/>
          <a:ln w="9525">
            <a:noFill/>
            <a:miter lim="800000"/>
            <a:headEnd/>
            <a:tailEnd/>
          </a:ln>
          <a:effectLst/>
        </p:spPr>
      </p:pic>
      <p:sp>
        <p:nvSpPr>
          <p:cNvPr id="10" name="9 Dikdörtgen"/>
          <p:cNvSpPr/>
          <p:nvPr/>
        </p:nvSpPr>
        <p:spPr>
          <a:xfrm rot="10800000" flipV="1">
            <a:off x="285720" y="2665507"/>
            <a:ext cx="3920762" cy="276999"/>
          </a:xfrm>
          <a:prstGeom prst="rect">
            <a:avLst/>
          </a:prstGeom>
        </p:spPr>
        <p:txBody>
          <a:bodyPr wrap="square">
            <a:spAutoFit/>
          </a:bodyPr>
          <a:lstStyle/>
          <a:p>
            <a:r>
              <a:rPr lang="tr-TR" sz="1200" dirty="0" smtClean="0"/>
              <a:t>30 Mayıs 1876’da Abdülaziz tahtan indirilir.</a:t>
            </a:r>
            <a:endParaRPr lang="tr-TR" sz="1200" dirty="0"/>
          </a:p>
        </p:txBody>
      </p:sp>
      <p:sp>
        <p:nvSpPr>
          <p:cNvPr id="12" name="11 Şimşek İşareti"/>
          <p:cNvSpPr/>
          <p:nvPr/>
        </p:nvSpPr>
        <p:spPr>
          <a:xfrm>
            <a:off x="1000100" y="3000372"/>
            <a:ext cx="914400" cy="914400"/>
          </a:xfrm>
          <a:prstGeom prst="lightningBolt">
            <a:avLst/>
          </a:prstGeom>
          <a:solidFill>
            <a:schemeClr val="accent2">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Picture 4"/>
          <p:cNvPicPr>
            <a:picLocks noChangeAspect="1" noChangeArrowheads="1"/>
          </p:cNvPicPr>
          <p:nvPr/>
        </p:nvPicPr>
        <p:blipFill>
          <a:blip r:embed="rId4" cstate="print"/>
          <a:srcRect/>
          <a:stretch>
            <a:fillRect/>
          </a:stretch>
        </p:blipFill>
        <p:spPr bwMode="auto">
          <a:xfrm>
            <a:off x="4357686" y="3143248"/>
            <a:ext cx="1357322" cy="1928826"/>
          </a:xfrm>
          <a:prstGeom prst="rect">
            <a:avLst/>
          </a:prstGeom>
          <a:noFill/>
          <a:ln w="9525">
            <a:noFill/>
            <a:miter lim="800000"/>
            <a:headEnd/>
            <a:tailEnd/>
          </a:ln>
          <a:effectLst/>
        </p:spPr>
      </p:pic>
      <p:sp>
        <p:nvSpPr>
          <p:cNvPr id="14" name="13 Dikdörtgen"/>
          <p:cNvSpPr/>
          <p:nvPr/>
        </p:nvSpPr>
        <p:spPr>
          <a:xfrm rot="10800000" flipV="1">
            <a:off x="4286248" y="5143512"/>
            <a:ext cx="1357322" cy="446276"/>
          </a:xfrm>
          <a:prstGeom prst="rect">
            <a:avLst/>
          </a:prstGeom>
        </p:spPr>
        <p:txBody>
          <a:bodyPr wrap="square">
            <a:spAutoFit/>
          </a:bodyPr>
          <a:lstStyle/>
          <a:p>
            <a:r>
              <a:rPr lang="tr-TR" sz="1200" dirty="0" smtClean="0"/>
              <a:t>                     </a:t>
            </a:r>
            <a:r>
              <a:rPr lang="tr-TR" sz="1100" dirty="0" smtClean="0"/>
              <a:t>II.Abdülhamit</a:t>
            </a:r>
            <a:endParaRPr lang="tr-TR" sz="1100" dirty="0"/>
          </a:p>
        </p:txBody>
      </p:sp>
      <p:sp>
        <p:nvSpPr>
          <p:cNvPr id="15" name="5 İçerik Yer Tutucusu"/>
          <p:cNvSpPr txBox="1">
            <a:spLocks/>
          </p:cNvSpPr>
          <p:nvPr/>
        </p:nvSpPr>
        <p:spPr>
          <a:xfrm>
            <a:off x="3000364" y="357166"/>
            <a:ext cx="3286148" cy="278608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15 Şimşek İşareti"/>
          <p:cNvSpPr/>
          <p:nvPr/>
        </p:nvSpPr>
        <p:spPr>
          <a:xfrm rot="18493792">
            <a:off x="2490864" y="4054568"/>
            <a:ext cx="1334196" cy="1639739"/>
          </a:xfrm>
          <a:prstGeom prst="lightningBolt">
            <a:avLst/>
          </a:prstGeom>
          <a:solidFill>
            <a:schemeClr val="accent2">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17 Oval Belirtme Çizgisi"/>
          <p:cNvSpPr/>
          <p:nvPr/>
        </p:nvSpPr>
        <p:spPr>
          <a:xfrm>
            <a:off x="3929058" y="0"/>
            <a:ext cx="4143372" cy="2500330"/>
          </a:xfrm>
          <a:prstGeom prst="wedgeEllipseCallou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ct val="20000"/>
              </a:spcBef>
              <a:buFont typeface="Wingdings" pitchFamily="2" charset="2"/>
              <a:buChar char="ü"/>
              <a:defRPr/>
            </a:pPr>
            <a:r>
              <a:rPr lang="tr-TR" sz="1400" dirty="0" smtClean="0">
                <a:solidFill>
                  <a:prstClr val="black"/>
                </a:solidFill>
              </a:rPr>
              <a:t>Meşrutiyet'in ilanına söz veren </a:t>
            </a:r>
            <a:r>
              <a:rPr lang="tr-TR" sz="1400" b="1" dirty="0" smtClean="0">
                <a:solidFill>
                  <a:prstClr val="black"/>
                </a:solidFill>
              </a:rPr>
              <a:t>II. Abdülhamit padişahlığa getirilmiştir. </a:t>
            </a:r>
          </a:p>
          <a:p>
            <a:pPr marL="342900" lvl="0" indent="-342900">
              <a:spcBef>
                <a:spcPct val="20000"/>
              </a:spcBef>
              <a:buFont typeface="Wingdings" pitchFamily="2" charset="2"/>
              <a:buChar char="ü"/>
              <a:defRPr/>
            </a:pPr>
            <a:r>
              <a:rPr lang="tr-TR" sz="1400" dirty="0" smtClean="0">
                <a:solidFill>
                  <a:prstClr val="black"/>
                </a:solidFill>
              </a:rPr>
              <a:t>İstanbul(Tersane) konferansı sırasında Türk tarihinin ilk anayasası olan Kanuni Esasi hazırlanarak, 23 Aralık 1876 tarihinde </a:t>
            </a:r>
            <a:r>
              <a:rPr lang="tr-TR" sz="1400" b="1" dirty="0" smtClean="0">
                <a:solidFill>
                  <a:srgbClr val="C0504D"/>
                </a:solidFill>
              </a:rPr>
              <a:t>I. Meşrutiyet</a:t>
            </a:r>
            <a:r>
              <a:rPr lang="tr-TR" sz="1400" dirty="0" smtClean="0">
                <a:solidFill>
                  <a:prstClr val="black"/>
                </a:solidFill>
              </a:rPr>
              <a:t> ilan edilmiş</a:t>
            </a:r>
          </a:p>
        </p:txBody>
      </p:sp>
      <p:pic>
        <p:nvPicPr>
          <p:cNvPr id="19" name="Picture 2"/>
          <p:cNvPicPr>
            <a:picLocks noChangeAspect="1" noChangeArrowheads="1"/>
          </p:cNvPicPr>
          <p:nvPr/>
        </p:nvPicPr>
        <p:blipFill>
          <a:blip r:embed="rId5"/>
          <a:srcRect/>
          <a:stretch>
            <a:fillRect/>
          </a:stretch>
        </p:blipFill>
        <p:spPr bwMode="auto">
          <a:xfrm>
            <a:off x="6072198" y="3000372"/>
            <a:ext cx="2857520" cy="31579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678</Words>
  <Application>Microsoft Office PowerPoint</Application>
  <PresentationFormat>On-screen Show (4:3)</PresentationFormat>
  <Paragraphs>106</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Source Sans Pro</vt:lpstr>
      <vt:lpstr>Source Sans Pro Semibold</vt:lpstr>
      <vt:lpstr>Times New Roman</vt:lpstr>
      <vt:lpstr>Wingdings</vt:lpstr>
      <vt:lpstr>Ofis Teması</vt:lpstr>
      <vt:lpstr>1_Cubix Colorful - Light</vt:lpstr>
      <vt:lpstr>NELER ÖĞRENECEĞİZ??</vt:lpstr>
      <vt:lpstr>I. MEŞRUTİYET ÖNCESİ YAŞANAN GELİŞMELER:</vt:lpstr>
      <vt:lpstr>Avrupalı Devletler Balkanlarda yaşanan bu sorunları çözmek için toplandılar…</vt:lpstr>
      <vt:lpstr>Tersane Konferansında hangi kararlar alındı???</vt:lpstr>
      <vt:lpstr>PowerPoint Presentation</vt:lpstr>
      <vt:lpstr>PowerPoint Presentation</vt:lpstr>
      <vt:lpstr>Jön Türkler kimdir???</vt:lpstr>
      <vt:lpstr>PowerPoint Presentation</vt:lpstr>
      <vt:lpstr>PowerPoint Presentation</vt:lpstr>
      <vt:lpstr>1876 I. Meşrutiyet'in ilan edilmesine ortam hazırlayan nedenler:</vt:lpstr>
      <vt:lpstr>PowerPoint Presentation</vt:lpstr>
      <vt:lpstr>(1876 Anayasası)Kanuni esasi önemli maddeleri:</vt:lpstr>
      <vt:lpstr>      </vt:lpstr>
      <vt:lpstr>Demokratik hayat kesintiye uğruyor……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TEDMuzi</dc:creator>
  <cp:lastModifiedBy>Lise Tarih Zumre Baskani</cp:lastModifiedBy>
  <cp:revision>220</cp:revision>
  <dcterms:created xsi:type="dcterms:W3CDTF">2020-04-05T22:47:35Z</dcterms:created>
  <dcterms:modified xsi:type="dcterms:W3CDTF">2020-10-19T07:34:04Z</dcterms:modified>
</cp:coreProperties>
</file>