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DB"/>
    <a:srgbClr val="C22842"/>
    <a:srgbClr val="222A68"/>
    <a:srgbClr val="A51316"/>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48" autoAdjust="0"/>
    <p:restoredTop sz="95918" autoAdjust="0"/>
  </p:normalViewPr>
  <p:slideViewPr>
    <p:cSldViewPr snapToGrid="0">
      <p:cViewPr varScale="1">
        <p:scale>
          <a:sx n="78" d="100"/>
          <a:sy n="78" d="100"/>
        </p:scale>
        <p:origin x="114" y="210"/>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777F-C517-4C38-A174-122CB1CD268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C8C38B6A-2D2B-448F-BCB0-D2E7B9CCD50C}">
      <dgm:prSet phldrT="[Metin]"/>
      <dgm:spPr/>
      <dgm:t>
        <a:bodyPr/>
        <a:lstStyle/>
        <a:p>
          <a:r>
            <a:rPr lang="tr-TR" b="1" dirty="0"/>
            <a:t>Paris Barış Konferansı ve Konferansta Yaşanan Gelişmeler</a:t>
          </a:r>
          <a:endParaRPr lang="tr-TR" dirty="0"/>
        </a:p>
      </dgm:t>
    </dgm:pt>
    <dgm:pt modelId="{364A19F1-0C03-4373-BED1-368C8D434545}" type="parTrans" cxnId="{BFC1E3BB-F1CB-4396-9375-E88927C622CC}">
      <dgm:prSet/>
      <dgm:spPr/>
      <dgm:t>
        <a:bodyPr/>
        <a:lstStyle/>
        <a:p>
          <a:endParaRPr lang="tr-TR"/>
        </a:p>
      </dgm:t>
    </dgm:pt>
    <dgm:pt modelId="{F8174EBB-B5EB-40E8-9C16-7DD5A9A549DC}" type="sibTrans" cxnId="{BFC1E3BB-F1CB-4396-9375-E88927C622CC}">
      <dgm:prSet/>
      <dgm:spPr/>
      <dgm:t>
        <a:bodyPr/>
        <a:lstStyle/>
        <a:p>
          <a:endParaRPr lang="tr-TR"/>
        </a:p>
      </dgm:t>
    </dgm:pt>
    <dgm:pt modelId="{A5BADC6B-9510-4F35-8B12-8932BE8395FA}">
      <dgm:prSet phldrT="[Metin]"/>
      <dgm:spPr/>
      <dgm:t>
        <a:bodyPr/>
        <a:lstStyle/>
        <a:p>
          <a:r>
            <a:rPr lang="tr-TR" b="1" dirty="0"/>
            <a:t>I. Dünya Savaşında </a:t>
          </a:r>
        </a:p>
        <a:p>
          <a:r>
            <a:rPr lang="tr-TR" b="1" dirty="0"/>
            <a:t>Yenilen Devletler ile</a:t>
          </a:r>
        </a:p>
        <a:p>
          <a:r>
            <a:rPr lang="tr-TR" b="1" dirty="0"/>
            <a:t>Yapılan Barış Antlaşmaları</a:t>
          </a:r>
          <a:endParaRPr lang="tr-TR" dirty="0"/>
        </a:p>
      </dgm:t>
    </dgm:pt>
    <dgm:pt modelId="{F564D769-9FAB-48F1-A28E-ABC993084D4C}" type="parTrans" cxnId="{753AE599-E88D-48C1-9470-D3FB31762039}">
      <dgm:prSet/>
      <dgm:spPr/>
      <dgm:t>
        <a:bodyPr/>
        <a:lstStyle/>
        <a:p>
          <a:endParaRPr lang="tr-TR"/>
        </a:p>
      </dgm:t>
    </dgm:pt>
    <dgm:pt modelId="{BF549564-6846-451C-96DA-EE28B8575929}" type="sibTrans" cxnId="{753AE599-E88D-48C1-9470-D3FB31762039}">
      <dgm:prSet/>
      <dgm:spPr/>
      <dgm:t>
        <a:bodyPr/>
        <a:lstStyle/>
        <a:p>
          <a:endParaRPr lang="tr-TR"/>
        </a:p>
      </dgm:t>
    </dgm:pt>
    <dgm:pt modelId="{86B1E79F-0E38-4DF3-9C7E-A480759862CA}">
      <dgm:prSet phldrT="[Metin]"/>
      <dgm:spPr/>
      <dgm:t>
        <a:bodyPr/>
        <a:lstStyle/>
        <a:p>
          <a:r>
            <a:rPr lang="tr-TR" b="1" dirty="0"/>
            <a:t>Barış Antlaşmalarının Genel Hükümleri</a:t>
          </a:r>
          <a:endParaRPr lang="tr-TR" dirty="0"/>
        </a:p>
      </dgm:t>
    </dgm:pt>
    <dgm:pt modelId="{252B4548-4F70-4C5E-95A7-812B40E3841C}" type="parTrans" cxnId="{5503745A-8830-4D8F-BB1B-8352A81D6C03}">
      <dgm:prSet/>
      <dgm:spPr/>
      <dgm:t>
        <a:bodyPr/>
        <a:lstStyle/>
        <a:p>
          <a:endParaRPr lang="tr-TR"/>
        </a:p>
      </dgm:t>
    </dgm:pt>
    <dgm:pt modelId="{F00F3ACE-66A4-4463-88E7-F8F60566B295}" type="sibTrans" cxnId="{5503745A-8830-4D8F-BB1B-8352A81D6C03}">
      <dgm:prSet/>
      <dgm:spPr/>
      <dgm:t>
        <a:bodyPr/>
        <a:lstStyle/>
        <a:p>
          <a:endParaRPr lang="tr-TR"/>
        </a:p>
      </dgm:t>
    </dgm:pt>
    <dgm:pt modelId="{5C07102F-C45C-42E2-8D97-52E755D7AACC}">
      <dgm:prSet/>
      <dgm:spPr/>
      <dgm:t>
        <a:bodyPr/>
        <a:lstStyle/>
        <a:p>
          <a:endParaRPr lang="tr-TR" dirty="0"/>
        </a:p>
      </dgm:t>
    </dgm:pt>
    <dgm:pt modelId="{C3F41C12-BF18-4004-8278-682A42989757}" type="parTrans" cxnId="{D223F5E7-2A66-4060-AE46-3987024C3D8E}">
      <dgm:prSet/>
      <dgm:spPr/>
      <dgm:t>
        <a:bodyPr/>
        <a:lstStyle/>
        <a:p>
          <a:endParaRPr lang="tr-TR"/>
        </a:p>
      </dgm:t>
    </dgm:pt>
    <dgm:pt modelId="{1FC5ABC1-92C8-49AB-A6B1-0CA5C3721F65}" type="sibTrans" cxnId="{D223F5E7-2A66-4060-AE46-3987024C3D8E}">
      <dgm:prSet/>
      <dgm:spPr/>
      <dgm:t>
        <a:bodyPr/>
        <a:lstStyle/>
        <a:p>
          <a:endParaRPr lang="tr-TR"/>
        </a:p>
      </dgm:t>
    </dgm:pt>
    <dgm:pt modelId="{87ABFC12-CC9A-443E-A523-85136E6EF4DA}">
      <dgm:prSet/>
      <dgm:spPr/>
      <dgm:t>
        <a:bodyPr/>
        <a:lstStyle/>
        <a:p>
          <a:r>
            <a:rPr lang="tr-TR" b="1" dirty="0"/>
            <a:t>Milletler Cemiyetinin Kuruluşu ve İşlevi</a:t>
          </a:r>
          <a:endParaRPr lang="tr-TR" dirty="0"/>
        </a:p>
      </dgm:t>
    </dgm:pt>
    <dgm:pt modelId="{7D07D9C6-C67A-4061-897B-70518B7D128B}" type="parTrans" cxnId="{44E25AAB-C98C-4625-8772-AF6D1A2DCCAF}">
      <dgm:prSet/>
      <dgm:spPr/>
      <dgm:t>
        <a:bodyPr/>
        <a:lstStyle/>
        <a:p>
          <a:endParaRPr lang="tr-TR"/>
        </a:p>
      </dgm:t>
    </dgm:pt>
    <dgm:pt modelId="{4487F4DE-A832-4EE0-BCD3-B8D9557B2AD1}" type="sibTrans" cxnId="{44E25AAB-C98C-4625-8772-AF6D1A2DCCAF}">
      <dgm:prSet/>
      <dgm:spPr/>
      <dgm:t>
        <a:bodyPr/>
        <a:lstStyle/>
        <a:p>
          <a:endParaRPr lang="tr-TR"/>
        </a:p>
      </dgm:t>
    </dgm:pt>
    <dgm:pt modelId="{521A7DB2-7E28-4FBE-BAFF-A783002325A7}" type="pres">
      <dgm:prSet presAssocID="{F6E0777F-C517-4C38-A174-122CB1CD2684}" presName="Name0" presStyleCnt="0">
        <dgm:presLayoutVars>
          <dgm:dir/>
          <dgm:resizeHandles val="exact"/>
        </dgm:presLayoutVars>
      </dgm:prSet>
      <dgm:spPr/>
    </dgm:pt>
    <dgm:pt modelId="{58FC3EF7-218E-4C7D-8FEB-F1068A7233C7}" type="pres">
      <dgm:prSet presAssocID="{F6E0777F-C517-4C38-A174-122CB1CD2684}" presName="arrow" presStyleLbl="bgShp" presStyleIdx="0" presStyleCnt="1" custLinFactNeighborY="-1077"/>
      <dgm:spPr>
        <a:effectLst>
          <a:glow rad="304800">
            <a:schemeClr val="accent1">
              <a:satMod val="175000"/>
            </a:schemeClr>
          </a:glow>
        </a:effectLst>
      </dgm:spPr>
    </dgm:pt>
    <dgm:pt modelId="{740C6609-D9E7-41FB-B4EB-75AB6908453B}" type="pres">
      <dgm:prSet presAssocID="{F6E0777F-C517-4C38-A174-122CB1CD2684}" presName="points" presStyleCnt="0"/>
      <dgm:spPr/>
    </dgm:pt>
    <dgm:pt modelId="{7CCD4959-118F-4E0A-AD98-13B2CCE950B9}" type="pres">
      <dgm:prSet presAssocID="{C8C38B6A-2D2B-448F-BCB0-D2E7B9CCD50C}" presName="compositeA" presStyleCnt="0"/>
      <dgm:spPr/>
    </dgm:pt>
    <dgm:pt modelId="{0E9548E3-A2CD-41B0-8342-F86E68ADED84}" type="pres">
      <dgm:prSet presAssocID="{C8C38B6A-2D2B-448F-BCB0-D2E7B9CCD50C}" presName="textA" presStyleLbl="revTx" presStyleIdx="0" presStyleCnt="5">
        <dgm:presLayoutVars>
          <dgm:bulletEnabled val="1"/>
        </dgm:presLayoutVars>
      </dgm:prSet>
      <dgm:spPr/>
    </dgm:pt>
    <dgm:pt modelId="{311C1BE7-72D5-4901-97F2-94B278F25ACF}" type="pres">
      <dgm:prSet presAssocID="{C8C38B6A-2D2B-448F-BCB0-D2E7B9CCD50C}" presName="circleA" presStyleLbl="node1" presStyleIdx="0" presStyleCnt="5"/>
      <dgm:spPr>
        <a:blipFill rotWithShape="0">
          <a:blip xmlns:r="http://schemas.openxmlformats.org/officeDocument/2006/relationships" r:embed="rId1"/>
          <a:srcRect/>
          <a:stretch>
            <a:fillRect t="-17000" b="-17000"/>
          </a:stretch>
        </a:blipFill>
      </dgm:spPr>
    </dgm:pt>
    <dgm:pt modelId="{8DD00F38-18EA-4AFF-A6E5-51ED3820ED2D}" type="pres">
      <dgm:prSet presAssocID="{C8C38B6A-2D2B-448F-BCB0-D2E7B9CCD50C}" presName="spaceA" presStyleCnt="0"/>
      <dgm:spPr/>
    </dgm:pt>
    <dgm:pt modelId="{2A2CE0C0-9C01-4A44-BCBC-C2C63382A561}" type="pres">
      <dgm:prSet presAssocID="{F8174EBB-B5EB-40E8-9C16-7DD5A9A549DC}" presName="space" presStyleCnt="0"/>
      <dgm:spPr/>
    </dgm:pt>
    <dgm:pt modelId="{098DA743-80D4-4098-992E-462E5FA20A6A}" type="pres">
      <dgm:prSet presAssocID="{A5BADC6B-9510-4F35-8B12-8932BE8395FA}" presName="compositeB" presStyleCnt="0"/>
      <dgm:spPr/>
    </dgm:pt>
    <dgm:pt modelId="{7C41D6E3-6839-44BE-90CF-E529504FD6E9}" type="pres">
      <dgm:prSet presAssocID="{A5BADC6B-9510-4F35-8B12-8932BE8395FA}" presName="textB" presStyleLbl="revTx" presStyleIdx="1" presStyleCnt="5">
        <dgm:presLayoutVars>
          <dgm:bulletEnabled val="1"/>
        </dgm:presLayoutVars>
      </dgm:prSet>
      <dgm:spPr/>
    </dgm:pt>
    <dgm:pt modelId="{83F494D2-EA4A-4DDF-B2FD-6261A9FB69E9}" type="pres">
      <dgm:prSet presAssocID="{A5BADC6B-9510-4F35-8B12-8932BE8395FA}" presName="circleB" presStyleLbl="node1" presStyleIdx="1" presStyleCnt="5"/>
      <dgm:spPr/>
    </dgm:pt>
    <dgm:pt modelId="{802ED4E4-398D-4367-93A5-3E05386BB715}" type="pres">
      <dgm:prSet presAssocID="{A5BADC6B-9510-4F35-8B12-8932BE8395FA}" presName="spaceB" presStyleCnt="0"/>
      <dgm:spPr/>
    </dgm:pt>
    <dgm:pt modelId="{126CB6C5-9695-412D-B291-7C30D7F0B15E}" type="pres">
      <dgm:prSet presAssocID="{BF549564-6846-451C-96DA-EE28B8575929}" presName="space" presStyleCnt="0"/>
      <dgm:spPr/>
    </dgm:pt>
    <dgm:pt modelId="{BCF55F0A-F6AA-4CC6-9EA3-D536B88F11E3}" type="pres">
      <dgm:prSet presAssocID="{86B1E79F-0E38-4DF3-9C7E-A480759862CA}" presName="compositeA" presStyleCnt="0"/>
      <dgm:spPr/>
    </dgm:pt>
    <dgm:pt modelId="{B1D2E8C9-D1FB-4BCE-AD2A-265C20357B31}" type="pres">
      <dgm:prSet presAssocID="{86B1E79F-0E38-4DF3-9C7E-A480759862CA}" presName="textA" presStyleLbl="revTx" presStyleIdx="2" presStyleCnt="5" custLinFactNeighborX="28914" custLinFactNeighborY="3232">
        <dgm:presLayoutVars>
          <dgm:bulletEnabled val="1"/>
        </dgm:presLayoutVars>
      </dgm:prSet>
      <dgm:spPr/>
    </dgm:pt>
    <dgm:pt modelId="{62C75117-3AF9-4E52-B379-2D4783B64A2A}" type="pres">
      <dgm:prSet presAssocID="{86B1E79F-0E38-4DF3-9C7E-A480759862CA}" presName="circleA" presStyleLbl="node1" presStyleIdx="2" presStyleCnt="5" custLinFactX="100000" custLinFactNeighborX="151521" custLinFactNeighborY="-4717"/>
      <dgm:spPr>
        <a:blipFill rotWithShape="0">
          <a:blip xmlns:r="http://schemas.openxmlformats.org/officeDocument/2006/relationships" r:embed="rId1"/>
          <a:srcRect/>
          <a:stretch>
            <a:fillRect t="-17000" b="-17000"/>
          </a:stretch>
        </a:blipFill>
      </dgm:spPr>
    </dgm:pt>
    <dgm:pt modelId="{7277113A-B18A-46A4-82A9-3FC73E8B92CF}" type="pres">
      <dgm:prSet presAssocID="{86B1E79F-0E38-4DF3-9C7E-A480759862CA}" presName="spaceA" presStyleCnt="0"/>
      <dgm:spPr/>
    </dgm:pt>
    <dgm:pt modelId="{27E400DB-A237-418F-B8AE-C12A7025DA03}" type="pres">
      <dgm:prSet presAssocID="{F00F3ACE-66A4-4463-88E7-F8F60566B295}" presName="space" presStyleCnt="0"/>
      <dgm:spPr/>
    </dgm:pt>
    <dgm:pt modelId="{46C46773-0337-4BB9-8FEF-0A617A5E80A5}" type="pres">
      <dgm:prSet presAssocID="{5C07102F-C45C-42E2-8D97-52E755D7AACC}" presName="compositeB" presStyleCnt="0"/>
      <dgm:spPr/>
    </dgm:pt>
    <dgm:pt modelId="{182C4638-02D9-463F-AF8E-364FB404B3D3}" type="pres">
      <dgm:prSet presAssocID="{5C07102F-C45C-42E2-8D97-52E755D7AACC}" presName="textB" presStyleLbl="revTx" presStyleIdx="3" presStyleCnt="5">
        <dgm:presLayoutVars>
          <dgm:bulletEnabled val="1"/>
        </dgm:presLayoutVars>
      </dgm:prSet>
      <dgm:spPr/>
    </dgm:pt>
    <dgm:pt modelId="{2CA41051-FFB2-4F41-896E-06E4C6B56997}" type="pres">
      <dgm:prSet presAssocID="{5C07102F-C45C-42E2-8D97-52E755D7AACC}" presName="circleB" presStyleLbl="node1" presStyleIdx="3" presStyleCnt="5" custLinFactX="200000" custLinFactNeighborX="299301" custLinFactNeighborY="6692"/>
      <dgm:spPr/>
    </dgm:pt>
    <dgm:pt modelId="{9443CE4A-70D2-479A-BD53-5CE733D86519}" type="pres">
      <dgm:prSet presAssocID="{5C07102F-C45C-42E2-8D97-52E755D7AACC}" presName="spaceB" presStyleCnt="0"/>
      <dgm:spPr/>
    </dgm:pt>
    <dgm:pt modelId="{F8404AAD-7ABE-4BD9-A9F1-F9FE898BD038}" type="pres">
      <dgm:prSet presAssocID="{1FC5ABC1-92C8-49AB-A6B1-0CA5C3721F65}" presName="space" presStyleCnt="0"/>
      <dgm:spPr/>
    </dgm:pt>
    <dgm:pt modelId="{50336C32-6DB2-4D1E-88A8-8EAF2C0C0774}" type="pres">
      <dgm:prSet presAssocID="{87ABFC12-CC9A-443E-A523-85136E6EF4DA}" presName="compositeA" presStyleCnt="0"/>
      <dgm:spPr/>
    </dgm:pt>
    <dgm:pt modelId="{80BF153E-B5F8-4B04-B30B-6C7CD265E2B2}" type="pres">
      <dgm:prSet presAssocID="{87ABFC12-CC9A-443E-A523-85136E6EF4DA}" presName="textA" presStyleLbl="revTx" presStyleIdx="4" presStyleCnt="5" custScaleY="70040" custLinFactY="26100" custLinFactNeighborX="-39883" custLinFactNeighborY="100000">
        <dgm:presLayoutVars>
          <dgm:bulletEnabled val="1"/>
        </dgm:presLayoutVars>
      </dgm:prSet>
      <dgm:spPr/>
    </dgm:pt>
    <dgm:pt modelId="{BB9E5CAC-8C2F-4EB9-A7B7-2B68B6D61925}" type="pres">
      <dgm:prSet presAssocID="{87ABFC12-CC9A-443E-A523-85136E6EF4DA}" presName="circleA" presStyleLbl="node1" presStyleIdx="4" presStyleCnt="5" custFlipVert="1" custFlipHor="1" custScaleX="121018" custScaleY="101397" custLinFactX="-1792243" custLinFactNeighborX="-1800000" custLinFactNeighborY="-8001"/>
      <dgm:spPr>
        <a:solidFill>
          <a:srgbClr val="0070C0"/>
        </a:solidFill>
      </dgm:spPr>
    </dgm:pt>
    <dgm:pt modelId="{534AEA4F-EF19-454D-A283-8127D32621FC}" type="pres">
      <dgm:prSet presAssocID="{87ABFC12-CC9A-443E-A523-85136E6EF4DA}" presName="spaceA" presStyleCnt="0"/>
      <dgm:spPr/>
    </dgm:pt>
  </dgm:ptLst>
  <dgm:cxnLst>
    <dgm:cxn modelId="{C2801F2B-6C6F-4E9C-8F52-BB64B82554D0}" type="presOf" srcId="{5C07102F-C45C-42E2-8D97-52E755D7AACC}" destId="{182C4638-02D9-463F-AF8E-364FB404B3D3}" srcOrd="0" destOrd="0" presId="urn:microsoft.com/office/officeart/2005/8/layout/hProcess11"/>
    <dgm:cxn modelId="{B44E1551-7E09-4403-AC30-CC6EA05616B9}" type="presOf" srcId="{A5BADC6B-9510-4F35-8B12-8932BE8395FA}" destId="{7C41D6E3-6839-44BE-90CF-E529504FD6E9}" srcOrd="0" destOrd="0" presId="urn:microsoft.com/office/officeart/2005/8/layout/hProcess11"/>
    <dgm:cxn modelId="{CA7A2C78-DE6D-4CF5-A458-4023B5312E21}" type="presOf" srcId="{86B1E79F-0E38-4DF3-9C7E-A480759862CA}" destId="{B1D2E8C9-D1FB-4BCE-AD2A-265C20357B31}" srcOrd="0" destOrd="0" presId="urn:microsoft.com/office/officeart/2005/8/layout/hProcess11"/>
    <dgm:cxn modelId="{5503745A-8830-4D8F-BB1B-8352A81D6C03}" srcId="{F6E0777F-C517-4C38-A174-122CB1CD2684}" destId="{86B1E79F-0E38-4DF3-9C7E-A480759862CA}" srcOrd="2" destOrd="0" parTransId="{252B4548-4F70-4C5E-95A7-812B40E3841C}" sibTransId="{F00F3ACE-66A4-4463-88E7-F8F60566B295}"/>
    <dgm:cxn modelId="{B8A1EE8E-452F-41F8-9EE6-3FD74A450A0E}" type="presOf" srcId="{C8C38B6A-2D2B-448F-BCB0-D2E7B9CCD50C}" destId="{0E9548E3-A2CD-41B0-8342-F86E68ADED84}" srcOrd="0" destOrd="0" presId="urn:microsoft.com/office/officeart/2005/8/layout/hProcess11"/>
    <dgm:cxn modelId="{753AE599-E88D-48C1-9470-D3FB31762039}" srcId="{F6E0777F-C517-4C38-A174-122CB1CD2684}" destId="{A5BADC6B-9510-4F35-8B12-8932BE8395FA}" srcOrd="1" destOrd="0" parTransId="{F564D769-9FAB-48F1-A28E-ABC993084D4C}" sibTransId="{BF549564-6846-451C-96DA-EE28B8575929}"/>
    <dgm:cxn modelId="{44E25AAB-C98C-4625-8772-AF6D1A2DCCAF}" srcId="{F6E0777F-C517-4C38-A174-122CB1CD2684}" destId="{87ABFC12-CC9A-443E-A523-85136E6EF4DA}" srcOrd="4" destOrd="0" parTransId="{7D07D9C6-C67A-4061-897B-70518B7D128B}" sibTransId="{4487F4DE-A832-4EE0-BCD3-B8D9557B2AD1}"/>
    <dgm:cxn modelId="{79F29CAB-EA3E-4FA7-8586-FD7CCE71683F}" type="presOf" srcId="{F6E0777F-C517-4C38-A174-122CB1CD2684}" destId="{521A7DB2-7E28-4FBE-BAFF-A783002325A7}" srcOrd="0" destOrd="0" presId="urn:microsoft.com/office/officeart/2005/8/layout/hProcess11"/>
    <dgm:cxn modelId="{D381E5B6-9EAF-4975-A58B-E8EF32016FD9}" type="presOf" srcId="{87ABFC12-CC9A-443E-A523-85136E6EF4DA}" destId="{80BF153E-B5F8-4B04-B30B-6C7CD265E2B2}" srcOrd="0" destOrd="0" presId="urn:microsoft.com/office/officeart/2005/8/layout/hProcess11"/>
    <dgm:cxn modelId="{BFC1E3BB-F1CB-4396-9375-E88927C622CC}" srcId="{F6E0777F-C517-4C38-A174-122CB1CD2684}" destId="{C8C38B6A-2D2B-448F-BCB0-D2E7B9CCD50C}" srcOrd="0" destOrd="0" parTransId="{364A19F1-0C03-4373-BED1-368C8D434545}" sibTransId="{F8174EBB-B5EB-40E8-9C16-7DD5A9A549DC}"/>
    <dgm:cxn modelId="{D223F5E7-2A66-4060-AE46-3987024C3D8E}" srcId="{F6E0777F-C517-4C38-A174-122CB1CD2684}" destId="{5C07102F-C45C-42E2-8D97-52E755D7AACC}" srcOrd="3" destOrd="0" parTransId="{C3F41C12-BF18-4004-8278-682A42989757}" sibTransId="{1FC5ABC1-92C8-49AB-A6B1-0CA5C3721F65}"/>
    <dgm:cxn modelId="{A6B83369-2EC6-4B6D-93D8-8580CDAA5BED}" type="presParOf" srcId="{521A7DB2-7E28-4FBE-BAFF-A783002325A7}" destId="{58FC3EF7-218E-4C7D-8FEB-F1068A7233C7}" srcOrd="0" destOrd="0" presId="urn:microsoft.com/office/officeart/2005/8/layout/hProcess11"/>
    <dgm:cxn modelId="{CF72CE48-ADB6-404C-831C-0FCFAF0EF7EE}" type="presParOf" srcId="{521A7DB2-7E28-4FBE-BAFF-A783002325A7}" destId="{740C6609-D9E7-41FB-B4EB-75AB6908453B}" srcOrd="1" destOrd="0" presId="urn:microsoft.com/office/officeart/2005/8/layout/hProcess11"/>
    <dgm:cxn modelId="{F99F0658-89EF-44B3-ADFB-A1A54907FE64}" type="presParOf" srcId="{740C6609-D9E7-41FB-B4EB-75AB6908453B}" destId="{7CCD4959-118F-4E0A-AD98-13B2CCE950B9}" srcOrd="0" destOrd="0" presId="urn:microsoft.com/office/officeart/2005/8/layout/hProcess11"/>
    <dgm:cxn modelId="{DDF8B93B-CF74-491E-AE74-F1F28726BBDA}" type="presParOf" srcId="{7CCD4959-118F-4E0A-AD98-13B2CCE950B9}" destId="{0E9548E3-A2CD-41B0-8342-F86E68ADED84}" srcOrd="0" destOrd="0" presId="urn:microsoft.com/office/officeart/2005/8/layout/hProcess11"/>
    <dgm:cxn modelId="{CD04C4F9-F52A-4AB5-8FFC-7CA7B562DDF9}" type="presParOf" srcId="{7CCD4959-118F-4E0A-AD98-13B2CCE950B9}" destId="{311C1BE7-72D5-4901-97F2-94B278F25ACF}" srcOrd="1" destOrd="0" presId="urn:microsoft.com/office/officeart/2005/8/layout/hProcess11"/>
    <dgm:cxn modelId="{0D5F8E7F-4348-4999-AE5B-17F71FC75086}" type="presParOf" srcId="{7CCD4959-118F-4E0A-AD98-13B2CCE950B9}" destId="{8DD00F38-18EA-4AFF-A6E5-51ED3820ED2D}" srcOrd="2" destOrd="0" presId="urn:microsoft.com/office/officeart/2005/8/layout/hProcess11"/>
    <dgm:cxn modelId="{D53BE2E5-0707-4B45-8CB0-7007C58939E6}" type="presParOf" srcId="{740C6609-D9E7-41FB-B4EB-75AB6908453B}" destId="{2A2CE0C0-9C01-4A44-BCBC-C2C63382A561}" srcOrd="1" destOrd="0" presId="urn:microsoft.com/office/officeart/2005/8/layout/hProcess11"/>
    <dgm:cxn modelId="{470663C4-96F9-4505-B270-81916EF1D2DB}" type="presParOf" srcId="{740C6609-D9E7-41FB-B4EB-75AB6908453B}" destId="{098DA743-80D4-4098-992E-462E5FA20A6A}" srcOrd="2" destOrd="0" presId="urn:microsoft.com/office/officeart/2005/8/layout/hProcess11"/>
    <dgm:cxn modelId="{B69C2F6F-77D1-48BB-B030-6B23A13E6CD0}" type="presParOf" srcId="{098DA743-80D4-4098-992E-462E5FA20A6A}" destId="{7C41D6E3-6839-44BE-90CF-E529504FD6E9}" srcOrd="0" destOrd="0" presId="urn:microsoft.com/office/officeart/2005/8/layout/hProcess11"/>
    <dgm:cxn modelId="{03C651FC-C351-4D3C-9588-525855BAEF82}" type="presParOf" srcId="{098DA743-80D4-4098-992E-462E5FA20A6A}" destId="{83F494D2-EA4A-4DDF-B2FD-6261A9FB69E9}" srcOrd="1" destOrd="0" presId="urn:microsoft.com/office/officeart/2005/8/layout/hProcess11"/>
    <dgm:cxn modelId="{D540F148-2AC7-4F4E-8F97-FE796CD15A0E}" type="presParOf" srcId="{098DA743-80D4-4098-992E-462E5FA20A6A}" destId="{802ED4E4-398D-4367-93A5-3E05386BB715}" srcOrd="2" destOrd="0" presId="urn:microsoft.com/office/officeart/2005/8/layout/hProcess11"/>
    <dgm:cxn modelId="{6E226261-09E4-43C3-AD7A-0EDC25500B1F}" type="presParOf" srcId="{740C6609-D9E7-41FB-B4EB-75AB6908453B}" destId="{126CB6C5-9695-412D-B291-7C30D7F0B15E}" srcOrd="3" destOrd="0" presId="urn:microsoft.com/office/officeart/2005/8/layout/hProcess11"/>
    <dgm:cxn modelId="{DCC3C3DB-199E-41FE-9ECA-316EEE33D37B}" type="presParOf" srcId="{740C6609-D9E7-41FB-B4EB-75AB6908453B}" destId="{BCF55F0A-F6AA-4CC6-9EA3-D536B88F11E3}" srcOrd="4" destOrd="0" presId="urn:microsoft.com/office/officeart/2005/8/layout/hProcess11"/>
    <dgm:cxn modelId="{FA1A6020-9500-4DD2-B0D9-09E8536EE618}" type="presParOf" srcId="{BCF55F0A-F6AA-4CC6-9EA3-D536B88F11E3}" destId="{B1D2E8C9-D1FB-4BCE-AD2A-265C20357B31}" srcOrd="0" destOrd="0" presId="urn:microsoft.com/office/officeart/2005/8/layout/hProcess11"/>
    <dgm:cxn modelId="{BA12422C-D733-4174-BC8F-0FCD1155CCD5}" type="presParOf" srcId="{BCF55F0A-F6AA-4CC6-9EA3-D536B88F11E3}" destId="{62C75117-3AF9-4E52-B379-2D4783B64A2A}" srcOrd="1" destOrd="0" presId="urn:microsoft.com/office/officeart/2005/8/layout/hProcess11"/>
    <dgm:cxn modelId="{61A9E7FB-270C-48EB-92AE-66DF5D082519}" type="presParOf" srcId="{BCF55F0A-F6AA-4CC6-9EA3-D536B88F11E3}" destId="{7277113A-B18A-46A4-82A9-3FC73E8B92CF}" srcOrd="2" destOrd="0" presId="urn:microsoft.com/office/officeart/2005/8/layout/hProcess11"/>
    <dgm:cxn modelId="{D6218782-9FBC-4A7E-A24A-7D6E43CDAF18}" type="presParOf" srcId="{740C6609-D9E7-41FB-B4EB-75AB6908453B}" destId="{27E400DB-A237-418F-B8AE-C12A7025DA03}" srcOrd="5" destOrd="0" presId="urn:microsoft.com/office/officeart/2005/8/layout/hProcess11"/>
    <dgm:cxn modelId="{6BCA206D-BAFC-469B-9B27-054EED7E0AAE}" type="presParOf" srcId="{740C6609-D9E7-41FB-B4EB-75AB6908453B}" destId="{46C46773-0337-4BB9-8FEF-0A617A5E80A5}" srcOrd="6" destOrd="0" presId="urn:microsoft.com/office/officeart/2005/8/layout/hProcess11"/>
    <dgm:cxn modelId="{819ADCB9-6F44-4A9C-B6DC-C2DE81D2D7DA}" type="presParOf" srcId="{46C46773-0337-4BB9-8FEF-0A617A5E80A5}" destId="{182C4638-02D9-463F-AF8E-364FB404B3D3}" srcOrd="0" destOrd="0" presId="urn:microsoft.com/office/officeart/2005/8/layout/hProcess11"/>
    <dgm:cxn modelId="{2B5BB321-C36D-4EF9-8816-1ACF45E69807}" type="presParOf" srcId="{46C46773-0337-4BB9-8FEF-0A617A5E80A5}" destId="{2CA41051-FFB2-4F41-896E-06E4C6B56997}" srcOrd="1" destOrd="0" presId="urn:microsoft.com/office/officeart/2005/8/layout/hProcess11"/>
    <dgm:cxn modelId="{698DC6D1-5E31-40C2-AD36-FA13E08C13B8}" type="presParOf" srcId="{46C46773-0337-4BB9-8FEF-0A617A5E80A5}" destId="{9443CE4A-70D2-479A-BD53-5CE733D86519}" srcOrd="2" destOrd="0" presId="urn:microsoft.com/office/officeart/2005/8/layout/hProcess11"/>
    <dgm:cxn modelId="{C6D380B0-7AF3-4C2F-8D12-2124FEE93ADA}" type="presParOf" srcId="{740C6609-D9E7-41FB-B4EB-75AB6908453B}" destId="{F8404AAD-7ABE-4BD9-A9F1-F9FE898BD038}" srcOrd="7" destOrd="0" presId="urn:microsoft.com/office/officeart/2005/8/layout/hProcess11"/>
    <dgm:cxn modelId="{44F066C0-B98E-4078-96F2-E4DCEC258E94}" type="presParOf" srcId="{740C6609-D9E7-41FB-B4EB-75AB6908453B}" destId="{50336C32-6DB2-4D1E-88A8-8EAF2C0C0774}" srcOrd="8" destOrd="0" presId="urn:microsoft.com/office/officeart/2005/8/layout/hProcess11"/>
    <dgm:cxn modelId="{4EC77E6E-3A7A-45D1-A86D-49CD1BBCB48F}" type="presParOf" srcId="{50336C32-6DB2-4D1E-88A8-8EAF2C0C0774}" destId="{80BF153E-B5F8-4B04-B30B-6C7CD265E2B2}" srcOrd="0" destOrd="0" presId="urn:microsoft.com/office/officeart/2005/8/layout/hProcess11"/>
    <dgm:cxn modelId="{B8690885-DC4A-4D53-AEE5-1A9724CC5D92}" type="presParOf" srcId="{50336C32-6DB2-4D1E-88A8-8EAF2C0C0774}" destId="{BB9E5CAC-8C2F-4EB9-A7B7-2B68B6D61925}" srcOrd="1" destOrd="0" presId="urn:microsoft.com/office/officeart/2005/8/layout/hProcess11"/>
    <dgm:cxn modelId="{50512A17-2937-4D45-80A2-3B7FE64CC15B}" type="presParOf" srcId="{50336C32-6DB2-4D1E-88A8-8EAF2C0C0774}" destId="{534AEA4F-EF19-454D-A283-8127D32621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C3EF7-218E-4C7D-8FEB-F1068A7233C7}">
      <dsp:nvSpPr>
        <dsp:cNvPr id="0" name=""/>
        <dsp:cNvSpPr/>
      </dsp:nvSpPr>
      <dsp:spPr>
        <a:xfrm>
          <a:off x="0" y="774604"/>
          <a:ext cx="11862486" cy="1047852"/>
        </a:xfrm>
        <a:prstGeom prst="notchedRightArrow">
          <a:avLst/>
        </a:prstGeom>
        <a:solidFill>
          <a:schemeClr val="accent1">
            <a:tint val="40000"/>
            <a:hueOff val="0"/>
            <a:satOff val="0"/>
            <a:lumOff val="0"/>
            <a:alphaOff val="0"/>
          </a:schemeClr>
        </a:solidFill>
        <a:ln>
          <a:noFill/>
        </a:ln>
        <a:effectLst>
          <a:glow rad="304800">
            <a:schemeClr val="accent1">
              <a:satMod val="175000"/>
            </a:schemeClr>
          </a:glow>
        </a:effectLst>
      </dsp:spPr>
      <dsp:style>
        <a:lnRef idx="0">
          <a:scrgbClr r="0" g="0" b="0"/>
        </a:lnRef>
        <a:fillRef idx="1">
          <a:scrgbClr r="0" g="0" b="0"/>
        </a:fillRef>
        <a:effectRef idx="0">
          <a:scrgbClr r="0" g="0" b="0"/>
        </a:effectRef>
        <a:fontRef idx="minor"/>
      </dsp:style>
    </dsp:sp>
    <dsp:sp modelId="{0E9548E3-A2CD-41B0-8342-F86E68ADED84}">
      <dsp:nvSpPr>
        <dsp:cNvPr id="0" name=""/>
        <dsp:cNvSpPr/>
      </dsp:nvSpPr>
      <dsp:spPr>
        <a:xfrm>
          <a:off x="4691" y="0"/>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tr-TR" sz="1300" b="1" kern="1200" dirty="0"/>
            <a:t>Paris Barış Konferansı ve Konferansta Yaşanan Gelişmeler</a:t>
          </a:r>
          <a:endParaRPr lang="tr-TR" sz="1300" kern="1200" dirty="0"/>
        </a:p>
      </dsp:txBody>
      <dsp:txXfrm>
        <a:off x="4691" y="0"/>
        <a:ext cx="2051318" cy="1047852"/>
      </dsp:txXfrm>
    </dsp:sp>
    <dsp:sp modelId="{311C1BE7-72D5-4901-97F2-94B278F25ACF}">
      <dsp:nvSpPr>
        <dsp:cNvPr id="0" name=""/>
        <dsp:cNvSpPr/>
      </dsp:nvSpPr>
      <dsp:spPr>
        <a:xfrm>
          <a:off x="899369" y="1178834"/>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1D6E3-6839-44BE-90CF-E529504FD6E9}">
      <dsp:nvSpPr>
        <dsp:cNvPr id="0" name=""/>
        <dsp:cNvSpPr/>
      </dsp:nvSpPr>
      <dsp:spPr>
        <a:xfrm>
          <a:off x="2158575"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tr-TR" sz="1300" b="1" kern="1200" dirty="0"/>
            <a:t>I. Dünya Savaşında </a:t>
          </a:r>
        </a:p>
        <a:p>
          <a:pPr marL="0" lvl="0" indent="0" algn="ctr" defTabSz="577850">
            <a:lnSpc>
              <a:spcPct val="90000"/>
            </a:lnSpc>
            <a:spcBef>
              <a:spcPct val="0"/>
            </a:spcBef>
            <a:spcAft>
              <a:spcPct val="35000"/>
            </a:spcAft>
            <a:buNone/>
          </a:pPr>
          <a:r>
            <a:rPr lang="tr-TR" sz="1300" b="1" kern="1200" dirty="0"/>
            <a:t>Yenilen Devletler ile</a:t>
          </a:r>
        </a:p>
        <a:p>
          <a:pPr marL="0" lvl="0" indent="0" algn="ctr" defTabSz="577850">
            <a:lnSpc>
              <a:spcPct val="90000"/>
            </a:lnSpc>
            <a:spcBef>
              <a:spcPct val="0"/>
            </a:spcBef>
            <a:spcAft>
              <a:spcPct val="35000"/>
            </a:spcAft>
            <a:buNone/>
          </a:pPr>
          <a:r>
            <a:rPr lang="tr-TR" sz="1300" b="1" kern="1200" dirty="0"/>
            <a:t>Yapılan Barış Antlaşmaları</a:t>
          </a:r>
          <a:endParaRPr lang="tr-TR" sz="1300" kern="1200" dirty="0"/>
        </a:p>
      </dsp:txBody>
      <dsp:txXfrm>
        <a:off x="2158575" y="1571779"/>
        <a:ext cx="2051318" cy="1047852"/>
      </dsp:txXfrm>
    </dsp:sp>
    <dsp:sp modelId="{83F494D2-EA4A-4DDF-B2FD-6261A9FB69E9}">
      <dsp:nvSpPr>
        <dsp:cNvPr id="0" name=""/>
        <dsp:cNvSpPr/>
      </dsp:nvSpPr>
      <dsp:spPr>
        <a:xfrm>
          <a:off x="3053253" y="117883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2E8C9-D1FB-4BCE-AD2A-265C20357B31}">
      <dsp:nvSpPr>
        <dsp:cNvPr id="0" name=""/>
        <dsp:cNvSpPr/>
      </dsp:nvSpPr>
      <dsp:spPr>
        <a:xfrm>
          <a:off x="4905577" y="33866"/>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tr-TR" sz="1300" b="1" kern="1200" dirty="0"/>
            <a:t>Barış Antlaşmalarının Genel Hükümleri</a:t>
          </a:r>
          <a:endParaRPr lang="tr-TR" sz="1300" kern="1200" dirty="0"/>
        </a:p>
      </dsp:txBody>
      <dsp:txXfrm>
        <a:off x="4905577" y="33866"/>
        <a:ext cx="2051318" cy="1047852"/>
      </dsp:txXfrm>
    </dsp:sp>
    <dsp:sp modelId="{62C75117-3AF9-4E52-B379-2D4783B64A2A}">
      <dsp:nvSpPr>
        <dsp:cNvPr id="0" name=""/>
        <dsp:cNvSpPr/>
      </dsp:nvSpPr>
      <dsp:spPr>
        <a:xfrm>
          <a:off x="5866029" y="1166477"/>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4638-02D9-463F-AF8E-364FB404B3D3}">
      <dsp:nvSpPr>
        <dsp:cNvPr id="0" name=""/>
        <dsp:cNvSpPr/>
      </dsp:nvSpPr>
      <dsp:spPr>
        <a:xfrm>
          <a:off x="6466343"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endParaRPr lang="tr-TR" sz="1300" kern="1200" dirty="0"/>
        </a:p>
      </dsp:txBody>
      <dsp:txXfrm>
        <a:off x="6466343" y="1571779"/>
        <a:ext cx="2051318" cy="1047852"/>
      </dsp:txXfrm>
    </dsp:sp>
    <dsp:sp modelId="{2CA41051-FFB2-4F41-896E-06E4C6B56997}">
      <dsp:nvSpPr>
        <dsp:cNvPr id="0" name=""/>
        <dsp:cNvSpPr/>
      </dsp:nvSpPr>
      <dsp:spPr>
        <a:xfrm>
          <a:off x="8669005" y="119636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F153E-B5F8-4B04-B30B-6C7CD265E2B2}">
      <dsp:nvSpPr>
        <dsp:cNvPr id="0" name=""/>
        <dsp:cNvSpPr/>
      </dsp:nvSpPr>
      <dsp:spPr>
        <a:xfrm>
          <a:off x="7802100" y="1399826"/>
          <a:ext cx="2051318" cy="733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tr-TR" sz="1300" b="1" kern="1200" dirty="0"/>
            <a:t>Milletler Cemiyetinin Kuruluşu ve İşlevi</a:t>
          </a:r>
          <a:endParaRPr lang="tr-TR" sz="1300" kern="1200" dirty="0"/>
        </a:p>
      </dsp:txBody>
      <dsp:txXfrm>
        <a:off x="7802100" y="1399826"/>
        <a:ext cx="2051318" cy="733916"/>
      </dsp:txXfrm>
    </dsp:sp>
    <dsp:sp modelId="{BB9E5CAC-8C2F-4EB9-A7B7-2B68B6D61925}">
      <dsp:nvSpPr>
        <dsp:cNvPr id="0" name=""/>
        <dsp:cNvSpPr/>
      </dsp:nvSpPr>
      <dsp:spPr>
        <a:xfrm flipH="1" flipV="1">
          <a:off x="77020" y="1077560"/>
          <a:ext cx="317022" cy="265622"/>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25/08/2020</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25/08/2020</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8/25/2020</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8/25/2020</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25, 2020</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25, 2020</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8/25/2020</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388006" y="4573570"/>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8" name="TextBox 7"/>
          <p:cNvSpPr txBox="1"/>
          <p:nvPr/>
        </p:nvSpPr>
        <p:spPr>
          <a:xfrm>
            <a:off x="5911272" y="2862963"/>
            <a:ext cx="6280728" cy="1200329"/>
          </a:xfrm>
          <a:prstGeom prst="rect">
            <a:avLst/>
          </a:prstGeom>
          <a:noFill/>
        </p:spPr>
        <p:txBody>
          <a:bodyPr wrap="square" rtlCol="0">
            <a:spAutoFit/>
          </a:bodyPr>
          <a:lstStyle/>
          <a:p>
            <a:r>
              <a:rPr lang="tr-TR" sz="2400" b="1" dirty="0">
                <a:solidFill>
                  <a:schemeClr val="bg1"/>
                </a:solidFill>
                <a:latin typeface="Univers Condensed" panose="020B0606020202060204" pitchFamily="34" charset="0"/>
              </a:rPr>
              <a:t>Paris Barış Konferansı </a:t>
            </a:r>
          </a:p>
          <a:p>
            <a:r>
              <a:rPr lang="tr-TR" sz="2400" b="1" dirty="0">
                <a:solidFill>
                  <a:schemeClr val="bg1"/>
                </a:solidFill>
                <a:latin typeface="Univers Condensed" panose="020B0606020202060204" pitchFamily="34" charset="0"/>
              </a:rPr>
              <a:t>               ve </a:t>
            </a:r>
          </a:p>
          <a:p>
            <a:r>
              <a:rPr lang="tr-TR" sz="2400" b="1" dirty="0">
                <a:solidFill>
                  <a:schemeClr val="bg1"/>
                </a:solidFill>
                <a:latin typeface="Univers Condensed" panose="020B0606020202060204" pitchFamily="34" charset="0"/>
              </a:rPr>
              <a:t>   Milletler Cemiyeti</a:t>
            </a:r>
          </a:p>
        </p:txBody>
      </p:sp>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954107"/>
          </a:xfrm>
          <a:prstGeom prst="rect">
            <a:avLst/>
          </a:prstGeom>
          <a:noFill/>
        </p:spPr>
        <p:txBody>
          <a:bodyPr wrap="square">
            <a:spAutoFit/>
          </a:bodyPr>
          <a:lstStyle/>
          <a:p>
            <a:pPr algn="ctr"/>
            <a:r>
              <a:rPr lang="tr-TR" sz="2800" b="1" dirty="0">
                <a:solidFill>
                  <a:schemeClr val="bg1"/>
                </a:solidFill>
                <a:latin typeface="Univers Condensed" panose="020B0606020202060204" pitchFamily="34" charset="0"/>
              </a:rPr>
              <a:t>xx. Yüzyılın Başlarında Osmanlı Devleti ve Dünya </a:t>
            </a: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par>
                                <p:cTn id="16" presetID="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A1054D4A-CB24-4229-8173-07079CA19F23}"/>
              </a:ext>
            </a:extLst>
          </p:cNvPr>
          <p:cNvGraphicFramePr/>
          <p:nvPr>
            <p:extLst>
              <p:ext uri="{D42A27DB-BD31-4B8C-83A1-F6EECF244321}">
                <p14:modId xmlns:p14="http://schemas.microsoft.com/office/powerpoint/2010/main" val="883759602"/>
              </p:ext>
            </p:extLst>
          </p:nvPr>
        </p:nvGraphicFramePr>
        <p:xfrm>
          <a:off x="164757" y="1841156"/>
          <a:ext cx="11862486" cy="261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etin kutusu 4">
            <a:extLst>
              <a:ext uri="{FF2B5EF4-FFF2-40B4-BE49-F238E27FC236}">
                <a16:creationId xmlns:a16="http://schemas.microsoft.com/office/drawing/2014/main" id="{67C15013-5CC4-4932-8B9B-29B115EFC8F3}"/>
              </a:ext>
            </a:extLst>
          </p:cNvPr>
          <p:cNvSpPr txBox="1"/>
          <p:nvPr/>
        </p:nvSpPr>
        <p:spPr>
          <a:xfrm>
            <a:off x="0" y="155145"/>
            <a:ext cx="6098058" cy="584775"/>
          </a:xfrm>
          <a:prstGeom prst="rect">
            <a:avLst/>
          </a:prstGeom>
          <a:noFill/>
          <a:effectLst>
            <a:glow rad="228600">
              <a:schemeClr val="accent4">
                <a:satMod val="175000"/>
                <a:alpha val="40000"/>
              </a:schemeClr>
            </a:glow>
          </a:effectLst>
        </p:spPr>
        <p:txBody>
          <a:bodyPr wrap="square">
            <a:spAutoFit/>
          </a:bodyPr>
          <a:lstStyle/>
          <a:p>
            <a:r>
              <a:rPr lang="tr-TR" b="1" dirty="0"/>
              <a:t>Paris Barış Konferansı</a:t>
            </a:r>
          </a:p>
          <a:p>
            <a:r>
              <a:rPr lang="tr-TR" sz="1400" dirty="0"/>
              <a:t>Barışa Son Veren Barış</a:t>
            </a:r>
          </a:p>
        </p:txBody>
      </p:sp>
      <p:sp>
        <p:nvSpPr>
          <p:cNvPr id="2" name="Oval 1">
            <a:extLst>
              <a:ext uri="{FF2B5EF4-FFF2-40B4-BE49-F238E27FC236}">
                <a16:creationId xmlns:a16="http://schemas.microsoft.com/office/drawing/2014/main" id="{3F7A8A63-CC01-42FA-B375-3CF698502909}"/>
              </a:ext>
            </a:extLst>
          </p:cNvPr>
          <p:cNvSpPr/>
          <p:nvPr/>
        </p:nvSpPr>
        <p:spPr>
          <a:xfrm flipV="1">
            <a:off x="3488268" y="3116831"/>
            <a:ext cx="2433914" cy="4571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8">
            <a:extLst>
              <a:ext uri="{FF2B5EF4-FFF2-40B4-BE49-F238E27FC236}">
                <a16:creationId xmlns:a16="http://schemas.microsoft.com/office/drawing/2014/main" id="{226147A0-EF37-43A4-BB89-4EBC303B17A8}"/>
              </a:ext>
            </a:extLst>
          </p:cNvPr>
          <p:cNvSpPr/>
          <p:nvPr/>
        </p:nvSpPr>
        <p:spPr>
          <a:xfrm flipV="1">
            <a:off x="6371511" y="3094816"/>
            <a:ext cx="2433914" cy="6773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11">
            <a:extLst>
              <a:ext uri="{FF2B5EF4-FFF2-40B4-BE49-F238E27FC236}">
                <a16:creationId xmlns:a16="http://schemas.microsoft.com/office/drawing/2014/main" id="{BA4B42C2-5696-4797-AD9E-CA3044346D5D}"/>
              </a:ext>
            </a:extLst>
          </p:cNvPr>
          <p:cNvSpPr/>
          <p:nvPr/>
        </p:nvSpPr>
        <p:spPr>
          <a:xfrm>
            <a:off x="6096000" y="3365751"/>
            <a:ext cx="5448049" cy="6773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a:extLst>
              <a:ext uri="{FF2B5EF4-FFF2-40B4-BE49-F238E27FC236}">
                <a16:creationId xmlns:a16="http://schemas.microsoft.com/office/drawing/2014/main" id="{344E5D3E-3FB7-4874-AFA3-29B999FBEFB2}"/>
              </a:ext>
            </a:extLst>
          </p:cNvPr>
          <p:cNvSpPr/>
          <p:nvPr/>
        </p:nvSpPr>
        <p:spPr>
          <a:xfrm>
            <a:off x="1390625" y="3101269"/>
            <a:ext cx="1801870" cy="4571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F0D995ED-B1DC-4D50-81D5-18C2AE155749}"/>
              </a:ext>
            </a:extLst>
          </p:cNvPr>
          <p:cNvSpPr/>
          <p:nvPr/>
        </p:nvSpPr>
        <p:spPr>
          <a:xfrm flipH="1" flipV="1">
            <a:off x="9228666" y="2867218"/>
            <a:ext cx="2044449" cy="4571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5156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4BFA136-BCB0-4EBB-AB13-6DB4C031052E}"/>
              </a:ext>
            </a:extLst>
          </p:cNvPr>
          <p:cNvSpPr txBox="1"/>
          <p:nvPr/>
        </p:nvSpPr>
        <p:spPr>
          <a:xfrm>
            <a:off x="231000" y="827465"/>
            <a:ext cx="6096000" cy="738664"/>
          </a:xfrm>
          <a:prstGeom prst="rect">
            <a:avLst/>
          </a:prstGeom>
          <a:noFill/>
        </p:spPr>
        <p:txBody>
          <a:bodyPr wrap="square">
            <a:spAutoFit/>
          </a:bodyPr>
          <a:lstStyle/>
          <a:p>
            <a:r>
              <a:rPr lang="tr-TR" sz="1400" b="1" dirty="0">
                <a:solidFill>
                  <a:srgbClr val="FF0000"/>
                </a:solidFill>
              </a:rPr>
              <a:t>Toplanması</a:t>
            </a:r>
            <a:r>
              <a:rPr lang="tr-TR" sz="1400" b="1" dirty="0">
                <a:solidFill>
                  <a:schemeClr val="bg1"/>
                </a:solidFill>
              </a:rPr>
              <a:t>:  </a:t>
            </a:r>
            <a:r>
              <a:rPr lang="tr-TR" sz="1400" dirty="0">
                <a:solidFill>
                  <a:schemeClr val="bg1"/>
                </a:solidFill>
              </a:rPr>
              <a:t>18 Ocak 1919’da Paris Barış Konferansı toplandı. Konferansın toplanma amacı, savaşı kaybeden devletlerle yapılacak olan barışın esaslarını görüşmekti</a:t>
            </a:r>
          </a:p>
        </p:txBody>
      </p:sp>
      <p:sp>
        <p:nvSpPr>
          <p:cNvPr id="5" name="Metin kutusu 4">
            <a:extLst>
              <a:ext uri="{FF2B5EF4-FFF2-40B4-BE49-F238E27FC236}">
                <a16:creationId xmlns:a16="http://schemas.microsoft.com/office/drawing/2014/main" id="{C21F3229-ED0B-487B-8695-D242CCD98EBF}"/>
              </a:ext>
            </a:extLst>
          </p:cNvPr>
          <p:cNvSpPr txBox="1"/>
          <p:nvPr/>
        </p:nvSpPr>
        <p:spPr>
          <a:xfrm>
            <a:off x="3589867" y="1446270"/>
            <a:ext cx="6096000" cy="1600438"/>
          </a:xfrm>
          <a:prstGeom prst="rect">
            <a:avLst/>
          </a:prstGeom>
          <a:noFill/>
        </p:spPr>
        <p:txBody>
          <a:bodyPr wrap="square">
            <a:spAutoFit/>
          </a:bodyPr>
          <a:lstStyle/>
          <a:p>
            <a:pPr algn="just"/>
            <a:r>
              <a:rPr lang="tr-TR" sz="1400" b="1" dirty="0">
                <a:solidFill>
                  <a:srgbClr val="FF0000"/>
                </a:solidFill>
              </a:rPr>
              <a:t>Katılan Devletler: </a:t>
            </a:r>
            <a:r>
              <a:rPr lang="tr-TR" sz="1400" dirty="0">
                <a:solidFill>
                  <a:schemeClr val="bg1"/>
                </a:solidFill>
              </a:rPr>
              <a:t>Konferansa otuz iki devlet katıldı. ABD, İngiltere, Fransa, Japonya ve İtalya konferansta etkili olan devletlerdi. Konferansa bizzat katılan ABD Başkanı Wilson’un temel amacı ise, Cemiyet-i Akvamın (Milletler Cemiyeti) kurulmasını sağlamaktı. Konferansta Milletler Cemiyeti Teşkilatı’nın kurulması kararı alındıktan sonra ABD Başkanı Wilson Paris’ten ayrılarak ülkesine döndü. Böylece İngiltere ve Fransa kendi planlarını gerçekleştirmek için ABD baskısından kurtulmuş oldular</a:t>
            </a:r>
          </a:p>
        </p:txBody>
      </p:sp>
      <p:sp>
        <p:nvSpPr>
          <p:cNvPr id="7" name="Metin kutusu 6">
            <a:extLst>
              <a:ext uri="{FF2B5EF4-FFF2-40B4-BE49-F238E27FC236}">
                <a16:creationId xmlns:a16="http://schemas.microsoft.com/office/drawing/2014/main" id="{67973355-52F1-4EE8-B2E9-1B5EBAFCFE53}"/>
              </a:ext>
            </a:extLst>
          </p:cNvPr>
          <p:cNvSpPr txBox="1"/>
          <p:nvPr/>
        </p:nvSpPr>
        <p:spPr>
          <a:xfrm>
            <a:off x="582113" y="3092956"/>
            <a:ext cx="11489773" cy="2154436"/>
          </a:xfrm>
          <a:prstGeom prst="rect">
            <a:avLst/>
          </a:prstGeom>
          <a:noFill/>
        </p:spPr>
        <p:txBody>
          <a:bodyPr wrap="square">
            <a:spAutoFit/>
          </a:bodyPr>
          <a:lstStyle/>
          <a:p>
            <a:pPr algn="just"/>
            <a:r>
              <a:rPr lang="tr-TR" sz="1400" b="1" dirty="0">
                <a:solidFill>
                  <a:srgbClr val="FF0000"/>
                </a:solidFill>
              </a:rPr>
              <a:t>Osmanlının Durumu:  </a:t>
            </a:r>
            <a:r>
              <a:rPr lang="tr-TR" sz="1400" dirty="0">
                <a:solidFill>
                  <a:schemeClr val="bg1"/>
                </a:solidFill>
              </a:rPr>
              <a:t>Osmanlı topraklarının paylaşımı, konferansın en çok tartışılan konularının başında yer almaktaydı. İtilaf Devletleri’nin daha önceden gizli anlaşmalarla yaptıkları paylaşım planları üzerinde kendi aralarında görüş ayrılıkları yaşanmaya başladı. Yunanlılara, Ermenilere ve Araplara verilen vaatlerden dolayı, planların uygulanma aşamasında sıkıntılar baş gösterdi. Anadolu’da kurulacak Ermeni devletinin, Arap Yarımadası’nın, Filistin, Suriye ve Irak topraklarının </a:t>
            </a:r>
            <a:r>
              <a:rPr lang="tr-TR" dirty="0">
                <a:solidFill>
                  <a:srgbClr val="FF0000"/>
                </a:solidFill>
              </a:rPr>
              <a:t>manda</a:t>
            </a:r>
            <a:r>
              <a:rPr lang="tr-TR" sz="1400" dirty="0">
                <a:solidFill>
                  <a:schemeClr val="bg1"/>
                </a:solidFill>
              </a:rPr>
              <a:t> sistemine göre yönetilmesine karar verildi. İngiltere, I. Dünya Savaşı’nda Yunanistan’ı İtilaf Devletleri’ne çekebilmek için, Yunanlılara </a:t>
            </a:r>
            <a:r>
              <a:rPr lang="tr-TR" dirty="0">
                <a:solidFill>
                  <a:srgbClr val="FF0000"/>
                </a:solidFill>
              </a:rPr>
              <a:t>İzmir</a:t>
            </a:r>
            <a:r>
              <a:rPr lang="tr-TR" sz="1400" dirty="0">
                <a:solidFill>
                  <a:schemeClr val="bg1"/>
                </a:solidFill>
              </a:rPr>
              <a:t> ve çevresini vadetmişti. Büyük Yunanistan düşüncelerini gerçekleştirmeyi hedefleyen Yunanlılar, konferansta İzmir ve çevresinin kendilerine verilmesini istedi. İngiltere, sömürgelerine giden ticaret yolları üzerinde İtalya gibi güçlü bir ülke yerine, kendisine tehlike oluşturmayacak Yunanistan’ı tercih ediyordu. Yunanlılar sundukları sahte belgelerle İzmir ve çevresinde nüfus açısından Rumların çoğunlukta olduklarını kabul ettirdi. İzmir’in Yunanistan tarafından işgali, konferansa katılan diğer devletler tarafından kabul edildi. Böylece İzmir meselesi, İtilaf Devletleri arasında ilk ayrılıkların da yaşanmasına sebep  oldu</a:t>
            </a:r>
            <a:endParaRPr lang="tr-TR" dirty="0">
              <a:solidFill>
                <a:schemeClr val="bg1"/>
              </a:solidFill>
            </a:endParaRPr>
          </a:p>
        </p:txBody>
      </p:sp>
      <p:sp>
        <p:nvSpPr>
          <p:cNvPr id="9" name="Metin kutusu 8">
            <a:extLst>
              <a:ext uri="{FF2B5EF4-FFF2-40B4-BE49-F238E27FC236}">
                <a16:creationId xmlns:a16="http://schemas.microsoft.com/office/drawing/2014/main" id="{6811CB4E-F1F1-402B-B392-028E8FC8EF6F}"/>
              </a:ext>
            </a:extLst>
          </p:cNvPr>
          <p:cNvSpPr txBox="1"/>
          <p:nvPr/>
        </p:nvSpPr>
        <p:spPr>
          <a:xfrm>
            <a:off x="3706313" y="5236804"/>
            <a:ext cx="6096000" cy="1384995"/>
          </a:xfrm>
          <a:prstGeom prst="rect">
            <a:avLst/>
          </a:prstGeom>
          <a:noFill/>
        </p:spPr>
        <p:txBody>
          <a:bodyPr wrap="square">
            <a:spAutoFit/>
          </a:bodyPr>
          <a:lstStyle/>
          <a:p>
            <a:pPr algn="just"/>
            <a:r>
              <a:rPr lang="tr-TR" sz="1400" dirty="0">
                <a:solidFill>
                  <a:schemeClr val="bg1"/>
                </a:solidFill>
              </a:rPr>
              <a:t>Osmanlı Devleti’nin topraklarının paylaşımı, konferansta en fazla tartışılan konu olmasına rağmen savaşı kazanan devletler arasındaki çıkar çatışmalarından dolayı, Osmanlı Devleti ile yapılacak barış antlaşması daha sonraya bırakıldı. Osmanlı dışındaki İttifak Devletleri’yle I. Dünya Savaşı’nı bitiren antlaşmalar imzalandı. Bu antlaşmalarla savaşın galibi olan İtilaf Devletleri tarafından savaşı kaybeden İttifak Devletleri’ne siyasi, askerî ve ekonomik olarak ağır şartlar dayatıldı.</a:t>
            </a:r>
          </a:p>
        </p:txBody>
      </p:sp>
      <p:sp>
        <p:nvSpPr>
          <p:cNvPr id="8" name="Metin kutusu 7">
            <a:extLst>
              <a:ext uri="{FF2B5EF4-FFF2-40B4-BE49-F238E27FC236}">
                <a16:creationId xmlns:a16="http://schemas.microsoft.com/office/drawing/2014/main" id="{99C873DE-4BD5-4A73-A3CD-FC3A6A7DBD26}"/>
              </a:ext>
            </a:extLst>
          </p:cNvPr>
          <p:cNvSpPr txBox="1"/>
          <p:nvPr/>
        </p:nvSpPr>
        <p:spPr>
          <a:xfrm>
            <a:off x="135466" y="220343"/>
            <a:ext cx="6093724" cy="369332"/>
          </a:xfrm>
          <a:prstGeom prst="rect">
            <a:avLst/>
          </a:prstGeom>
          <a:noFill/>
        </p:spPr>
        <p:txBody>
          <a:bodyPr wrap="square">
            <a:spAutoFit/>
          </a:bodyPr>
          <a:lstStyle/>
          <a:p>
            <a:r>
              <a:rPr lang="tr-TR" b="1" dirty="0">
                <a:solidFill>
                  <a:schemeClr val="bg1"/>
                </a:solidFill>
              </a:rPr>
              <a:t>Paris Barış Konferansı ve Konferansta Yaşanan Gelişmeler</a:t>
            </a:r>
          </a:p>
        </p:txBody>
      </p:sp>
      <p:cxnSp>
        <p:nvCxnSpPr>
          <p:cNvPr id="6" name="Düz Ok Bağlayıcısı 5">
            <a:extLst>
              <a:ext uri="{FF2B5EF4-FFF2-40B4-BE49-F238E27FC236}">
                <a16:creationId xmlns:a16="http://schemas.microsoft.com/office/drawing/2014/main" id="{3D8FCD13-3D38-4538-A1DD-FB6C7438B0F0}"/>
              </a:ext>
            </a:extLst>
          </p:cNvPr>
          <p:cNvCxnSpPr>
            <a:cxnSpLocks/>
            <a:endCxn id="5" idx="1"/>
          </p:cNvCxnSpPr>
          <p:nvPr/>
        </p:nvCxnSpPr>
        <p:spPr>
          <a:xfrm>
            <a:off x="465666" y="1492518"/>
            <a:ext cx="3124201" cy="753971"/>
          </a:xfrm>
          <a:prstGeom prst="straightConnector1">
            <a:avLst/>
          </a:prstGeom>
          <a:ln>
            <a:solidFill>
              <a:schemeClr val="accent1">
                <a:alpha val="94000"/>
              </a:schemeClr>
            </a:solidFill>
            <a:tailEnd type="triangle"/>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30CA3A71-14D2-4D70-97AB-521ED9B4107F}"/>
              </a:ext>
            </a:extLst>
          </p:cNvPr>
          <p:cNvCxnSpPr>
            <a:cxnSpLocks/>
            <a:stCxn id="5" idx="1"/>
          </p:cNvCxnSpPr>
          <p:nvPr/>
        </p:nvCxnSpPr>
        <p:spPr>
          <a:xfrm flipH="1">
            <a:off x="465667" y="2246489"/>
            <a:ext cx="3124200" cy="1098011"/>
          </a:xfrm>
          <a:prstGeom prst="straightConnector1">
            <a:avLst/>
          </a:prstGeom>
          <a:ln>
            <a:solidFill>
              <a:schemeClr val="accent1">
                <a:alpha val="94000"/>
              </a:schemeClr>
            </a:solidFill>
            <a:tailEnd type="triangle"/>
          </a:ln>
          <a:effectLst>
            <a:glow rad="2286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2255790D-5278-48CD-AC17-B1D751180251}"/>
              </a:ext>
            </a:extLst>
          </p:cNvPr>
          <p:cNvCxnSpPr>
            <a:cxnSpLocks/>
          </p:cNvCxnSpPr>
          <p:nvPr/>
        </p:nvCxnSpPr>
        <p:spPr>
          <a:xfrm>
            <a:off x="582113" y="5231327"/>
            <a:ext cx="3007754" cy="933374"/>
          </a:xfrm>
          <a:prstGeom prst="straightConnector1">
            <a:avLst/>
          </a:prstGeom>
          <a:ln>
            <a:tailEnd type="triangle"/>
          </a:ln>
          <a:effectLst>
            <a:glow rad="228600">
              <a:srgbClr val="FFFF00">
                <a:alpha val="94000"/>
              </a:srgbClr>
            </a:glow>
          </a:effectLst>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35575CE0-4545-40AC-AE0B-F22094FEC8D1}"/>
              </a:ext>
            </a:extLst>
          </p:cNvPr>
          <p:cNvSpPr/>
          <p:nvPr/>
        </p:nvSpPr>
        <p:spPr>
          <a:xfrm>
            <a:off x="10811934" y="578118"/>
            <a:ext cx="914400" cy="914400"/>
          </a:xfrm>
          <a:prstGeom prst="ellipse">
            <a:avLst/>
          </a:prstGeom>
          <a:solidFill>
            <a:schemeClr val="tx1"/>
          </a:solidFill>
          <a:ln>
            <a:noFill/>
          </a:ln>
          <a:effectLst>
            <a:glow rad="14097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6175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2FCF81C-B1AB-4A08-A1A6-8759D2BE99AB}"/>
              </a:ext>
            </a:extLst>
          </p:cNvPr>
          <p:cNvSpPr txBox="1"/>
          <p:nvPr/>
        </p:nvSpPr>
        <p:spPr>
          <a:xfrm>
            <a:off x="118533" y="0"/>
            <a:ext cx="6096000" cy="1200329"/>
          </a:xfrm>
          <a:prstGeom prst="rect">
            <a:avLst/>
          </a:prstGeom>
          <a:noFill/>
        </p:spPr>
        <p:txBody>
          <a:bodyPr wrap="square">
            <a:spAutoFit/>
          </a:bodyPr>
          <a:lstStyle/>
          <a:p>
            <a:r>
              <a:rPr lang="tr-TR" b="1" dirty="0">
                <a:solidFill>
                  <a:srgbClr val="FF0000"/>
                </a:solidFill>
              </a:rPr>
              <a:t>I. Dünya Savaşında </a:t>
            </a:r>
          </a:p>
          <a:p>
            <a:r>
              <a:rPr lang="tr-TR" b="1" dirty="0">
                <a:solidFill>
                  <a:srgbClr val="FF0000"/>
                </a:solidFill>
              </a:rPr>
              <a:t>      Yenilen Devletler ile</a:t>
            </a:r>
          </a:p>
          <a:p>
            <a:r>
              <a:rPr lang="tr-TR" b="1" dirty="0">
                <a:solidFill>
                  <a:srgbClr val="FF0000"/>
                </a:solidFill>
              </a:rPr>
              <a:t>           Yapılan Barış Antlaşmaları</a:t>
            </a:r>
          </a:p>
          <a:p>
            <a:endParaRPr lang="tr-TR" b="1" dirty="0"/>
          </a:p>
        </p:txBody>
      </p:sp>
      <p:sp>
        <p:nvSpPr>
          <p:cNvPr id="6" name="Metin kutusu 5">
            <a:extLst>
              <a:ext uri="{FF2B5EF4-FFF2-40B4-BE49-F238E27FC236}">
                <a16:creationId xmlns:a16="http://schemas.microsoft.com/office/drawing/2014/main" id="{100B3310-E2B9-4729-A703-3C890F3C6642}"/>
              </a:ext>
            </a:extLst>
          </p:cNvPr>
          <p:cNvSpPr txBox="1"/>
          <p:nvPr/>
        </p:nvSpPr>
        <p:spPr>
          <a:xfrm>
            <a:off x="1938866" y="1309827"/>
            <a:ext cx="6620933" cy="369332"/>
          </a:xfrm>
          <a:prstGeom prst="rect">
            <a:avLst/>
          </a:prstGeom>
          <a:noFill/>
        </p:spPr>
        <p:txBody>
          <a:bodyPr wrap="square">
            <a:spAutoFit/>
          </a:bodyPr>
          <a:lstStyle/>
          <a:p>
            <a:r>
              <a:rPr lang="tr-TR" dirty="0">
                <a:solidFill>
                  <a:schemeClr val="bg1"/>
                </a:solidFill>
              </a:rPr>
              <a:t>Almanya </a:t>
            </a:r>
            <a:r>
              <a:rPr lang="tr-TR" dirty="0" err="1">
                <a:solidFill>
                  <a:schemeClr val="bg1"/>
                </a:solidFill>
              </a:rPr>
              <a:t>Versailles</a:t>
            </a:r>
            <a:r>
              <a:rPr lang="tr-TR" dirty="0">
                <a:solidFill>
                  <a:schemeClr val="bg1"/>
                </a:solidFill>
              </a:rPr>
              <a:t> (</a:t>
            </a:r>
            <a:r>
              <a:rPr lang="tr-TR" dirty="0" err="1">
                <a:solidFill>
                  <a:schemeClr val="bg1"/>
                </a:solidFill>
              </a:rPr>
              <a:t>Versay</a:t>
            </a:r>
            <a:r>
              <a:rPr lang="tr-TR" dirty="0">
                <a:solidFill>
                  <a:schemeClr val="bg1"/>
                </a:solidFill>
              </a:rPr>
              <a:t>) Antlaşması (28 Haziran  1919)  </a:t>
            </a:r>
          </a:p>
        </p:txBody>
      </p:sp>
      <p:sp>
        <p:nvSpPr>
          <p:cNvPr id="8" name="Metin kutusu 7">
            <a:extLst>
              <a:ext uri="{FF2B5EF4-FFF2-40B4-BE49-F238E27FC236}">
                <a16:creationId xmlns:a16="http://schemas.microsoft.com/office/drawing/2014/main" id="{D1ADF0D4-12D5-4A0C-B2C8-FACAD6DD746A}"/>
              </a:ext>
            </a:extLst>
          </p:cNvPr>
          <p:cNvSpPr txBox="1"/>
          <p:nvPr/>
        </p:nvSpPr>
        <p:spPr>
          <a:xfrm>
            <a:off x="2904066" y="2333985"/>
            <a:ext cx="6383867" cy="369332"/>
          </a:xfrm>
          <a:prstGeom prst="rect">
            <a:avLst/>
          </a:prstGeom>
          <a:noFill/>
        </p:spPr>
        <p:txBody>
          <a:bodyPr wrap="square">
            <a:spAutoFit/>
          </a:bodyPr>
          <a:lstStyle/>
          <a:p>
            <a:r>
              <a:rPr lang="tr-TR" dirty="0">
                <a:solidFill>
                  <a:schemeClr val="bg1"/>
                </a:solidFill>
              </a:rPr>
              <a:t>Avusturya Saint </a:t>
            </a:r>
            <a:r>
              <a:rPr lang="tr-TR" dirty="0" err="1">
                <a:solidFill>
                  <a:schemeClr val="bg1"/>
                </a:solidFill>
              </a:rPr>
              <a:t>Germain</a:t>
            </a:r>
            <a:r>
              <a:rPr lang="tr-TR" dirty="0">
                <a:solidFill>
                  <a:schemeClr val="bg1"/>
                </a:solidFill>
              </a:rPr>
              <a:t> (Sen </a:t>
            </a:r>
            <a:r>
              <a:rPr lang="tr-TR" dirty="0" err="1">
                <a:solidFill>
                  <a:schemeClr val="bg1"/>
                </a:solidFill>
              </a:rPr>
              <a:t>Jermen</a:t>
            </a:r>
            <a:r>
              <a:rPr lang="tr-TR" dirty="0">
                <a:solidFill>
                  <a:schemeClr val="bg1"/>
                </a:solidFill>
              </a:rPr>
              <a:t>) Antlaşması (10 Eylül 1919)</a:t>
            </a:r>
          </a:p>
        </p:txBody>
      </p:sp>
      <p:sp>
        <p:nvSpPr>
          <p:cNvPr id="10" name="Metin kutusu 9">
            <a:extLst>
              <a:ext uri="{FF2B5EF4-FFF2-40B4-BE49-F238E27FC236}">
                <a16:creationId xmlns:a16="http://schemas.microsoft.com/office/drawing/2014/main" id="{020C3BEA-4991-45D4-9480-701C488DB4B8}"/>
              </a:ext>
            </a:extLst>
          </p:cNvPr>
          <p:cNvSpPr txBox="1"/>
          <p:nvPr/>
        </p:nvSpPr>
        <p:spPr>
          <a:xfrm>
            <a:off x="5364663" y="4799948"/>
            <a:ext cx="6096000" cy="369332"/>
          </a:xfrm>
          <a:prstGeom prst="rect">
            <a:avLst/>
          </a:prstGeom>
          <a:noFill/>
        </p:spPr>
        <p:txBody>
          <a:bodyPr wrap="square">
            <a:spAutoFit/>
          </a:bodyPr>
          <a:lstStyle/>
          <a:p>
            <a:r>
              <a:rPr lang="tr-TR" dirty="0">
                <a:solidFill>
                  <a:schemeClr val="bg1"/>
                </a:solidFill>
              </a:rPr>
              <a:t>Macaristan </a:t>
            </a:r>
            <a:r>
              <a:rPr lang="tr-TR" dirty="0" err="1">
                <a:solidFill>
                  <a:schemeClr val="bg1"/>
                </a:solidFill>
              </a:rPr>
              <a:t>Triannon</a:t>
            </a:r>
            <a:r>
              <a:rPr lang="tr-TR" dirty="0">
                <a:solidFill>
                  <a:schemeClr val="bg1"/>
                </a:solidFill>
              </a:rPr>
              <a:t> (</a:t>
            </a:r>
            <a:r>
              <a:rPr lang="tr-TR" dirty="0" err="1">
                <a:solidFill>
                  <a:schemeClr val="bg1"/>
                </a:solidFill>
              </a:rPr>
              <a:t>Tiriyanon</a:t>
            </a:r>
            <a:r>
              <a:rPr lang="tr-TR" dirty="0">
                <a:solidFill>
                  <a:schemeClr val="bg1"/>
                </a:solidFill>
              </a:rPr>
              <a:t>) Antlaşması (4 Haziran 1920) </a:t>
            </a:r>
          </a:p>
        </p:txBody>
      </p:sp>
      <p:sp>
        <p:nvSpPr>
          <p:cNvPr id="12" name="Metin kutusu 11">
            <a:extLst>
              <a:ext uri="{FF2B5EF4-FFF2-40B4-BE49-F238E27FC236}">
                <a16:creationId xmlns:a16="http://schemas.microsoft.com/office/drawing/2014/main" id="{60B85D86-A8FF-4525-9912-334E0576CA3D}"/>
              </a:ext>
            </a:extLst>
          </p:cNvPr>
          <p:cNvSpPr txBox="1"/>
          <p:nvPr/>
        </p:nvSpPr>
        <p:spPr>
          <a:xfrm>
            <a:off x="4563533" y="3480264"/>
            <a:ext cx="5334000" cy="369332"/>
          </a:xfrm>
          <a:prstGeom prst="rect">
            <a:avLst/>
          </a:prstGeom>
          <a:noFill/>
        </p:spPr>
        <p:txBody>
          <a:bodyPr wrap="square">
            <a:spAutoFit/>
          </a:bodyPr>
          <a:lstStyle/>
          <a:p>
            <a:r>
              <a:rPr lang="tr-TR" dirty="0">
                <a:solidFill>
                  <a:schemeClr val="bg1"/>
                </a:solidFill>
              </a:rPr>
              <a:t>Bulgaristan </a:t>
            </a:r>
            <a:r>
              <a:rPr lang="tr-TR" dirty="0" err="1">
                <a:solidFill>
                  <a:schemeClr val="bg1"/>
                </a:solidFill>
              </a:rPr>
              <a:t>Neuilly</a:t>
            </a:r>
            <a:r>
              <a:rPr lang="tr-TR" dirty="0">
                <a:solidFill>
                  <a:schemeClr val="bg1"/>
                </a:solidFill>
              </a:rPr>
              <a:t> (</a:t>
            </a:r>
            <a:r>
              <a:rPr lang="tr-TR" dirty="0" err="1">
                <a:solidFill>
                  <a:schemeClr val="bg1"/>
                </a:solidFill>
              </a:rPr>
              <a:t>Nöyyi</a:t>
            </a:r>
            <a:r>
              <a:rPr lang="tr-TR" dirty="0">
                <a:solidFill>
                  <a:schemeClr val="bg1"/>
                </a:solidFill>
              </a:rPr>
              <a:t>) Antlaşması (27 Kasım 1919)</a:t>
            </a:r>
          </a:p>
        </p:txBody>
      </p:sp>
      <p:cxnSp>
        <p:nvCxnSpPr>
          <p:cNvPr id="22" name="Düz Ok Bağlayıcısı 21">
            <a:extLst>
              <a:ext uri="{FF2B5EF4-FFF2-40B4-BE49-F238E27FC236}">
                <a16:creationId xmlns:a16="http://schemas.microsoft.com/office/drawing/2014/main" id="{EC6FC8DA-0BDE-440A-8F66-CF4A6DE07E45}"/>
              </a:ext>
            </a:extLst>
          </p:cNvPr>
          <p:cNvCxnSpPr>
            <a:cxnSpLocks/>
          </p:cNvCxnSpPr>
          <p:nvPr/>
        </p:nvCxnSpPr>
        <p:spPr>
          <a:xfrm>
            <a:off x="4563533" y="1490180"/>
            <a:ext cx="1371600" cy="914400"/>
          </a:xfrm>
          <a:prstGeom prst="straightConnector1">
            <a:avLst/>
          </a:prstGeom>
          <a:ln>
            <a:tailEnd type="triangle"/>
          </a:ln>
          <a:effectLst>
            <a:glow rad="127000">
              <a:srgbClr val="FF0000"/>
            </a:glow>
          </a:effectLst>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id="{203742A3-77B0-4D02-A61F-35A34FDD9A68}"/>
              </a:ext>
            </a:extLst>
          </p:cNvPr>
          <p:cNvCxnSpPr>
            <a:cxnSpLocks/>
          </p:cNvCxnSpPr>
          <p:nvPr/>
        </p:nvCxnSpPr>
        <p:spPr>
          <a:xfrm>
            <a:off x="2590799" y="179792"/>
            <a:ext cx="1540934" cy="925226"/>
          </a:xfrm>
          <a:prstGeom prst="straightConnector1">
            <a:avLst/>
          </a:prstGeom>
          <a:ln>
            <a:solidFill>
              <a:srgbClr val="FFFF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Düz Ok Bağlayıcısı 27">
            <a:extLst>
              <a:ext uri="{FF2B5EF4-FFF2-40B4-BE49-F238E27FC236}">
                <a16:creationId xmlns:a16="http://schemas.microsoft.com/office/drawing/2014/main" id="{5D9D4E3A-D1E3-42D0-AD44-370B291AE7E3}"/>
              </a:ext>
            </a:extLst>
          </p:cNvPr>
          <p:cNvCxnSpPr>
            <a:cxnSpLocks/>
          </p:cNvCxnSpPr>
          <p:nvPr/>
        </p:nvCxnSpPr>
        <p:spPr>
          <a:xfrm>
            <a:off x="6214532" y="2689554"/>
            <a:ext cx="1439333" cy="914400"/>
          </a:xfrm>
          <a:prstGeom prst="straightConnector1">
            <a:avLst/>
          </a:prstGeom>
          <a:ln>
            <a:tailEnd type="triangle"/>
          </a:ln>
          <a:effectLst>
            <a:glow rad="228600">
              <a:srgbClr val="00B050">
                <a:alpha val="40000"/>
              </a:srgbClr>
            </a:glow>
          </a:effectLst>
        </p:spPr>
        <p:style>
          <a:lnRef idx="1">
            <a:schemeClr val="accent1"/>
          </a:lnRef>
          <a:fillRef idx="0">
            <a:schemeClr val="accent1"/>
          </a:fillRef>
          <a:effectRef idx="0">
            <a:schemeClr val="accent1"/>
          </a:effectRef>
          <a:fontRef idx="minor">
            <a:schemeClr val="tx1"/>
          </a:fontRef>
        </p:style>
      </p:cxnSp>
      <p:cxnSp>
        <p:nvCxnSpPr>
          <p:cNvPr id="31" name="Düz Ok Bağlayıcısı 30">
            <a:extLst>
              <a:ext uri="{FF2B5EF4-FFF2-40B4-BE49-F238E27FC236}">
                <a16:creationId xmlns:a16="http://schemas.microsoft.com/office/drawing/2014/main" id="{C964E63B-4630-4108-B6A1-6331005E73DB}"/>
              </a:ext>
            </a:extLst>
          </p:cNvPr>
          <p:cNvCxnSpPr>
            <a:cxnSpLocks/>
          </p:cNvCxnSpPr>
          <p:nvPr/>
        </p:nvCxnSpPr>
        <p:spPr>
          <a:xfrm>
            <a:off x="7907865" y="3866754"/>
            <a:ext cx="1498601" cy="955834"/>
          </a:xfrm>
          <a:prstGeom prst="straightConnector1">
            <a:avLst/>
          </a:prstGeom>
          <a:ln>
            <a:tailEnd type="triangle"/>
          </a:ln>
          <a:effectLst>
            <a:glow rad="228600">
              <a:schemeClr val="accent6">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Metin kutusu 12">
            <a:extLst>
              <a:ext uri="{FF2B5EF4-FFF2-40B4-BE49-F238E27FC236}">
                <a16:creationId xmlns:a16="http://schemas.microsoft.com/office/drawing/2014/main" id="{03D49CDD-877F-4DDB-AC63-400EF9BCD042}"/>
              </a:ext>
            </a:extLst>
          </p:cNvPr>
          <p:cNvSpPr txBox="1"/>
          <p:nvPr/>
        </p:nvSpPr>
        <p:spPr>
          <a:xfrm>
            <a:off x="1528549" y="5473005"/>
            <a:ext cx="6768784" cy="1384995"/>
          </a:xfrm>
          <a:prstGeom prst="rect">
            <a:avLst/>
          </a:prstGeom>
          <a:noFill/>
          <a:effectLst>
            <a:glow rad="228600">
              <a:schemeClr val="accent1">
                <a:satMod val="175000"/>
              </a:schemeClr>
            </a:glow>
          </a:effectLst>
        </p:spPr>
        <p:txBody>
          <a:bodyPr wrap="square">
            <a:spAutoFit/>
          </a:bodyPr>
          <a:lstStyle/>
          <a:p>
            <a:pPr algn="just"/>
            <a:r>
              <a:rPr lang="tr-TR" b="1" dirty="0">
                <a:solidFill>
                  <a:schemeClr val="bg1"/>
                </a:solidFill>
              </a:rPr>
              <a:t>Osmanlı ile Paris Barış Konferansında  barış antlaşması yapılmadı</a:t>
            </a:r>
            <a:r>
              <a:rPr lang="tr-TR" b="1" dirty="0"/>
              <a:t>. </a:t>
            </a:r>
          </a:p>
          <a:p>
            <a:pPr algn="just"/>
            <a:r>
              <a:rPr lang="tr-TR" dirty="0"/>
              <a:t>                                                          </a:t>
            </a:r>
            <a:r>
              <a:rPr lang="tr-TR" sz="6600" b="1" dirty="0">
                <a:solidFill>
                  <a:srgbClr val="FF0000"/>
                </a:solidFill>
              </a:rPr>
              <a:t>?</a:t>
            </a:r>
          </a:p>
        </p:txBody>
      </p:sp>
    </p:spTree>
    <p:extLst>
      <p:ext uri="{BB962C8B-B14F-4D97-AF65-F5344CB8AC3E}">
        <p14:creationId xmlns:p14="http://schemas.microsoft.com/office/powerpoint/2010/main" val="232193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55FCB40-2016-4165-A924-E5F447443420}"/>
              </a:ext>
            </a:extLst>
          </p:cNvPr>
          <p:cNvSpPr txBox="1"/>
          <p:nvPr/>
        </p:nvSpPr>
        <p:spPr>
          <a:xfrm>
            <a:off x="287869" y="646205"/>
            <a:ext cx="4840186" cy="2369880"/>
          </a:xfrm>
          <a:prstGeom prst="rect">
            <a:avLst/>
          </a:prstGeom>
          <a:noFill/>
        </p:spPr>
        <p:txBody>
          <a:bodyPr wrap="square">
            <a:spAutoFit/>
          </a:bodyPr>
          <a:lstStyle/>
          <a:p>
            <a:r>
              <a:rPr lang="tr-TR" b="1" dirty="0">
                <a:solidFill>
                  <a:srgbClr val="FF0000"/>
                </a:solidFill>
              </a:rPr>
              <a:t>Macaristan ile imzalanan </a:t>
            </a:r>
            <a:r>
              <a:rPr lang="tr-TR" b="1" dirty="0" err="1">
                <a:solidFill>
                  <a:srgbClr val="FF0000"/>
                </a:solidFill>
              </a:rPr>
              <a:t>Triannon</a:t>
            </a:r>
            <a:r>
              <a:rPr lang="tr-TR" b="1" dirty="0">
                <a:solidFill>
                  <a:srgbClr val="FF0000"/>
                </a:solidFill>
              </a:rPr>
              <a:t> (</a:t>
            </a:r>
            <a:r>
              <a:rPr lang="tr-TR" b="1" dirty="0" err="1">
                <a:solidFill>
                  <a:srgbClr val="FF0000"/>
                </a:solidFill>
              </a:rPr>
              <a:t>Tiriyanon</a:t>
            </a:r>
            <a:r>
              <a:rPr lang="tr-TR" b="1" dirty="0">
                <a:solidFill>
                  <a:srgbClr val="FF0000"/>
                </a:solidFill>
              </a:rPr>
              <a:t>) Antlaşması’na göre:</a:t>
            </a:r>
          </a:p>
          <a:p>
            <a:endParaRPr lang="tr-TR" sz="1400" dirty="0">
              <a:solidFill>
                <a:schemeClr val="bg1"/>
              </a:solidFill>
            </a:endParaRPr>
          </a:p>
          <a:p>
            <a:r>
              <a:rPr lang="tr-TR" sz="1400" b="1" dirty="0">
                <a:solidFill>
                  <a:schemeClr val="bg1"/>
                </a:solidFill>
              </a:rPr>
              <a:t>1. </a:t>
            </a:r>
            <a:r>
              <a:rPr lang="tr-TR" sz="1400" dirty="0" err="1">
                <a:solidFill>
                  <a:schemeClr val="bg1"/>
                </a:solidFill>
              </a:rPr>
              <a:t>Presburg</a:t>
            </a:r>
            <a:r>
              <a:rPr lang="tr-TR" sz="1400" dirty="0">
                <a:solidFill>
                  <a:schemeClr val="bg1"/>
                </a:solidFill>
              </a:rPr>
              <a:t> bölgesi Çekoslovakya’ya; Bosna Hersek Yugoslavya’ya; </a:t>
            </a:r>
            <a:r>
              <a:rPr lang="tr-TR" sz="1400" dirty="0" err="1">
                <a:solidFill>
                  <a:schemeClr val="bg1"/>
                </a:solidFill>
              </a:rPr>
              <a:t>Transilvanya</a:t>
            </a:r>
            <a:r>
              <a:rPr lang="tr-TR" sz="1400" dirty="0">
                <a:solidFill>
                  <a:schemeClr val="bg1"/>
                </a:solidFill>
              </a:rPr>
              <a:t> Romanya’ya; </a:t>
            </a:r>
            <a:r>
              <a:rPr lang="tr-TR" sz="1400" dirty="0" err="1">
                <a:solidFill>
                  <a:schemeClr val="bg1"/>
                </a:solidFill>
              </a:rPr>
              <a:t>Burgerland</a:t>
            </a:r>
            <a:r>
              <a:rPr lang="tr-TR" sz="1400" dirty="0">
                <a:solidFill>
                  <a:schemeClr val="bg1"/>
                </a:solidFill>
              </a:rPr>
              <a:t> Avusturya’ya bırakılacak.</a:t>
            </a:r>
          </a:p>
          <a:p>
            <a:r>
              <a:rPr lang="tr-TR" sz="1400" b="1" dirty="0">
                <a:solidFill>
                  <a:schemeClr val="bg1"/>
                </a:solidFill>
              </a:rPr>
              <a:t>2. </a:t>
            </a:r>
            <a:r>
              <a:rPr lang="tr-TR" sz="1400" dirty="0">
                <a:solidFill>
                  <a:schemeClr val="bg1"/>
                </a:solidFill>
              </a:rPr>
              <a:t>Macaristan’da zorunlu askerlik kaldırılacak, ordusu 35 bin kişi ile sınırlandırılacak, deniz ve hava kuvveti oluşturması yasaklanacak.</a:t>
            </a:r>
          </a:p>
          <a:p>
            <a:r>
              <a:rPr lang="tr-TR" sz="1400" b="1" dirty="0">
                <a:solidFill>
                  <a:schemeClr val="bg1"/>
                </a:solidFill>
              </a:rPr>
              <a:t>3. </a:t>
            </a:r>
            <a:r>
              <a:rPr lang="tr-TR" sz="1400" dirty="0">
                <a:solidFill>
                  <a:schemeClr val="bg1"/>
                </a:solidFill>
              </a:rPr>
              <a:t>Macaristan savaş tazminatı ödeyecek.</a:t>
            </a:r>
          </a:p>
        </p:txBody>
      </p:sp>
      <p:sp>
        <p:nvSpPr>
          <p:cNvPr id="5" name="Metin kutusu 4">
            <a:extLst>
              <a:ext uri="{FF2B5EF4-FFF2-40B4-BE49-F238E27FC236}">
                <a16:creationId xmlns:a16="http://schemas.microsoft.com/office/drawing/2014/main" id="{70F066DF-06C4-41DF-A8A3-24D20C249E3D}"/>
              </a:ext>
            </a:extLst>
          </p:cNvPr>
          <p:cNvSpPr txBox="1"/>
          <p:nvPr/>
        </p:nvSpPr>
        <p:spPr>
          <a:xfrm>
            <a:off x="6403204" y="507706"/>
            <a:ext cx="5285030" cy="2646878"/>
          </a:xfrm>
          <a:prstGeom prst="rect">
            <a:avLst/>
          </a:prstGeom>
          <a:noFill/>
        </p:spPr>
        <p:txBody>
          <a:bodyPr wrap="square">
            <a:spAutoFit/>
          </a:bodyPr>
          <a:lstStyle/>
          <a:p>
            <a:r>
              <a:rPr lang="tr-TR" b="1" dirty="0">
                <a:solidFill>
                  <a:srgbClr val="FF0000"/>
                </a:solidFill>
              </a:rPr>
              <a:t>Avusturya ile imzalanan Saint </a:t>
            </a:r>
            <a:r>
              <a:rPr lang="tr-TR" b="1" dirty="0" err="1">
                <a:solidFill>
                  <a:srgbClr val="FF0000"/>
                </a:solidFill>
              </a:rPr>
              <a:t>Germain</a:t>
            </a:r>
            <a:r>
              <a:rPr lang="tr-TR" b="1" dirty="0">
                <a:solidFill>
                  <a:srgbClr val="FF0000"/>
                </a:solidFill>
              </a:rPr>
              <a:t> (Sen </a:t>
            </a:r>
            <a:r>
              <a:rPr lang="tr-TR" b="1" dirty="0" err="1">
                <a:solidFill>
                  <a:srgbClr val="FF0000"/>
                </a:solidFill>
              </a:rPr>
              <a:t>Jermen</a:t>
            </a:r>
            <a:r>
              <a:rPr lang="tr-TR" b="1" dirty="0">
                <a:solidFill>
                  <a:srgbClr val="FF0000"/>
                </a:solidFill>
              </a:rPr>
              <a:t>) Antlaşması’na göre:</a:t>
            </a:r>
          </a:p>
          <a:p>
            <a:endParaRPr lang="tr-TR" dirty="0">
              <a:solidFill>
                <a:schemeClr val="bg1"/>
              </a:solidFill>
            </a:endParaRPr>
          </a:p>
          <a:p>
            <a:r>
              <a:rPr lang="tr-TR" sz="1400" b="1" dirty="0">
                <a:solidFill>
                  <a:schemeClr val="bg1"/>
                </a:solidFill>
              </a:rPr>
              <a:t>1</a:t>
            </a:r>
            <a:r>
              <a:rPr lang="tr-TR" sz="1400" dirty="0">
                <a:solidFill>
                  <a:schemeClr val="bg1"/>
                </a:solidFill>
              </a:rPr>
              <a:t>. Avusturya-Macaristan İmparatorluğu parçalandı. Macaristan, Çekoslovakya ve Yugoslavya bağımsız oldu. Galiçya Polonya’ya; Hırvatistan Yugoslavya’ya; </a:t>
            </a:r>
            <a:r>
              <a:rPr lang="tr-TR" sz="1400" dirty="0" err="1">
                <a:solidFill>
                  <a:schemeClr val="bg1"/>
                </a:solidFill>
              </a:rPr>
              <a:t>Tirol</a:t>
            </a:r>
            <a:r>
              <a:rPr lang="tr-TR" sz="1400" dirty="0">
                <a:solidFill>
                  <a:schemeClr val="bg1"/>
                </a:solidFill>
              </a:rPr>
              <a:t> ve </a:t>
            </a:r>
            <a:r>
              <a:rPr lang="tr-TR" sz="1400" dirty="0" err="1">
                <a:solidFill>
                  <a:schemeClr val="bg1"/>
                </a:solidFill>
              </a:rPr>
              <a:t>Trieste</a:t>
            </a:r>
            <a:r>
              <a:rPr lang="tr-TR" sz="1400" dirty="0">
                <a:solidFill>
                  <a:schemeClr val="bg1"/>
                </a:solidFill>
              </a:rPr>
              <a:t> İtalya’ya; </a:t>
            </a:r>
            <a:r>
              <a:rPr lang="tr-TR" sz="1400" dirty="0" err="1">
                <a:solidFill>
                  <a:schemeClr val="bg1"/>
                </a:solidFill>
              </a:rPr>
              <a:t>Bukoniva</a:t>
            </a:r>
            <a:r>
              <a:rPr lang="tr-TR" sz="1400" dirty="0">
                <a:solidFill>
                  <a:schemeClr val="bg1"/>
                </a:solidFill>
              </a:rPr>
              <a:t> Romanya’ya bırakılacak.</a:t>
            </a:r>
          </a:p>
          <a:p>
            <a:r>
              <a:rPr lang="tr-TR" sz="1400" b="1" dirty="0">
                <a:solidFill>
                  <a:schemeClr val="bg1"/>
                </a:solidFill>
              </a:rPr>
              <a:t>2. </a:t>
            </a:r>
            <a:r>
              <a:rPr lang="tr-TR" sz="1400" dirty="0">
                <a:solidFill>
                  <a:schemeClr val="bg1"/>
                </a:solidFill>
              </a:rPr>
              <a:t>Milletler Cemiyetinin izni olmadan Almanya ile birleşmeyecek.</a:t>
            </a:r>
          </a:p>
          <a:p>
            <a:r>
              <a:rPr lang="tr-TR" sz="1400" b="1" dirty="0">
                <a:solidFill>
                  <a:schemeClr val="bg1"/>
                </a:solidFill>
              </a:rPr>
              <a:t>3</a:t>
            </a:r>
            <a:r>
              <a:rPr lang="tr-TR" sz="1400" dirty="0">
                <a:solidFill>
                  <a:schemeClr val="bg1"/>
                </a:solidFill>
              </a:rPr>
              <a:t>. Avusturya’da zorunlu askerlik kaldırılacak ve Avusturya ordusu 30 bin kişiyle sınırlandırılacak.</a:t>
            </a:r>
          </a:p>
          <a:p>
            <a:r>
              <a:rPr lang="tr-TR" sz="1400" b="1" dirty="0">
                <a:solidFill>
                  <a:schemeClr val="bg1"/>
                </a:solidFill>
              </a:rPr>
              <a:t>4. </a:t>
            </a:r>
            <a:r>
              <a:rPr lang="tr-TR" sz="1400" dirty="0">
                <a:solidFill>
                  <a:schemeClr val="bg1"/>
                </a:solidFill>
              </a:rPr>
              <a:t>Avusturya savaş tazminatı ödeyecek.</a:t>
            </a:r>
          </a:p>
        </p:txBody>
      </p:sp>
      <p:sp>
        <p:nvSpPr>
          <p:cNvPr id="6" name="Metin kutusu 5">
            <a:extLst>
              <a:ext uri="{FF2B5EF4-FFF2-40B4-BE49-F238E27FC236}">
                <a16:creationId xmlns:a16="http://schemas.microsoft.com/office/drawing/2014/main" id="{5D73CA5E-F320-4005-922F-91903924251C}"/>
              </a:ext>
            </a:extLst>
          </p:cNvPr>
          <p:cNvSpPr txBox="1"/>
          <p:nvPr/>
        </p:nvSpPr>
        <p:spPr>
          <a:xfrm>
            <a:off x="6808692" y="4393451"/>
            <a:ext cx="5285026" cy="1938992"/>
          </a:xfrm>
          <a:prstGeom prst="rect">
            <a:avLst/>
          </a:prstGeom>
          <a:noFill/>
        </p:spPr>
        <p:txBody>
          <a:bodyPr wrap="square">
            <a:spAutoFit/>
          </a:bodyPr>
          <a:lstStyle/>
          <a:p>
            <a:r>
              <a:rPr lang="tr-TR" b="1" dirty="0">
                <a:solidFill>
                  <a:srgbClr val="FF0000"/>
                </a:solidFill>
              </a:rPr>
              <a:t>Bulgaristan ile imzalanan </a:t>
            </a:r>
            <a:r>
              <a:rPr lang="tr-TR" b="1" dirty="0" err="1">
                <a:solidFill>
                  <a:srgbClr val="FF0000"/>
                </a:solidFill>
              </a:rPr>
              <a:t>Neuilly</a:t>
            </a:r>
            <a:r>
              <a:rPr lang="tr-TR" b="1" dirty="0">
                <a:solidFill>
                  <a:srgbClr val="FF0000"/>
                </a:solidFill>
              </a:rPr>
              <a:t> (</a:t>
            </a:r>
            <a:r>
              <a:rPr lang="tr-TR" b="1" dirty="0" err="1">
                <a:solidFill>
                  <a:srgbClr val="FF0000"/>
                </a:solidFill>
              </a:rPr>
              <a:t>Nöyyi</a:t>
            </a:r>
            <a:r>
              <a:rPr lang="tr-TR" b="1" dirty="0">
                <a:solidFill>
                  <a:srgbClr val="FF0000"/>
                </a:solidFill>
              </a:rPr>
              <a:t>) Antlaşması’na göre:</a:t>
            </a:r>
          </a:p>
          <a:p>
            <a:endParaRPr lang="tr-TR" sz="1400" dirty="0">
              <a:solidFill>
                <a:schemeClr val="bg1"/>
              </a:solidFill>
            </a:endParaRPr>
          </a:p>
          <a:p>
            <a:r>
              <a:rPr lang="tr-TR" sz="1400" b="1" dirty="0">
                <a:solidFill>
                  <a:schemeClr val="bg1"/>
                </a:solidFill>
              </a:rPr>
              <a:t>1. </a:t>
            </a:r>
            <a:r>
              <a:rPr lang="tr-TR" sz="1400" dirty="0">
                <a:solidFill>
                  <a:schemeClr val="bg1"/>
                </a:solidFill>
              </a:rPr>
              <a:t>Güney </a:t>
            </a:r>
            <a:r>
              <a:rPr lang="tr-TR" sz="1400" dirty="0" err="1">
                <a:solidFill>
                  <a:schemeClr val="bg1"/>
                </a:solidFill>
              </a:rPr>
              <a:t>Dobruca</a:t>
            </a:r>
            <a:r>
              <a:rPr lang="tr-TR" sz="1400" dirty="0">
                <a:solidFill>
                  <a:schemeClr val="bg1"/>
                </a:solidFill>
              </a:rPr>
              <a:t> Romanya’ya; Gümülcine ve Dedeağaç Yunanistan’a; </a:t>
            </a:r>
            <a:r>
              <a:rPr lang="tr-TR" sz="1400" dirty="0" err="1">
                <a:solidFill>
                  <a:schemeClr val="bg1"/>
                </a:solidFill>
              </a:rPr>
              <a:t>Tsaribrod</a:t>
            </a:r>
            <a:r>
              <a:rPr lang="tr-TR" sz="1400" dirty="0">
                <a:solidFill>
                  <a:schemeClr val="bg1"/>
                </a:solidFill>
              </a:rPr>
              <a:t> ve </a:t>
            </a:r>
            <a:r>
              <a:rPr lang="tr-TR" sz="1400" dirty="0" err="1">
                <a:solidFill>
                  <a:schemeClr val="bg1"/>
                </a:solidFill>
              </a:rPr>
              <a:t>Srurmitsa</a:t>
            </a:r>
            <a:r>
              <a:rPr lang="tr-TR" sz="1400" dirty="0">
                <a:solidFill>
                  <a:schemeClr val="bg1"/>
                </a:solidFill>
              </a:rPr>
              <a:t> Yugoslavya’ya bırakılacak.</a:t>
            </a:r>
          </a:p>
          <a:p>
            <a:r>
              <a:rPr lang="tr-TR" sz="1400" b="1" dirty="0">
                <a:solidFill>
                  <a:schemeClr val="bg1"/>
                </a:solidFill>
              </a:rPr>
              <a:t>2. </a:t>
            </a:r>
            <a:r>
              <a:rPr lang="tr-TR" sz="1400" dirty="0">
                <a:solidFill>
                  <a:schemeClr val="bg1"/>
                </a:solidFill>
              </a:rPr>
              <a:t>Bulgaristan’da zorunlu askerlik kaldırılacak. Ordusu 25 bin kişi ile sınırlandırılacak, deniz ve hava kuvveti oluşturması yasaklanacak.</a:t>
            </a:r>
          </a:p>
          <a:p>
            <a:r>
              <a:rPr lang="tr-TR" sz="1400" b="1" dirty="0">
                <a:solidFill>
                  <a:schemeClr val="bg1"/>
                </a:solidFill>
              </a:rPr>
              <a:t>3</a:t>
            </a:r>
            <a:r>
              <a:rPr lang="tr-TR" sz="1400" dirty="0">
                <a:solidFill>
                  <a:schemeClr val="bg1"/>
                </a:solidFill>
              </a:rPr>
              <a:t>. Bulgaristan savaş tazminatı ödeyecek.</a:t>
            </a:r>
          </a:p>
        </p:txBody>
      </p:sp>
      <p:cxnSp>
        <p:nvCxnSpPr>
          <p:cNvPr id="7" name="Düz Ok Bağlayıcısı 6">
            <a:extLst>
              <a:ext uri="{FF2B5EF4-FFF2-40B4-BE49-F238E27FC236}">
                <a16:creationId xmlns:a16="http://schemas.microsoft.com/office/drawing/2014/main" id="{E4B0CEF3-2013-4353-9575-60F755B9178C}"/>
              </a:ext>
            </a:extLst>
          </p:cNvPr>
          <p:cNvCxnSpPr>
            <a:cxnSpLocks/>
          </p:cNvCxnSpPr>
          <p:nvPr/>
        </p:nvCxnSpPr>
        <p:spPr>
          <a:xfrm>
            <a:off x="5128055" y="2205161"/>
            <a:ext cx="1275149" cy="0"/>
          </a:xfrm>
          <a:prstGeom prst="straightConnector1">
            <a:avLst/>
          </a:prstGeom>
          <a:ln>
            <a:tailEnd type="triangle"/>
          </a:ln>
          <a:effectLst>
            <a:glow rad="228600">
              <a:srgbClr val="FF0000"/>
            </a:glow>
          </a:effectLst>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97B1969-C531-4314-B257-9FA194A97BCE}"/>
              </a:ext>
            </a:extLst>
          </p:cNvPr>
          <p:cNvCxnSpPr>
            <a:cxnSpLocks/>
          </p:cNvCxnSpPr>
          <p:nvPr/>
        </p:nvCxnSpPr>
        <p:spPr>
          <a:xfrm>
            <a:off x="9858519" y="3016085"/>
            <a:ext cx="0" cy="1250197"/>
          </a:xfrm>
          <a:prstGeom prst="straightConnector1">
            <a:avLst/>
          </a:prstGeom>
          <a:ln>
            <a:tailEnd type="triangle"/>
          </a:ln>
          <a:effectLst>
            <a:glow rad="279400">
              <a:schemeClr val="accent3">
                <a:satMod val="175000"/>
              </a:schemeClr>
            </a:glow>
          </a:effectLst>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037F4907-B7DB-4CF9-AF6B-E63B65A4EFE8}"/>
              </a:ext>
            </a:extLst>
          </p:cNvPr>
          <p:cNvCxnSpPr>
            <a:cxnSpLocks/>
          </p:cNvCxnSpPr>
          <p:nvPr/>
        </p:nvCxnSpPr>
        <p:spPr>
          <a:xfrm flipH="1">
            <a:off x="5328981" y="5575033"/>
            <a:ext cx="1529036" cy="0"/>
          </a:xfrm>
          <a:prstGeom prst="straightConnector1">
            <a:avLst/>
          </a:prstGeom>
          <a:ln>
            <a:tailEnd type="triangle"/>
          </a:ln>
          <a:effectLst>
            <a:glow rad="228600">
              <a:srgbClr val="7030A0"/>
            </a:glow>
          </a:effectLst>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9B9436E5-F396-4188-A757-884892947C8A}"/>
              </a:ext>
            </a:extLst>
          </p:cNvPr>
          <p:cNvSpPr txBox="1"/>
          <p:nvPr/>
        </p:nvSpPr>
        <p:spPr>
          <a:xfrm>
            <a:off x="98282" y="4251594"/>
            <a:ext cx="5506651" cy="2646878"/>
          </a:xfrm>
          <a:prstGeom prst="rect">
            <a:avLst/>
          </a:prstGeom>
          <a:noFill/>
        </p:spPr>
        <p:txBody>
          <a:bodyPr wrap="square">
            <a:spAutoFit/>
          </a:bodyPr>
          <a:lstStyle/>
          <a:p>
            <a:r>
              <a:rPr lang="tr-TR" b="1" dirty="0">
                <a:solidFill>
                  <a:srgbClr val="FF0000"/>
                </a:solidFill>
              </a:rPr>
              <a:t>Almanya ile imzalanan </a:t>
            </a:r>
            <a:r>
              <a:rPr lang="tr-TR" b="1" dirty="0" err="1">
                <a:solidFill>
                  <a:srgbClr val="FF0000"/>
                </a:solidFill>
              </a:rPr>
              <a:t>Versailles</a:t>
            </a:r>
            <a:r>
              <a:rPr lang="tr-TR" b="1" dirty="0">
                <a:solidFill>
                  <a:srgbClr val="FF0000"/>
                </a:solidFill>
              </a:rPr>
              <a:t> (</a:t>
            </a:r>
            <a:r>
              <a:rPr lang="tr-TR" b="1" dirty="0" err="1">
                <a:solidFill>
                  <a:srgbClr val="FF0000"/>
                </a:solidFill>
              </a:rPr>
              <a:t>Versay</a:t>
            </a:r>
            <a:r>
              <a:rPr lang="tr-TR" b="1" dirty="0">
                <a:solidFill>
                  <a:srgbClr val="FF0000"/>
                </a:solidFill>
              </a:rPr>
              <a:t>) Antlaşması’na göre:</a:t>
            </a:r>
          </a:p>
          <a:p>
            <a:endParaRPr lang="tr-TR" dirty="0">
              <a:solidFill>
                <a:schemeClr val="bg1"/>
              </a:solidFill>
            </a:endParaRPr>
          </a:p>
          <a:p>
            <a:r>
              <a:rPr lang="tr-TR" sz="1400" b="1" dirty="0">
                <a:solidFill>
                  <a:schemeClr val="bg1"/>
                </a:solidFill>
              </a:rPr>
              <a:t>1</a:t>
            </a:r>
            <a:r>
              <a:rPr lang="tr-TR" sz="1400" dirty="0">
                <a:solidFill>
                  <a:schemeClr val="bg1"/>
                </a:solidFill>
              </a:rPr>
              <a:t>. Almanya, Fransa ve Belçika’dan daha önceden aldığı bütün toprakları geri verecek.</a:t>
            </a:r>
          </a:p>
          <a:p>
            <a:r>
              <a:rPr lang="tr-TR" sz="1400" b="1" dirty="0">
                <a:solidFill>
                  <a:schemeClr val="bg1"/>
                </a:solidFill>
              </a:rPr>
              <a:t>2. </a:t>
            </a:r>
            <a:r>
              <a:rPr lang="tr-TR" sz="1400" dirty="0">
                <a:solidFill>
                  <a:schemeClr val="bg1"/>
                </a:solidFill>
              </a:rPr>
              <a:t>Almanya’nın bütün sömürgeleri İngiltere, Fransa ve Japonya arasında paylaşılacak.</a:t>
            </a:r>
          </a:p>
          <a:p>
            <a:r>
              <a:rPr lang="tr-TR" sz="1400" b="1" dirty="0">
                <a:solidFill>
                  <a:schemeClr val="bg1"/>
                </a:solidFill>
              </a:rPr>
              <a:t>3. </a:t>
            </a:r>
            <a:r>
              <a:rPr lang="tr-TR" sz="1400" dirty="0">
                <a:solidFill>
                  <a:schemeClr val="bg1"/>
                </a:solidFill>
              </a:rPr>
              <a:t>Almanya’da zorunlu askerlik kaldırılacak, Alman ordusu 100 bin kişiye indirilecek. Deniz kuvvetleri sınırlandırılacak. Denizaltı ve savaş uçağı yapması yasaklanacak.</a:t>
            </a:r>
          </a:p>
          <a:p>
            <a:r>
              <a:rPr lang="tr-TR" sz="1400" b="1" dirty="0">
                <a:solidFill>
                  <a:schemeClr val="bg1"/>
                </a:solidFill>
              </a:rPr>
              <a:t>4. </a:t>
            </a:r>
            <a:r>
              <a:rPr lang="tr-TR" sz="1400" dirty="0">
                <a:solidFill>
                  <a:schemeClr val="bg1"/>
                </a:solidFill>
              </a:rPr>
              <a:t>Almanya savaş tazminatı (tamirat borcu adı altında) ödeyecek</a:t>
            </a:r>
            <a:r>
              <a:rPr lang="tr-TR" sz="1200" dirty="0">
                <a:solidFill>
                  <a:schemeClr val="bg1"/>
                </a:solidFill>
              </a:rPr>
              <a:t>.</a:t>
            </a:r>
          </a:p>
        </p:txBody>
      </p:sp>
      <p:sp>
        <p:nvSpPr>
          <p:cNvPr id="27" name="Metin kutusu 26">
            <a:extLst>
              <a:ext uri="{FF2B5EF4-FFF2-40B4-BE49-F238E27FC236}">
                <a16:creationId xmlns:a16="http://schemas.microsoft.com/office/drawing/2014/main" id="{9F40DA96-D343-4D57-AAB4-37FD333860E5}"/>
              </a:ext>
            </a:extLst>
          </p:cNvPr>
          <p:cNvSpPr txBox="1"/>
          <p:nvPr/>
        </p:nvSpPr>
        <p:spPr>
          <a:xfrm>
            <a:off x="287869" y="135016"/>
            <a:ext cx="6093724" cy="369332"/>
          </a:xfrm>
          <a:prstGeom prst="rect">
            <a:avLst/>
          </a:prstGeom>
          <a:noFill/>
        </p:spPr>
        <p:txBody>
          <a:bodyPr wrap="square">
            <a:spAutoFit/>
          </a:bodyPr>
          <a:lstStyle/>
          <a:p>
            <a:r>
              <a:rPr lang="tr-TR" b="1" dirty="0"/>
              <a:t> </a:t>
            </a:r>
            <a:r>
              <a:rPr lang="tr-TR" b="1" dirty="0">
                <a:solidFill>
                  <a:schemeClr val="bg1"/>
                </a:solidFill>
              </a:rPr>
              <a:t>Barış Antlaşmalarının Genel Hükümleri</a:t>
            </a:r>
          </a:p>
        </p:txBody>
      </p:sp>
      <p:sp>
        <p:nvSpPr>
          <p:cNvPr id="2" name="Ok: Dörtlü 1">
            <a:extLst>
              <a:ext uri="{FF2B5EF4-FFF2-40B4-BE49-F238E27FC236}">
                <a16:creationId xmlns:a16="http://schemas.microsoft.com/office/drawing/2014/main" id="{EAE61222-9A6E-4B1C-B327-77C6AA8E5376}"/>
              </a:ext>
            </a:extLst>
          </p:cNvPr>
          <p:cNvSpPr/>
          <p:nvPr/>
        </p:nvSpPr>
        <p:spPr>
          <a:xfrm>
            <a:off x="2740799" y="3143254"/>
            <a:ext cx="6095995" cy="1097010"/>
          </a:xfrm>
          <a:prstGeom prst="quadArrow">
            <a:avLst/>
          </a:prstGeom>
          <a:solidFill>
            <a:schemeClr val="bg1"/>
          </a:solidFill>
          <a:ln>
            <a:noFill/>
          </a:ln>
          <a:effectLst>
            <a:glow rad="228600">
              <a:schemeClr val="bg2">
                <a:lumMod val="1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Bu ağır hükümler </a:t>
            </a:r>
            <a:r>
              <a:rPr lang="tr-TR" b="1" dirty="0" err="1">
                <a:solidFill>
                  <a:schemeClr val="tx1"/>
                </a:solidFill>
              </a:rPr>
              <a:t>II.Dünya</a:t>
            </a:r>
            <a:r>
              <a:rPr lang="tr-TR" b="1" dirty="0">
                <a:solidFill>
                  <a:schemeClr val="tx1"/>
                </a:solidFill>
              </a:rPr>
              <a:t> Savaşının çıkışında etkili olacaktır</a:t>
            </a:r>
          </a:p>
        </p:txBody>
      </p:sp>
    </p:spTree>
    <p:extLst>
      <p:ext uri="{BB962C8B-B14F-4D97-AF65-F5344CB8AC3E}">
        <p14:creationId xmlns:p14="http://schemas.microsoft.com/office/powerpoint/2010/main" val="232298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0A1891E-E5E4-4770-8F49-57C5A00E7778}"/>
              </a:ext>
            </a:extLst>
          </p:cNvPr>
          <p:cNvSpPr txBox="1"/>
          <p:nvPr/>
        </p:nvSpPr>
        <p:spPr>
          <a:xfrm>
            <a:off x="409180" y="2214644"/>
            <a:ext cx="8531620" cy="1077218"/>
          </a:xfrm>
          <a:prstGeom prst="rect">
            <a:avLst/>
          </a:prstGeom>
          <a:noFill/>
        </p:spPr>
        <p:txBody>
          <a:bodyPr wrap="square">
            <a:spAutoFit/>
          </a:bodyPr>
          <a:lstStyle/>
          <a:p>
            <a:pPr algn="just"/>
            <a:r>
              <a:rPr lang="tr-TR" sz="1600" b="0" i="0" dirty="0">
                <a:solidFill>
                  <a:schemeClr val="bg1"/>
                </a:solidFill>
                <a:effectLst/>
                <a:latin typeface="Calibri" panose="020F0502020204030204" pitchFamily="34" charset="0"/>
                <a:cs typeface="Calibri" panose="020F0502020204030204" pitchFamily="34" charset="0"/>
              </a:rPr>
              <a:t>Diğer devletlerinde Wilson’un bu görüşüne katılması üzerine 18 Ocak 1919 yılında toplanan Paris Barış Konferansı’nda Cemiyetin kurulması ana gündem maddesi oldu. Bu görüşmelerin ardından temel amacı ülkeler arasında yaşanabilecek sorunları barışçı yollarla çözmek olan Milletler Cemiyeti 10 Ocak 1920 tarihinde İsviçre’de kuruldu. </a:t>
            </a:r>
            <a:endParaRPr lang="tr-TR" sz="1600" dirty="0">
              <a:solidFill>
                <a:schemeClr val="bg1"/>
              </a:solidFill>
              <a:latin typeface="Calibri" panose="020F0502020204030204" pitchFamily="34" charset="0"/>
              <a:cs typeface="Calibri" panose="020F0502020204030204" pitchFamily="34" charset="0"/>
            </a:endParaRPr>
          </a:p>
        </p:txBody>
      </p:sp>
      <p:sp>
        <p:nvSpPr>
          <p:cNvPr id="5" name="Metin kutusu 4">
            <a:extLst>
              <a:ext uri="{FF2B5EF4-FFF2-40B4-BE49-F238E27FC236}">
                <a16:creationId xmlns:a16="http://schemas.microsoft.com/office/drawing/2014/main" id="{57D29B58-271B-4098-AB14-E725EF49A174}"/>
              </a:ext>
            </a:extLst>
          </p:cNvPr>
          <p:cNvSpPr txBox="1"/>
          <p:nvPr/>
        </p:nvSpPr>
        <p:spPr>
          <a:xfrm>
            <a:off x="409180" y="592253"/>
            <a:ext cx="7062338" cy="1323439"/>
          </a:xfrm>
          <a:prstGeom prst="rect">
            <a:avLst/>
          </a:prstGeom>
          <a:noFill/>
        </p:spPr>
        <p:txBody>
          <a:bodyPr wrap="square">
            <a:spAutoFit/>
          </a:bodyPr>
          <a:lstStyle/>
          <a:p>
            <a:pPr algn="just"/>
            <a:r>
              <a:rPr lang="tr-TR" sz="1600" b="0" i="0" dirty="0">
                <a:solidFill>
                  <a:schemeClr val="bg1"/>
                </a:solidFill>
                <a:effectLst/>
                <a:latin typeface="Calibri" panose="020F0502020204030204" pitchFamily="34" charset="0"/>
                <a:cs typeface="Calibri" panose="020F0502020204030204" pitchFamily="34" charset="0"/>
              </a:rPr>
              <a:t>Amerika Başkanı Wilson savaş devam ederken yayınladığı ilkelerinde ilk defa bir “barış cemiyeti” kurulması ihtiyacından söz etmişti. Milletler Cemiyeti’nin kurulmasındaki amaç;  büyük ve küçük devletlerin politik bağımsızlık ve toprak bütünlüklerini garanti altına almak </a:t>
            </a:r>
            <a:r>
              <a:rPr lang="tr-TR" sz="1600" dirty="0">
                <a:solidFill>
                  <a:schemeClr val="bg1"/>
                </a:solidFill>
                <a:latin typeface="Calibri" panose="020F0502020204030204" pitchFamily="34" charset="0"/>
                <a:cs typeface="Calibri" panose="020F0502020204030204" pitchFamily="34" charset="0"/>
              </a:rPr>
              <a:t>,devletler arasındaki sorunları barış  yolu ile çözmekti.</a:t>
            </a:r>
          </a:p>
        </p:txBody>
      </p:sp>
      <p:sp>
        <p:nvSpPr>
          <p:cNvPr id="7" name="Metin kutusu 6">
            <a:extLst>
              <a:ext uri="{FF2B5EF4-FFF2-40B4-BE49-F238E27FC236}">
                <a16:creationId xmlns:a16="http://schemas.microsoft.com/office/drawing/2014/main" id="{099A60E2-16A3-4997-BAF9-3EC4411E4A92}"/>
              </a:ext>
            </a:extLst>
          </p:cNvPr>
          <p:cNvSpPr txBox="1"/>
          <p:nvPr/>
        </p:nvSpPr>
        <p:spPr>
          <a:xfrm>
            <a:off x="532262" y="4106948"/>
            <a:ext cx="9576938" cy="861774"/>
          </a:xfrm>
          <a:prstGeom prst="rect">
            <a:avLst/>
          </a:prstGeom>
          <a:noFill/>
        </p:spPr>
        <p:txBody>
          <a:bodyPr wrap="square">
            <a:spAutoFit/>
          </a:bodyPr>
          <a:lstStyle/>
          <a:p>
            <a:pPr algn="just"/>
            <a:r>
              <a:rPr lang="tr-TR" sz="1600" dirty="0">
                <a:solidFill>
                  <a:schemeClr val="bg1"/>
                </a:solidFill>
                <a:latin typeface="Calibri" panose="020F0502020204030204" pitchFamily="34" charset="0"/>
                <a:cs typeface="Calibri" panose="020F0502020204030204" pitchFamily="34" charset="0"/>
              </a:rPr>
              <a:t>Milletler cemiyetinin kuruluş amaçlarını gerçekleştirebilmesi i</a:t>
            </a:r>
            <a:r>
              <a:rPr lang="tr-TR" sz="1600" b="0" i="0" dirty="0">
                <a:solidFill>
                  <a:schemeClr val="bg1"/>
                </a:solidFill>
                <a:effectLst/>
                <a:latin typeface="Calibri" panose="020F0502020204030204" pitchFamily="34" charset="0"/>
                <a:cs typeface="Calibri" panose="020F0502020204030204" pitchFamily="34" charset="0"/>
              </a:rPr>
              <a:t> ve genel işleyişin sağlanabilmesi için üç temel organ oluşturuldu. Bu organlar sırasıyla, </a:t>
            </a:r>
            <a:r>
              <a:rPr lang="tr-TR" b="1" i="0" dirty="0">
                <a:solidFill>
                  <a:srgbClr val="FF0000"/>
                </a:solidFill>
                <a:effectLst/>
                <a:latin typeface="Calibri" panose="020F0502020204030204" pitchFamily="34" charset="0"/>
                <a:cs typeface="Calibri" panose="020F0502020204030204" pitchFamily="34" charset="0"/>
              </a:rPr>
              <a:t>Genel Kurul, Konsey ve Sekreterliktir</a:t>
            </a:r>
            <a:r>
              <a:rPr lang="tr-TR" sz="1600" b="0" i="0" dirty="0">
                <a:solidFill>
                  <a:schemeClr val="bg1"/>
                </a:solidFill>
                <a:effectLst/>
                <a:latin typeface="Calibri" panose="020F0502020204030204" pitchFamily="34" charset="0"/>
                <a:cs typeface="Calibri" panose="020F0502020204030204" pitchFamily="34" charset="0"/>
              </a:rPr>
              <a:t>. </a:t>
            </a:r>
            <a:r>
              <a:rPr lang="tr-TR" sz="1600" dirty="0">
                <a:solidFill>
                  <a:schemeClr val="bg1"/>
                </a:solidFill>
                <a:latin typeface="Calibri" panose="020F0502020204030204" pitchFamily="34" charset="0"/>
                <a:cs typeface="Calibri" panose="020F0502020204030204" pitchFamily="34" charset="0"/>
              </a:rPr>
              <a:t>T</a:t>
            </a:r>
            <a:r>
              <a:rPr lang="tr-TR" sz="1600" b="0" i="0" dirty="0">
                <a:solidFill>
                  <a:schemeClr val="bg1"/>
                </a:solidFill>
                <a:effectLst/>
                <a:latin typeface="Calibri" panose="020F0502020204030204" pitchFamily="34" charset="0"/>
                <a:cs typeface="Calibri" panose="020F0502020204030204" pitchFamily="34" charset="0"/>
              </a:rPr>
              <a:t>oplantılarını Cenevre’de düzenleyen Genel Kurul, daimi ve Genel Kurul tarafından seçilen bazı daimi olmayan üyelerden oluşmaktaydı.</a:t>
            </a:r>
            <a:endParaRPr lang="tr-TR" sz="1600" dirty="0">
              <a:solidFill>
                <a:schemeClr val="bg1"/>
              </a:solidFill>
              <a:latin typeface="Calibri" panose="020F0502020204030204" pitchFamily="34" charset="0"/>
              <a:cs typeface="Calibri" panose="020F0502020204030204" pitchFamily="34" charset="0"/>
            </a:endParaRPr>
          </a:p>
        </p:txBody>
      </p:sp>
      <p:sp>
        <p:nvSpPr>
          <p:cNvPr id="9" name="Metin kutusu 8">
            <a:extLst>
              <a:ext uri="{FF2B5EF4-FFF2-40B4-BE49-F238E27FC236}">
                <a16:creationId xmlns:a16="http://schemas.microsoft.com/office/drawing/2014/main" id="{6C3D4837-D7D6-44F1-8F9B-B53E0F546652}"/>
              </a:ext>
            </a:extLst>
          </p:cNvPr>
          <p:cNvSpPr txBox="1"/>
          <p:nvPr/>
        </p:nvSpPr>
        <p:spPr>
          <a:xfrm>
            <a:off x="532262" y="5474741"/>
            <a:ext cx="10254271" cy="830997"/>
          </a:xfrm>
          <a:prstGeom prst="rect">
            <a:avLst/>
          </a:prstGeom>
          <a:noFill/>
        </p:spPr>
        <p:txBody>
          <a:bodyPr wrap="square">
            <a:spAutoFit/>
          </a:bodyPr>
          <a:lstStyle/>
          <a:p>
            <a:pPr algn="just"/>
            <a:r>
              <a:rPr lang="tr-TR" sz="1600" dirty="0">
                <a:solidFill>
                  <a:schemeClr val="bg1"/>
                </a:solidFill>
              </a:rPr>
              <a:t>Milletler Cemiyeti, I. Dünya Savaşı sırasında bozulan dünya düzeninin yeniden oluşturulması, devletler arasında yaşanan tüm sorunların çözülmesi, dünyada barışın sağlanması, ve korunması gibi amaçlarla yola çıkmış, </a:t>
            </a:r>
            <a:r>
              <a:rPr lang="tr-TR" sz="1600">
                <a:solidFill>
                  <a:schemeClr val="bg1"/>
                </a:solidFill>
              </a:rPr>
              <a:t>ancak işlevini yeterince yerine getirememiştir.</a:t>
            </a:r>
            <a:endParaRPr lang="tr-TR" sz="1600" dirty="0">
              <a:solidFill>
                <a:schemeClr val="bg1"/>
              </a:solidFill>
            </a:endParaRPr>
          </a:p>
        </p:txBody>
      </p:sp>
      <p:cxnSp>
        <p:nvCxnSpPr>
          <p:cNvPr id="11" name="Düz Ok Bağlayıcısı 10">
            <a:extLst>
              <a:ext uri="{FF2B5EF4-FFF2-40B4-BE49-F238E27FC236}">
                <a16:creationId xmlns:a16="http://schemas.microsoft.com/office/drawing/2014/main" id="{868EF192-EB7E-46B7-B44C-53A482395989}"/>
              </a:ext>
            </a:extLst>
          </p:cNvPr>
          <p:cNvCxnSpPr>
            <a:cxnSpLocks/>
          </p:cNvCxnSpPr>
          <p:nvPr/>
        </p:nvCxnSpPr>
        <p:spPr>
          <a:xfrm>
            <a:off x="532262" y="2030757"/>
            <a:ext cx="7307871" cy="0"/>
          </a:xfrm>
          <a:prstGeom prst="straightConnector1">
            <a:avLst/>
          </a:prstGeom>
          <a:ln>
            <a:tailEnd type="triangle"/>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08386C8E-F0E6-4126-BE30-FEC44A516C63}"/>
              </a:ext>
            </a:extLst>
          </p:cNvPr>
          <p:cNvCxnSpPr>
            <a:cxnSpLocks/>
          </p:cNvCxnSpPr>
          <p:nvPr/>
        </p:nvCxnSpPr>
        <p:spPr>
          <a:xfrm flipH="1" flipV="1">
            <a:off x="532262" y="3802834"/>
            <a:ext cx="8520751" cy="21437"/>
          </a:xfrm>
          <a:prstGeom prst="straightConnector1">
            <a:avLst/>
          </a:prstGeom>
          <a:ln>
            <a:tailEnd type="triangle"/>
          </a:ln>
          <a:effectLst>
            <a:glow rad="177800">
              <a:srgbClr val="C00000">
                <a:alpha val="80000"/>
              </a:srgbClr>
            </a:glow>
          </a:effectLst>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a16="http://schemas.microsoft.com/office/drawing/2014/main" id="{E4BB5411-A1A4-49D7-9EA2-1177FE1A56A4}"/>
              </a:ext>
            </a:extLst>
          </p:cNvPr>
          <p:cNvCxnSpPr>
            <a:cxnSpLocks/>
          </p:cNvCxnSpPr>
          <p:nvPr/>
        </p:nvCxnSpPr>
        <p:spPr>
          <a:xfrm>
            <a:off x="532262" y="5301027"/>
            <a:ext cx="9576938" cy="0"/>
          </a:xfrm>
          <a:prstGeom prst="straightConnector1">
            <a:avLst/>
          </a:prstGeom>
          <a:ln>
            <a:tailEnd type="triangle"/>
          </a:ln>
          <a:effectLst>
            <a:glow rad="177800">
              <a:srgbClr val="FFFF00">
                <a:alpha val="80000"/>
              </a:srgbClr>
            </a:glow>
          </a:effectLst>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A06D5390-848A-4112-8B55-CFBDFAEC44B1}"/>
              </a:ext>
            </a:extLst>
          </p:cNvPr>
          <p:cNvSpPr txBox="1"/>
          <p:nvPr/>
        </p:nvSpPr>
        <p:spPr>
          <a:xfrm>
            <a:off x="409180" y="158420"/>
            <a:ext cx="6100548" cy="369332"/>
          </a:xfrm>
          <a:prstGeom prst="rect">
            <a:avLst/>
          </a:prstGeom>
          <a:noFill/>
        </p:spPr>
        <p:txBody>
          <a:bodyPr wrap="square">
            <a:spAutoFit/>
          </a:bodyPr>
          <a:lstStyle/>
          <a:p>
            <a:r>
              <a:rPr lang="tr-TR" b="1" dirty="0">
                <a:solidFill>
                  <a:schemeClr val="bg1"/>
                </a:solidFill>
              </a:rPr>
              <a:t>Milletler Cemiyetinin Kuruluşu ve İşlevi</a:t>
            </a:r>
          </a:p>
        </p:txBody>
      </p:sp>
      <p:cxnSp>
        <p:nvCxnSpPr>
          <p:cNvPr id="12" name="Düz Ok Bağlayıcısı 11">
            <a:extLst>
              <a:ext uri="{FF2B5EF4-FFF2-40B4-BE49-F238E27FC236}">
                <a16:creationId xmlns:a16="http://schemas.microsoft.com/office/drawing/2014/main" id="{7D325420-091F-4350-A4FA-E568BD62AA24}"/>
              </a:ext>
            </a:extLst>
          </p:cNvPr>
          <p:cNvCxnSpPr>
            <a:cxnSpLocks/>
          </p:cNvCxnSpPr>
          <p:nvPr/>
        </p:nvCxnSpPr>
        <p:spPr>
          <a:xfrm>
            <a:off x="532262" y="6392541"/>
            <a:ext cx="11117871" cy="0"/>
          </a:xfrm>
          <a:prstGeom prst="straightConnector1">
            <a:avLst/>
          </a:prstGeom>
          <a:ln>
            <a:tailEnd type="triangle"/>
          </a:ln>
          <a:effectLst>
            <a:glow rad="177800">
              <a:srgbClr val="7030A0">
                <a:alpha val="80000"/>
              </a:srgb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315815"/>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905</Words>
  <Application>Microsoft Office PowerPoint</Application>
  <PresentationFormat>Geniş ekran</PresentationFormat>
  <Paragraphs>57</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Calibri</vt:lpstr>
      <vt:lpstr>Source Sans Pro</vt:lpstr>
      <vt:lpstr>Source Sans Pro Semibold</vt:lpstr>
      <vt:lpstr>Univers Condensed</vt:lpstr>
      <vt:lpstr>Cubix Colorful - Light</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nevzat özdemir</cp:lastModifiedBy>
  <cp:revision>81</cp:revision>
  <dcterms:created xsi:type="dcterms:W3CDTF">2020-04-22T23:46:10Z</dcterms:created>
  <dcterms:modified xsi:type="dcterms:W3CDTF">2020-08-25T18:17:21Z</dcterms:modified>
</cp:coreProperties>
</file>