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3"/>
  </p:notesMasterIdLst>
  <p:handoutMasterIdLst>
    <p:handoutMasterId r:id="rId14"/>
  </p:handout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2842"/>
    <a:srgbClr val="8D8FDB"/>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29" autoAdjust="0"/>
    <p:restoredTop sz="95918" autoAdjust="0"/>
  </p:normalViewPr>
  <p:slideViewPr>
    <p:cSldViewPr snapToGrid="0">
      <p:cViewPr varScale="1">
        <p:scale>
          <a:sx n="83" d="100"/>
          <a:sy n="83" d="100"/>
        </p:scale>
        <p:origin x="174" y="9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b="1" dirty="0"/>
            <a:t>Mustafa Kemal Paşa’nın Samsun’a Çıkışı</a:t>
          </a:r>
          <a:endParaRPr lang="tr-TR" dirty="0"/>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b="1" dirty="0"/>
            <a:t>Samsun Raporu</a:t>
          </a:r>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it-IT" b="1" dirty="0"/>
            <a:t> Havza Genelgesi (28 Mayıs 1919)</a:t>
          </a:r>
          <a:endParaRPr lang="tr-TR" b="1" dirty="0"/>
        </a:p>
        <a:p>
          <a:endParaRPr lang="tr-TR" dirty="0"/>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it-IT" b="1" dirty="0"/>
            <a:t>Amasya Genelgesi (22 Haziran 1919)</a:t>
          </a:r>
          <a:endParaRPr lang="tr-TR" dirty="0"/>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Y="-3232"/>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dgm:presLayoutVars>
          <dgm:bulletEnabled val="1"/>
        </dgm:presLayoutVars>
      </dgm:prSet>
      <dgm:spPr/>
    </dgm:pt>
    <dgm:pt modelId="{83F494D2-EA4A-4DDF-B2FD-6261A9FB69E9}" type="pres">
      <dgm:prSet presAssocID="{A5BADC6B-9510-4F35-8B12-8932BE8395FA}" presName="circleB" presStyleLbl="node1" presStyleIdx="1" presStyleCnt="5"/>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LinFactNeighborX="28914" custLinFactNeighborY="3232">
        <dgm:presLayoutVars>
          <dgm:bulletEnabled val="1"/>
        </dgm:presLayoutVars>
      </dgm:prSet>
      <dgm:spPr/>
    </dgm:pt>
    <dgm:pt modelId="{62C75117-3AF9-4E52-B379-2D4783B64A2A}" type="pres">
      <dgm:prSet presAssocID="{86B1E79F-0E38-4DF3-9C7E-A480759862CA}" presName="circleA" presStyleLbl="node1" presStyleIdx="2" presStyleCnt="5" custLinFactX="100000" custLinFactNeighborX="151521" custLinFactNeighborY="-4717"/>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LinFactX="200000" custLinFactNeighborX="299301"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ScaleY="70040" custLinFactY="26100" custLinFactNeighborX="-39883"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1" custFlipHor="1" custScaleX="121018" custScaleY="101397"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752022"/>
          <a:ext cx="11862486" cy="10478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4691" y="0"/>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tr-TR" sz="1700" b="1" kern="1200" dirty="0"/>
            <a:t>Mustafa Kemal Paşa’nın Samsun’a Çıkışı</a:t>
          </a:r>
          <a:endParaRPr lang="tr-TR" sz="1700" kern="1200" dirty="0"/>
        </a:p>
      </dsp:txBody>
      <dsp:txXfrm>
        <a:off x="4691" y="0"/>
        <a:ext cx="2051318" cy="1047852"/>
      </dsp:txXfrm>
    </dsp:sp>
    <dsp:sp modelId="{311C1BE7-72D5-4901-97F2-94B278F25ACF}">
      <dsp:nvSpPr>
        <dsp:cNvPr id="0" name=""/>
        <dsp:cNvSpPr/>
      </dsp:nvSpPr>
      <dsp:spPr>
        <a:xfrm>
          <a:off x="899369"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2158575"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tr-TR" sz="1700" b="1" kern="1200" dirty="0"/>
            <a:t>Samsun Raporu</a:t>
          </a:r>
        </a:p>
      </dsp:txBody>
      <dsp:txXfrm>
        <a:off x="2158575" y="1571779"/>
        <a:ext cx="2051318" cy="1047852"/>
      </dsp:txXfrm>
    </dsp:sp>
    <dsp:sp modelId="{83F494D2-EA4A-4DDF-B2FD-6261A9FB69E9}">
      <dsp:nvSpPr>
        <dsp:cNvPr id="0" name=""/>
        <dsp:cNvSpPr/>
      </dsp:nvSpPr>
      <dsp:spPr>
        <a:xfrm>
          <a:off x="3053253" y="117883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905577" y="33866"/>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it-IT" sz="1700" b="1" kern="1200" dirty="0"/>
            <a:t> Havza Genelgesi (28 Mayıs 1919)</a:t>
          </a:r>
          <a:endParaRPr lang="tr-TR" sz="1700" b="1" kern="1200" dirty="0"/>
        </a:p>
        <a:p>
          <a:pPr marL="0" lvl="0" indent="0" algn="ctr" defTabSz="755650">
            <a:lnSpc>
              <a:spcPct val="90000"/>
            </a:lnSpc>
            <a:spcBef>
              <a:spcPct val="0"/>
            </a:spcBef>
            <a:spcAft>
              <a:spcPct val="35000"/>
            </a:spcAft>
            <a:buNone/>
          </a:pPr>
          <a:endParaRPr lang="tr-TR" sz="1700" kern="1200" dirty="0"/>
        </a:p>
      </dsp:txBody>
      <dsp:txXfrm>
        <a:off x="4905577" y="33866"/>
        <a:ext cx="2051318" cy="1047852"/>
      </dsp:txXfrm>
    </dsp:sp>
    <dsp:sp modelId="{62C75117-3AF9-4E52-B379-2D4783B64A2A}">
      <dsp:nvSpPr>
        <dsp:cNvPr id="0" name=""/>
        <dsp:cNvSpPr/>
      </dsp:nvSpPr>
      <dsp:spPr>
        <a:xfrm>
          <a:off x="5866029" y="1166477"/>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466343" y="1571779"/>
          <a:ext cx="205131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endParaRPr lang="tr-TR" sz="1700" kern="1200" dirty="0"/>
        </a:p>
      </dsp:txBody>
      <dsp:txXfrm>
        <a:off x="6466343" y="1571779"/>
        <a:ext cx="2051318" cy="1047852"/>
      </dsp:txXfrm>
    </dsp:sp>
    <dsp:sp modelId="{2CA41051-FFB2-4F41-896E-06E4C6B56997}">
      <dsp:nvSpPr>
        <dsp:cNvPr id="0" name=""/>
        <dsp:cNvSpPr/>
      </dsp:nvSpPr>
      <dsp:spPr>
        <a:xfrm>
          <a:off x="8669005" y="119636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802100" y="1399826"/>
          <a:ext cx="2051318" cy="73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it-IT" sz="1700" b="1" kern="1200" dirty="0"/>
            <a:t>Amasya Genelgesi (22 Haziran 1919)</a:t>
          </a:r>
          <a:endParaRPr lang="tr-TR" sz="1700" kern="1200" dirty="0"/>
        </a:p>
      </dsp:txBody>
      <dsp:txXfrm>
        <a:off x="7802100" y="1399826"/>
        <a:ext cx="2051318" cy="733916"/>
      </dsp:txXfrm>
    </dsp:sp>
    <dsp:sp modelId="{BB9E5CAC-8C2F-4EB9-A7B7-2B68B6D61925}">
      <dsp:nvSpPr>
        <dsp:cNvPr id="0" name=""/>
        <dsp:cNvSpPr/>
      </dsp:nvSpPr>
      <dsp:spPr>
        <a:xfrm flipH="1" flipV="1">
          <a:off x="77020" y="1077560"/>
          <a:ext cx="317022" cy="2656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25/08/2020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25/08/2020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8/25/2020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8/25/2020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25,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25,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August 25,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8/25/2020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319965" y="4819792"/>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474503" y="2862963"/>
            <a:ext cx="6717497" cy="1938992"/>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İŞGALLERİN BAŞLAMASI VE MİLLÎ </a:t>
            </a:r>
          </a:p>
          <a:p>
            <a:r>
              <a:rPr lang="tr-TR" sz="2400" b="1" dirty="0">
                <a:solidFill>
                  <a:schemeClr val="bg1"/>
                </a:solidFill>
                <a:latin typeface="Univers Condensed" panose="020B0606020202060204" pitchFamily="34" charset="0"/>
              </a:rPr>
              <a:t>        MÜCADELE’YE HAZIRLIK</a:t>
            </a:r>
          </a:p>
          <a:p>
            <a:r>
              <a:rPr lang="tr-TR" sz="2400" b="1" dirty="0">
                <a:solidFill>
                  <a:schemeClr val="bg1"/>
                </a:solidFill>
                <a:latin typeface="Univers Condensed" panose="020B0606020202060204" pitchFamily="34" charset="0"/>
              </a:rPr>
              <a:t> Samsun'a Çıkış-Havza ve Amasya Genelgeleri</a:t>
            </a:r>
          </a:p>
          <a:p>
            <a:r>
              <a:rPr lang="tr-TR" sz="2400" b="1" dirty="0">
                <a:solidFill>
                  <a:schemeClr val="bg1"/>
                </a:solidFill>
                <a:latin typeface="Univers Condensed" panose="020B0606020202060204" pitchFamily="34" charset="0"/>
              </a:rPr>
              <a:t>                  </a:t>
            </a:r>
          </a:p>
          <a:p>
            <a:endParaRPr lang="tr-TR" sz="2400" b="1" dirty="0">
              <a:solidFill>
                <a:schemeClr val="bg1"/>
              </a:solidFill>
              <a:latin typeface="Univers Condensed" panose="020B0606020202060204" pitchFamily="34" charset="0"/>
            </a:endParaRP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523220"/>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MİLLÎ MÜCADELE  </a:t>
            </a: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A4FF6FD-AC53-4BC5-8B6F-459033890B9D}"/>
              </a:ext>
            </a:extLst>
          </p:cNvPr>
          <p:cNvSpPr txBox="1"/>
          <p:nvPr/>
        </p:nvSpPr>
        <p:spPr>
          <a:xfrm>
            <a:off x="273961" y="0"/>
            <a:ext cx="8894102" cy="4247317"/>
          </a:xfrm>
          <a:prstGeom prst="rect">
            <a:avLst/>
          </a:prstGeom>
          <a:noFill/>
        </p:spPr>
        <p:txBody>
          <a:bodyPr wrap="square">
            <a:spAutoFit/>
          </a:bodyPr>
          <a:lstStyle/>
          <a:p>
            <a:endParaRPr lang="tr-TR" sz="1400" dirty="0"/>
          </a:p>
          <a:p>
            <a:pPr marL="342900" marR="0" lvl="0" indent="-342900" algn="just" defTabSz="914400" rtl="0" eaLnBrk="1" fontAlgn="auto" latinLnBrk="0" hangingPunct="1">
              <a:lnSpc>
                <a:spcPct val="100000"/>
              </a:lnSpc>
              <a:spcBef>
                <a:spcPts val="0"/>
              </a:spcBef>
              <a:spcAft>
                <a:spcPts val="0"/>
              </a:spcAft>
              <a:buClrTx/>
              <a:buSzTx/>
              <a:buFontTx/>
              <a:buAutoNum type="arabicPeriod" startAt="6"/>
              <a:tabLst/>
              <a:defRPr/>
            </a:pPr>
            <a:r>
              <a:rPr kumimoji="0" lang="tr-TR" sz="1400" b="0" i="0" u="none" strike="noStrike" kern="1200" cap="none" spc="0" normalizeH="0" baseline="0" noProof="0" dirty="0">
                <a:ln>
                  <a:noFill/>
                </a:ln>
                <a:solidFill>
                  <a:schemeClr val="bg1"/>
                </a:solidFill>
                <a:effectLst/>
                <a:uLnTx/>
                <a:uFillTx/>
                <a:latin typeface="Calibri"/>
                <a:ea typeface="+mn-ea"/>
                <a:cs typeface="+mn-cs"/>
              </a:rPr>
              <a:t>Bunun için bütün illerin her sancağından, halkın güvenini kazanmış üç temsilcinin hemen yola çıkarılması gerekmektedir.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400" b="0" i="0" u="none" strike="noStrike" kern="1200" cap="none" spc="0" normalizeH="0" baseline="0" noProof="0" dirty="0">
                <a:ln>
                  <a:noFill/>
                </a:ln>
                <a:solidFill>
                  <a:schemeClr val="bg1"/>
                </a:solidFill>
                <a:effectLst/>
                <a:uLnTx/>
                <a:uFillTx/>
                <a:latin typeface="Calibri"/>
                <a:ea typeface="+mn-ea"/>
                <a:cs typeface="+mn-cs"/>
              </a:rPr>
              <a:t>     </a:t>
            </a:r>
            <a:r>
              <a:rPr kumimoji="0" lang="tr-TR" sz="1400" b="1" i="1" u="none" strike="noStrike" kern="1200" cap="none" spc="0" normalizeH="0" baseline="0" noProof="0" dirty="0">
                <a:ln>
                  <a:noFill/>
                </a:ln>
                <a:solidFill>
                  <a:schemeClr val="bg1"/>
                </a:solidFill>
                <a:effectLst/>
                <a:uLnTx/>
                <a:uFillTx/>
                <a:latin typeface="Calibri"/>
                <a:ea typeface="+mn-ea"/>
                <a:cs typeface="+mn-cs"/>
              </a:rPr>
              <a:t>Yorum:</a:t>
            </a:r>
          </a:p>
          <a:p>
            <a:pPr algn="just"/>
            <a:endParaRPr lang="tr-TR" sz="1400" dirty="0">
              <a:solidFill>
                <a:schemeClr val="bg1"/>
              </a:solidFill>
            </a:endParaRPr>
          </a:p>
          <a:p>
            <a:pPr marL="342900" indent="-342900" algn="just">
              <a:buAutoNum type="arabicPeriod" startAt="7"/>
            </a:pPr>
            <a:r>
              <a:rPr lang="tr-TR" sz="1400" dirty="0">
                <a:solidFill>
                  <a:schemeClr val="bg1"/>
                </a:solidFill>
              </a:rPr>
              <a:t>Her olasılığa karşı bu durum millî bir sır gibi tutulmalı ve temsilciler gerekli görülen yerlerde kimliklerini gizleyerek gelmelidir.</a:t>
            </a:r>
          </a:p>
          <a:p>
            <a:pPr algn="just"/>
            <a:r>
              <a:rPr lang="tr-TR" sz="1400" b="1" i="1" dirty="0">
                <a:solidFill>
                  <a:schemeClr val="bg1"/>
                </a:solidFill>
              </a:rPr>
              <a:t>      Yorum</a:t>
            </a:r>
          </a:p>
          <a:p>
            <a:pPr algn="just"/>
            <a:endParaRPr lang="tr-TR" sz="1400" dirty="0">
              <a:solidFill>
                <a:schemeClr val="bg1"/>
              </a:solidFill>
            </a:endParaRPr>
          </a:p>
          <a:p>
            <a:pPr marL="342900" indent="-342900" algn="just">
              <a:buAutoNum type="arabicPeriod" startAt="8"/>
            </a:pPr>
            <a:r>
              <a:rPr lang="tr-TR" sz="1400" dirty="0">
                <a:solidFill>
                  <a:schemeClr val="bg1"/>
                </a:solidFill>
              </a:rPr>
              <a:t>Doğu illeri adına 10 Temmuz’da Erzurum’da bir kongre toplanacaktır. O güne kadar diğer il temsilcileri Sivas’a ulaşabilirlerse, Erzurum Kongresi temsilcileri de Sivas’ta yapılacak genel kongreye katılmak üzere yola çıkacaklardır.</a:t>
            </a:r>
          </a:p>
          <a:p>
            <a:pPr algn="just"/>
            <a:r>
              <a:rPr lang="tr-TR" sz="1400" b="1" i="1" dirty="0">
                <a:solidFill>
                  <a:schemeClr val="bg1"/>
                </a:solidFill>
              </a:rPr>
              <a:t>      Yorum</a:t>
            </a:r>
          </a:p>
          <a:p>
            <a:pPr algn="just"/>
            <a:endParaRPr lang="tr-TR" sz="1400" dirty="0">
              <a:solidFill>
                <a:schemeClr val="bg1"/>
              </a:solidFill>
            </a:endParaRPr>
          </a:p>
          <a:p>
            <a:pPr marL="342900" indent="-342900" algn="just">
              <a:buAutoNum type="arabicPeriod" startAt="9"/>
            </a:pPr>
            <a:r>
              <a:rPr lang="tr-TR" sz="1400" dirty="0">
                <a:solidFill>
                  <a:schemeClr val="bg1"/>
                </a:solidFill>
              </a:rPr>
              <a:t>Temsilciler Müdafaa-i Hukuk ve </a:t>
            </a:r>
            <a:r>
              <a:rPr lang="tr-TR" sz="1400" dirty="0" err="1">
                <a:solidFill>
                  <a:schemeClr val="bg1"/>
                </a:solidFill>
              </a:rPr>
              <a:t>Redd</a:t>
            </a:r>
            <a:r>
              <a:rPr lang="tr-TR" sz="1400" dirty="0">
                <a:solidFill>
                  <a:schemeClr val="bg1"/>
                </a:solidFill>
              </a:rPr>
              <a:t>-i İlhak Cemiyetleri ve belediyeler tarafından seçilecektir.</a:t>
            </a:r>
          </a:p>
          <a:p>
            <a:pPr algn="just"/>
            <a:r>
              <a:rPr lang="tr-TR" sz="1400" b="1" i="1" dirty="0">
                <a:solidFill>
                  <a:schemeClr val="bg1"/>
                </a:solidFill>
              </a:rPr>
              <a:t>       Yorum</a:t>
            </a:r>
          </a:p>
          <a:p>
            <a:pPr algn="just"/>
            <a:endParaRPr lang="tr-TR" sz="1400" dirty="0">
              <a:solidFill>
                <a:schemeClr val="bg1"/>
              </a:solidFill>
            </a:endParaRPr>
          </a:p>
          <a:p>
            <a:pPr algn="just"/>
            <a:r>
              <a:rPr lang="tr-TR" sz="1400" dirty="0">
                <a:solidFill>
                  <a:schemeClr val="bg1"/>
                </a:solidFill>
              </a:rPr>
              <a:t>10. Askerî ve millî örgütler hiçbir şekilde lağvedilmeyecektir. </a:t>
            </a:r>
          </a:p>
          <a:p>
            <a:pPr algn="just"/>
            <a:r>
              <a:rPr lang="tr-TR" sz="1400" b="1" i="1" dirty="0">
                <a:solidFill>
                  <a:schemeClr val="bg1"/>
                </a:solidFill>
              </a:rPr>
              <a:t>       Yorum</a:t>
            </a:r>
          </a:p>
          <a:p>
            <a:pPr algn="just"/>
            <a:endParaRPr lang="tr-TR" dirty="0"/>
          </a:p>
        </p:txBody>
      </p:sp>
      <p:pic>
        <p:nvPicPr>
          <p:cNvPr id="5122" name="Picture 2" descr="Amasya Genelgesi Ve Maddeleri (22 Haziran 1919) Hakkında Kısa ...">
            <a:extLst>
              <a:ext uri="{FF2B5EF4-FFF2-40B4-BE49-F238E27FC236}">
                <a16:creationId xmlns:a16="http://schemas.microsoft.com/office/drawing/2014/main" id="{8410CDE8-4999-4E42-845D-8BF09C6D6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2" y="4514234"/>
            <a:ext cx="3936833" cy="2103134"/>
          </a:xfrm>
          <a:prstGeom prst="rect">
            <a:avLst/>
          </a:prstGeom>
          <a:noFill/>
          <a:effectLst>
            <a:glow rad="520700">
              <a:schemeClr val="bg1"/>
            </a:glow>
          </a:effectLst>
          <a:extLst>
            <a:ext uri="{909E8E84-426E-40DD-AFC4-6F175D3DCCD1}">
              <a14:hiddenFill xmlns:a14="http://schemas.microsoft.com/office/drawing/2010/main">
                <a:solidFill>
                  <a:srgbClr val="FFFFFF"/>
                </a:solidFill>
              </a14:hiddenFill>
            </a:ext>
          </a:extLst>
        </p:spPr>
      </p:pic>
      <p:cxnSp>
        <p:nvCxnSpPr>
          <p:cNvPr id="5" name="Düz Ok Bağlayıcısı 4">
            <a:extLst>
              <a:ext uri="{FF2B5EF4-FFF2-40B4-BE49-F238E27FC236}">
                <a16:creationId xmlns:a16="http://schemas.microsoft.com/office/drawing/2014/main" id="{F95812F9-2706-475B-B6A8-4943AACA5387}"/>
              </a:ext>
            </a:extLst>
          </p:cNvPr>
          <p:cNvCxnSpPr>
            <a:cxnSpLocks/>
          </p:cNvCxnSpPr>
          <p:nvPr/>
        </p:nvCxnSpPr>
        <p:spPr>
          <a:xfrm flipH="1">
            <a:off x="10283055" y="3429000"/>
            <a:ext cx="1662584" cy="1160182"/>
          </a:xfrm>
          <a:prstGeom prst="straightConnector1">
            <a:avLst/>
          </a:prstGeom>
          <a:ln>
            <a:tailEnd type="triangle"/>
          </a:ln>
          <a:effectLst>
            <a:glow rad="279400">
              <a:srgbClr val="0070C0"/>
            </a:glow>
          </a:effectLst>
        </p:spPr>
        <p:style>
          <a:lnRef idx="1">
            <a:schemeClr val="accent1"/>
          </a:lnRef>
          <a:fillRef idx="0">
            <a:schemeClr val="accent1"/>
          </a:fillRef>
          <a:effectRef idx="0">
            <a:schemeClr val="accent1"/>
          </a:effectRef>
          <a:fontRef idx="minor">
            <a:schemeClr val="tx1"/>
          </a:fontRef>
        </p:style>
      </p:cxnSp>
      <p:cxnSp>
        <p:nvCxnSpPr>
          <p:cNvPr id="6" name="Düz Ok Bağlayıcısı 5">
            <a:extLst>
              <a:ext uri="{FF2B5EF4-FFF2-40B4-BE49-F238E27FC236}">
                <a16:creationId xmlns:a16="http://schemas.microsoft.com/office/drawing/2014/main" id="{E69A5F69-584D-4EB5-B06B-4B826AA8A868}"/>
              </a:ext>
            </a:extLst>
          </p:cNvPr>
          <p:cNvCxnSpPr>
            <a:cxnSpLocks/>
          </p:cNvCxnSpPr>
          <p:nvPr/>
        </p:nvCxnSpPr>
        <p:spPr>
          <a:xfrm flipH="1">
            <a:off x="9256010" y="5457186"/>
            <a:ext cx="1662584" cy="1160182"/>
          </a:xfrm>
          <a:prstGeom prst="straightConnector1">
            <a:avLst/>
          </a:prstGeom>
          <a:ln>
            <a:tailEnd type="triangle"/>
          </a:ln>
          <a:effectLst>
            <a:glow rad="279400">
              <a:srgbClr val="7030A0"/>
            </a:glow>
          </a:effectLst>
        </p:spPr>
        <p:style>
          <a:lnRef idx="1">
            <a:schemeClr val="accent1"/>
          </a:lnRef>
          <a:fillRef idx="0">
            <a:schemeClr val="accent1"/>
          </a:fillRef>
          <a:effectRef idx="0">
            <a:schemeClr val="accent1"/>
          </a:effectRef>
          <a:fontRef idx="minor">
            <a:schemeClr val="tx1"/>
          </a:fontRef>
        </p:style>
      </p:cxnSp>
      <p:cxnSp>
        <p:nvCxnSpPr>
          <p:cNvPr id="7" name="Düz Ok Bağlayıcısı 6">
            <a:extLst>
              <a:ext uri="{FF2B5EF4-FFF2-40B4-BE49-F238E27FC236}">
                <a16:creationId xmlns:a16="http://schemas.microsoft.com/office/drawing/2014/main" id="{8649581A-17ED-4464-B7ED-92EBA714ED79}"/>
              </a:ext>
            </a:extLst>
          </p:cNvPr>
          <p:cNvCxnSpPr>
            <a:cxnSpLocks/>
          </p:cNvCxnSpPr>
          <p:nvPr/>
        </p:nvCxnSpPr>
        <p:spPr>
          <a:xfrm flipH="1">
            <a:off x="142599" y="5556128"/>
            <a:ext cx="1662584" cy="1160182"/>
          </a:xfrm>
          <a:prstGeom prst="straightConnector1">
            <a:avLst/>
          </a:prstGeom>
          <a:ln>
            <a:tailEnd type="triangle"/>
          </a:ln>
          <a:effectLst>
            <a:glow rad="279400">
              <a:srgbClr val="FF0000"/>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a16="http://schemas.microsoft.com/office/drawing/2014/main" id="{0066D9E2-E3E8-4A6F-BD5A-E0C4680F0FDB}"/>
              </a:ext>
            </a:extLst>
          </p:cNvPr>
          <p:cNvCxnSpPr>
            <a:cxnSpLocks/>
          </p:cNvCxnSpPr>
          <p:nvPr/>
        </p:nvCxnSpPr>
        <p:spPr>
          <a:xfrm flipH="1">
            <a:off x="9888717" y="529390"/>
            <a:ext cx="2104698" cy="0"/>
          </a:xfrm>
          <a:prstGeom prst="straightConnector1">
            <a:avLst/>
          </a:prstGeom>
          <a:ln>
            <a:tailEnd type="triangle"/>
          </a:ln>
          <a:effectLst>
            <a:glow rad="2794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89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67BCF0-80CE-42C7-BE70-2ED26459E24B}"/>
              </a:ext>
            </a:extLst>
          </p:cNvPr>
          <p:cNvSpPr txBox="1"/>
          <p:nvPr/>
        </p:nvSpPr>
        <p:spPr>
          <a:xfrm>
            <a:off x="420454" y="517033"/>
            <a:ext cx="8133999" cy="2031325"/>
          </a:xfrm>
          <a:prstGeom prst="rect">
            <a:avLst/>
          </a:prstGeom>
          <a:noFill/>
        </p:spPr>
        <p:txBody>
          <a:bodyPr wrap="square">
            <a:spAutoFit/>
          </a:bodyPr>
          <a:lstStyle/>
          <a:p>
            <a:r>
              <a:rPr lang="tr-TR" sz="1400" dirty="0">
                <a:solidFill>
                  <a:schemeClr val="bg1"/>
                </a:solidFill>
              </a:rPr>
              <a:t>Bu genelge :</a:t>
            </a:r>
          </a:p>
          <a:p>
            <a:pPr marL="285750" indent="-285750">
              <a:buFont typeface="Arial" panose="020B0604020202020204" pitchFamily="34" charset="0"/>
              <a:buChar char="•"/>
            </a:pPr>
            <a:r>
              <a:rPr lang="tr-TR" sz="1400" dirty="0">
                <a:solidFill>
                  <a:schemeClr val="bg1"/>
                </a:solidFill>
              </a:rPr>
              <a:t>millî egemenliğe dayalı yeni Türk devletinin kurulması yolunda atılan ilk adımdır.</a:t>
            </a:r>
          </a:p>
          <a:p>
            <a:pPr marL="285750" indent="-285750">
              <a:buFont typeface="Arial" panose="020B0604020202020204" pitchFamily="34" charset="0"/>
              <a:buChar char="•"/>
            </a:pPr>
            <a:r>
              <a:rPr lang="tr-TR" sz="1400" dirty="0">
                <a:solidFill>
                  <a:schemeClr val="bg1"/>
                </a:solidFill>
              </a:rPr>
              <a:t> Genelgede Millî Mücadele’nin amacı, gerekçesi ve yöntemi açıklanmış ve millet mücadeleye çağrılmıştır. </a:t>
            </a:r>
          </a:p>
          <a:p>
            <a:pPr marL="285750" indent="-285750">
              <a:buFont typeface="Arial" panose="020B0604020202020204" pitchFamily="34" charset="0"/>
              <a:buChar char="•"/>
            </a:pPr>
            <a:r>
              <a:rPr lang="tr-TR" sz="1400" dirty="0">
                <a:solidFill>
                  <a:schemeClr val="bg1"/>
                </a:solidFill>
              </a:rPr>
              <a:t>Bu yönüyle Amasya Genelgesi bir ihtilal beyannamesi özelliği gösterir</a:t>
            </a:r>
          </a:p>
          <a:p>
            <a:endParaRPr lang="tr-TR" sz="1400" dirty="0">
              <a:solidFill>
                <a:schemeClr val="bg1"/>
              </a:solidFill>
            </a:endParaRPr>
          </a:p>
          <a:p>
            <a:endParaRPr lang="tr-TR" sz="1400" dirty="0">
              <a:solidFill>
                <a:schemeClr val="bg1"/>
              </a:solidFill>
            </a:endParaRPr>
          </a:p>
          <a:p>
            <a:r>
              <a:rPr lang="tr-TR" sz="1400" dirty="0">
                <a:solidFill>
                  <a:schemeClr val="bg1"/>
                </a:solidFill>
              </a:rPr>
              <a:t>Anadolu’da yaşanan bu gelişmelerden rahatsızlık duyan İngilizler, bir kez daha İstanbul </a:t>
            </a:r>
            <a:r>
              <a:rPr lang="tr-TR" sz="1400" dirty="0" err="1">
                <a:solidFill>
                  <a:schemeClr val="bg1"/>
                </a:solidFill>
              </a:rPr>
              <a:t>Hükûmeti’ne</a:t>
            </a:r>
            <a:r>
              <a:rPr lang="tr-TR" sz="1400" dirty="0">
                <a:solidFill>
                  <a:schemeClr val="bg1"/>
                </a:solidFill>
              </a:rPr>
              <a:t> baskı yaparak, Mustafa Kemal’in görevden alınmasını ve geri çağrılmasını istediler. Fakat Mustafa Kemal, İstanbul’dan gelen emirlere uymamış ve Erzurum’a hareket etmiştir</a:t>
            </a:r>
          </a:p>
        </p:txBody>
      </p:sp>
      <p:pic>
        <p:nvPicPr>
          <p:cNvPr id="6146" name="Picture 2" descr="Sınav için Tarih : Amasya Genelgesi için Gazeteler...">
            <a:extLst>
              <a:ext uri="{FF2B5EF4-FFF2-40B4-BE49-F238E27FC236}">
                <a16:creationId xmlns:a16="http://schemas.microsoft.com/office/drawing/2014/main" id="{9B1F6A0B-EEA4-4343-93FD-28DC7C17A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10" y="3184072"/>
            <a:ext cx="6152147" cy="3236569"/>
          </a:xfrm>
          <a:prstGeom prst="rect">
            <a:avLst/>
          </a:prstGeom>
          <a:noFill/>
          <a:effectLst>
            <a:glow rad="508000">
              <a:schemeClr val="bg1"/>
            </a:glow>
          </a:effectLst>
          <a:extLst>
            <a:ext uri="{909E8E84-426E-40DD-AFC4-6F175D3DCCD1}">
              <a14:hiddenFill xmlns:a14="http://schemas.microsoft.com/office/drawing/2010/main">
                <a:solidFill>
                  <a:srgbClr val="FFFFFF"/>
                </a:solidFill>
              </a14:hiddenFill>
            </a:ext>
          </a:extLst>
        </p:spPr>
      </p:pic>
      <p:cxnSp>
        <p:nvCxnSpPr>
          <p:cNvPr id="8" name="Düz Ok Bağlayıcısı 7">
            <a:extLst>
              <a:ext uri="{FF2B5EF4-FFF2-40B4-BE49-F238E27FC236}">
                <a16:creationId xmlns:a16="http://schemas.microsoft.com/office/drawing/2014/main" id="{9B6F08AD-8BE4-4F39-A4B2-876A9D37B8C5}"/>
              </a:ext>
            </a:extLst>
          </p:cNvPr>
          <p:cNvCxnSpPr>
            <a:cxnSpLocks/>
          </p:cNvCxnSpPr>
          <p:nvPr/>
        </p:nvCxnSpPr>
        <p:spPr>
          <a:xfrm flipH="1">
            <a:off x="6873929" y="2981619"/>
            <a:ext cx="1917255" cy="0"/>
          </a:xfrm>
          <a:prstGeom prst="straightConnector1">
            <a:avLst/>
          </a:prstGeom>
          <a:ln>
            <a:tailEnd type="triangle"/>
          </a:ln>
          <a:effectLst>
            <a:glow rad="279400">
              <a:srgbClr val="FF0000"/>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D8FB468F-971B-4A4A-8FDF-54C1677B8064}"/>
              </a:ext>
            </a:extLst>
          </p:cNvPr>
          <p:cNvCxnSpPr>
            <a:cxnSpLocks/>
          </p:cNvCxnSpPr>
          <p:nvPr/>
        </p:nvCxnSpPr>
        <p:spPr>
          <a:xfrm flipH="1">
            <a:off x="6589072" y="2647070"/>
            <a:ext cx="1965381" cy="0"/>
          </a:xfrm>
          <a:prstGeom prst="straightConnector1">
            <a:avLst/>
          </a:prstGeom>
          <a:ln>
            <a:tailEnd type="triangle"/>
          </a:ln>
          <a:effectLst>
            <a:glow rad="279400">
              <a:srgbClr val="7030A0"/>
            </a:glow>
          </a:effectLst>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9C0A47D1-F960-4901-AFDC-03590A333183}"/>
              </a:ext>
            </a:extLst>
          </p:cNvPr>
          <p:cNvCxnSpPr>
            <a:cxnSpLocks/>
          </p:cNvCxnSpPr>
          <p:nvPr/>
        </p:nvCxnSpPr>
        <p:spPr>
          <a:xfrm>
            <a:off x="12001392" y="786063"/>
            <a:ext cx="0" cy="2040315"/>
          </a:xfrm>
          <a:prstGeom prst="straightConnector1">
            <a:avLst/>
          </a:prstGeom>
          <a:ln>
            <a:tailEnd type="triangle"/>
          </a:ln>
          <a:effectLst>
            <a:glow rad="279400">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3035440901"/>
              </p:ext>
            </p:extLst>
          </p:nvPr>
        </p:nvGraphicFramePr>
        <p:xfrm>
          <a:off x="164757"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7C15013-5CC4-4932-8B9B-29B115EFC8F3}"/>
              </a:ext>
            </a:extLst>
          </p:cNvPr>
          <p:cNvSpPr txBox="1"/>
          <p:nvPr/>
        </p:nvSpPr>
        <p:spPr>
          <a:xfrm>
            <a:off x="164757" y="189869"/>
            <a:ext cx="6098058" cy="307777"/>
          </a:xfrm>
          <a:prstGeom prst="rect">
            <a:avLst/>
          </a:prstGeom>
          <a:noFill/>
          <a:effectLst>
            <a:glow rad="228600">
              <a:schemeClr val="accent4">
                <a:satMod val="175000"/>
                <a:alpha val="40000"/>
              </a:schemeClr>
            </a:glow>
          </a:effectLst>
        </p:spPr>
        <p:txBody>
          <a:bodyPr wrap="square">
            <a:spAutoFit/>
          </a:bodyPr>
          <a:lstStyle/>
          <a:p>
            <a:r>
              <a:rPr lang="tr-TR" sz="1400" b="1"/>
              <a:t> Mücadeleye Hazırlık</a:t>
            </a:r>
            <a:endParaRPr lang="tr-TR" sz="1400" b="1" dirty="0"/>
          </a:p>
        </p:txBody>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F5A79D1-2654-41AB-BC6D-077BD8391AD4}"/>
              </a:ext>
            </a:extLst>
          </p:cNvPr>
          <p:cNvSpPr txBox="1"/>
          <p:nvPr/>
        </p:nvSpPr>
        <p:spPr>
          <a:xfrm>
            <a:off x="220133" y="2087826"/>
            <a:ext cx="2048933" cy="369332"/>
          </a:xfrm>
          <a:prstGeom prst="rect">
            <a:avLst/>
          </a:prstGeom>
          <a:noFill/>
        </p:spPr>
        <p:txBody>
          <a:bodyPr wrap="square">
            <a:spAutoFit/>
          </a:bodyPr>
          <a:lstStyle/>
          <a:p>
            <a:r>
              <a:rPr lang="tr-TR" sz="1800" b="1" dirty="0">
                <a:solidFill>
                  <a:schemeClr val="bg1"/>
                </a:solidFill>
                <a:latin typeface="Univers Condensed" panose="020B0606020202060204" pitchFamily="34" charset="0"/>
              </a:rPr>
              <a:t>Samsun'a Çıkış</a:t>
            </a:r>
            <a:endParaRPr lang="tr-TR" dirty="0"/>
          </a:p>
        </p:txBody>
      </p:sp>
      <p:sp>
        <p:nvSpPr>
          <p:cNvPr id="5" name="Metin kutusu 4">
            <a:extLst>
              <a:ext uri="{FF2B5EF4-FFF2-40B4-BE49-F238E27FC236}">
                <a16:creationId xmlns:a16="http://schemas.microsoft.com/office/drawing/2014/main" id="{129F4B0B-0401-4B24-86B1-1FF94DF850D8}"/>
              </a:ext>
            </a:extLst>
          </p:cNvPr>
          <p:cNvSpPr txBox="1"/>
          <p:nvPr/>
        </p:nvSpPr>
        <p:spPr>
          <a:xfrm>
            <a:off x="52917" y="2628781"/>
            <a:ext cx="6096000" cy="1600438"/>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Mustafa Kemal’in arkadaşlarıyla İstanbul’dan Anadolu’ya geçmek için çareler aradığı sırada Karadeniz bölgesinde Pontus Rum çetelerinin Türk ve Müslüman halka saldırıları artmıştı.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Yaşanan çatışmalardan Türkleri sorumlu tutan İngiltere, bölgede huzur ve güvenlik sağlanmadığı takdirde bölgeyi işgal edeceğini İstanbul Hükümeti’ne bir nota ile bildirdi</a:t>
            </a:r>
          </a:p>
        </p:txBody>
      </p:sp>
      <p:sp>
        <p:nvSpPr>
          <p:cNvPr id="7" name="Metin kutusu 6">
            <a:extLst>
              <a:ext uri="{FF2B5EF4-FFF2-40B4-BE49-F238E27FC236}">
                <a16:creationId xmlns:a16="http://schemas.microsoft.com/office/drawing/2014/main" id="{C0CD5319-3F33-49FE-AADA-F99F03B1004D}"/>
              </a:ext>
            </a:extLst>
          </p:cNvPr>
          <p:cNvSpPr txBox="1"/>
          <p:nvPr/>
        </p:nvSpPr>
        <p:spPr>
          <a:xfrm>
            <a:off x="0" y="32309"/>
            <a:ext cx="2927637" cy="369332"/>
          </a:xfrm>
          <a:prstGeom prst="rect">
            <a:avLst/>
          </a:prstGeom>
          <a:noFill/>
        </p:spPr>
        <p:txBody>
          <a:bodyPr wrap="square">
            <a:spAutoFit/>
          </a:bodyPr>
          <a:lstStyle/>
          <a:p>
            <a:r>
              <a:rPr lang="tr-TR" dirty="0">
                <a:solidFill>
                  <a:schemeClr val="bg1"/>
                </a:solidFill>
              </a:rPr>
              <a:t>Mustafa Kemal İstanbul’da </a:t>
            </a:r>
          </a:p>
        </p:txBody>
      </p:sp>
      <p:sp>
        <p:nvSpPr>
          <p:cNvPr id="9" name="Metin kutusu 8">
            <a:extLst>
              <a:ext uri="{FF2B5EF4-FFF2-40B4-BE49-F238E27FC236}">
                <a16:creationId xmlns:a16="http://schemas.microsoft.com/office/drawing/2014/main" id="{18DC20D7-4D7A-4436-8227-78FCFA0C873B}"/>
              </a:ext>
            </a:extLst>
          </p:cNvPr>
          <p:cNvSpPr txBox="1"/>
          <p:nvPr/>
        </p:nvSpPr>
        <p:spPr>
          <a:xfrm>
            <a:off x="6333067" y="113817"/>
            <a:ext cx="5638800" cy="2554545"/>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Padişah ve Hükûmet tarafından güvenilir ve iyi bir asker olarak tanınması, İttihatçıların siyasetine uzak duran bir komutan olarak bilinmesi gibi nedenlerle Mustafa Kemal Paşa, 30 Nisan 1919’da 9. Ordu Müfettişliğine tayin edildi.</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b="1" i="0" dirty="0">
                <a:solidFill>
                  <a:schemeClr val="bg1"/>
                </a:solidFill>
                <a:effectLst/>
              </a:rPr>
              <a:t>Bu yeni görevinde Mustafa Kemal</a:t>
            </a:r>
            <a:r>
              <a:rPr lang="tr-TR" sz="1400" dirty="0">
                <a:solidFill>
                  <a:schemeClr val="bg1"/>
                </a:solidFill>
              </a:rPr>
              <a:t> Paşa’ya  olağanüstü yetkiler verilip sivil makamlara da emretme yetkisi verildi. 9.Ordu Müfettişi olarak görevi şunlar idi:</a:t>
            </a:r>
          </a:p>
          <a:p>
            <a:pPr marL="285750" indent="-285750">
              <a:buFont typeface="Arial" panose="020B0604020202020204" pitchFamily="34" charset="0"/>
              <a:buChar char="•"/>
            </a:pPr>
            <a:endParaRPr lang="tr-TR" sz="1600" dirty="0">
              <a:solidFill>
                <a:schemeClr val="bg1"/>
              </a:solidFill>
            </a:endParaRPr>
          </a:p>
          <a:p>
            <a:pPr marL="285750" indent="-285750">
              <a:buFont typeface="Arial" panose="020B0604020202020204" pitchFamily="34" charset="0"/>
              <a:buChar char="•"/>
            </a:pPr>
            <a:endParaRPr lang="tr-TR" sz="1600" dirty="0">
              <a:solidFill>
                <a:schemeClr val="bg1"/>
              </a:solidFill>
            </a:endParaRPr>
          </a:p>
          <a:p>
            <a:endParaRPr lang="tr-TR" sz="1600" dirty="0">
              <a:solidFill>
                <a:schemeClr val="bg1"/>
              </a:solidFill>
            </a:endParaRPr>
          </a:p>
        </p:txBody>
      </p:sp>
      <p:sp>
        <p:nvSpPr>
          <p:cNvPr id="8" name="Metin kutusu 7">
            <a:extLst>
              <a:ext uri="{FF2B5EF4-FFF2-40B4-BE49-F238E27FC236}">
                <a16:creationId xmlns:a16="http://schemas.microsoft.com/office/drawing/2014/main" id="{BEF8047A-6265-4002-8A9B-22C7184DB6D4}"/>
              </a:ext>
            </a:extLst>
          </p:cNvPr>
          <p:cNvSpPr txBox="1"/>
          <p:nvPr/>
        </p:nvSpPr>
        <p:spPr>
          <a:xfrm>
            <a:off x="8279342" y="1830020"/>
            <a:ext cx="3169709" cy="1815882"/>
          </a:xfrm>
          <a:prstGeom prst="rect">
            <a:avLst/>
          </a:prstGeom>
          <a:noFill/>
        </p:spPr>
        <p:txBody>
          <a:bodyPr wrap="square">
            <a:spAutoFit/>
          </a:bodyPr>
          <a:lstStyle/>
          <a:p>
            <a:pPr algn="just"/>
            <a:r>
              <a:rPr lang="tr-TR" sz="1400" dirty="0">
                <a:solidFill>
                  <a:srgbClr val="FF0000"/>
                </a:solidFill>
              </a:rPr>
              <a:t>Samsun ve civarında güvenliği sağlamak,                                                       </a:t>
            </a:r>
          </a:p>
          <a:p>
            <a:pPr algn="just"/>
            <a:endParaRPr lang="tr-TR" sz="1400" dirty="0">
              <a:solidFill>
                <a:srgbClr val="FF0000"/>
              </a:solidFill>
            </a:endParaRPr>
          </a:p>
          <a:p>
            <a:pPr algn="just"/>
            <a:r>
              <a:rPr lang="tr-TR" sz="1400" dirty="0">
                <a:solidFill>
                  <a:srgbClr val="FF0000"/>
                </a:solidFill>
              </a:rPr>
              <a:t>Osmanlı birliklerinin Mondros Ateşkes Anlaşması gereği dağıtılmasını hızlandırmak, </a:t>
            </a:r>
          </a:p>
          <a:p>
            <a:pPr algn="just"/>
            <a:endParaRPr lang="tr-TR" sz="1400" dirty="0">
              <a:solidFill>
                <a:srgbClr val="FF0000"/>
              </a:solidFill>
            </a:endParaRPr>
          </a:p>
          <a:p>
            <a:pPr algn="just"/>
            <a:r>
              <a:rPr lang="tr-TR" sz="1400" dirty="0">
                <a:solidFill>
                  <a:srgbClr val="FF0000"/>
                </a:solidFill>
              </a:rPr>
              <a:t>Türklerin elinde kalan silah ve cephaneyi toplamaktı. </a:t>
            </a:r>
          </a:p>
        </p:txBody>
      </p:sp>
      <p:sp>
        <p:nvSpPr>
          <p:cNvPr id="11" name="Metin kutusu 10">
            <a:extLst>
              <a:ext uri="{FF2B5EF4-FFF2-40B4-BE49-F238E27FC236}">
                <a16:creationId xmlns:a16="http://schemas.microsoft.com/office/drawing/2014/main" id="{002B2FB9-7E1F-41C1-BCEC-01E2EECA1D46}"/>
              </a:ext>
            </a:extLst>
          </p:cNvPr>
          <p:cNvSpPr txBox="1"/>
          <p:nvPr/>
        </p:nvSpPr>
        <p:spPr>
          <a:xfrm>
            <a:off x="6513958" y="3799790"/>
            <a:ext cx="5108575" cy="738664"/>
          </a:xfrm>
          <a:prstGeom prst="rect">
            <a:avLst/>
          </a:prstGeom>
          <a:noFill/>
        </p:spPr>
        <p:txBody>
          <a:bodyPr wrap="square">
            <a:spAutoFit/>
          </a:bodyPr>
          <a:lstStyle/>
          <a:p>
            <a:pPr marL="171450" indent="-171450" algn="just">
              <a:buFont typeface="Arial" panose="020B0604020202020204" pitchFamily="34" charset="0"/>
              <a:buChar char="•"/>
            </a:pPr>
            <a:r>
              <a:rPr lang="tr-TR" sz="1400" dirty="0">
                <a:solidFill>
                  <a:schemeClr val="bg1"/>
                </a:solidFill>
              </a:rPr>
              <a:t>Mustafa Kemal Paşa, Samsun’a resmi görevli olarak gitmesine rağmen kendisine verilen görevden ziyade şunları yapmayı düşünmektedir:</a:t>
            </a:r>
          </a:p>
        </p:txBody>
      </p:sp>
      <p:sp>
        <p:nvSpPr>
          <p:cNvPr id="13" name="Metin kutusu 12">
            <a:extLst>
              <a:ext uri="{FF2B5EF4-FFF2-40B4-BE49-F238E27FC236}">
                <a16:creationId xmlns:a16="http://schemas.microsoft.com/office/drawing/2014/main" id="{E072CC39-1AF7-4107-AD68-297459A073DD}"/>
              </a:ext>
            </a:extLst>
          </p:cNvPr>
          <p:cNvSpPr txBox="1"/>
          <p:nvPr/>
        </p:nvSpPr>
        <p:spPr>
          <a:xfrm>
            <a:off x="8279342" y="4643957"/>
            <a:ext cx="3692525" cy="2031325"/>
          </a:xfrm>
          <a:prstGeom prst="rect">
            <a:avLst/>
          </a:prstGeom>
          <a:noFill/>
        </p:spPr>
        <p:txBody>
          <a:bodyPr wrap="square">
            <a:spAutoFit/>
          </a:bodyPr>
          <a:lstStyle/>
          <a:p>
            <a:pPr algn="just"/>
            <a:r>
              <a:rPr lang="tr-TR" sz="1400" dirty="0">
                <a:solidFill>
                  <a:schemeClr val="bg1"/>
                </a:solidFill>
              </a:rPr>
              <a:t>Millî egemenliğe dayanan, kayıtsız şartsız bağımsız yeni bir Türk devleti kurmak.</a:t>
            </a:r>
          </a:p>
          <a:p>
            <a:pPr algn="just"/>
            <a:endParaRPr lang="tr-TR" sz="1400" dirty="0">
              <a:solidFill>
                <a:schemeClr val="bg1"/>
              </a:solidFill>
            </a:endParaRPr>
          </a:p>
          <a:p>
            <a:pPr algn="just"/>
            <a:r>
              <a:rPr lang="tr-TR" sz="1400" dirty="0">
                <a:solidFill>
                  <a:schemeClr val="bg1"/>
                </a:solidFill>
              </a:rPr>
              <a:t>Bu amaç için önce milletin bilinçlendirilmesi sonra harekete geçirilmesi ve kararlar alınmasını sağlamak.</a:t>
            </a:r>
          </a:p>
          <a:p>
            <a:pPr algn="just"/>
            <a:endParaRPr lang="tr-TR" sz="1400" dirty="0">
              <a:solidFill>
                <a:schemeClr val="bg1"/>
              </a:solidFill>
            </a:endParaRPr>
          </a:p>
          <a:p>
            <a:pPr algn="just"/>
            <a:r>
              <a:rPr lang="tr-TR" sz="1400" dirty="0">
                <a:solidFill>
                  <a:schemeClr val="bg1"/>
                </a:solidFill>
              </a:rPr>
              <a:t> Bu mücadele yolunun parolası ise, “Ya istiklal ya ölüm!” olmuştur.</a:t>
            </a:r>
            <a:endParaRPr lang="tr-TR" sz="1400" dirty="0"/>
          </a:p>
        </p:txBody>
      </p:sp>
      <p:cxnSp>
        <p:nvCxnSpPr>
          <p:cNvPr id="14" name="Düz Ok Bağlayıcısı 13">
            <a:extLst>
              <a:ext uri="{FF2B5EF4-FFF2-40B4-BE49-F238E27FC236}">
                <a16:creationId xmlns:a16="http://schemas.microsoft.com/office/drawing/2014/main" id="{913D8E9F-ECAC-4E78-9960-F36504FA66E5}"/>
              </a:ext>
            </a:extLst>
          </p:cNvPr>
          <p:cNvCxnSpPr>
            <a:cxnSpLocks/>
          </p:cNvCxnSpPr>
          <p:nvPr/>
        </p:nvCxnSpPr>
        <p:spPr>
          <a:xfrm>
            <a:off x="6389548" y="2272492"/>
            <a:ext cx="1" cy="1025540"/>
          </a:xfrm>
          <a:prstGeom prst="straightConnector1">
            <a:avLst/>
          </a:prstGeom>
          <a:ln>
            <a:tailEnd type="triangle"/>
          </a:ln>
          <a:effectLst>
            <a:glow rad="177800">
              <a:srgbClr val="00B0F0"/>
            </a:glow>
          </a:effectLst>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E88DED34-08A8-4439-8BAC-08D388CBBA9F}"/>
              </a:ext>
            </a:extLst>
          </p:cNvPr>
          <p:cNvCxnSpPr>
            <a:cxnSpLocks/>
          </p:cNvCxnSpPr>
          <p:nvPr/>
        </p:nvCxnSpPr>
        <p:spPr>
          <a:xfrm>
            <a:off x="7589699" y="2452919"/>
            <a:ext cx="0" cy="435802"/>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DC1D4588-77CF-4278-9CC5-578EDEF25332}"/>
              </a:ext>
            </a:extLst>
          </p:cNvPr>
          <p:cNvCxnSpPr>
            <a:cxnSpLocks/>
          </p:cNvCxnSpPr>
          <p:nvPr/>
        </p:nvCxnSpPr>
        <p:spPr>
          <a:xfrm>
            <a:off x="7349067" y="2452919"/>
            <a:ext cx="0" cy="435802"/>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E9FAC373-2713-4F76-B40B-306CD5D77995}"/>
              </a:ext>
            </a:extLst>
          </p:cNvPr>
          <p:cNvCxnSpPr>
            <a:cxnSpLocks/>
          </p:cNvCxnSpPr>
          <p:nvPr/>
        </p:nvCxnSpPr>
        <p:spPr>
          <a:xfrm flipH="1">
            <a:off x="7156563" y="2990051"/>
            <a:ext cx="615837" cy="0"/>
          </a:xfrm>
          <a:prstGeom prst="straightConnector1">
            <a:avLst/>
          </a:prstGeom>
          <a:ln>
            <a:tailEnd type="triangle"/>
          </a:ln>
          <a:effectLst>
            <a:glow rad="177800">
              <a:srgbClr val="7030A0"/>
            </a:glow>
          </a:effectLst>
        </p:spPr>
        <p:style>
          <a:lnRef idx="1">
            <a:schemeClr val="accent1"/>
          </a:lnRef>
          <a:fillRef idx="0">
            <a:schemeClr val="accent1"/>
          </a:fillRef>
          <a:effectRef idx="0">
            <a:schemeClr val="accent1"/>
          </a:effectRef>
          <a:fontRef idx="minor">
            <a:schemeClr val="tx1"/>
          </a:fontRef>
        </p:style>
      </p:cxnSp>
      <p:sp>
        <p:nvSpPr>
          <p:cNvPr id="4" name="Bulut 3">
            <a:extLst>
              <a:ext uri="{FF2B5EF4-FFF2-40B4-BE49-F238E27FC236}">
                <a16:creationId xmlns:a16="http://schemas.microsoft.com/office/drawing/2014/main" id="{4A653B5A-68D8-40F0-90C4-1A1A0D8F6979}"/>
              </a:ext>
            </a:extLst>
          </p:cNvPr>
          <p:cNvSpPr/>
          <p:nvPr/>
        </p:nvSpPr>
        <p:spPr>
          <a:xfrm>
            <a:off x="1368481" y="4643957"/>
            <a:ext cx="6096000" cy="1934514"/>
          </a:xfrm>
          <a:prstGeom prst="cloud">
            <a:avLst/>
          </a:prstGeom>
          <a:solidFill>
            <a:schemeClr val="accent1">
              <a:lumMod val="20000"/>
              <a:lumOff val="80000"/>
            </a:schemeClr>
          </a:solidFill>
          <a:ln>
            <a:noFill/>
          </a:ln>
          <a:effectLst>
            <a:glow rad="4318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dirty="0">
              <a:solidFill>
                <a:schemeClr val="tx1"/>
              </a:solidFill>
            </a:endParaRPr>
          </a:p>
          <a:p>
            <a:pPr algn="just"/>
            <a:endParaRPr lang="tr-TR" dirty="0">
              <a:solidFill>
                <a:schemeClr val="tx1"/>
              </a:solidFill>
            </a:endParaRPr>
          </a:p>
          <a:p>
            <a:pPr algn="just"/>
            <a:endParaRPr lang="tr-TR" dirty="0">
              <a:solidFill>
                <a:schemeClr val="tx1"/>
              </a:solidFill>
            </a:endParaRPr>
          </a:p>
          <a:p>
            <a:pPr algn="just"/>
            <a:endParaRPr lang="tr-TR" dirty="0">
              <a:solidFill>
                <a:schemeClr val="tx1"/>
              </a:solidFill>
            </a:endParaRPr>
          </a:p>
          <a:p>
            <a:pPr algn="just"/>
            <a:r>
              <a:rPr lang="tr-TR" b="1" dirty="0">
                <a:solidFill>
                  <a:schemeClr val="tx1"/>
                </a:solidFill>
              </a:rPr>
              <a:t>Ulusal Bağımsızlık</a:t>
            </a:r>
            <a:r>
              <a:rPr lang="tr-TR" dirty="0">
                <a:solidFill>
                  <a:schemeClr val="tx1"/>
                </a:solidFill>
              </a:rPr>
              <a:t>…….</a:t>
            </a:r>
            <a:r>
              <a:rPr lang="tr-TR" sz="4400" dirty="0">
                <a:solidFill>
                  <a:srgbClr val="FF0000"/>
                </a:solidFill>
              </a:rPr>
              <a:t>?</a:t>
            </a:r>
            <a:r>
              <a:rPr lang="tr-TR" dirty="0">
                <a:solidFill>
                  <a:schemeClr val="tx1"/>
                </a:solidFill>
              </a:rPr>
              <a:t>...............</a:t>
            </a:r>
          </a:p>
          <a:p>
            <a:pPr algn="just"/>
            <a:endParaRPr lang="tr-TR" dirty="0">
              <a:solidFill>
                <a:schemeClr val="tx1"/>
              </a:solidFill>
            </a:endParaRPr>
          </a:p>
          <a:p>
            <a:pPr algn="just"/>
            <a:r>
              <a:rPr lang="tr-TR" dirty="0">
                <a:solidFill>
                  <a:schemeClr val="tx1"/>
                </a:solidFill>
              </a:rPr>
              <a:t>…………….</a:t>
            </a:r>
            <a:r>
              <a:rPr lang="tr-TR" b="1" dirty="0">
                <a:solidFill>
                  <a:schemeClr val="tx1"/>
                </a:solidFill>
              </a:rPr>
              <a:t>Ulusal Egemenlik</a:t>
            </a:r>
            <a:r>
              <a:rPr lang="tr-TR" dirty="0">
                <a:solidFill>
                  <a:schemeClr val="tx1"/>
                </a:solidFill>
              </a:rPr>
              <a:t>…….</a:t>
            </a:r>
            <a:r>
              <a:rPr lang="tr-TR" sz="4400" dirty="0">
                <a:solidFill>
                  <a:srgbClr val="FF0000"/>
                </a:solidFill>
              </a:rPr>
              <a:t>?</a:t>
            </a:r>
            <a:r>
              <a:rPr lang="tr-TR" dirty="0">
                <a:solidFill>
                  <a:schemeClr val="tx1"/>
                </a:solidFill>
              </a:rPr>
              <a:t>..</a:t>
            </a:r>
          </a:p>
          <a:p>
            <a:pPr algn="just"/>
            <a:endParaRPr lang="tr-TR" dirty="0">
              <a:solidFill>
                <a:schemeClr val="tx1"/>
              </a:solidFill>
            </a:endParaRPr>
          </a:p>
          <a:p>
            <a:pPr algn="just"/>
            <a:endParaRPr lang="tr-TR" dirty="0">
              <a:solidFill>
                <a:schemeClr val="tx1"/>
              </a:solidFill>
            </a:endParaRPr>
          </a:p>
          <a:p>
            <a:pPr algn="just"/>
            <a:endParaRPr lang="tr-TR" dirty="0">
              <a:solidFill>
                <a:schemeClr val="tx1"/>
              </a:solidFill>
            </a:endParaRPr>
          </a:p>
          <a:p>
            <a:pPr algn="just"/>
            <a:r>
              <a:rPr lang="tr-TR" dirty="0">
                <a:solidFill>
                  <a:schemeClr val="tx1"/>
                </a:solidFill>
              </a:rPr>
              <a:t>                            </a:t>
            </a:r>
          </a:p>
        </p:txBody>
      </p:sp>
    </p:spTree>
    <p:extLst>
      <p:ext uri="{BB962C8B-B14F-4D97-AF65-F5344CB8AC3E}">
        <p14:creationId xmlns:p14="http://schemas.microsoft.com/office/powerpoint/2010/main" val="62289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5D6172B-1B0B-4D43-890E-16CF60577CB8}"/>
              </a:ext>
            </a:extLst>
          </p:cNvPr>
          <p:cNvSpPr txBox="1"/>
          <p:nvPr/>
        </p:nvSpPr>
        <p:spPr>
          <a:xfrm>
            <a:off x="392328" y="138570"/>
            <a:ext cx="6098058" cy="338554"/>
          </a:xfrm>
          <a:prstGeom prst="rect">
            <a:avLst/>
          </a:prstGeom>
          <a:noFill/>
        </p:spPr>
        <p:txBody>
          <a:bodyPr wrap="square">
            <a:spAutoFit/>
          </a:bodyPr>
          <a:lstStyle/>
          <a:p>
            <a:r>
              <a:rPr lang="tr-TR" sz="1600" b="1" dirty="0">
                <a:solidFill>
                  <a:schemeClr val="bg1"/>
                </a:solidFill>
              </a:rPr>
              <a:t>Mustafa Kemal’in Gözünden Ülkenin Durumu (nutuktan)</a:t>
            </a:r>
          </a:p>
        </p:txBody>
      </p:sp>
      <p:pic>
        <p:nvPicPr>
          <p:cNvPr id="7" name="Resim 6">
            <a:extLst>
              <a:ext uri="{FF2B5EF4-FFF2-40B4-BE49-F238E27FC236}">
                <a16:creationId xmlns:a16="http://schemas.microsoft.com/office/drawing/2014/main" id="{145BC7B0-7DB5-419F-A8F0-5FE86CDC1CB4}"/>
              </a:ext>
            </a:extLst>
          </p:cNvPr>
          <p:cNvPicPr>
            <a:picLocks noChangeAspect="1"/>
          </p:cNvPicPr>
          <p:nvPr/>
        </p:nvPicPr>
        <p:blipFill rotWithShape="1">
          <a:blip r:embed="rId2"/>
          <a:srcRect l="5877" t="13714" r="7587" b="9928"/>
          <a:stretch/>
        </p:blipFill>
        <p:spPr>
          <a:xfrm>
            <a:off x="609600" y="651933"/>
            <a:ext cx="11192933" cy="5554133"/>
          </a:xfrm>
          <a:prstGeom prst="rect">
            <a:avLst/>
          </a:prstGeom>
        </p:spPr>
      </p:pic>
      <p:sp>
        <p:nvSpPr>
          <p:cNvPr id="12" name="Metin kutusu 11">
            <a:extLst>
              <a:ext uri="{FF2B5EF4-FFF2-40B4-BE49-F238E27FC236}">
                <a16:creationId xmlns:a16="http://schemas.microsoft.com/office/drawing/2014/main" id="{6F6C9E95-3B70-4277-BE90-E3D474CADB40}"/>
              </a:ext>
            </a:extLst>
          </p:cNvPr>
          <p:cNvSpPr txBox="1"/>
          <p:nvPr/>
        </p:nvSpPr>
        <p:spPr>
          <a:xfrm>
            <a:off x="609600" y="1005259"/>
            <a:ext cx="5703672" cy="5278368"/>
          </a:xfrm>
          <a:prstGeom prst="rect">
            <a:avLst/>
          </a:prstGeom>
          <a:noFill/>
        </p:spPr>
        <p:txBody>
          <a:bodyPr wrap="square">
            <a:spAutoFit/>
          </a:bodyPr>
          <a:lstStyle/>
          <a:p>
            <a:pPr algn="just"/>
            <a:r>
              <a:rPr lang="tr-TR" sz="1400" b="0" i="0" dirty="0">
                <a:effectLst/>
              </a:rPr>
              <a:t>1919 yılı Mayısının 19’uncu günü Samsun’a çıktım. Ülkenin genel durumu ve görünüşü şöyledir:</a:t>
            </a:r>
          </a:p>
          <a:p>
            <a:pPr algn="just"/>
            <a:r>
              <a:rPr lang="tr-TR" sz="1400" b="0" i="0" dirty="0">
                <a:effectLst/>
              </a:rPr>
              <a:t>Osmanlı Devleti’nin içinde bulunduğu grup, I. Dünya Savaşı’nda  yenilmiş, Osmanlı ordusu her tarafta zedelenmiş, şartları ağır bir ateşkes anlaşması imzalanmış. Büyük Savaş’ın uzun yılları boyunca millet yorgun ve fakir bir durumda. Milleti ve memleketi I. Dünya Savaşı’na sürükleyenler, kendi hayatlarını kurtarma kaygısına düşerek memleketten kaçmışlar. Saltanat ve hilâfet makamında oturan Vahdettin soysuzlaşmış, şahsını ve bir de tahtını koruyabileceğini hayal ettiği alçakça tedbirler araştırmakta. Damat Ferit Paşa’nın başkanlığındaki hükûmet âciz, haysiyetsiz ve korkak. Yalnız padişahın iradesine boyun eğmekte ve onunla birlikte kendilerini koruyabilecekleri herhangi bir duruma razı. Ordunun elinden silâhları ve cephanesi alınmış ve alınmakta…</a:t>
            </a:r>
          </a:p>
          <a:p>
            <a:pPr algn="just"/>
            <a:endParaRPr lang="tr-TR" sz="1400" b="0" i="0" dirty="0">
              <a:effectLst/>
            </a:endParaRPr>
          </a:p>
          <a:p>
            <a:pPr algn="just"/>
            <a:r>
              <a:rPr lang="tr-TR" sz="1400" b="0" i="0" dirty="0">
                <a:effectLst/>
              </a:rPr>
              <a:t>İtilâf Devletleri, ateşkes anlaşmasının hükümlerine uymayı gerekli bulmuyorlar. Birer bahane ile İtilâf donanmaları ve askerleri İstanbul’da. Adana ili Fransızlar; Urfa, Maraş, </a:t>
            </a:r>
            <a:r>
              <a:rPr lang="tr-TR" sz="1400" b="0" i="0" dirty="0" err="1">
                <a:effectLst/>
              </a:rPr>
              <a:t>Ayıntap</a:t>
            </a:r>
            <a:r>
              <a:rPr lang="tr-TR" sz="1400" b="0" i="0" dirty="0">
                <a:effectLst/>
              </a:rPr>
              <a:t> (Gaziantep) İngilizler tarafından işgal edilmiş. Antalya ve Konya’da İtalyan askerî birlikleri, Merzifon ve Samsun’da İngiliz askerleri bulunuyor. Her tarafta yabancı subay ve memurlar ile özel ajanlar faaliyette. Nihayet, konuşmamıza başlangıç olarak aldığımız tarihten dört gün önce, 15 Mayıs 1919’da, İtilâf Devletleri’nin uygun bulması ile Yunan ordusu da İzmir’e çıkartılıyor.</a:t>
            </a:r>
          </a:p>
          <a:p>
            <a:pPr algn="just"/>
            <a:endParaRPr lang="tr-TR" sz="1100" dirty="0"/>
          </a:p>
          <a:p>
            <a:pPr algn="just"/>
            <a:endParaRPr lang="tr-TR" sz="1800" b="0" i="0" dirty="0">
              <a:solidFill>
                <a:srgbClr val="515151"/>
              </a:solidFill>
              <a:effectLst/>
            </a:endParaRPr>
          </a:p>
        </p:txBody>
      </p:sp>
      <p:sp>
        <p:nvSpPr>
          <p:cNvPr id="14" name="Metin kutusu 13">
            <a:extLst>
              <a:ext uri="{FF2B5EF4-FFF2-40B4-BE49-F238E27FC236}">
                <a16:creationId xmlns:a16="http://schemas.microsoft.com/office/drawing/2014/main" id="{66E0696C-1C9D-40F1-9B40-C3044D44AE2E}"/>
              </a:ext>
            </a:extLst>
          </p:cNvPr>
          <p:cNvSpPr txBox="1"/>
          <p:nvPr/>
        </p:nvSpPr>
        <p:spPr>
          <a:xfrm>
            <a:off x="6637867" y="1005259"/>
            <a:ext cx="4944533" cy="4401205"/>
          </a:xfrm>
          <a:prstGeom prst="rect">
            <a:avLst/>
          </a:prstGeom>
          <a:noFill/>
        </p:spPr>
        <p:txBody>
          <a:bodyPr wrap="square">
            <a:spAutoFit/>
          </a:bodyPr>
          <a:lstStyle/>
          <a:p>
            <a:pPr algn="just"/>
            <a:r>
              <a:rPr lang="tr-TR" sz="1400" b="0" i="0" dirty="0">
                <a:effectLst/>
              </a:rPr>
              <a:t>Bundan başka, memleketin her tarafında Hristiyan azınlıklar gizli veya açıktan açığa kendi özel emel ve maksatlarını gerçekleştirmeye, devleti bir an önce çökertmeye çalışıyorlar.</a:t>
            </a:r>
          </a:p>
          <a:p>
            <a:pPr algn="just"/>
            <a:endParaRPr lang="tr-TR" sz="1400" b="0" i="0" dirty="0">
              <a:effectLst/>
            </a:endParaRPr>
          </a:p>
          <a:p>
            <a:pPr algn="just"/>
            <a:r>
              <a:rPr lang="tr-TR" sz="1400" b="0" i="0" dirty="0">
                <a:effectLst/>
              </a:rPr>
              <a:t>Sonradan elde edilen güvenilir bilgi ve belgelerle iyice anlaşılmıştır ki, İstanbul Rum Patrikhanesi’nde kurulan </a:t>
            </a:r>
            <a:r>
              <a:rPr lang="tr-TR" sz="1400" b="0" i="0" dirty="0" err="1">
                <a:effectLst/>
              </a:rPr>
              <a:t>Mavri</a:t>
            </a:r>
            <a:r>
              <a:rPr lang="tr-TR" sz="1400" b="0" i="0" dirty="0">
                <a:effectLst/>
              </a:rPr>
              <a:t> Mira </a:t>
            </a:r>
            <a:r>
              <a:rPr lang="tr-TR" sz="1400" b="0" i="0" dirty="0" err="1">
                <a:effectLst/>
              </a:rPr>
              <a:t>Hey’eti</a:t>
            </a:r>
            <a:r>
              <a:rPr lang="tr-TR" sz="1400" b="0" i="0" dirty="0">
                <a:effectLst/>
              </a:rPr>
              <a:t> (Belge: 1) illerde çeteler kurmak ve idare etmek, gösteri toplantıları ve propagandalar yaptırmakla meşgul. Yunan Kızılhaç’ı ve Resmî Göçmenler </a:t>
            </a:r>
          </a:p>
          <a:p>
            <a:pPr algn="just"/>
            <a:endParaRPr lang="tr-TR" sz="1400" dirty="0"/>
          </a:p>
          <a:p>
            <a:pPr algn="just"/>
            <a:r>
              <a:rPr lang="tr-TR" sz="1400" b="0" i="0" dirty="0">
                <a:effectLst/>
              </a:rPr>
              <a:t>Komisyonu, </a:t>
            </a:r>
            <a:r>
              <a:rPr lang="tr-TR" sz="1400" b="0" i="0" dirty="0" err="1">
                <a:effectLst/>
              </a:rPr>
              <a:t>Mavri</a:t>
            </a:r>
            <a:r>
              <a:rPr lang="tr-TR" sz="1400" b="0" i="0" dirty="0">
                <a:effectLst/>
              </a:rPr>
              <a:t> Mira </a:t>
            </a:r>
            <a:r>
              <a:rPr lang="tr-TR" sz="1400" b="0" i="0" dirty="0" err="1">
                <a:effectLst/>
              </a:rPr>
              <a:t>Hey’eti’nin</a:t>
            </a:r>
            <a:r>
              <a:rPr lang="tr-TR" sz="1400" b="0" i="0" dirty="0">
                <a:effectLst/>
              </a:rPr>
              <a:t> çalışmalarını kolaylaştırmakla görevli. </a:t>
            </a:r>
            <a:r>
              <a:rPr lang="tr-TR" sz="1400" b="0" i="0" dirty="0" err="1">
                <a:effectLst/>
              </a:rPr>
              <a:t>Mavri</a:t>
            </a:r>
            <a:r>
              <a:rPr lang="tr-TR" sz="1400" b="0" i="0" dirty="0">
                <a:effectLst/>
              </a:rPr>
              <a:t> Mira </a:t>
            </a:r>
            <a:r>
              <a:rPr lang="tr-TR" sz="1400" b="0" i="0" dirty="0" err="1">
                <a:effectLst/>
              </a:rPr>
              <a:t>Hey’eti</a:t>
            </a:r>
            <a:r>
              <a:rPr lang="tr-TR" sz="1400" b="0" i="0" dirty="0">
                <a:effectLst/>
              </a:rPr>
              <a:t> tarafından yönetilen Rum okullarının izci teşkilâtları, yirmi yaşından yukarı gençleri de içine almak üzere her yerde kuruluşunu tamamlıyor.</a:t>
            </a:r>
          </a:p>
          <a:p>
            <a:pPr algn="just"/>
            <a:endParaRPr lang="tr-TR" sz="1400" b="0" i="0" dirty="0">
              <a:effectLst/>
            </a:endParaRPr>
          </a:p>
          <a:p>
            <a:pPr algn="just"/>
            <a:r>
              <a:rPr lang="tr-TR" sz="1400" b="0" i="0" dirty="0">
                <a:effectLst/>
              </a:rPr>
              <a:t>Ermeni Patriği </a:t>
            </a:r>
            <a:r>
              <a:rPr lang="tr-TR" sz="1400" b="0" i="0" dirty="0" err="1">
                <a:effectLst/>
              </a:rPr>
              <a:t>Zaven</a:t>
            </a:r>
            <a:r>
              <a:rPr lang="tr-TR" sz="1400" b="0" i="0" dirty="0">
                <a:effectLst/>
              </a:rPr>
              <a:t> Efendi de, </a:t>
            </a:r>
            <a:r>
              <a:rPr lang="tr-TR" sz="1400" b="0" i="0" dirty="0" err="1">
                <a:effectLst/>
              </a:rPr>
              <a:t>Mavri</a:t>
            </a:r>
            <a:r>
              <a:rPr lang="tr-TR" sz="1400" b="0" i="0" dirty="0">
                <a:effectLst/>
              </a:rPr>
              <a:t> Mira </a:t>
            </a:r>
            <a:r>
              <a:rPr lang="tr-TR" sz="1400" b="0" i="0" dirty="0" err="1">
                <a:effectLst/>
              </a:rPr>
              <a:t>Hey’eti</a:t>
            </a:r>
            <a:r>
              <a:rPr lang="tr-TR" sz="1400" b="0" i="0" dirty="0">
                <a:effectLst/>
              </a:rPr>
              <a:t> ile birlikte çalışıyor. Ermeni hazırlığı da tıpkı Rum hazırlığı gibi ilerliyor. Trabzon, Samsun ve bütün Karadeniz sahillerinde örgütlenmiş olan ve İstanbul’daki merkeze bağlı bulunan Pontus Cemiyeti hiç bir engelle karşılaşmadan kolaylıkla ve başarıyla çalışıyor…………</a:t>
            </a:r>
          </a:p>
        </p:txBody>
      </p:sp>
      <p:cxnSp>
        <p:nvCxnSpPr>
          <p:cNvPr id="3" name="Düz Ok Bağlayıcısı 2">
            <a:extLst>
              <a:ext uri="{FF2B5EF4-FFF2-40B4-BE49-F238E27FC236}">
                <a16:creationId xmlns:a16="http://schemas.microsoft.com/office/drawing/2014/main" id="{60AB4C8E-C4A7-41AF-844C-A419D20400DA}"/>
              </a:ext>
            </a:extLst>
          </p:cNvPr>
          <p:cNvCxnSpPr>
            <a:cxnSpLocks/>
          </p:cNvCxnSpPr>
          <p:nvPr/>
        </p:nvCxnSpPr>
        <p:spPr>
          <a:xfrm>
            <a:off x="7349067" y="138570"/>
            <a:ext cx="0" cy="435802"/>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39B97793-1784-46D9-9DB2-025D47467AC8}"/>
              </a:ext>
            </a:extLst>
          </p:cNvPr>
          <p:cNvCxnSpPr>
            <a:cxnSpLocks/>
          </p:cNvCxnSpPr>
          <p:nvPr/>
        </p:nvCxnSpPr>
        <p:spPr>
          <a:xfrm>
            <a:off x="8009467" y="138570"/>
            <a:ext cx="0" cy="435802"/>
          </a:xfrm>
          <a:prstGeom prst="straightConnector1">
            <a:avLst/>
          </a:prstGeom>
          <a:ln>
            <a:tailEnd type="triangle"/>
          </a:ln>
          <a:effectLst>
            <a:glow rad="177800">
              <a:schemeClr val="bg1"/>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CE178163-9281-4799-A9F1-63BE909FFDCC}"/>
              </a:ext>
            </a:extLst>
          </p:cNvPr>
          <p:cNvCxnSpPr>
            <a:cxnSpLocks/>
          </p:cNvCxnSpPr>
          <p:nvPr/>
        </p:nvCxnSpPr>
        <p:spPr>
          <a:xfrm>
            <a:off x="8720667" y="138570"/>
            <a:ext cx="0" cy="435802"/>
          </a:xfrm>
          <a:prstGeom prst="straightConnector1">
            <a:avLst/>
          </a:prstGeom>
          <a:ln>
            <a:tailEnd type="triangle"/>
          </a:ln>
          <a:effectLst>
            <a:glow rad="177800">
              <a:srgbClr val="FFFF00"/>
            </a:glow>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82075657-39F2-4E00-9CBE-05BC17EBFE90}"/>
              </a:ext>
            </a:extLst>
          </p:cNvPr>
          <p:cNvCxnSpPr>
            <a:cxnSpLocks/>
          </p:cNvCxnSpPr>
          <p:nvPr/>
        </p:nvCxnSpPr>
        <p:spPr>
          <a:xfrm>
            <a:off x="9347201" y="138570"/>
            <a:ext cx="0" cy="435802"/>
          </a:xfrm>
          <a:prstGeom prst="straightConnector1">
            <a:avLst/>
          </a:prstGeom>
          <a:ln>
            <a:tailEnd type="triangle"/>
          </a:ln>
          <a:effectLst>
            <a:glow rad="177800">
              <a:srgbClr val="7030A0"/>
            </a:glow>
          </a:effectLst>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46A954C5-4362-46D1-A21B-F0E7D44E612A}"/>
              </a:ext>
            </a:extLst>
          </p:cNvPr>
          <p:cNvCxnSpPr>
            <a:cxnSpLocks/>
          </p:cNvCxnSpPr>
          <p:nvPr/>
        </p:nvCxnSpPr>
        <p:spPr>
          <a:xfrm>
            <a:off x="7518401" y="6297072"/>
            <a:ext cx="0" cy="435802"/>
          </a:xfrm>
          <a:prstGeom prst="straightConnector1">
            <a:avLst/>
          </a:prstGeom>
          <a:ln>
            <a:tailEnd type="triangle"/>
          </a:ln>
          <a:effectLst>
            <a:glow rad="177800">
              <a:srgbClr val="7030A0"/>
            </a:glow>
          </a:effectLst>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5C242C6E-ECA6-40CC-8577-36D982A34E34}"/>
              </a:ext>
            </a:extLst>
          </p:cNvPr>
          <p:cNvCxnSpPr>
            <a:cxnSpLocks/>
          </p:cNvCxnSpPr>
          <p:nvPr/>
        </p:nvCxnSpPr>
        <p:spPr>
          <a:xfrm>
            <a:off x="8720667" y="6283627"/>
            <a:ext cx="0" cy="435802"/>
          </a:xfrm>
          <a:prstGeom prst="straightConnector1">
            <a:avLst/>
          </a:prstGeom>
          <a:ln>
            <a:tailEnd type="triangle"/>
          </a:ln>
          <a:effectLst>
            <a:glow rad="177800">
              <a:srgbClr val="FFFF00"/>
            </a:glow>
          </a:effectLst>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6DBE8BC7-DBE6-411F-8250-AD8C5DE52725}"/>
              </a:ext>
            </a:extLst>
          </p:cNvPr>
          <p:cNvCxnSpPr>
            <a:cxnSpLocks/>
          </p:cNvCxnSpPr>
          <p:nvPr/>
        </p:nvCxnSpPr>
        <p:spPr>
          <a:xfrm>
            <a:off x="8077202" y="6283627"/>
            <a:ext cx="0" cy="435802"/>
          </a:xfrm>
          <a:prstGeom prst="straightConnector1">
            <a:avLst/>
          </a:prstGeom>
          <a:ln>
            <a:tailEnd type="triangle"/>
          </a:ln>
          <a:effectLst>
            <a:glow rad="177800">
              <a:schemeClr val="bg1"/>
            </a:glow>
          </a:effectLst>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7072059C-2E3C-40C4-A14F-B6107D99CE11}"/>
              </a:ext>
            </a:extLst>
          </p:cNvPr>
          <p:cNvCxnSpPr>
            <a:cxnSpLocks/>
          </p:cNvCxnSpPr>
          <p:nvPr/>
        </p:nvCxnSpPr>
        <p:spPr>
          <a:xfrm>
            <a:off x="9330269" y="6283627"/>
            <a:ext cx="0" cy="435802"/>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36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39EB615-9508-4A15-A8DD-A1369EA875F3}"/>
              </a:ext>
            </a:extLst>
          </p:cNvPr>
          <p:cNvSpPr txBox="1"/>
          <p:nvPr/>
        </p:nvSpPr>
        <p:spPr>
          <a:xfrm>
            <a:off x="-134575" y="4127968"/>
            <a:ext cx="4826000" cy="1323439"/>
          </a:xfrm>
          <a:prstGeom prst="rect">
            <a:avLst/>
          </a:prstGeom>
          <a:noFill/>
        </p:spPr>
        <p:txBody>
          <a:bodyPr wrap="square">
            <a:spAutoFit/>
          </a:bodyPr>
          <a:lstStyle/>
          <a:p>
            <a:pPr marL="285750" indent="-285750" algn="just">
              <a:buFont typeface="Arial" panose="020B0604020202020204" pitchFamily="34" charset="0"/>
              <a:buChar char="•"/>
            </a:pPr>
            <a:r>
              <a:rPr lang="tr-TR" sz="1600" b="1" i="0" dirty="0">
                <a:solidFill>
                  <a:schemeClr val="bg1"/>
                </a:solidFill>
                <a:effectLst/>
                <a:latin typeface="inherit"/>
              </a:rPr>
              <a:t>Mustafa Kemal ve Arkadaşlarının Bandırma Vapuru Yolculuğu</a:t>
            </a:r>
            <a:r>
              <a:rPr lang="tr-TR" sz="1600" b="1" dirty="0">
                <a:solidFill>
                  <a:schemeClr val="bg1"/>
                </a:solidFill>
                <a:latin typeface="Rajdhani"/>
              </a:rPr>
              <a:t> </a:t>
            </a:r>
            <a:r>
              <a:rPr lang="tr-TR" sz="1600" b="0" i="0" dirty="0">
                <a:solidFill>
                  <a:schemeClr val="bg1"/>
                </a:solidFill>
                <a:effectLst/>
                <a:latin typeface="Tahoma" panose="020B0604030504040204" pitchFamily="34" charset="0"/>
              </a:rPr>
              <a:t>16 Mayıs 1919 sabahında başladı. Zor şartlarla geçen yolculuk üç gün sürdü. Mustafa Kemal</a:t>
            </a:r>
            <a:r>
              <a:rPr lang="tr-TR" sz="1600" dirty="0">
                <a:solidFill>
                  <a:schemeClr val="bg1"/>
                </a:solidFill>
                <a:latin typeface="Tahoma" panose="020B0604030504040204" pitchFamily="34" charset="0"/>
              </a:rPr>
              <a:t> ve mahiyeti </a:t>
            </a:r>
            <a:r>
              <a:rPr lang="tr-TR" sz="1600" b="0" i="0" dirty="0">
                <a:solidFill>
                  <a:schemeClr val="bg1"/>
                </a:solidFill>
                <a:effectLst/>
                <a:latin typeface="Tahoma" panose="020B0604030504040204" pitchFamily="34" charset="0"/>
              </a:rPr>
              <a:t>19 Mayıs 1919'da Samsun'a çıktılar.</a:t>
            </a:r>
            <a:endParaRPr lang="tr-TR" sz="1600" b="0" i="0" dirty="0">
              <a:solidFill>
                <a:schemeClr val="bg1"/>
              </a:solidFill>
              <a:effectLst/>
              <a:latin typeface="Rajdhani"/>
            </a:endParaRPr>
          </a:p>
        </p:txBody>
      </p:sp>
      <p:sp>
        <p:nvSpPr>
          <p:cNvPr id="8" name="Metin kutusu 7">
            <a:extLst>
              <a:ext uri="{FF2B5EF4-FFF2-40B4-BE49-F238E27FC236}">
                <a16:creationId xmlns:a16="http://schemas.microsoft.com/office/drawing/2014/main" id="{3DC28279-4F0B-4908-92B8-3583DE2EA262}"/>
              </a:ext>
            </a:extLst>
          </p:cNvPr>
          <p:cNvSpPr txBox="1"/>
          <p:nvPr/>
        </p:nvSpPr>
        <p:spPr>
          <a:xfrm>
            <a:off x="7976933" y="1122936"/>
            <a:ext cx="4072468" cy="5570756"/>
          </a:xfrm>
          <a:prstGeom prst="rect">
            <a:avLst/>
          </a:prstGeom>
          <a:noFill/>
        </p:spPr>
        <p:txBody>
          <a:bodyPr wrap="square">
            <a:spAutoFit/>
          </a:bodyPr>
          <a:lstStyle/>
          <a:p>
            <a:pPr algn="l"/>
            <a:r>
              <a:rPr lang="tr-TR" sz="2000" b="1" i="0" dirty="0">
                <a:solidFill>
                  <a:schemeClr val="bg1"/>
                </a:solidFill>
                <a:effectLst/>
                <a:latin typeface="inherit"/>
              </a:rPr>
              <a:t>Mustafa Kemal ile Samsun’a Çıkanlar</a:t>
            </a:r>
          </a:p>
          <a:p>
            <a:pPr algn="l"/>
            <a:endParaRPr lang="tr-TR" sz="1400" b="1" dirty="0">
              <a:solidFill>
                <a:schemeClr val="bg1"/>
              </a:solidFill>
              <a:latin typeface="inherit"/>
            </a:endParaRPr>
          </a:p>
          <a:p>
            <a:pPr algn="l"/>
            <a:endParaRPr lang="tr-TR" sz="1400" b="1"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Kurmay Albay Kazım Dirik Müfettişlik Kurmay Başkanı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Kurmay Albay Mehmet Arif Ayıcı Kurmay Başkanı Yardımcısı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Kurmay Binbaşı Hüsrev Gerede Birinci şube müdürü</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Binbaşı Kemal Doğan Müfettişlik Topçu Kumandanı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Dr. Albay İbrahim Tali Öngören Ordu Sıhhiye Başkanı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Dr. Binbaşı Refik Saydam Sıhhiye Başkan Yardımcısı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Yüzbaşı Cevat Abbas Gürer Müfettişlik Başyaveri</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Üsteğmen Muzaffer Kılıç Müfettişlik ikinci Yaveri</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Yüzbaşı Ali Şevket </a:t>
            </a:r>
            <a:r>
              <a:rPr lang="tr-TR" sz="1400" b="1" i="0" dirty="0" err="1">
                <a:solidFill>
                  <a:schemeClr val="bg1"/>
                </a:solidFill>
                <a:effectLst/>
                <a:latin typeface="inherit"/>
              </a:rPr>
              <a:t>Öndersev</a:t>
            </a:r>
            <a:r>
              <a:rPr lang="tr-TR" sz="1400" b="1" i="0" dirty="0">
                <a:solidFill>
                  <a:schemeClr val="bg1"/>
                </a:solidFill>
                <a:effectLst/>
                <a:latin typeface="inherit"/>
              </a:rPr>
              <a:t> Müfettişlik Emir Subayı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Üsteğmen Hayati, Kurmay Başkanı Emir Subayı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Yüzbaşı Mümtaz </a:t>
            </a:r>
            <a:r>
              <a:rPr lang="tr-TR" sz="1400" b="1" i="0" dirty="0" err="1">
                <a:solidFill>
                  <a:schemeClr val="bg1"/>
                </a:solidFill>
                <a:effectLst/>
                <a:latin typeface="inherit"/>
              </a:rPr>
              <a:t>Tünay</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Yüzbaşı İsmail Hakkı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Yüzbaşı Mustafa Süsoy Karargah komutanı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Üsteğmen Abdullah, İaşe Subayı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Birinci Sınıf Katip Faik Aybars Şifre Katibi</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Dördüncü Sınıf Katip Memduh Şifre Katibi Yardımcısı</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3.Kolordu Komutanı Kurmay Albay Refet Bele</a:t>
            </a:r>
            <a:endParaRPr lang="tr-TR" sz="1400" b="0" i="0" dirty="0">
              <a:solidFill>
                <a:schemeClr val="bg1"/>
              </a:solidFill>
              <a:effectLst/>
              <a:latin typeface="Rajdhani"/>
            </a:endParaRPr>
          </a:p>
          <a:p>
            <a:pPr algn="l">
              <a:buFont typeface="Arial" panose="020B0604020202020204" pitchFamily="34" charset="0"/>
              <a:buChar char="•"/>
            </a:pPr>
            <a:r>
              <a:rPr lang="tr-TR" sz="1400" b="1" i="0" dirty="0">
                <a:solidFill>
                  <a:schemeClr val="bg1"/>
                </a:solidFill>
                <a:effectLst/>
                <a:latin typeface="inherit"/>
              </a:rPr>
              <a:t>Üsteğmen Hikmet Gerçekçi Alb. Rafet Bey'in yaveri</a:t>
            </a:r>
            <a:endParaRPr lang="tr-TR" sz="1400" b="0" i="0" dirty="0">
              <a:solidFill>
                <a:schemeClr val="bg1"/>
              </a:solidFill>
              <a:effectLst/>
              <a:latin typeface="Rajdhani"/>
            </a:endParaRPr>
          </a:p>
        </p:txBody>
      </p:sp>
      <p:sp>
        <p:nvSpPr>
          <p:cNvPr id="10" name="Metin kutusu 9">
            <a:extLst>
              <a:ext uri="{FF2B5EF4-FFF2-40B4-BE49-F238E27FC236}">
                <a16:creationId xmlns:a16="http://schemas.microsoft.com/office/drawing/2014/main" id="{9A854ADF-BD42-4F61-B4CA-C9DA7592BE2A}"/>
              </a:ext>
            </a:extLst>
          </p:cNvPr>
          <p:cNvSpPr txBox="1"/>
          <p:nvPr/>
        </p:nvSpPr>
        <p:spPr>
          <a:xfrm>
            <a:off x="1890175" y="5100167"/>
            <a:ext cx="1892968" cy="1200329"/>
          </a:xfrm>
          <a:prstGeom prst="rect">
            <a:avLst/>
          </a:prstGeom>
          <a:noFill/>
        </p:spPr>
        <p:txBody>
          <a:bodyPr wrap="square">
            <a:spAutoFit/>
          </a:bodyPr>
          <a:lstStyle/>
          <a:p>
            <a:pPr marL="285750" indent="-285750">
              <a:buFont typeface="Arial" panose="020B0604020202020204" pitchFamily="34" charset="0"/>
              <a:buChar char="•"/>
            </a:pPr>
            <a:r>
              <a:rPr lang="tr-TR" sz="1800" dirty="0">
                <a:solidFill>
                  <a:srgbClr val="FF0000"/>
                </a:solidFill>
              </a:rPr>
              <a:t>Bu tarih Millî Mücadele’nin fiilen başladığı tarihtir.</a:t>
            </a:r>
          </a:p>
        </p:txBody>
      </p:sp>
      <p:pic>
        <p:nvPicPr>
          <p:cNvPr id="1026" name="Picture 2" descr="bandırma vapuru ile ilgili görsel sonucu">
            <a:extLst>
              <a:ext uri="{FF2B5EF4-FFF2-40B4-BE49-F238E27FC236}">
                <a16:creationId xmlns:a16="http://schemas.microsoft.com/office/drawing/2014/main" id="{98D0287F-45FB-4B07-BB22-B3B88042E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99" y="141691"/>
            <a:ext cx="7281089" cy="3851780"/>
          </a:xfrm>
          <a:prstGeom prst="rect">
            <a:avLst/>
          </a:prstGeom>
          <a:noFill/>
          <a:effectLst>
            <a:glow rad="469900">
              <a:schemeClr val="bg1"/>
            </a:glow>
          </a:effectLst>
          <a:extLst>
            <a:ext uri="{909E8E84-426E-40DD-AFC4-6F175D3DCCD1}">
              <a14:hiddenFill xmlns:a14="http://schemas.microsoft.com/office/drawing/2010/main">
                <a:solidFill>
                  <a:srgbClr val="FFFFFF"/>
                </a:solidFill>
              </a14:hiddenFill>
            </a:ext>
          </a:extLst>
        </p:spPr>
      </p:pic>
      <p:cxnSp>
        <p:nvCxnSpPr>
          <p:cNvPr id="14" name="Düz Ok Bağlayıcısı 13">
            <a:extLst>
              <a:ext uri="{FF2B5EF4-FFF2-40B4-BE49-F238E27FC236}">
                <a16:creationId xmlns:a16="http://schemas.microsoft.com/office/drawing/2014/main" id="{41A4275F-3CCE-4ADE-BE0E-4EDF554A5467}"/>
              </a:ext>
            </a:extLst>
          </p:cNvPr>
          <p:cNvCxnSpPr>
            <a:cxnSpLocks/>
          </p:cNvCxnSpPr>
          <p:nvPr/>
        </p:nvCxnSpPr>
        <p:spPr>
          <a:xfrm flipV="1">
            <a:off x="9969224" y="141691"/>
            <a:ext cx="1759344" cy="818136"/>
          </a:xfrm>
          <a:prstGeom prst="straightConnector1">
            <a:avLst/>
          </a:prstGeom>
          <a:ln>
            <a:tailEnd type="triangle"/>
          </a:ln>
          <a:effectLst>
            <a:glow rad="177800">
              <a:srgbClr val="00B0F0"/>
            </a:glow>
          </a:effectLst>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FD911650-E3EC-4019-A45D-3C88DAF8D19C}"/>
              </a:ext>
            </a:extLst>
          </p:cNvPr>
          <p:cNvCxnSpPr>
            <a:cxnSpLocks/>
          </p:cNvCxnSpPr>
          <p:nvPr/>
        </p:nvCxnSpPr>
        <p:spPr>
          <a:xfrm flipH="1">
            <a:off x="142599" y="5556128"/>
            <a:ext cx="1662584" cy="1160182"/>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CF89498C-2E94-471B-9401-EA8477A8986F}"/>
              </a:ext>
            </a:extLst>
          </p:cNvPr>
          <p:cNvCxnSpPr>
            <a:cxnSpLocks/>
          </p:cNvCxnSpPr>
          <p:nvPr/>
        </p:nvCxnSpPr>
        <p:spPr>
          <a:xfrm>
            <a:off x="7577666" y="4355799"/>
            <a:ext cx="1" cy="2454107"/>
          </a:xfrm>
          <a:prstGeom prst="straightConnector1">
            <a:avLst/>
          </a:prstGeom>
          <a:ln>
            <a:tailEnd type="triangle"/>
          </a:ln>
          <a:effectLst>
            <a:glow rad="177800">
              <a:srgbClr val="7030A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55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B339975-6D1E-4700-B16F-6EFC642EDE46}"/>
              </a:ext>
            </a:extLst>
          </p:cNvPr>
          <p:cNvSpPr txBox="1"/>
          <p:nvPr/>
        </p:nvSpPr>
        <p:spPr>
          <a:xfrm>
            <a:off x="6287" y="76555"/>
            <a:ext cx="6096000" cy="369332"/>
          </a:xfrm>
          <a:prstGeom prst="rect">
            <a:avLst/>
          </a:prstGeom>
          <a:noFill/>
        </p:spPr>
        <p:txBody>
          <a:bodyPr wrap="square">
            <a:spAutoFit/>
          </a:bodyPr>
          <a:lstStyle/>
          <a:p>
            <a:pPr lvl="0"/>
            <a:r>
              <a:rPr lang="tr-TR" b="1" dirty="0">
                <a:solidFill>
                  <a:schemeClr val="bg1"/>
                </a:solidFill>
              </a:rPr>
              <a:t>Samsun Raporu</a:t>
            </a:r>
          </a:p>
        </p:txBody>
      </p:sp>
      <p:sp>
        <p:nvSpPr>
          <p:cNvPr id="4" name="Metin kutusu 3">
            <a:extLst>
              <a:ext uri="{FF2B5EF4-FFF2-40B4-BE49-F238E27FC236}">
                <a16:creationId xmlns:a16="http://schemas.microsoft.com/office/drawing/2014/main" id="{3791EB7A-9E74-415A-837D-672E01B18AC0}"/>
              </a:ext>
            </a:extLst>
          </p:cNvPr>
          <p:cNvSpPr txBox="1"/>
          <p:nvPr/>
        </p:nvSpPr>
        <p:spPr>
          <a:xfrm>
            <a:off x="513347" y="495840"/>
            <a:ext cx="8832913" cy="923330"/>
          </a:xfrm>
          <a:prstGeom prst="rect">
            <a:avLst/>
          </a:prstGeom>
          <a:noFill/>
        </p:spPr>
        <p:txBody>
          <a:bodyPr wrap="square">
            <a:spAutoFit/>
          </a:bodyPr>
          <a:lstStyle/>
          <a:p>
            <a:pPr algn="l"/>
            <a:r>
              <a:rPr lang="tr-TR" b="0" i="0" dirty="0">
                <a:solidFill>
                  <a:schemeClr val="bg1"/>
                </a:solidFill>
                <a:effectLst/>
              </a:rPr>
              <a:t>Mustafa Kemal Paşa, müfettişliğin kendisine yüklediği vazifeleri yerine getirmek amacıyla :</a:t>
            </a:r>
          </a:p>
          <a:p>
            <a:pPr algn="l"/>
            <a:br>
              <a:rPr lang="tr-TR" b="0" i="0" dirty="0">
                <a:solidFill>
                  <a:schemeClr val="bg1"/>
                </a:solidFill>
                <a:effectLst/>
              </a:rPr>
            </a:br>
            <a:endParaRPr lang="tr-TR" b="0" i="0" dirty="0">
              <a:solidFill>
                <a:schemeClr val="bg1"/>
              </a:solidFill>
              <a:effectLst/>
            </a:endParaRPr>
          </a:p>
        </p:txBody>
      </p:sp>
      <p:sp>
        <p:nvSpPr>
          <p:cNvPr id="5" name="Metin kutusu 4">
            <a:extLst>
              <a:ext uri="{FF2B5EF4-FFF2-40B4-BE49-F238E27FC236}">
                <a16:creationId xmlns:a16="http://schemas.microsoft.com/office/drawing/2014/main" id="{1CDD4BFC-BFE2-4B3D-A939-24426F94AEE7}"/>
              </a:ext>
            </a:extLst>
          </p:cNvPr>
          <p:cNvSpPr txBox="1"/>
          <p:nvPr/>
        </p:nvSpPr>
        <p:spPr>
          <a:xfrm>
            <a:off x="6529138" y="1117880"/>
            <a:ext cx="5069303" cy="2031325"/>
          </a:xfrm>
          <a:prstGeom prst="rect">
            <a:avLst/>
          </a:prstGeom>
          <a:noFill/>
        </p:spPr>
        <p:txBody>
          <a:bodyPr wrap="square">
            <a:spAutoFit/>
          </a:bodyPr>
          <a:lstStyle/>
          <a:p>
            <a:pPr marL="285750" indent="-285750" algn="just">
              <a:buFont typeface="Arial" panose="020B0604020202020204" pitchFamily="34" charset="0"/>
              <a:buChar char="•"/>
            </a:pPr>
            <a:r>
              <a:rPr lang="tr-TR" sz="1400" b="0" i="0" dirty="0">
                <a:solidFill>
                  <a:schemeClr val="bg1"/>
                </a:solidFill>
                <a:effectLst/>
              </a:rPr>
              <a:t>Samsun’da kaldığı beş-altı gün içinde durumu incelemiş,</a:t>
            </a:r>
          </a:p>
          <a:p>
            <a:pPr marL="285750" indent="-285750" algn="just">
              <a:buFont typeface="Arial" panose="020B0604020202020204" pitchFamily="34" charset="0"/>
              <a:buChar char="•"/>
            </a:pPr>
            <a:endParaRPr lang="tr-TR" sz="1400" b="0" i="0" dirty="0">
              <a:solidFill>
                <a:schemeClr val="bg1"/>
              </a:solidFill>
              <a:effectLst/>
            </a:endParaRPr>
          </a:p>
          <a:p>
            <a:pPr marL="285750" indent="-285750" algn="just">
              <a:buFont typeface="Arial" panose="020B0604020202020204" pitchFamily="34" charset="0"/>
              <a:buChar char="•"/>
            </a:pPr>
            <a:r>
              <a:rPr lang="tr-TR" sz="1400" b="0" i="0" dirty="0">
                <a:solidFill>
                  <a:schemeClr val="bg1"/>
                </a:solidFill>
                <a:effectLst/>
              </a:rPr>
              <a:t>beraberinde gelen arkadaşlarından Refet (Bele) Beyi Samsun (Canik Sancağı)’a mutasarrıf atamış,</a:t>
            </a:r>
          </a:p>
          <a:p>
            <a:pPr marL="285750" indent="-285750" algn="just">
              <a:buFont typeface="Arial" panose="020B0604020202020204" pitchFamily="34" charset="0"/>
              <a:buChar char="•"/>
            </a:pPr>
            <a:endParaRPr lang="tr-TR" sz="1400" b="0" i="0" dirty="0">
              <a:solidFill>
                <a:schemeClr val="bg1"/>
              </a:solidFill>
              <a:effectLst/>
            </a:endParaRPr>
          </a:p>
          <a:p>
            <a:pPr marL="285750" indent="-285750" algn="just">
              <a:buFont typeface="Arial" panose="020B0604020202020204" pitchFamily="34" charset="0"/>
              <a:buChar char="•"/>
            </a:pPr>
            <a:r>
              <a:rPr lang="tr-TR" sz="1400" b="0" i="0" dirty="0">
                <a:solidFill>
                  <a:schemeClr val="bg1"/>
                </a:solidFill>
                <a:effectLst/>
              </a:rPr>
              <a:t> Erzurum’da bulunan XV. Kolordu komutanı Kâzım Karabekir ve Ankara’da bulunan XX. Kolordu Komutanı Ali Fuat (Cebesoy) Paşalara telgraf çekerek, Samsun’a geldiğini bildirmiş ve kendisiyle ilişki kurmalarını istemiştir.</a:t>
            </a:r>
            <a:endParaRPr lang="tr-TR" sz="1400" dirty="0"/>
          </a:p>
        </p:txBody>
      </p:sp>
      <p:sp>
        <p:nvSpPr>
          <p:cNvPr id="7" name="Metin kutusu 6">
            <a:extLst>
              <a:ext uri="{FF2B5EF4-FFF2-40B4-BE49-F238E27FC236}">
                <a16:creationId xmlns:a16="http://schemas.microsoft.com/office/drawing/2014/main" id="{2923EE20-8D75-45ED-BF39-F858315E57DC}"/>
              </a:ext>
            </a:extLst>
          </p:cNvPr>
          <p:cNvSpPr txBox="1"/>
          <p:nvPr/>
        </p:nvSpPr>
        <p:spPr>
          <a:xfrm>
            <a:off x="433137" y="3429000"/>
            <a:ext cx="11165304" cy="1015663"/>
          </a:xfrm>
          <a:prstGeom prst="rect">
            <a:avLst/>
          </a:prstGeom>
          <a:noFill/>
        </p:spPr>
        <p:txBody>
          <a:bodyPr wrap="square">
            <a:spAutoFit/>
          </a:bodyPr>
          <a:lstStyle/>
          <a:p>
            <a:pPr algn="just"/>
            <a:r>
              <a:rPr lang="tr-TR" sz="1400" b="0" i="0" dirty="0">
                <a:solidFill>
                  <a:schemeClr val="bg1"/>
                </a:solidFill>
                <a:effectLst/>
              </a:rPr>
              <a:t>Mustafa Kemal yoğun çalışmalar sonrasında 22 Mayıs 1919 tarihinde bir rapor hazırlamıştır. Bu hazırlanan rapor, Mustafa </a:t>
            </a:r>
            <a:r>
              <a:rPr lang="tr-TR" sz="1400" dirty="0">
                <a:solidFill>
                  <a:schemeClr val="bg1"/>
                </a:solidFill>
              </a:rPr>
              <a:t>Kemal’in</a:t>
            </a:r>
            <a:r>
              <a:rPr lang="tr-TR" sz="1400" b="0" i="0" dirty="0">
                <a:solidFill>
                  <a:schemeClr val="bg1"/>
                </a:solidFill>
                <a:effectLst/>
              </a:rPr>
              <a:t>, Ordu Müfettişliği talimatının sınırlarını aşarak, bütün memleketin kaderi ile ciddî bir şekilde ilgilendiğini göstermektedir. Millî Mücadelenin ilk ana programını teşkil eden rapor, özetle şu fikirleri kapsamaktaydı:</a:t>
            </a:r>
          </a:p>
          <a:p>
            <a:pPr algn="l"/>
            <a:endParaRPr lang="tr-TR" b="0" i="0" dirty="0">
              <a:solidFill>
                <a:schemeClr val="bg1"/>
              </a:solidFill>
              <a:effectLst/>
            </a:endParaRPr>
          </a:p>
        </p:txBody>
      </p:sp>
      <p:sp>
        <p:nvSpPr>
          <p:cNvPr id="9" name="Metin kutusu 8">
            <a:extLst>
              <a:ext uri="{FF2B5EF4-FFF2-40B4-BE49-F238E27FC236}">
                <a16:creationId xmlns:a16="http://schemas.microsoft.com/office/drawing/2014/main" id="{284CAA9A-816F-48D0-96B9-569987062103}"/>
              </a:ext>
            </a:extLst>
          </p:cNvPr>
          <p:cNvSpPr txBox="1"/>
          <p:nvPr/>
        </p:nvSpPr>
        <p:spPr>
          <a:xfrm>
            <a:off x="3296753" y="3936831"/>
            <a:ext cx="5438070" cy="1815882"/>
          </a:xfrm>
          <a:prstGeom prst="rect">
            <a:avLst/>
          </a:prstGeom>
          <a:noFill/>
        </p:spPr>
        <p:txBody>
          <a:bodyPr wrap="square">
            <a:spAutoFit/>
          </a:bodyPr>
          <a:lstStyle/>
          <a:p>
            <a:pPr marL="285750" indent="-285750" algn="just">
              <a:buFont typeface="Arial" panose="020B0604020202020204" pitchFamily="34" charset="0"/>
              <a:buChar char="•"/>
            </a:pPr>
            <a:r>
              <a:rPr lang="tr-TR" sz="1400" b="0" i="0" dirty="0">
                <a:solidFill>
                  <a:srgbClr val="FF0000"/>
                </a:solidFill>
                <a:effectLst/>
              </a:rPr>
              <a:t>Samsun bölgesi Rumları siyasî emellerinden vazgeçerlerse, asayiş kendiliğinden düzelir.</a:t>
            </a:r>
          </a:p>
          <a:p>
            <a:pPr marL="285750" indent="-285750" algn="just">
              <a:buFont typeface="Arial" panose="020B0604020202020204" pitchFamily="34" charset="0"/>
              <a:buChar char="•"/>
            </a:pPr>
            <a:endParaRPr lang="tr-TR" sz="1400" dirty="0">
              <a:solidFill>
                <a:srgbClr val="FF0000"/>
              </a:solidFill>
            </a:endParaRPr>
          </a:p>
          <a:p>
            <a:pPr marL="285750" indent="-285750" algn="just">
              <a:buFont typeface="Arial" panose="020B0604020202020204" pitchFamily="34" charset="0"/>
              <a:buChar char="•"/>
            </a:pPr>
            <a:r>
              <a:rPr lang="tr-TR" sz="1400" b="0" i="0" dirty="0">
                <a:solidFill>
                  <a:srgbClr val="FF0000"/>
                </a:solidFill>
                <a:effectLst/>
              </a:rPr>
              <a:t> </a:t>
            </a:r>
            <a:r>
              <a:rPr lang="tr-TR" sz="1400" dirty="0">
                <a:solidFill>
                  <a:srgbClr val="FF0000"/>
                </a:solidFill>
              </a:rPr>
              <a:t>Milletin </a:t>
            </a:r>
            <a:r>
              <a:rPr lang="tr-TR" sz="1400" b="0" i="0" dirty="0">
                <a:solidFill>
                  <a:srgbClr val="FF0000"/>
                </a:solidFill>
                <a:effectLst/>
              </a:rPr>
              <a:t>yabancıların mandasına ve kontrolüne tahammülü yoktur.</a:t>
            </a:r>
          </a:p>
          <a:p>
            <a:pPr marL="285750" indent="-285750" algn="just">
              <a:buFont typeface="Arial" panose="020B0604020202020204" pitchFamily="34" charset="0"/>
              <a:buChar char="•"/>
            </a:pPr>
            <a:endParaRPr lang="tr-TR" sz="1400" dirty="0">
              <a:solidFill>
                <a:srgbClr val="FF0000"/>
              </a:solidFill>
            </a:endParaRPr>
          </a:p>
          <a:p>
            <a:pPr marL="285750" indent="-285750" algn="just">
              <a:buFont typeface="Arial" panose="020B0604020202020204" pitchFamily="34" charset="0"/>
              <a:buChar char="•"/>
            </a:pPr>
            <a:r>
              <a:rPr lang="tr-TR" sz="1400" b="0" i="0" dirty="0">
                <a:solidFill>
                  <a:srgbClr val="FF0000"/>
                </a:solidFill>
                <a:effectLst/>
              </a:rPr>
              <a:t> Yunanlıların İzmir’de hakları yoktur. İşgal geçicidir. Millet, millî hakimiyet esasını ve Türk milliyetçiliğini kabul etmiştir. Bunu gerçekleştirmeye çalışacaktır.</a:t>
            </a:r>
          </a:p>
        </p:txBody>
      </p:sp>
      <p:sp>
        <p:nvSpPr>
          <p:cNvPr id="11" name="Metin kutusu 10">
            <a:extLst>
              <a:ext uri="{FF2B5EF4-FFF2-40B4-BE49-F238E27FC236}">
                <a16:creationId xmlns:a16="http://schemas.microsoft.com/office/drawing/2014/main" id="{5ACCB78A-3C2F-4D60-9847-EDDC49FC3E01}"/>
              </a:ext>
            </a:extLst>
          </p:cNvPr>
          <p:cNvSpPr txBox="1"/>
          <p:nvPr/>
        </p:nvSpPr>
        <p:spPr>
          <a:xfrm>
            <a:off x="513347" y="6039987"/>
            <a:ext cx="11004883" cy="523220"/>
          </a:xfrm>
          <a:prstGeom prst="rect">
            <a:avLst/>
          </a:prstGeom>
          <a:noFill/>
        </p:spPr>
        <p:txBody>
          <a:bodyPr wrap="square">
            <a:spAutoFit/>
          </a:bodyPr>
          <a:lstStyle/>
          <a:p>
            <a:pPr algn="l"/>
            <a:r>
              <a:rPr lang="tr-TR" sz="1400" b="0" i="0" dirty="0">
                <a:solidFill>
                  <a:schemeClr val="bg1"/>
                </a:solidFill>
                <a:effectLst/>
              </a:rPr>
              <a:t>Bu raporda, Rum azınlığın faaliyetlerine, Yunanlıların İzmir’i işgaline açıkça karşı çıkış vardır. Bununla birlikte  </a:t>
            </a:r>
            <a:r>
              <a:rPr lang="tr-TR" sz="1400" dirty="0">
                <a:solidFill>
                  <a:schemeClr val="bg1"/>
                </a:solidFill>
              </a:rPr>
              <a:t>ülkenin </a:t>
            </a:r>
            <a:r>
              <a:rPr lang="tr-TR" sz="1400" b="0" i="0" dirty="0">
                <a:solidFill>
                  <a:schemeClr val="bg1"/>
                </a:solidFill>
                <a:effectLst/>
              </a:rPr>
              <a:t>yabancı mandasına tahammülü olamayacağının açıkça ilan edilerek millî mücadele hareketinin </a:t>
            </a:r>
            <a:r>
              <a:rPr lang="tr-TR" sz="1400" dirty="0">
                <a:solidFill>
                  <a:schemeClr val="bg1"/>
                </a:solidFill>
              </a:rPr>
              <a:t> bağımsızlık anlayışı ön plana çıkarılmıştır.</a:t>
            </a:r>
            <a:endParaRPr lang="tr-TR" sz="1400" b="0" i="0" dirty="0">
              <a:solidFill>
                <a:schemeClr val="bg1"/>
              </a:solidFill>
              <a:effectLst/>
            </a:endParaRPr>
          </a:p>
        </p:txBody>
      </p:sp>
      <p:cxnSp>
        <p:nvCxnSpPr>
          <p:cNvPr id="12" name="Düz Ok Bağlayıcısı 11">
            <a:extLst>
              <a:ext uri="{FF2B5EF4-FFF2-40B4-BE49-F238E27FC236}">
                <a16:creationId xmlns:a16="http://schemas.microsoft.com/office/drawing/2014/main" id="{5C7B3067-8DF0-4FBA-ABF3-6AF49153817A}"/>
              </a:ext>
            </a:extLst>
          </p:cNvPr>
          <p:cNvCxnSpPr>
            <a:cxnSpLocks/>
          </p:cNvCxnSpPr>
          <p:nvPr/>
        </p:nvCxnSpPr>
        <p:spPr>
          <a:xfrm flipH="1">
            <a:off x="10767147" y="4035535"/>
            <a:ext cx="1662584" cy="1160182"/>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2B137EFA-D8B4-409E-BCD6-0506338C3E2F}"/>
              </a:ext>
            </a:extLst>
          </p:cNvPr>
          <p:cNvCxnSpPr>
            <a:cxnSpLocks/>
          </p:cNvCxnSpPr>
          <p:nvPr/>
        </p:nvCxnSpPr>
        <p:spPr>
          <a:xfrm flipH="1">
            <a:off x="9063789" y="4442554"/>
            <a:ext cx="1662584" cy="1160182"/>
          </a:xfrm>
          <a:prstGeom prst="straightConnector1">
            <a:avLst/>
          </a:prstGeom>
          <a:ln>
            <a:tailEnd type="triangle"/>
          </a:ln>
          <a:effectLst>
            <a:glow rad="177800">
              <a:srgbClr val="7030A0"/>
            </a:glow>
          </a:effectLst>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59C2D12E-52A1-45DF-B12E-D0AA7C0AE0E7}"/>
              </a:ext>
            </a:extLst>
          </p:cNvPr>
          <p:cNvCxnSpPr>
            <a:cxnSpLocks/>
          </p:cNvCxnSpPr>
          <p:nvPr/>
        </p:nvCxnSpPr>
        <p:spPr>
          <a:xfrm flipV="1">
            <a:off x="-835440" y="4867991"/>
            <a:ext cx="1670880" cy="1183809"/>
          </a:xfrm>
          <a:prstGeom prst="straightConnector1">
            <a:avLst/>
          </a:prstGeom>
          <a:ln>
            <a:tailEnd type="triangle"/>
          </a:ln>
          <a:effectLst>
            <a:glow rad="177800">
              <a:srgbClr val="0070C0"/>
            </a:glow>
          </a:effectLst>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01DB40AE-0F74-49E4-AB60-5EE253E5760E}"/>
              </a:ext>
            </a:extLst>
          </p:cNvPr>
          <p:cNvCxnSpPr>
            <a:cxnSpLocks/>
          </p:cNvCxnSpPr>
          <p:nvPr/>
        </p:nvCxnSpPr>
        <p:spPr>
          <a:xfrm flipH="1">
            <a:off x="513347" y="4699870"/>
            <a:ext cx="1569283" cy="1234116"/>
          </a:xfrm>
          <a:prstGeom prst="straightConnector1">
            <a:avLst/>
          </a:prstGeom>
          <a:ln>
            <a:tailEnd type="triangle"/>
          </a:ln>
          <a:effectLst>
            <a:glow rad="177800">
              <a:srgbClr val="FF000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89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37978FE-C3FB-437B-859D-089F297E3613}"/>
              </a:ext>
            </a:extLst>
          </p:cNvPr>
          <p:cNvSpPr txBox="1"/>
          <p:nvPr/>
        </p:nvSpPr>
        <p:spPr>
          <a:xfrm>
            <a:off x="186267" y="230201"/>
            <a:ext cx="6096000" cy="369332"/>
          </a:xfrm>
          <a:prstGeom prst="rect">
            <a:avLst/>
          </a:prstGeom>
          <a:noFill/>
        </p:spPr>
        <p:txBody>
          <a:bodyPr wrap="square">
            <a:spAutoFit/>
          </a:bodyPr>
          <a:lstStyle/>
          <a:p>
            <a:r>
              <a:rPr lang="it-IT" dirty="0">
                <a:solidFill>
                  <a:schemeClr val="bg1"/>
                </a:solidFill>
              </a:rPr>
              <a:t>Havza Genelgesi (28 Mayıs 1919)</a:t>
            </a:r>
            <a:endParaRPr lang="tr-TR" dirty="0">
              <a:solidFill>
                <a:schemeClr val="bg1"/>
              </a:solidFill>
            </a:endParaRPr>
          </a:p>
        </p:txBody>
      </p:sp>
      <p:sp>
        <p:nvSpPr>
          <p:cNvPr id="5" name="Metin kutusu 4">
            <a:extLst>
              <a:ext uri="{FF2B5EF4-FFF2-40B4-BE49-F238E27FC236}">
                <a16:creationId xmlns:a16="http://schemas.microsoft.com/office/drawing/2014/main" id="{CE9FEE77-6529-4388-BF38-17FC6C03F525}"/>
              </a:ext>
            </a:extLst>
          </p:cNvPr>
          <p:cNvSpPr txBox="1"/>
          <p:nvPr/>
        </p:nvSpPr>
        <p:spPr>
          <a:xfrm>
            <a:off x="243531" y="709842"/>
            <a:ext cx="6038736" cy="1600438"/>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Mustafa Kemal Paşa, Havza’ya geldikten sonra işgallere karşı direnme amacıyla çeşitli bölgelerdeki milli kuruluşların yaygınlaştırılması için çalışmalara başladı.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Bu amaçla 28 Mayıs 1919’da sivil ve askeri yöneticilere yolladığı Havza Genelgesi’nde </a:t>
            </a:r>
          </a:p>
          <a:p>
            <a:pPr algn="just"/>
            <a:endParaRPr lang="tr-TR" sz="1400" dirty="0">
              <a:solidFill>
                <a:schemeClr val="bg1"/>
              </a:solidFill>
            </a:endParaRPr>
          </a:p>
        </p:txBody>
      </p:sp>
      <p:sp>
        <p:nvSpPr>
          <p:cNvPr id="7" name="Metin kutusu 6">
            <a:extLst>
              <a:ext uri="{FF2B5EF4-FFF2-40B4-BE49-F238E27FC236}">
                <a16:creationId xmlns:a16="http://schemas.microsoft.com/office/drawing/2014/main" id="{0FF66FB5-D266-4976-A24F-61728C27A5F4}"/>
              </a:ext>
            </a:extLst>
          </p:cNvPr>
          <p:cNvSpPr txBox="1"/>
          <p:nvPr/>
        </p:nvSpPr>
        <p:spPr>
          <a:xfrm>
            <a:off x="243530" y="4473589"/>
            <a:ext cx="7591481" cy="738664"/>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Yurdun çeşitli bölgelerinde düzenlenen mitinglere binlerce insan katıldı ve bu mitingler halk arasında büyük bir heyecan yarattı. </a:t>
            </a:r>
          </a:p>
          <a:p>
            <a:pPr algn="just"/>
            <a:endParaRPr lang="tr-TR" sz="1400" dirty="0">
              <a:solidFill>
                <a:schemeClr val="bg1"/>
              </a:solidFill>
            </a:endParaRPr>
          </a:p>
        </p:txBody>
      </p:sp>
      <p:cxnSp>
        <p:nvCxnSpPr>
          <p:cNvPr id="6" name="Düz Ok Bağlayıcısı 5">
            <a:extLst>
              <a:ext uri="{FF2B5EF4-FFF2-40B4-BE49-F238E27FC236}">
                <a16:creationId xmlns:a16="http://schemas.microsoft.com/office/drawing/2014/main" id="{76670D63-39EB-4BF3-8B2E-255833615F58}"/>
              </a:ext>
            </a:extLst>
          </p:cNvPr>
          <p:cNvCxnSpPr>
            <a:cxnSpLocks/>
          </p:cNvCxnSpPr>
          <p:nvPr/>
        </p:nvCxnSpPr>
        <p:spPr>
          <a:xfrm flipH="1">
            <a:off x="142599" y="5556128"/>
            <a:ext cx="1662584" cy="1160182"/>
          </a:xfrm>
          <a:prstGeom prst="straightConnector1">
            <a:avLst/>
          </a:prstGeom>
          <a:ln>
            <a:tailEnd type="triangle"/>
          </a:ln>
          <a:effectLst>
            <a:glow rad="279400">
              <a:srgbClr val="FF0000"/>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a:extLst>
              <a:ext uri="{FF2B5EF4-FFF2-40B4-BE49-F238E27FC236}">
                <a16:creationId xmlns:a16="http://schemas.microsoft.com/office/drawing/2014/main" id="{E11010A6-30FC-424B-B67F-2B23595BAA9C}"/>
              </a:ext>
            </a:extLst>
          </p:cNvPr>
          <p:cNvCxnSpPr>
            <a:cxnSpLocks/>
          </p:cNvCxnSpPr>
          <p:nvPr/>
        </p:nvCxnSpPr>
        <p:spPr>
          <a:xfrm flipH="1">
            <a:off x="10285885" y="129751"/>
            <a:ext cx="1662584" cy="1160182"/>
          </a:xfrm>
          <a:prstGeom prst="straightConnector1">
            <a:avLst/>
          </a:prstGeom>
          <a:ln>
            <a:tailEnd type="triangle"/>
          </a:ln>
          <a:effectLst>
            <a:glow rad="381000">
              <a:schemeClr val="bg1"/>
            </a:glow>
          </a:effectLst>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C39C0654-7790-43F2-97B7-4D00642EDFF6}"/>
              </a:ext>
            </a:extLst>
          </p:cNvPr>
          <p:cNvCxnSpPr>
            <a:cxnSpLocks/>
          </p:cNvCxnSpPr>
          <p:nvPr/>
        </p:nvCxnSpPr>
        <p:spPr>
          <a:xfrm>
            <a:off x="11948469" y="4110813"/>
            <a:ext cx="0" cy="2605497"/>
          </a:xfrm>
          <a:prstGeom prst="straightConnector1">
            <a:avLst/>
          </a:prstGeom>
          <a:ln>
            <a:tailEnd type="triangle"/>
          </a:ln>
          <a:effectLst>
            <a:glow rad="330200">
              <a:srgbClr val="0070C0"/>
            </a:glow>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9DA5C49F-A4D5-41E6-AF8B-87AAECCBAF23}"/>
              </a:ext>
            </a:extLst>
          </p:cNvPr>
          <p:cNvCxnSpPr>
            <a:cxnSpLocks/>
          </p:cNvCxnSpPr>
          <p:nvPr/>
        </p:nvCxnSpPr>
        <p:spPr>
          <a:xfrm flipH="1">
            <a:off x="6026152" y="2420589"/>
            <a:ext cx="2190300" cy="1481181"/>
          </a:xfrm>
          <a:prstGeom prst="straightConnector1">
            <a:avLst/>
          </a:prstGeom>
          <a:ln>
            <a:tailEnd type="triangle"/>
          </a:ln>
          <a:effectLst>
            <a:glow rad="342900">
              <a:srgbClr val="7030A0"/>
            </a:glow>
          </a:effectLst>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C3B3377F-CAA6-48A1-8B4F-4A18797864EC}"/>
              </a:ext>
            </a:extLst>
          </p:cNvPr>
          <p:cNvCxnSpPr>
            <a:cxnSpLocks/>
          </p:cNvCxnSpPr>
          <p:nvPr/>
        </p:nvCxnSpPr>
        <p:spPr>
          <a:xfrm flipH="1">
            <a:off x="6536044" y="3112118"/>
            <a:ext cx="1170517" cy="894493"/>
          </a:xfrm>
          <a:prstGeom prst="straightConnector1">
            <a:avLst/>
          </a:prstGeom>
          <a:ln>
            <a:tailEnd type="triangle"/>
          </a:ln>
          <a:effectLst>
            <a:glow rad="177800">
              <a:srgbClr val="00B050"/>
            </a:glow>
          </a:effectLst>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B4D842B8-D5C3-48E4-8DAD-6E653DECE0B2}"/>
              </a:ext>
            </a:extLst>
          </p:cNvPr>
          <p:cNvCxnSpPr>
            <a:cxnSpLocks/>
          </p:cNvCxnSpPr>
          <p:nvPr/>
        </p:nvCxnSpPr>
        <p:spPr>
          <a:xfrm flipH="1">
            <a:off x="6461098" y="2867830"/>
            <a:ext cx="2149364" cy="1540870"/>
          </a:xfrm>
          <a:prstGeom prst="straightConnector1">
            <a:avLst/>
          </a:prstGeom>
          <a:ln>
            <a:tailEnd type="triangle"/>
          </a:ln>
          <a:effectLst>
            <a:glow rad="177800">
              <a:srgbClr val="0070C0"/>
            </a:glow>
          </a:effectLst>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a16="http://schemas.microsoft.com/office/drawing/2014/main" id="{7491DC0B-FB26-4421-AAA0-9CF0375551E0}"/>
              </a:ext>
            </a:extLst>
          </p:cNvPr>
          <p:cNvSpPr txBox="1"/>
          <p:nvPr/>
        </p:nvSpPr>
        <p:spPr>
          <a:xfrm>
            <a:off x="1739218" y="1919044"/>
            <a:ext cx="2917004" cy="2031325"/>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rgbClr val="FF0000"/>
                </a:solidFill>
              </a:rPr>
              <a:t>işgallerin protesto edilmesi için mitingler yapılmasını, </a:t>
            </a:r>
          </a:p>
          <a:p>
            <a:pPr algn="just"/>
            <a:endParaRPr lang="tr-TR" sz="1400" dirty="0">
              <a:solidFill>
                <a:srgbClr val="FF0000"/>
              </a:solidFill>
            </a:endParaRPr>
          </a:p>
          <a:p>
            <a:pPr marL="285750" indent="-285750" algn="just">
              <a:buFont typeface="Arial" panose="020B0604020202020204" pitchFamily="34" charset="0"/>
              <a:buChar char="•"/>
            </a:pPr>
            <a:r>
              <a:rPr lang="tr-TR" sz="1400" dirty="0">
                <a:solidFill>
                  <a:srgbClr val="FF0000"/>
                </a:solidFill>
              </a:rPr>
              <a:t>İtilaf Devletleri temsilciliklerine uyarı telgrafları  gönderilmesini</a:t>
            </a:r>
          </a:p>
          <a:p>
            <a:pPr algn="just"/>
            <a:endParaRPr lang="tr-TR" sz="1400" dirty="0">
              <a:solidFill>
                <a:srgbClr val="FF0000"/>
              </a:solidFill>
            </a:endParaRPr>
          </a:p>
          <a:p>
            <a:pPr marL="285750" indent="-285750" algn="just">
              <a:buFont typeface="Arial" panose="020B0604020202020204" pitchFamily="34" charset="0"/>
              <a:buChar char="•"/>
            </a:pPr>
            <a:r>
              <a:rPr lang="tr-TR" sz="1400" dirty="0">
                <a:solidFill>
                  <a:srgbClr val="FF0000"/>
                </a:solidFill>
              </a:rPr>
              <a:t>Hristiyan azınlığa karşı saldırı ve düşmanlıklarda bulunulmamasını istemiştir. </a:t>
            </a:r>
          </a:p>
        </p:txBody>
      </p:sp>
      <p:sp>
        <p:nvSpPr>
          <p:cNvPr id="23" name="Metin kutusu 22">
            <a:extLst>
              <a:ext uri="{FF2B5EF4-FFF2-40B4-BE49-F238E27FC236}">
                <a16:creationId xmlns:a16="http://schemas.microsoft.com/office/drawing/2014/main" id="{C2E2233F-7300-4C86-8F2F-1B5E152CF207}"/>
              </a:ext>
            </a:extLst>
          </p:cNvPr>
          <p:cNvSpPr txBox="1"/>
          <p:nvPr/>
        </p:nvSpPr>
        <p:spPr>
          <a:xfrm>
            <a:off x="243530" y="3950369"/>
            <a:ext cx="6292514" cy="523220"/>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Havza’da Mustafa Kemal Paşa’nın da katıldığı bir miting düzenlenmiştir (30 Mayıs 1919).</a:t>
            </a:r>
          </a:p>
        </p:txBody>
      </p:sp>
      <p:sp>
        <p:nvSpPr>
          <p:cNvPr id="25" name="Metin kutusu 24">
            <a:extLst>
              <a:ext uri="{FF2B5EF4-FFF2-40B4-BE49-F238E27FC236}">
                <a16:creationId xmlns:a16="http://schemas.microsoft.com/office/drawing/2014/main" id="{D8F22379-893D-45E5-96B0-556072D4696B}"/>
              </a:ext>
            </a:extLst>
          </p:cNvPr>
          <p:cNvSpPr txBox="1"/>
          <p:nvPr/>
        </p:nvSpPr>
        <p:spPr>
          <a:xfrm>
            <a:off x="1996932" y="5032761"/>
            <a:ext cx="7026751" cy="1169551"/>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İşgallere karşı gösterilen tepkilerden rahatsız olan İngilizler, Damat Ferit Paşa Hükümeti’ne baskı yaparak Mustafa Kemal’in geri çağrılmasını istedi (8 Haziran 1919).</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 Mustafa Kemal Paşa, kendisini geri çağıran Harbiye Nezaretine oyalayıcı bir cevap vererek Amasya’ya geçmiştir.</a:t>
            </a:r>
          </a:p>
        </p:txBody>
      </p:sp>
      <p:pic>
        <p:nvPicPr>
          <p:cNvPr id="3074" name="Picture 2" descr="Havza Genelgesinin Önemi - Webders.net">
            <a:extLst>
              <a:ext uri="{FF2B5EF4-FFF2-40B4-BE49-F238E27FC236}">
                <a16:creationId xmlns:a16="http://schemas.microsoft.com/office/drawing/2014/main" id="{85FA74BD-E29C-4565-9A04-62114D609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268" y="421106"/>
            <a:ext cx="4170514" cy="234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86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43D5C34-2061-42C1-BFDC-D3FCA24D4409}"/>
              </a:ext>
            </a:extLst>
          </p:cNvPr>
          <p:cNvSpPr txBox="1"/>
          <p:nvPr/>
        </p:nvSpPr>
        <p:spPr>
          <a:xfrm>
            <a:off x="152400" y="145534"/>
            <a:ext cx="6096000" cy="369332"/>
          </a:xfrm>
          <a:prstGeom prst="rect">
            <a:avLst/>
          </a:prstGeom>
          <a:noFill/>
        </p:spPr>
        <p:txBody>
          <a:bodyPr wrap="square">
            <a:spAutoFit/>
          </a:bodyPr>
          <a:lstStyle/>
          <a:p>
            <a:r>
              <a:rPr lang="it-IT" dirty="0">
                <a:solidFill>
                  <a:schemeClr val="bg1"/>
                </a:solidFill>
              </a:rPr>
              <a:t>Amasya Genelgesi (22 Haziran 1919)</a:t>
            </a:r>
            <a:endParaRPr lang="tr-TR" dirty="0">
              <a:solidFill>
                <a:schemeClr val="bg1"/>
              </a:solidFill>
            </a:endParaRPr>
          </a:p>
        </p:txBody>
      </p:sp>
      <p:sp>
        <p:nvSpPr>
          <p:cNvPr id="5" name="Metin kutusu 4">
            <a:extLst>
              <a:ext uri="{FF2B5EF4-FFF2-40B4-BE49-F238E27FC236}">
                <a16:creationId xmlns:a16="http://schemas.microsoft.com/office/drawing/2014/main" id="{19734EBF-A19A-40EB-912B-B1C5766A0480}"/>
              </a:ext>
            </a:extLst>
          </p:cNvPr>
          <p:cNvSpPr txBox="1"/>
          <p:nvPr/>
        </p:nvSpPr>
        <p:spPr>
          <a:xfrm>
            <a:off x="152400" y="808546"/>
            <a:ext cx="5318502" cy="4247317"/>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Amasya halkı Mustafa Kemal’i büyük bir coşku ile karşıladı.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14 Haziran’da kurulan Müdafaa-i Hukuk Cemiyeti bünyesinde Mustafa Kemal Paşa, Ali Fuat (Cebesoy), Refet (Bele) ve Rauf (Orbay) paşalar bir araya geldi.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Mustafa Kemal Paşa tarafından önceden hazırlanmış metin üzerinde yapılan değerlendirmeler sonrasında Amasya Genelgesi hazırlandı.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Konya’da bulunan Ordu Müfettişi Cemal Paşa ile Erzurum’da bulunan Kazım Karabekir Paşa’nın da telgrafla onayları alındıktan sonra, 22 Haziran 1919’da genelge tüm ilgililere duyuruldu.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Ayrıca İstanbul’da bulunan bazı önemli kişilere yazılan mektuplarda miting ve gösterilerin büyük amaçları gerçekleştirmeye yetmeyeceği, bağımsızlığın ancak milletin bağrından kopan güce dayanarak sağlanacağı belirtilmiş ve </a:t>
            </a:r>
            <a:r>
              <a:rPr lang="tr-TR" sz="1600" dirty="0">
                <a:solidFill>
                  <a:srgbClr val="FF0000"/>
                </a:solidFill>
              </a:rPr>
              <a:t>“Artık İstanbul Anadolu’ya hâkim değil, bağlı olmak mecburiyetindedir.” </a:t>
            </a:r>
            <a:r>
              <a:rPr lang="tr-TR" sz="1400" dirty="0">
                <a:solidFill>
                  <a:schemeClr val="bg1"/>
                </a:solidFill>
              </a:rPr>
              <a:t>denilmiştir. </a:t>
            </a:r>
          </a:p>
        </p:txBody>
      </p:sp>
      <p:pic>
        <p:nvPicPr>
          <p:cNvPr id="2" name="Picture 4" descr="Amasya Genelgesinin Önemi - Webders.net">
            <a:extLst>
              <a:ext uri="{FF2B5EF4-FFF2-40B4-BE49-F238E27FC236}">
                <a16:creationId xmlns:a16="http://schemas.microsoft.com/office/drawing/2014/main" id="{F553556D-40CF-46BE-B2BB-9462CD11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383" y="145534"/>
            <a:ext cx="6514466" cy="2971336"/>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B368508D-4301-4219-9C61-65246C262307}"/>
              </a:ext>
            </a:extLst>
          </p:cNvPr>
          <p:cNvPicPr>
            <a:picLocks noChangeAspect="1"/>
          </p:cNvPicPr>
          <p:nvPr/>
        </p:nvPicPr>
        <p:blipFill>
          <a:blip r:embed="rId3"/>
          <a:stretch>
            <a:fillRect/>
          </a:stretch>
        </p:blipFill>
        <p:spPr>
          <a:xfrm>
            <a:off x="5889765" y="3741130"/>
            <a:ext cx="6002204" cy="2971336"/>
          </a:xfrm>
          <a:prstGeom prst="rect">
            <a:avLst/>
          </a:prstGeom>
          <a:effectLst>
            <a:glow rad="660400">
              <a:schemeClr val="bg1"/>
            </a:glow>
          </a:effectLst>
        </p:spPr>
      </p:pic>
      <p:pic>
        <p:nvPicPr>
          <p:cNvPr id="1028" name="Picture 4" descr="Atatürk Haberleri | Atatürk Kimdir - Sözcü Gazetesi">
            <a:extLst>
              <a:ext uri="{FF2B5EF4-FFF2-40B4-BE49-F238E27FC236}">
                <a16:creationId xmlns:a16="http://schemas.microsoft.com/office/drawing/2014/main" id="{8412F165-4999-4C48-B602-5AE912EE075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93" t="-1764" r="5290" b="-2"/>
          <a:stretch/>
        </p:blipFill>
        <p:spPr bwMode="auto">
          <a:xfrm>
            <a:off x="10869081" y="3145056"/>
            <a:ext cx="1022888" cy="1192148"/>
          </a:xfrm>
          <a:prstGeom prst="rect">
            <a:avLst/>
          </a:prstGeom>
          <a:noFill/>
          <a:effectLst>
            <a:glow rad="990600">
              <a:schemeClr val="accent4">
                <a:satMod val="175000"/>
                <a:alpha val="92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62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Amasya Genelgesi Önemi ve Özellikleri | by Eğitim Portalı | Medium">
            <a:extLst>
              <a:ext uri="{FF2B5EF4-FFF2-40B4-BE49-F238E27FC236}">
                <a16:creationId xmlns:a16="http://schemas.microsoft.com/office/drawing/2014/main" id="{BCF65546-02AC-4F8C-BAFF-3C9C2C474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24" y="2428987"/>
            <a:ext cx="4946750" cy="2503960"/>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9818D051-D60A-4708-9916-BF456686FC3A}"/>
              </a:ext>
            </a:extLst>
          </p:cNvPr>
          <p:cNvSpPr txBox="1"/>
          <p:nvPr/>
        </p:nvSpPr>
        <p:spPr>
          <a:xfrm>
            <a:off x="219676" y="518793"/>
            <a:ext cx="11480800" cy="2400657"/>
          </a:xfrm>
          <a:prstGeom prst="rect">
            <a:avLst/>
          </a:prstGeom>
          <a:noFill/>
          <a:effectLst>
            <a:glow rad="127000">
              <a:srgbClr val="FF0000"/>
            </a:glow>
          </a:effectLst>
        </p:spPr>
        <p:txBody>
          <a:bodyPr wrap="square">
            <a:spAutoFit/>
          </a:bodyPr>
          <a:lstStyle/>
          <a:p>
            <a:r>
              <a:rPr lang="tr-TR" sz="1600" b="1" dirty="0">
                <a:solidFill>
                  <a:schemeClr val="bg1"/>
                </a:solidFill>
              </a:rPr>
              <a:t>Amasya Genelgesi’nin önemli maddeleri ve yorumları şöyledir:</a:t>
            </a:r>
          </a:p>
          <a:p>
            <a:endParaRPr lang="tr-TR" sz="1600" dirty="0">
              <a:solidFill>
                <a:schemeClr val="bg1"/>
              </a:solidFill>
            </a:endParaRPr>
          </a:p>
          <a:p>
            <a:endParaRPr lang="tr-TR" sz="1400" dirty="0">
              <a:solidFill>
                <a:schemeClr val="bg1"/>
              </a:solidFill>
            </a:endParaRPr>
          </a:p>
          <a:p>
            <a:pPr marL="342900" indent="-342900">
              <a:buAutoNum type="arabicPeriod"/>
            </a:pPr>
            <a:r>
              <a:rPr lang="tr-TR" sz="1400" dirty="0">
                <a:solidFill>
                  <a:schemeClr val="bg1"/>
                </a:solidFill>
              </a:rPr>
              <a:t>Vatanın bütünlüğü, milletin bağımsızlığı tehlikededir.</a:t>
            </a:r>
          </a:p>
          <a:p>
            <a:r>
              <a:rPr lang="tr-TR" sz="1400" dirty="0">
                <a:solidFill>
                  <a:schemeClr val="bg1"/>
                </a:solidFill>
              </a:rPr>
              <a:t>       </a:t>
            </a:r>
            <a:r>
              <a:rPr lang="tr-TR" sz="1400" b="1" i="1" dirty="0">
                <a:solidFill>
                  <a:schemeClr val="bg1"/>
                </a:solidFill>
              </a:rPr>
              <a:t>Yorum:</a:t>
            </a:r>
          </a:p>
          <a:p>
            <a:endParaRPr lang="tr-TR" sz="1400" b="1" i="1" dirty="0">
              <a:solidFill>
                <a:schemeClr val="bg1"/>
              </a:solidFill>
            </a:endParaRPr>
          </a:p>
          <a:p>
            <a:pPr marL="342900" indent="-342900">
              <a:buAutoNum type="arabicPeriod" startAt="2"/>
            </a:pPr>
            <a:r>
              <a:rPr lang="tr-TR" sz="1400" dirty="0">
                <a:solidFill>
                  <a:schemeClr val="bg1"/>
                </a:solidFill>
              </a:rPr>
              <a:t>İstanbul Hükûmeti, üzerine aldığı sorumluluğun gereklerini yerine getirememektedir. Bu durum milletimizi yok olmuş gibi göstermektedir.</a:t>
            </a:r>
          </a:p>
          <a:p>
            <a:r>
              <a:rPr lang="tr-TR" sz="1400" dirty="0">
                <a:solidFill>
                  <a:schemeClr val="bg1"/>
                </a:solidFill>
              </a:rPr>
              <a:t>       </a:t>
            </a:r>
            <a:r>
              <a:rPr lang="tr-TR" sz="1400" b="1" i="1" dirty="0">
                <a:solidFill>
                  <a:schemeClr val="bg1"/>
                </a:solidFill>
              </a:rPr>
              <a:t>Yorum:</a:t>
            </a:r>
          </a:p>
          <a:p>
            <a:endParaRPr lang="tr-TR" sz="1600" dirty="0">
              <a:solidFill>
                <a:schemeClr val="bg1"/>
              </a:solidFill>
            </a:endParaRPr>
          </a:p>
          <a:p>
            <a:r>
              <a:rPr lang="tr-TR" dirty="0"/>
              <a:t> </a:t>
            </a:r>
          </a:p>
        </p:txBody>
      </p:sp>
      <p:sp>
        <p:nvSpPr>
          <p:cNvPr id="5" name="Metin kutusu 4">
            <a:extLst>
              <a:ext uri="{FF2B5EF4-FFF2-40B4-BE49-F238E27FC236}">
                <a16:creationId xmlns:a16="http://schemas.microsoft.com/office/drawing/2014/main" id="{EC05BB59-84BA-495C-825F-082BCEBCAD9A}"/>
              </a:ext>
            </a:extLst>
          </p:cNvPr>
          <p:cNvSpPr txBox="1"/>
          <p:nvPr/>
        </p:nvSpPr>
        <p:spPr>
          <a:xfrm>
            <a:off x="5438274" y="2461223"/>
            <a:ext cx="4355432" cy="2092881"/>
          </a:xfrm>
          <a:prstGeom prst="rect">
            <a:avLst/>
          </a:prstGeom>
          <a:noFill/>
        </p:spPr>
        <p:txBody>
          <a:bodyPr wrap="square">
            <a:spAutoFit/>
          </a:bodyPr>
          <a:lstStyle/>
          <a:p>
            <a:endParaRPr lang="tr-TR" sz="1800" dirty="0">
              <a:solidFill>
                <a:schemeClr val="bg1"/>
              </a:solidFill>
            </a:endParaRPr>
          </a:p>
          <a:p>
            <a:pPr marL="342900" indent="-342900">
              <a:buAutoNum type="arabicPeriod" startAt="3"/>
            </a:pPr>
            <a:r>
              <a:rPr lang="tr-TR" sz="1400" dirty="0">
                <a:solidFill>
                  <a:srgbClr val="FF0000"/>
                </a:solidFill>
              </a:rPr>
              <a:t>Milletin bağımsızlığını, yine milletin azim ve kararı kurtaracaktır.</a:t>
            </a:r>
          </a:p>
          <a:p>
            <a:r>
              <a:rPr lang="tr-TR" sz="1400" dirty="0">
                <a:solidFill>
                  <a:srgbClr val="FF0000"/>
                </a:solidFill>
              </a:rPr>
              <a:t>       </a:t>
            </a:r>
            <a:r>
              <a:rPr lang="tr-TR" sz="1400" b="1" i="1" dirty="0">
                <a:solidFill>
                  <a:srgbClr val="FF0000"/>
                </a:solidFill>
              </a:rPr>
              <a:t>Yorum:</a:t>
            </a:r>
          </a:p>
          <a:p>
            <a:endParaRPr lang="tr-TR" sz="1400" dirty="0">
              <a:solidFill>
                <a:srgbClr val="FF0000"/>
              </a:solidFill>
            </a:endParaRPr>
          </a:p>
          <a:p>
            <a:pPr marL="342900" indent="-342900">
              <a:buAutoNum type="arabicPeriod" startAt="4"/>
            </a:pPr>
            <a:r>
              <a:rPr lang="tr-TR" sz="1400" dirty="0">
                <a:solidFill>
                  <a:srgbClr val="FF0000"/>
                </a:solidFill>
              </a:rPr>
              <a:t>Milletin durumunu saptamak ve sesini dünyaya duyurmak için her türlü etki ve denetimden uzak millî bir kurulun varlığı gereklidir.</a:t>
            </a:r>
          </a:p>
          <a:p>
            <a:r>
              <a:rPr lang="tr-TR" sz="1400" dirty="0">
                <a:solidFill>
                  <a:srgbClr val="FF0000"/>
                </a:solidFill>
              </a:rPr>
              <a:t>       </a:t>
            </a:r>
            <a:r>
              <a:rPr lang="tr-TR" sz="1400" b="1" i="1" dirty="0">
                <a:solidFill>
                  <a:srgbClr val="FF0000"/>
                </a:solidFill>
              </a:rPr>
              <a:t>Yorum:</a:t>
            </a:r>
          </a:p>
        </p:txBody>
      </p:sp>
      <p:sp>
        <p:nvSpPr>
          <p:cNvPr id="7" name="Metin kutusu 6">
            <a:extLst>
              <a:ext uri="{FF2B5EF4-FFF2-40B4-BE49-F238E27FC236}">
                <a16:creationId xmlns:a16="http://schemas.microsoft.com/office/drawing/2014/main" id="{3868A20B-13FD-4AB6-A0A5-47A576B8739E}"/>
              </a:ext>
            </a:extLst>
          </p:cNvPr>
          <p:cNvSpPr txBox="1"/>
          <p:nvPr/>
        </p:nvSpPr>
        <p:spPr>
          <a:xfrm>
            <a:off x="514701" y="5036767"/>
            <a:ext cx="6093994" cy="738664"/>
          </a:xfrm>
          <a:prstGeom prst="rect">
            <a:avLst/>
          </a:prstGeom>
          <a:noFill/>
        </p:spPr>
        <p:txBody>
          <a:bodyPr wrap="square">
            <a:spAutoFit/>
          </a:bodyPr>
          <a:lstStyle/>
          <a:p>
            <a:pPr marL="342900" indent="-342900">
              <a:buAutoNum type="arabicPeriod" startAt="5"/>
            </a:pPr>
            <a:r>
              <a:rPr lang="tr-TR" sz="1400" dirty="0">
                <a:solidFill>
                  <a:schemeClr val="bg1"/>
                </a:solidFill>
              </a:rPr>
              <a:t>Anadolu’nun en güvenli yeri olan Sivas’ta millî bir kongrenin acele olarak toplanması kararlaştırılmıştır.</a:t>
            </a:r>
          </a:p>
          <a:p>
            <a:r>
              <a:rPr lang="tr-TR" sz="1400" dirty="0">
                <a:solidFill>
                  <a:schemeClr val="bg1"/>
                </a:solidFill>
              </a:rPr>
              <a:t>       </a:t>
            </a:r>
            <a:r>
              <a:rPr lang="tr-TR" sz="1400" b="1" i="1" dirty="0">
                <a:solidFill>
                  <a:schemeClr val="bg1"/>
                </a:solidFill>
              </a:rPr>
              <a:t>Yorum:</a:t>
            </a:r>
            <a:endParaRPr lang="tr-TR" sz="1400" dirty="0">
              <a:solidFill>
                <a:schemeClr val="bg1"/>
              </a:solidFill>
            </a:endParaRPr>
          </a:p>
        </p:txBody>
      </p:sp>
      <p:cxnSp>
        <p:nvCxnSpPr>
          <p:cNvPr id="8" name="Düz Ok Bağlayıcısı 7">
            <a:extLst>
              <a:ext uri="{FF2B5EF4-FFF2-40B4-BE49-F238E27FC236}">
                <a16:creationId xmlns:a16="http://schemas.microsoft.com/office/drawing/2014/main" id="{17C82779-1C7B-4991-AE63-EE22BC28657C}"/>
              </a:ext>
            </a:extLst>
          </p:cNvPr>
          <p:cNvCxnSpPr>
            <a:cxnSpLocks/>
          </p:cNvCxnSpPr>
          <p:nvPr/>
        </p:nvCxnSpPr>
        <p:spPr>
          <a:xfrm flipH="1">
            <a:off x="6960494" y="6277909"/>
            <a:ext cx="1662584" cy="1160182"/>
          </a:xfrm>
          <a:prstGeom prst="straightConnector1">
            <a:avLst/>
          </a:prstGeom>
          <a:ln>
            <a:tailEnd type="triangle"/>
          </a:ln>
          <a:effectLst>
            <a:glow rad="279400">
              <a:srgbClr val="FF0000"/>
            </a:glow>
          </a:effectLst>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6E691FA7-19B1-4599-B98A-608C5F75A4DE}"/>
              </a:ext>
            </a:extLst>
          </p:cNvPr>
          <p:cNvCxnSpPr>
            <a:cxnSpLocks/>
          </p:cNvCxnSpPr>
          <p:nvPr/>
        </p:nvCxnSpPr>
        <p:spPr>
          <a:xfrm flipH="1">
            <a:off x="7615990" y="6101560"/>
            <a:ext cx="1662584" cy="1160182"/>
          </a:xfrm>
          <a:prstGeom prst="straightConnector1">
            <a:avLst/>
          </a:prstGeom>
          <a:ln>
            <a:tailEnd type="triangle"/>
          </a:ln>
          <a:effectLst>
            <a:glow rad="279400">
              <a:schemeClr val="bg1"/>
            </a:glow>
          </a:effectLst>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449FE2C9-0F0C-424A-B117-3E969073EA33}"/>
              </a:ext>
            </a:extLst>
          </p:cNvPr>
          <p:cNvCxnSpPr>
            <a:cxnSpLocks/>
          </p:cNvCxnSpPr>
          <p:nvPr/>
        </p:nvCxnSpPr>
        <p:spPr>
          <a:xfrm flipH="1">
            <a:off x="8271486" y="5925211"/>
            <a:ext cx="1662584" cy="1160182"/>
          </a:xfrm>
          <a:prstGeom prst="straightConnector1">
            <a:avLst/>
          </a:prstGeom>
          <a:ln>
            <a:tailEnd type="triangle"/>
          </a:ln>
          <a:effectLst>
            <a:glow rad="279400">
              <a:srgbClr val="92D050"/>
            </a:glow>
          </a:effectLst>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22448D0D-2889-4639-A5CE-7534FEAE5E7C}"/>
              </a:ext>
            </a:extLst>
          </p:cNvPr>
          <p:cNvCxnSpPr>
            <a:cxnSpLocks/>
          </p:cNvCxnSpPr>
          <p:nvPr/>
        </p:nvCxnSpPr>
        <p:spPr>
          <a:xfrm flipH="1">
            <a:off x="8926982" y="5778302"/>
            <a:ext cx="1662584" cy="1160182"/>
          </a:xfrm>
          <a:prstGeom prst="straightConnector1">
            <a:avLst/>
          </a:prstGeom>
          <a:ln>
            <a:tailEnd type="triangle"/>
          </a:ln>
          <a:effectLst>
            <a:glow rad="279400">
              <a:srgbClr val="7030A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750341"/>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1510</Words>
  <Application>Microsoft Office PowerPoint</Application>
  <PresentationFormat>Geniş ekran</PresentationFormat>
  <Paragraphs>157</Paragraphs>
  <Slides>11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11</vt:i4>
      </vt:variant>
    </vt:vector>
  </HeadingPairs>
  <TitlesOfParts>
    <vt:vector size="20" baseType="lpstr">
      <vt:lpstr>Arial</vt:lpstr>
      <vt:lpstr>Calibri</vt:lpstr>
      <vt:lpstr>inherit</vt:lpstr>
      <vt:lpstr>Rajdhani</vt:lpstr>
      <vt:lpstr>Source Sans Pro</vt:lpstr>
      <vt:lpstr>Source Sans Pro Semibold</vt:lpstr>
      <vt:lpstr>Tahoma</vt:lpstr>
      <vt:lpstr>Univers Condensed</vt:lpstr>
      <vt:lpstr>Cubix Colorful - Light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131</cp:revision>
  <dcterms:created xsi:type="dcterms:W3CDTF">2020-04-22T23:46:10Z</dcterms:created>
  <dcterms:modified xsi:type="dcterms:W3CDTF">2020-08-25T20:34:10Z</dcterms:modified>
</cp:coreProperties>
</file>