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8"/>
  </p:notesMasterIdLst>
  <p:handoutMasterIdLst>
    <p:handoutMasterId r:id="rId9"/>
  </p:handoutMasterIdLst>
  <p:sldIdLst>
    <p:sldId id="256" r:id="rId2"/>
    <p:sldId id="257" r:id="rId3"/>
    <p:sldId id="258" r:id="rId4"/>
    <p:sldId id="265" r:id="rId5"/>
    <p:sldId id="263" r:id="rId6"/>
    <p:sldId id="264" r:id="rId7"/>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DB"/>
    <a:srgbClr val="C22842"/>
    <a:srgbClr val="222A68"/>
    <a:srgbClr val="A51316"/>
    <a:srgbClr val="5E3072"/>
    <a:srgbClr val="3C377D"/>
    <a:srgbClr val="3C34AA"/>
    <a:srgbClr val="861013"/>
    <a:srgbClr val="3A3955"/>
    <a:srgbClr val="2E3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48" autoAdjust="0"/>
    <p:restoredTop sz="95918" autoAdjust="0"/>
  </p:normalViewPr>
  <p:slideViewPr>
    <p:cSldViewPr snapToGrid="0">
      <p:cViewPr varScale="1">
        <p:scale>
          <a:sx n="57" d="100"/>
          <a:sy n="57" d="100"/>
        </p:scale>
        <p:origin x="66" y="696"/>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0777F-C517-4C38-A174-122CB1CD268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tr-TR"/>
        </a:p>
      </dgm:t>
    </dgm:pt>
    <dgm:pt modelId="{C8C38B6A-2D2B-448F-BCB0-D2E7B9CCD50C}">
      <dgm:prSet phldrT="[Metin]"/>
      <dgm:spPr/>
      <dgm:t>
        <a:bodyPr/>
        <a:lstStyle/>
        <a:p>
          <a:r>
            <a:rPr lang="tr-TR" dirty="0"/>
            <a:t>San Remo Konferansı</a:t>
          </a:r>
        </a:p>
      </dgm:t>
    </dgm:pt>
    <dgm:pt modelId="{364A19F1-0C03-4373-BED1-368C8D434545}" type="parTrans" cxnId="{BFC1E3BB-F1CB-4396-9375-E88927C622CC}">
      <dgm:prSet/>
      <dgm:spPr/>
      <dgm:t>
        <a:bodyPr/>
        <a:lstStyle/>
        <a:p>
          <a:endParaRPr lang="tr-TR"/>
        </a:p>
      </dgm:t>
    </dgm:pt>
    <dgm:pt modelId="{F8174EBB-B5EB-40E8-9C16-7DD5A9A549DC}" type="sibTrans" cxnId="{BFC1E3BB-F1CB-4396-9375-E88927C622CC}">
      <dgm:prSet/>
      <dgm:spPr/>
      <dgm:t>
        <a:bodyPr/>
        <a:lstStyle/>
        <a:p>
          <a:endParaRPr lang="tr-TR"/>
        </a:p>
      </dgm:t>
    </dgm:pt>
    <dgm:pt modelId="{A5BADC6B-9510-4F35-8B12-8932BE8395FA}">
      <dgm:prSet phldrT="[Metin]"/>
      <dgm:spPr/>
      <dgm:t>
        <a:bodyPr/>
        <a:lstStyle/>
        <a:p>
          <a:r>
            <a:rPr lang="es-ES" dirty="0"/>
            <a:t>Sevr Antlaşmas</a:t>
          </a:r>
          <a:r>
            <a:rPr lang="tr-TR" dirty="0"/>
            <a:t>ı</a:t>
          </a:r>
          <a:r>
            <a:rPr lang="es-ES" dirty="0"/>
            <a:t> (10 Ağustos 1920)</a:t>
          </a:r>
          <a:endParaRPr lang="tr-TR" dirty="0"/>
        </a:p>
      </dgm:t>
    </dgm:pt>
    <dgm:pt modelId="{F564D769-9FAB-48F1-A28E-ABC993084D4C}" type="parTrans" cxnId="{753AE599-E88D-48C1-9470-D3FB31762039}">
      <dgm:prSet/>
      <dgm:spPr/>
      <dgm:t>
        <a:bodyPr/>
        <a:lstStyle/>
        <a:p>
          <a:endParaRPr lang="tr-TR"/>
        </a:p>
      </dgm:t>
    </dgm:pt>
    <dgm:pt modelId="{BF549564-6846-451C-96DA-EE28B8575929}" type="sibTrans" cxnId="{753AE599-E88D-48C1-9470-D3FB31762039}">
      <dgm:prSet/>
      <dgm:spPr/>
      <dgm:t>
        <a:bodyPr/>
        <a:lstStyle/>
        <a:p>
          <a:endParaRPr lang="tr-TR"/>
        </a:p>
      </dgm:t>
    </dgm:pt>
    <dgm:pt modelId="{86B1E79F-0E38-4DF3-9C7E-A480759862CA}">
      <dgm:prSet phldrT="[Metin]"/>
      <dgm:spPr/>
      <dgm:t>
        <a:bodyPr/>
        <a:lstStyle/>
        <a:p>
          <a:r>
            <a:rPr lang="tr-TR" dirty="0"/>
            <a:t>S</a:t>
          </a:r>
          <a:r>
            <a:rPr lang="es-ES" dirty="0"/>
            <a:t>evr </a:t>
          </a:r>
          <a:r>
            <a:rPr lang="tr-TR" dirty="0"/>
            <a:t>A</a:t>
          </a:r>
          <a:r>
            <a:rPr lang="es-ES" dirty="0"/>
            <a:t>ntlaşmas</a:t>
          </a:r>
          <a:r>
            <a:rPr lang="tr-TR" dirty="0"/>
            <a:t>ı’nın maddeleri</a:t>
          </a:r>
          <a:r>
            <a:rPr lang="es-ES" dirty="0"/>
            <a:t> </a:t>
          </a:r>
          <a:endParaRPr lang="tr-TR" dirty="0"/>
        </a:p>
      </dgm:t>
    </dgm:pt>
    <dgm:pt modelId="{252B4548-4F70-4C5E-95A7-812B40E3841C}" type="parTrans" cxnId="{5503745A-8830-4D8F-BB1B-8352A81D6C03}">
      <dgm:prSet/>
      <dgm:spPr/>
      <dgm:t>
        <a:bodyPr/>
        <a:lstStyle/>
        <a:p>
          <a:endParaRPr lang="tr-TR"/>
        </a:p>
      </dgm:t>
    </dgm:pt>
    <dgm:pt modelId="{F00F3ACE-66A4-4463-88E7-F8F60566B295}" type="sibTrans" cxnId="{5503745A-8830-4D8F-BB1B-8352A81D6C03}">
      <dgm:prSet/>
      <dgm:spPr/>
      <dgm:t>
        <a:bodyPr/>
        <a:lstStyle/>
        <a:p>
          <a:endParaRPr lang="tr-TR"/>
        </a:p>
      </dgm:t>
    </dgm:pt>
    <dgm:pt modelId="{5C07102F-C45C-42E2-8D97-52E755D7AACC}">
      <dgm:prSet/>
      <dgm:spPr/>
      <dgm:t>
        <a:bodyPr/>
        <a:lstStyle/>
        <a:p>
          <a:endParaRPr lang="tr-TR" dirty="0"/>
        </a:p>
      </dgm:t>
    </dgm:pt>
    <dgm:pt modelId="{C3F41C12-BF18-4004-8278-682A42989757}" type="parTrans" cxnId="{D223F5E7-2A66-4060-AE46-3987024C3D8E}">
      <dgm:prSet/>
      <dgm:spPr/>
      <dgm:t>
        <a:bodyPr/>
        <a:lstStyle/>
        <a:p>
          <a:endParaRPr lang="tr-TR"/>
        </a:p>
      </dgm:t>
    </dgm:pt>
    <dgm:pt modelId="{1FC5ABC1-92C8-49AB-A6B1-0CA5C3721F65}" type="sibTrans" cxnId="{D223F5E7-2A66-4060-AE46-3987024C3D8E}">
      <dgm:prSet/>
      <dgm:spPr/>
      <dgm:t>
        <a:bodyPr/>
        <a:lstStyle/>
        <a:p>
          <a:endParaRPr lang="tr-TR"/>
        </a:p>
      </dgm:t>
    </dgm:pt>
    <dgm:pt modelId="{87ABFC12-CC9A-443E-A523-85136E6EF4DA}">
      <dgm:prSet/>
      <dgm:spPr/>
      <dgm:t>
        <a:bodyPr/>
        <a:lstStyle/>
        <a:p>
          <a:endParaRPr lang="tr-TR" dirty="0"/>
        </a:p>
      </dgm:t>
    </dgm:pt>
    <dgm:pt modelId="{7D07D9C6-C67A-4061-897B-70518B7D128B}" type="parTrans" cxnId="{44E25AAB-C98C-4625-8772-AF6D1A2DCCAF}">
      <dgm:prSet/>
      <dgm:spPr/>
      <dgm:t>
        <a:bodyPr/>
        <a:lstStyle/>
        <a:p>
          <a:endParaRPr lang="tr-TR"/>
        </a:p>
      </dgm:t>
    </dgm:pt>
    <dgm:pt modelId="{4487F4DE-A832-4EE0-BCD3-B8D9557B2AD1}" type="sibTrans" cxnId="{44E25AAB-C98C-4625-8772-AF6D1A2DCCAF}">
      <dgm:prSet/>
      <dgm:spPr/>
      <dgm:t>
        <a:bodyPr/>
        <a:lstStyle/>
        <a:p>
          <a:endParaRPr lang="tr-TR"/>
        </a:p>
      </dgm:t>
    </dgm:pt>
    <dgm:pt modelId="{521A7DB2-7E28-4FBE-BAFF-A783002325A7}" type="pres">
      <dgm:prSet presAssocID="{F6E0777F-C517-4C38-A174-122CB1CD2684}" presName="Name0" presStyleCnt="0">
        <dgm:presLayoutVars>
          <dgm:dir/>
          <dgm:resizeHandles val="exact"/>
        </dgm:presLayoutVars>
      </dgm:prSet>
      <dgm:spPr/>
    </dgm:pt>
    <dgm:pt modelId="{58FC3EF7-218E-4C7D-8FEB-F1068A7233C7}" type="pres">
      <dgm:prSet presAssocID="{F6E0777F-C517-4C38-A174-122CB1CD2684}" presName="arrow" presStyleLbl="bgShp" presStyleIdx="0" presStyleCnt="1" custLinFactNeighborX="-6992" custLinFactNeighborY="1485"/>
      <dgm:spPr>
        <a:effectLst>
          <a:glow rad="228600">
            <a:schemeClr val="accent1">
              <a:satMod val="175000"/>
              <a:alpha val="40000"/>
            </a:schemeClr>
          </a:glow>
        </a:effectLst>
      </dgm:spPr>
    </dgm:pt>
    <dgm:pt modelId="{740C6609-D9E7-41FB-B4EB-75AB6908453B}" type="pres">
      <dgm:prSet presAssocID="{F6E0777F-C517-4C38-A174-122CB1CD2684}" presName="points" presStyleCnt="0"/>
      <dgm:spPr/>
    </dgm:pt>
    <dgm:pt modelId="{7CCD4959-118F-4E0A-AD98-13B2CCE950B9}" type="pres">
      <dgm:prSet presAssocID="{C8C38B6A-2D2B-448F-BCB0-D2E7B9CCD50C}" presName="compositeA" presStyleCnt="0"/>
      <dgm:spPr/>
    </dgm:pt>
    <dgm:pt modelId="{0E9548E3-A2CD-41B0-8342-F86E68ADED84}" type="pres">
      <dgm:prSet presAssocID="{C8C38B6A-2D2B-448F-BCB0-D2E7B9CCD50C}" presName="textA" presStyleLbl="revTx" presStyleIdx="0" presStyleCnt="5" custLinFactNeighborX="60730" custLinFactNeighborY="1179">
        <dgm:presLayoutVars>
          <dgm:bulletEnabled val="1"/>
        </dgm:presLayoutVars>
      </dgm:prSet>
      <dgm:spPr/>
    </dgm:pt>
    <dgm:pt modelId="{311C1BE7-72D5-4901-97F2-94B278F25ACF}" type="pres">
      <dgm:prSet presAssocID="{C8C38B6A-2D2B-448F-BCB0-D2E7B9CCD50C}" presName="circleA" presStyleLbl="node1" presStyleIdx="0" presStyleCnt="5" custLinFactX="106604" custLinFactNeighborX="200000" custLinFactNeighborY="-14151"/>
      <dgm:spPr>
        <a:blipFill rotWithShape="0">
          <a:blip xmlns:r="http://schemas.openxmlformats.org/officeDocument/2006/relationships" r:embed="rId1"/>
          <a:srcRect/>
          <a:stretch>
            <a:fillRect t="-17000" b="-17000"/>
          </a:stretch>
        </a:blipFill>
      </dgm:spPr>
    </dgm:pt>
    <dgm:pt modelId="{8DD00F38-18EA-4AFF-A6E5-51ED3820ED2D}" type="pres">
      <dgm:prSet presAssocID="{C8C38B6A-2D2B-448F-BCB0-D2E7B9CCD50C}" presName="spaceA" presStyleCnt="0"/>
      <dgm:spPr/>
    </dgm:pt>
    <dgm:pt modelId="{2A2CE0C0-9C01-4A44-BCBC-C2C63382A561}" type="pres">
      <dgm:prSet presAssocID="{F8174EBB-B5EB-40E8-9C16-7DD5A9A549DC}" presName="space" presStyleCnt="0"/>
      <dgm:spPr/>
    </dgm:pt>
    <dgm:pt modelId="{098DA743-80D4-4098-992E-462E5FA20A6A}" type="pres">
      <dgm:prSet presAssocID="{A5BADC6B-9510-4F35-8B12-8932BE8395FA}" presName="compositeB" presStyleCnt="0"/>
      <dgm:spPr/>
    </dgm:pt>
    <dgm:pt modelId="{7C41D6E3-6839-44BE-90CF-E529504FD6E9}" type="pres">
      <dgm:prSet presAssocID="{A5BADC6B-9510-4F35-8B12-8932BE8395FA}" presName="textB" presStyleLbl="revTx" presStyleIdx="1" presStyleCnt="5" custLinFactNeighborX="77213" custLinFactNeighborY="-825">
        <dgm:presLayoutVars>
          <dgm:bulletEnabled val="1"/>
        </dgm:presLayoutVars>
      </dgm:prSet>
      <dgm:spPr/>
    </dgm:pt>
    <dgm:pt modelId="{83F494D2-EA4A-4DDF-B2FD-6261A9FB69E9}" type="pres">
      <dgm:prSet presAssocID="{A5BADC6B-9510-4F35-8B12-8932BE8395FA}" presName="circleB" presStyleLbl="node1" presStyleIdx="1" presStyleCnt="5" custLinFactX="200000" custLinFactNeighborX="205660" custLinFactNeighborY="-9434"/>
      <dgm:spPr/>
    </dgm:pt>
    <dgm:pt modelId="{802ED4E4-398D-4367-93A5-3E05386BB715}" type="pres">
      <dgm:prSet presAssocID="{A5BADC6B-9510-4F35-8B12-8932BE8395FA}" presName="spaceB" presStyleCnt="0"/>
      <dgm:spPr/>
    </dgm:pt>
    <dgm:pt modelId="{126CB6C5-9695-412D-B291-7C30D7F0B15E}" type="pres">
      <dgm:prSet presAssocID="{BF549564-6846-451C-96DA-EE28B8575929}" presName="space" presStyleCnt="0"/>
      <dgm:spPr/>
    </dgm:pt>
    <dgm:pt modelId="{BCF55F0A-F6AA-4CC6-9EA3-D536B88F11E3}" type="pres">
      <dgm:prSet presAssocID="{86B1E79F-0E38-4DF3-9C7E-A480759862CA}" presName="compositeA" presStyleCnt="0"/>
      <dgm:spPr/>
    </dgm:pt>
    <dgm:pt modelId="{B1D2E8C9-D1FB-4BCE-AD2A-265C20357B31}" type="pres">
      <dgm:prSet presAssocID="{86B1E79F-0E38-4DF3-9C7E-A480759862CA}" presName="textA" presStyleLbl="revTx" presStyleIdx="2" presStyleCnt="5" custLinFactX="200" custLinFactNeighborX="100000" custLinFactNeighborY="3232">
        <dgm:presLayoutVars>
          <dgm:bulletEnabled val="1"/>
        </dgm:presLayoutVars>
      </dgm:prSet>
      <dgm:spPr/>
    </dgm:pt>
    <dgm:pt modelId="{62C75117-3AF9-4E52-B379-2D4783B64A2A}" type="pres">
      <dgm:prSet presAssocID="{86B1E79F-0E38-4DF3-9C7E-A480759862CA}" presName="circleA" presStyleLbl="node1" presStyleIdx="2" presStyleCnt="5" custLinFactX="258124" custLinFactNeighborX="300000" custLinFactNeighborY="-14151"/>
      <dgm:spPr>
        <a:blipFill rotWithShape="0">
          <a:blip xmlns:r="http://schemas.openxmlformats.org/officeDocument/2006/relationships" r:embed="rId1"/>
          <a:srcRect/>
          <a:stretch>
            <a:fillRect t="-17000" b="-17000"/>
          </a:stretch>
        </a:blipFill>
      </dgm:spPr>
    </dgm:pt>
    <dgm:pt modelId="{7277113A-B18A-46A4-82A9-3FC73E8B92CF}" type="pres">
      <dgm:prSet presAssocID="{86B1E79F-0E38-4DF3-9C7E-A480759862CA}" presName="spaceA" presStyleCnt="0"/>
      <dgm:spPr/>
    </dgm:pt>
    <dgm:pt modelId="{27E400DB-A237-418F-B8AE-C12A7025DA03}" type="pres">
      <dgm:prSet presAssocID="{F00F3ACE-66A4-4463-88E7-F8F60566B295}" presName="space" presStyleCnt="0"/>
      <dgm:spPr/>
    </dgm:pt>
    <dgm:pt modelId="{46C46773-0337-4BB9-8FEF-0A617A5E80A5}" type="pres">
      <dgm:prSet presAssocID="{5C07102F-C45C-42E2-8D97-52E755D7AACC}" presName="compositeB" presStyleCnt="0"/>
      <dgm:spPr/>
    </dgm:pt>
    <dgm:pt modelId="{182C4638-02D9-463F-AF8E-364FB404B3D3}" type="pres">
      <dgm:prSet presAssocID="{5C07102F-C45C-42E2-8D97-52E755D7AACC}" presName="textB" presStyleLbl="revTx" presStyleIdx="3" presStyleCnt="5">
        <dgm:presLayoutVars>
          <dgm:bulletEnabled val="1"/>
        </dgm:presLayoutVars>
      </dgm:prSet>
      <dgm:spPr/>
    </dgm:pt>
    <dgm:pt modelId="{2CA41051-FFB2-4F41-896E-06E4C6B56997}" type="pres">
      <dgm:prSet presAssocID="{5C07102F-C45C-42E2-8D97-52E755D7AACC}" presName="circleB" presStyleLbl="node1" presStyleIdx="3" presStyleCnt="5" custScaleX="1863272" custScaleY="24354" custLinFactX="148358" custLinFactNeighborX="200000" custLinFactNeighborY="1975"/>
      <dgm:spPr/>
    </dgm:pt>
    <dgm:pt modelId="{9443CE4A-70D2-479A-BD53-5CE733D86519}" type="pres">
      <dgm:prSet presAssocID="{5C07102F-C45C-42E2-8D97-52E755D7AACC}" presName="spaceB" presStyleCnt="0"/>
      <dgm:spPr/>
    </dgm:pt>
    <dgm:pt modelId="{F8404AAD-7ABE-4BD9-A9F1-F9FE898BD038}" type="pres">
      <dgm:prSet presAssocID="{1FC5ABC1-92C8-49AB-A6B1-0CA5C3721F65}" presName="space" presStyleCnt="0"/>
      <dgm:spPr/>
    </dgm:pt>
    <dgm:pt modelId="{50336C32-6DB2-4D1E-88A8-8EAF2C0C0774}" type="pres">
      <dgm:prSet presAssocID="{87ABFC12-CC9A-443E-A523-85136E6EF4DA}" presName="compositeA" presStyleCnt="0"/>
      <dgm:spPr/>
    </dgm:pt>
    <dgm:pt modelId="{80BF153E-B5F8-4B04-B30B-6C7CD265E2B2}" type="pres">
      <dgm:prSet presAssocID="{87ABFC12-CC9A-443E-A523-85136E6EF4DA}" presName="textA" presStyleLbl="revTx" presStyleIdx="4" presStyleCnt="5" custLinFactY="45637" custLinFactNeighborX="-38552" custLinFactNeighborY="100000">
        <dgm:presLayoutVars>
          <dgm:bulletEnabled val="1"/>
        </dgm:presLayoutVars>
      </dgm:prSet>
      <dgm:spPr/>
    </dgm:pt>
    <dgm:pt modelId="{BB9E5CAC-8C2F-4EB9-A7B7-2B68B6D61925}" type="pres">
      <dgm:prSet presAssocID="{87ABFC12-CC9A-443E-A523-85136E6EF4DA}" presName="circleA" presStyleLbl="node1" presStyleIdx="4" presStyleCnt="5" custFlipVert="0" custFlipHor="0" custScaleX="51464" custScaleY="40600" custLinFactX="-1871488" custLinFactNeighborX="-1900000" custLinFactNeighborY="15584"/>
      <dgm:spPr>
        <a:solidFill>
          <a:srgbClr val="0070C0"/>
        </a:solidFill>
      </dgm:spPr>
    </dgm:pt>
    <dgm:pt modelId="{534AEA4F-EF19-454D-A283-8127D32621FC}" type="pres">
      <dgm:prSet presAssocID="{87ABFC12-CC9A-443E-A523-85136E6EF4DA}" presName="spaceA" presStyleCnt="0"/>
      <dgm:spPr/>
    </dgm:pt>
  </dgm:ptLst>
  <dgm:cxnLst>
    <dgm:cxn modelId="{C2801F2B-6C6F-4E9C-8F52-BB64B82554D0}" type="presOf" srcId="{5C07102F-C45C-42E2-8D97-52E755D7AACC}" destId="{182C4638-02D9-463F-AF8E-364FB404B3D3}" srcOrd="0" destOrd="0" presId="urn:microsoft.com/office/officeart/2005/8/layout/hProcess11"/>
    <dgm:cxn modelId="{B44E1551-7E09-4403-AC30-CC6EA05616B9}" type="presOf" srcId="{A5BADC6B-9510-4F35-8B12-8932BE8395FA}" destId="{7C41D6E3-6839-44BE-90CF-E529504FD6E9}" srcOrd="0" destOrd="0" presId="urn:microsoft.com/office/officeart/2005/8/layout/hProcess11"/>
    <dgm:cxn modelId="{CA7A2C78-DE6D-4CF5-A458-4023B5312E21}" type="presOf" srcId="{86B1E79F-0E38-4DF3-9C7E-A480759862CA}" destId="{B1D2E8C9-D1FB-4BCE-AD2A-265C20357B31}" srcOrd="0" destOrd="0" presId="urn:microsoft.com/office/officeart/2005/8/layout/hProcess11"/>
    <dgm:cxn modelId="{5503745A-8830-4D8F-BB1B-8352A81D6C03}" srcId="{F6E0777F-C517-4C38-A174-122CB1CD2684}" destId="{86B1E79F-0E38-4DF3-9C7E-A480759862CA}" srcOrd="2" destOrd="0" parTransId="{252B4548-4F70-4C5E-95A7-812B40E3841C}" sibTransId="{F00F3ACE-66A4-4463-88E7-F8F60566B295}"/>
    <dgm:cxn modelId="{B8A1EE8E-452F-41F8-9EE6-3FD74A450A0E}" type="presOf" srcId="{C8C38B6A-2D2B-448F-BCB0-D2E7B9CCD50C}" destId="{0E9548E3-A2CD-41B0-8342-F86E68ADED84}" srcOrd="0" destOrd="0" presId="urn:microsoft.com/office/officeart/2005/8/layout/hProcess11"/>
    <dgm:cxn modelId="{753AE599-E88D-48C1-9470-D3FB31762039}" srcId="{F6E0777F-C517-4C38-A174-122CB1CD2684}" destId="{A5BADC6B-9510-4F35-8B12-8932BE8395FA}" srcOrd="1" destOrd="0" parTransId="{F564D769-9FAB-48F1-A28E-ABC993084D4C}" sibTransId="{BF549564-6846-451C-96DA-EE28B8575929}"/>
    <dgm:cxn modelId="{44E25AAB-C98C-4625-8772-AF6D1A2DCCAF}" srcId="{F6E0777F-C517-4C38-A174-122CB1CD2684}" destId="{87ABFC12-CC9A-443E-A523-85136E6EF4DA}" srcOrd="4" destOrd="0" parTransId="{7D07D9C6-C67A-4061-897B-70518B7D128B}" sibTransId="{4487F4DE-A832-4EE0-BCD3-B8D9557B2AD1}"/>
    <dgm:cxn modelId="{79F29CAB-EA3E-4FA7-8586-FD7CCE71683F}" type="presOf" srcId="{F6E0777F-C517-4C38-A174-122CB1CD2684}" destId="{521A7DB2-7E28-4FBE-BAFF-A783002325A7}" srcOrd="0" destOrd="0" presId="urn:microsoft.com/office/officeart/2005/8/layout/hProcess11"/>
    <dgm:cxn modelId="{D381E5B6-9EAF-4975-A58B-E8EF32016FD9}" type="presOf" srcId="{87ABFC12-CC9A-443E-A523-85136E6EF4DA}" destId="{80BF153E-B5F8-4B04-B30B-6C7CD265E2B2}" srcOrd="0" destOrd="0" presId="urn:microsoft.com/office/officeart/2005/8/layout/hProcess11"/>
    <dgm:cxn modelId="{BFC1E3BB-F1CB-4396-9375-E88927C622CC}" srcId="{F6E0777F-C517-4C38-A174-122CB1CD2684}" destId="{C8C38B6A-2D2B-448F-BCB0-D2E7B9CCD50C}" srcOrd="0" destOrd="0" parTransId="{364A19F1-0C03-4373-BED1-368C8D434545}" sibTransId="{F8174EBB-B5EB-40E8-9C16-7DD5A9A549DC}"/>
    <dgm:cxn modelId="{D223F5E7-2A66-4060-AE46-3987024C3D8E}" srcId="{F6E0777F-C517-4C38-A174-122CB1CD2684}" destId="{5C07102F-C45C-42E2-8D97-52E755D7AACC}" srcOrd="3" destOrd="0" parTransId="{C3F41C12-BF18-4004-8278-682A42989757}" sibTransId="{1FC5ABC1-92C8-49AB-A6B1-0CA5C3721F65}"/>
    <dgm:cxn modelId="{A6B83369-2EC6-4B6D-93D8-8580CDAA5BED}" type="presParOf" srcId="{521A7DB2-7E28-4FBE-BAFF-A783002325A7}" destId="{58FC3EF7-218E-4C7D-8FEB-F1068A7233C7}" srcOrd="0" destOrd="0" presId="urn:microsoft.com/office/officeart/2005/8/layout/hProcess11"/>
    <dgm:cxn modelId="{CF72CE48-ADB6-404C-831C-0FCFAF0EF7EE}" type="presParOf" srcId="{521A7DB2-7E28-4FBE-BAFF-A783002325A7}" destId="{740C6609-D9E7-41FB-B4EB-75AB6908453B}" srcOrd="1" destOrd="0" presId="urn:microsoft.com/office/officeart/2005/8/layout/hProcess11"/>
    <dgm:cxn modelId="{F99F0658-89EF-44B3-ADFB-A1A54907FE64}" type="presParOf" srcId="{740C6609-D9E7-41FB-B4EB-75AB6908453B}" destId="{7CCD4959-118F-4E0A-AD98-13B2CCE950B9}" srcOrd="0" destOrd="0" presId="urn:microsoft.com/office/officeart/2005/8/layout/hProcess11"/>
    <dgm:cxn modelId="{DDF8B93B-CF74-491E-AE74-F1F28726BBDA}" type="presParOf" srcId="{7CCD4959-118F-4E0A-AD98-13B2CCE950B9}" destId="{0E9548E3-A2CD-41B0-8342-F86E68ADED84}" srcOrd="0" destOrd="0" presId="urn:microsoft.com/office/officeart/2005/8/layout/hProcess11"/>
    <dgm:cxn modelId="{CD04C4F9-F52A-4AB5-8FFC-7CA7B562DDF9}" type="presParOf" srcId="{7CCD4959-118F-4E0A-AD98-13B2CCE950B9}" destId="{311C1BE7-72D5-4901-97F2-94B278F25ACF}" srcOrd="1" destOrd="0" presId="urn:microsoft.com/office/officeart/2005/8/layout/hProcess11"/>
    <dgm:cxn modelId="{0D5F8E7F-4348-4999-AE5B-17F71FC75086}" type="presParOf" srcId="{7CCD4959-118F-4E0A-AD98-13B2CCE950B9}" destId="{8DD00F38-18EA-4AFF-A6E5-51ED3820ED2D}" srcOrd="2" destOrd="0" presId="urn:microsoft.com/office/officeart/2005/8/layout/hProcess11"/>
    <dgm:cxn modelId="{D53BE2E5-0707-4B45-8CB0-7007C58939E6}" type="presParOf" srcId="{740C6609-D9E7-41FB-B4EB-75AB6908453B}" destId="{2A2CE0C0-9C01-4A44-BCBC-C2C63382A561}" srcOrd="1" destOrd="0" presId="urn:microsoft.com/office/officeart/2005/8/layout/hProcess11"/>
    <dgm:cxn modelId="{470663C4-96F9-4505-B270-81916EF1D2DB}" type="presParOf" srcId="{740C6609-D9E7-41FB-B4EB-75AB6908453B}" destId="{098DA743-80D4-4098-992E-462E5FA20A6A}" srcOrd="2" destOrd="0" presId="urn:microsoft.com/office/officeart/2005/8/layout/hProcess11"/>
    <dgm:cxn modelId="{B69C2F6F-77D1-48BB-B030-6B23A13E6CD0}" type="presParOf" srcId="{098DA743-80D4-4098-992E-462E5FA20A6A}" destId="{7C41D6E3-6839-44BE-90CF-E529504FD6E9}" srcOrd="0" destOrd="0" presId="urn:microsoft.com/office/officeart/2005/8/layout/hProcess11"/>
    <dgm:cxn modelId="{03C651FC-C351-4D3C-9588-525855BAEF82}" type="presParOf" srcId="{098DA743-80D4-4098-992E-462E5FA20A6A}" destId="{83F494D2-EA4A-4DDF-B2FD-6261A9FB69E9}" srcOrd="1" destOrd="0" presId="urn:microsoft.com/office/officeart/2005/8/layout/hProcess11"/>
    <dgm:cxn modelId="{D540F148-2AC7-4F4E-8F97-FE796CD15A0E}" type="presParOf" srcId="{098DA743-80D4-4098-992E-462E5FA20A6A}" destId="{802ED4E4-398D-4367-93A5-3E05386BB715}" srcOrd="2" destOrd="0" presId="urn:microsoft.com/office/officeart/2005/8/layout/hProcess11"/>
    <dgm:cxn modelId="{6E226261-09E4-43C3-AD7A-0EDC25500B1F}" type="presParOf" srcId="{740C6609-D9E7-41FB-B4EB-75AB6908453B}" destId="{126CB6C5-9695-412D-B291-7C30D7F0B15E}" srcOrd="3" destOrd="0" presId="urn:microsoft.com/office/officeart/2005/8/layout/hProcess11"/>
    <dgm:cxn modelId="{DCC3C3DB-199E-41FE-9ECA-316EEE33D37B}" type="presParOf" srcId="{740C6609-D9E7-41FB-B4EB-75AB6908453B}" destId="{BCF55F0A-F6AA-4CC6-9EA3-D536B88F11E3}" srcOrd="4" destOrd="0" presId="urn:microsoft.com/office/officeart/2005/8/layout/hProcess11"/>
    <dgm:cxn modelId="{FA1A6020-9500-4DD2-B0D9-09E8536EE618}" type="presParOf" srcId="{BCF55F0A-F6AA-4CC6-9EA3-D536B88F11E3}" destId="{B1D2E8C9-D1FB-4BCE-AD2A-265C20357B31}" srcOrd="0" destOrd="0" presId="urn:microsoft.com/office/officeart/2005/8/layout/hProcess11"/>
    <dgm:cxn modelId="{BA12422C-D733-4174-BC8F-0FCD1155CCD5}" type="presParOf" srcId="{BCF55F0A-F6AA-4CC6-9EA3-D536B88F11E3}" destId="{62C75117-3AF9-4E52-B379-2D4783B64A2A}" srcOrd="1" destOrd="0" presId="urn:microsoft.com/office/officeart/2005/8/layout/hProcess11"/>
    <dgm:cxn modelId="{61A9E7FB-270C-48EB-92AE-66DF5D082519}" type="presParOf" srcId="{BCF55F0A-F6AA-4CC6-9EA3-D536B88F11E3}" destId="{7277113A-B18A-46A4-82A9-3FC73E8B92CF}" srcOrd="2" destOrd="0" presId="urn:microsoft.com/office/officeart/2005/8/layout/hProcess11"/>
    <dgm:cxn modelId="{D6218782-9FBC-4A7E-A24A-7D6E43CDAF18}" type="presParOf" srcId="{740C6609-D9E7-41FB-B4EB-75AB6908453B}" destId="{27E400DB-A237-418F-B8AE-C12A7025DA03}" srcOrd="5" destOrd="0" presId="urn:microsoft.com/office/officeart/2005/8/layout/hProcess11"/>
    <dgm:cxn modelId="{6BCA206D-BAFC-469B-9B27-054EED7E0AAE}" type="presParOf" srcId="{740C6609-D9E7-41FB-B4EB-75AB6908453B}" destId="{46C46773-0337-4BB9-8FEF-0A617A5E80A5}" srcOrd="6" destOrd="0" presId="urn:microsoft.com/office/officeart/2005/8/layout/hProcess11"/>
    <dgm:cxn modelId="{819ADCB9-6F44-4A9C-B6DC-C2DE81D2D7DA}" type="presParOf" srcId="{46C46773-0337-4BB9-8FEF-0A617A5E80A5}" destId="{182C4638-02D9-463F-AF8E-364FB404B3D3}" srcOrd="0" destOrd="0" presId="urn:microsoft.com/office/officeart/2005/8/layout/hProcess11"/>
    <dgm:cxn modelId="{2B5BB321-C36D-4EF9-8816-1ACF45E69807}" type="presParOf" srcId="{46C46773-0337-4BB9-8FEF-0A617A5E80A5}" destId="{2CA41051-FFB2-4F41-896E-06E4C6B56997}" srcOrd="1" destOrd="0" presId="urn:microsoft.com/office/officeart/2005/8/layout/hProcess11"/>
    <dgm:cxn modelId="{698DC6D1-5E31-40C2-AD36-FA13E08C13B8}" type="presParOf" srcId="{46C46773-0337-4BB9-8FEF-0A617A5E80A5}" destId="{9443CE4A-70D2-479A-BD53-5CE733D86519}" srcOrd="2" destOrd="0" presId="urn:microsoft.com/office/officeart/2005/8/layout/hProcess11"/>
    <dgm:cxn modelId="{C6D380B0-7AF3-4C2F-8D12-2124FEE93ADA}" type="presParOf" srcId="{740C6609-D9E7-41FB-B4EB-75AB6908453B}" destId="{F8404AAD-7ABE-4BD9-A9F1-F9FE898BD038}" srcOrd="7" destOrd="0" presId="urn:microsoft.com/office/officeart/2005/8/layout/hProcess11"/>
    <dgm:cxn modelId="{44F066C0-B98E-4078-96F2-E4DCEC258E94}" type="presParOf" srcId="{740C6609-D9E7-41FB-B4EB-75AB6908453B}" destId="{50336C32-6DB2-4D1E-88A8-8EAF2C0C0774}" srcOrd="8" destOrd="0" presId="urn:microsoft.com/office/officeart/2005/8/layout/hProcess11"/>
    <dgm:cxn modelId="{4EC77E6E-3A7A-45D1-A86D-49CD1BBCB48F}" type="presParOf" srcId="{50336C32-6DB2-4D1E-88A8-8EAF2C0C0774}" destId="{80BF153E-B5F8-4B04-B30B-6C7CD265E2B2}" srcOrd="0" destOrd="0" presId="urn:microsoft.com/office/officeart/2005/8/layout/hProcess11"/>
    <dgm:cxn modelId="{B8690885-DC4A-4D53-AEE5-1A9724CC5D92}" type="presParOf" srcId="{50336C32-6DB2-4D1E-88A8-8EAF2C0C0774}" destId="{BB9E5CAC-8C2F-4EB9-A7B7-2B68B6D61925}" srcOrd="1" destOrd="0" presId="urn:microsoft.com/office/officeart/2005/8/layout/hProcess11"/>
    <dgm:cxn modelId="{50512A17-2937-4D45-80A2-3B7FE64CC15B}" type="presParOf" srcId="{50336C32-6DB2-4D1E-88A8-8EAF2C0C0774}" destId="{534AEA4F-EF19-454D-A283-8127D32621F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C3EF7-218E-4C7D-8FEB-F1068A7233C7}">
      <dsp:nvSpPr>
        <dsp:cNvPr id="0" name=""/>
        <dsp:cNvSpPr/>
      </dsp:nvSpPr>
      <dsp:spPr>
        <a:xfrm>
          <a:off x="359033" y="801450"/>
          <a:ext cx="10426206" cy="1047852"/>
        </a:xfrm>
        <a:prstGeom prst="notchedRightArrow">
          <a:avLst/>
        </a:prstGeom>
        <a:solidFill>
          <a:schemeClr val="accent1">
            <a:tint val="40000"/>
            <a:hueOff val="0"/>
            <a:satOff val="0"/>
            <a:lumOff val="0"/>
            <a:alphaOff val="0"/>
          </a:schemeClr>
        </a:solidFill>
        <a:ln>
          <a:noFill/>
        </a:ln>
        <a:effectLst>
          <a:glow rad="228600">
            <a:schemeClr val="accent1">
              <a:satMod val="175000"/>
              <a:alpha val="40000"/>
            </a:schemeClr>
          </a:glow>
        </a:effectLst>
      </dsp:spPr>
      <dsp:style>
        <a:lnRef idx="0">
          <a:scrgbClr r="0" g="0" b="0"/>
        </a:lnRef>
        <a:fillRef idx="1">
          <a:scrgbClr r="0" g="0" b="0"/>
        </a:fillRef>
        <a:effectRef idx="0">
          <a:scrgbClr r="0" g="0" b="0"/>
        </a:effectRef>
        <a:fontRef idx="minor"/>
      </dsp:style>
    </dsp:sp>
    <dsp:sp modelId="{0E9548E3-A2CD-41B0-8342-F86E68ADED84}">
      <dsp:nvSpPr>
        <dsp:cNvPr id="0" name=""/>
        <dsp:cNvSpPr/>
      </dsp:nvSpPr>
      <dsp:spPr>
        <a:xfrm>
          <a:off x="1213225" y="12354"/>
          <a:ext cx="1424303"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tr-TR" sz="1500" kern="1200" dirty="0"/>
            <a:t>San Remo Konferansı</a:t>
          </a:r>
        </a:p>
      </dsp:txBody>
      <dsp:txXfrm>
        <a:off x="1213225" y="12354"/>
        <a:ext cx="1424303" cy="1047852"/>
      </dsp:txXfrm>
    </dsp:sp>
    <dsp:sp modelId="{311C1BE7-72D5-4901-97F2-94B278F25ACF}">
      <dsp:nvSpPr>
        <dsp:cNvPr id="0" name=""/>
        <dsp:cNvSpPr/>
      </dsp:nvSpPr>
      <dsp:spPr>
        <a:xfrm>
          <a:off x="1732605" y="1141763"/>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1D6E3-6839-44BE-90CF-E529504FD6E9}">
      <dsp:nvSpPr>
        <dsp:cNvPr id="0" name=""/>
        <dsp:cNvSpPr/>
      </dsp:nvSpPr>
      <dsp:spPr>
        <a:xfrm>
          <a:off x="2943512" y="1563134"/>
          <a:ext cx="1424303"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s-ES" sz="1500" kern="1200" dirty="0"/>
            <a:t>Sevr Antlaşmas</a:t>
          </a:r>
          <a:r>
            <a:rPr lang="tr-TR" sz="1500" kern="1200" dirty="0"/>
            <a:t>ı</a:t>
          </a:r>
          <a:r>
            <a:rPr lang="es-ES" sz="1500" kern="1200" dirty="0"/>
            <a:t> (10 Ağustos 1920)</a:t>
          </a:r>
          <a:endParaRPr lang="tr-TR" sz="1500" kern="1200" dirty="0"/>
        </a:p>
      </dsp:txBody>
      <dsp:txXfrm>
        <a:off x="2943512" y="1563134"/>
        <a:ext cx="1424303" cy="1047852"/>
      </dsp:txXfrm>
    </dsp:sp>
    <dsp:sp modelId="{83F494D2-EA4A-4DDF-B2FD-6261A9FB69E9}">
      <dsp:nvSpPr>
        <dsp:cNvPr id="0" name=""/>
        <dsp:cNvSpPr/>
      </dsp:nvSpPr>
      <dsp:spPr>
        <a:xfrm>
          <a:off x="3487614" y="1154120"/>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D2E8C9-D1FB-4BCE-AD2A-265C20357B31}">
      <dsp:nvSpPr>
        <dsp:cNvPr id="0" name=""/>
        <dsp:cNvSpPr/>
      </dsp:nvSpPr>
      <dsp:spPr>
        <a:xfrm>
          <a:off x="4766436" y="33866"/>
          <a:ext cx="1424303"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tr-TR" sz="1500" kern="1200" dirty="0"/>
            <a:t>S</a:t>
          </a:r>
          <a:r>
            <a:rPr lang="es-ES" sz="1500" kern="1200" dirty="0"/>
            <a:t>evr </a:t>
          </a:r>
          <a:r>
            <a:rPr lang="tr-TR" sz="1500" kern="1200" dirty="0"/>
            <a:t>A</a:t>
          </a:r>
          <a:r>
            <a:rPr lang="es-ES" sz="1500" kern="1200" dirty="0"/>
            <a:t>ntlaşmas</a:t>
          </a:r>
          <a:r>
            <a:rPr lang="tr-TR" sz="1500" kern="1200" dirty="0"/>
            <a:t>ı’nın maddeleri</a:t>
          </a:r>
          <a:r>
            <a:rPr lang="es-ES" sz="1500" kern="1200" dirty="0"/>
            <a:t> </a:t>
          </a:r>
          <a:endParaRPr lang="tr-TR" sz="1500" kern="1200" dirty="0"/>
        </a:p>
      </dsp:txBody>
      <dsp:txXfrm>
        <a:off x="4766436" y="33866"/>
        <a:ext cx="1424303" cy="1047852"/>
      </dsp:txXfrm>
    </dsp:sp>
    <dsp:sp modelId="{62C75117-3AF9-4E52-B379-2D4783B64A2A}">
      <dsp:nvSpPr>
        <dsp:cNvPr id="0" name=""/>
        <dsp:cNvSpPr/>
      </dsp:nvSpPr>
      <dsp:spPr>
        <a:xfrm>
          <a:off x="5382533" y="1141763"/>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C4638-02D9-463F-AF8E-364FB404B3D3}">
      <dsp:nvSpPr>
        <dsp:cNvPr id="0" name=""/>
        <dsp:cNvSpPr/>
      </dsp:nvSpPr>
      <dsp:spPr>
        <a:xfrm>
          <a:off x="6563194" y="1571779"/>
          <a:ext cx="1424303"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endParaRPr lang="tr-TR" sz="1500" kern="1200" dirty="0"/>
        </a:p>
      </dsp:txBody>
      <dsp:txXfrm>
        <a:off x="6563194" y="1571779"/>
        <a:ext cx="1424303" cy="1047852"/>
      </dsp:txXfrm>
    </dsp:sp>
    <dsp:sp modelId="{2CA41051-FFB2-4F41-896E-06E4C6B56997}">
      <dsp:nvSpPr>
        <dsp:cNvPr id="0" name=""/>
        <dsp:cNvSpPr/>
      </dsp:nvSpPr>
      <dsp:spPr>
        <a:xfrm>
          <a:off x="5747372" y="1283090"/>
          <a:ext cx="4881086" cy="637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F153E-B5F8-4B04-B30B-6C7CD265E2B2}">
      <dsp:nvSpPr>
        <dsp:cNvPr id="0" name=""/>
        <dsp:cNvSpPr/>
      </dsp:nvSpPr>
      <dsp:spPr>
        <a:xfrm>
          <a:off x="9238007" y="1526061"/>
          <a:ext cx="1424303"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endParaRPr lang="tr-TR" sz="1500" kern="1200" dirty="0"/>
        </a:p>
      </dsp:txBody>
      <dsp:txXfrm>
        <a:off x="9238007" y="1526061"/>
        <a:ext cx="1424303" cy="1047852"/>
      </dsp:txXfrm>
    </dsp:sp>
    <dsp:sp modelId="{BB9E5CAC-8C2F-4EB9-A7B7-2B68B6D61925}">
      <dsp:nvSpPr>
        <dsp:cNvPr id="0" name=""/>
        <dsp:cNvSpPr/>
      </dsp:nvSpPr>
      <dsp:spPr>
        <a:xfrm>
          <a:off x="551937" y="1297461"/>
          <a:ext cx="134816" cy="106357"/>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23/08/2020</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23/08/2020</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8/23/2020</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8/23/2020</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23, 2020</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23, 2020</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August 23,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8/23/2020</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474503" y="4694219"/>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8" name="TextBox 7"/>
          <p:cNvSpPr txBox="1"/>
          <p:nvPr/>
        </p:nvSpPr>
        <p:spPr>
          <a:xfrm>
            <a:off x="5474503" y="2467001"/>
            <a:ext cx="6582033" cy="461665"/>
          </a:xfrm>
          <a:prstGeom prst="rect">
            <a:avLst/>
          </a:prstGeom>
          <a:noFill/>
        </p:spPr>
        <p:txBody>
          <a:bodyPr wrap="square" rtlCol="0">
            <a:spAutoFit/>
          </a:bodyPr>
          <a:lstStyle/>
          <a:p>
            <a:r>
              <a:rPr lang="es-ES" sz="2400" b="1">
                <a:solidFill>
                  <a:schemeClr val="bg1"/>
                </a:solidFill>
                <a:latin typeface="Univers Condensed" panose="020B0606020202060204" pitchFamily="34" charset="0"/>
              </a:rPr>
              <a:t>SEVR ANTLAŞMASI (10 Ağustos 1920)</a:t>
            </a:r>
            <a:endParaRPr lang="tr-TR" sz="2400" b="1" dirty="0">
              <a:solidFill>
                <a:schemeClr val="bg1"/>
              </a:solidFill>
              <a:latin typeface="Univers Condensed" panose="020B0606020202060204" pitchFamily="34" charset="0"/>
            </a:endParaRPr>
          </a:p>
        </p:txBody>
      </p:sp>
      <p:sp>
        <p:nvSpPr>
          <p:cNvPr id="15" name="Metin kutusu 14">
            <a:extLst>
              <a:ext uri="{FF2B5EF4-FFF2-40B4-BE49-F238E27FC236}">
                <a16:creationId xmlns:a16="http://schemas.microsoft.com/office/drawing/2014/main" id="{207B6B8C-6435-4415-B70E-349F9A2FAC5A}"/>
              </a:ext>
            </a:extLst>
          </p:cNvPr>
          <p:cNvSpPr txBox="1"/>
          <p:nvPr/>
        </p:nvSpPr>
        <p:spPr>
          <a:xfrm>
            <a:off x="4945397" y="1514989"/>
            <a:ext cx="6096000" cy="523220"/>
          </a:xfrm>
          <a:prstGeom prst="rect">
            <a:avLst/>
          </a:prstGeom>
          <a:noFill/>
        </p:spPr>
        <p:txBody>
          <a:bodyPr wrap="square">
            <a:spAutoFit/>
          </a:bodyPr>
          <a:lstStyle/>
          <a:p>
            <a:pPr algn="ctr"/>
            <a:r>
              <a:rPr lang="tr-TR" sz="2800" b="1">
                <a:solidFill>
                  <a:schemeClr val="bg1"/>
                </a:solidFill>
                <a:latin typeface="Univers Condensed" panose="020B0606020202060204" pitchFamily="34" charset="0"/>
              </a:rPr>
              <a:t>MİLLÎ MÜCADELE </a:t>
            </a:r>
            <a:endParaRPr lang="tr-TR" sz="2800" b="1" dirty="0">
              <a:solidFill>
                <a:schemeClr val="bg1"/>
              </a:solidFill>
              <a:latin typeface="Univers Condensed" panose="020B0606020202060204" pitchFamily="34" charset="0"/>
            </a:endParaRP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par>
                                <p:cTn id="16" presetID="2" presetClass="entr" presetSubtype="2"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aphicFrame>
        <p:nvGraphicFramePr>
          <p:cNvPr id="3" name="Diyagram 2">
            <a:extLst>
              <a:ext uri="{FF2B5EF4-FFF2-40B4-BE49-F238E27FC236}">
                <a16:creationId xmlns:a16="http://schemas.microsoft.com/office/drawing/2014/main" id="{A1054D4A-CB24-4229-8173-07079CA19F23}"/>
              </a:ext>
            </a:extLst>
          </p:cNvPr>
          <p:cNvGraphicFramePr/>
          <p:nvPr>
            <p:extLst>
              <p:ext uri="{D42A27DB-BD31-4B8C-83A1-F6EECF244321}">
                <p14:modId xmlns:p14="http://schemas.microsoft.com/office/powerpoint/2010/main" val="670852334"/>
              </p:ext>
            </p:extLst>
          </p:nvPr>
        </p:nvGraphicFramePr>
        <p:xfrm>
          <a:off x="-94735" y="1865869"/>
          <a:ext cx="11862486" cy="2619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Metin kutusu 6">
            <a:extLst>
              <a:ext uri="{FF2B5EF4-FFF2-40B4-BE49-F238E27FC236}">
                <a16:creationId xmlns:a16="http://schemas.microsoft.com/office/drawing/2014/main" id="{C8CF6EF0-CF04-443C-86B0-EF112BB40DE6}"/>
              </a:ext>
            </a:extLst>
          </p:cNvPr>
          <p:cNvSpPr txBox="1"/>
          <p:nvPr/>
        </p:nvSpPr>
        <p:spPr>
          <a:xfrm>
            <a:off x="1" y="204572"/>
            <a:ext cx="6098058" cy="369332"/>
          </a:xfrm>
          <a:prstGeom prst="rect">
            <a:avLst/>
          </a:prstGeom>
          <a:noFill/>
        </p:spPr>
        <p:txBody>
          <a:bodyPr wrap="square">
            <a:spAutoFit/>
          </a:bodyPr>
          <a:lstStyle/>
          <a:p>
            <a:r>
              <a:rPr lang="tr-TR" dirty="0"/>
              <a:t>Sevr Barış Antlaşması 10 Ağustos 1920</a:t>
            </a:r>
          </a:p>
        </p:txBody>
      </p:sp>
    </p:spTree>
    <p:extLst>
      <p:ext uri="{BB962C8B-B14F-4D97-AF65-F5344CB8AC3E}">
        <p14:creationId xmlns:p14="http://schemas.microsoft.com/office/powerpoint/2010/main" val="315156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A6EFCB5-B781-471A-B6A4-49B1927777F2}"/>
              </a:ext>
            </a:extLst>
          </p:cNvPr>
          <p:cNvSpPr txBox="1"/>
          <p:nvPr/>
        </p:nvSpPr>
        <p:spPr>
          <a:xfrm>
            <a:off x="214848" y="134550"/>
            <a:ext cx="11757020" cy="1785104"/>
          </a:xfrm>
          <a:prstGeom prst="rect">
            <a:avLst/>
          </a:prstGeom>
          <a:noFill/>
          <a:effectLst>
            <a:glow rad="63500">
              <a:schemeClr val="accent5">
                <a:satMod val="175000"/>
                <a:alpha val="40000"/>
              </a:schemeClr>
            </a:glow>
          </a:effectLst>
        </p:spPr>
        <p:txBody>
          <a:bodyPr wrap="square">
            <a:spAutoFit/>
          </a:bodyPr>
          <a:lstStyle/>
          <a:p>
            <a:pPr marL="285750" indent="-285750" algn="just">
              <a:buFont typeface="Arial" panose="020B0604020202020204" pitchFamily="34" charset="0"/>
              <a:buChar char="•"/>
            </a:pPr>
            <a:r>
              <a:rPr lang="tr-TR" sz="1600" dirty="0">
                <a:solidFill>
                  <a:schemeClr val="bg1"/>
                </a:solidFill>
              </a:rPr>
              <a:t> I. Dünya Savaşı sonrası yaşanan barışı tesis etme sürecinde Kasım 1919’a gelindiğinde ABD’nin kendi içine dönme siyaset izlemeye başladı. Bu durum,  İngiltere ve Fransa’yı Osmanlı Devleti’nin geleceği hakkında daha ayrıntılı planlama yapmaya sevk etmiştir.</a:t>
            </a:r>
          </a:p>
          <a:p>
            <a:pPr algn="just"/>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 Fransa’nın hem de İngiltere’nin endişeleri vardı. Tüm bu görüşmeler olurken Anadolu’da başlayan Millî Mücadele, Mustafa Kemal Paşa ve arkadaşlarının yaptıkları Fransa ve İngiltere’yi korkutmuyordu ama bu durumu görmezden de gelmiyorlardı. İşte bu şartlar ve gündem maddeleri ile Sevr Antlaşması’nın oluşumuna doğru bir yön çizilmiş ve Londra Konferansı toplanmıştır. </a:t>
            </a:r>
          </a:p>
          <a:p>
            <a:endParaRPr lang="tr-TR" sz="1400" dirty="0"/>
          </a:p>
        </p:txBody>
      </p:sp>
      <p:sp>
        <p:nvSpPr>
          <p:cNvPr id="13" name="Metin kutusu 12">
            <a:extLst>
              <a:ext uri="{FF2B5EF4-FFF2-40B4-BE49-F238E27FC236}">
                <a16:creationId xmlns:a16="http://schemas.microsoft.com/office/drawing/2014/main" id="{4CB0FBF4-A5E7-42D8-8B84-B327693EC9D0}"/>
              </a:ext>
            </a:extLst>
          </p:cNvPr>
          <p:cNvSpPr txBox="1"/>
          <p:nvPr/>
        </p:nvSpPr>
        <p:spPr>
          <a:xfrm>
            <a:off x="2285999" y="3086355"/>
            <a:ext cx="8500533" cy="3816429"/>
          </a:xfrm>
          <a:prstGeom prst="rect">
            <a:avLst/>
          </a:prstGeom>
          <a:noFill/>
        </p:spPr>
        <p:txBody>
          <a:bodyPr wrap="square">
            <a:spAutoFit/>
          </a:bodyPr>
          <a:lstStyle/>
          <a:p>
            <a:pPr algn="just"/>
            <a:r>
              <a:rPr lang="tr-TR" sz="1600" dirty="0">
                <a:solidFill>
                  <a:schemeClr val="bg1"/>
                </a:solidFill>
              </a:rPr>
              <a:t>Tüm bu sorunları çözmek için 12 Şubat 1920’de Müttefikler Londra Konferansı’nda bir araya gelmiştir. Konferans boyunca müzakere konuları şunlardır:</a:t>
            </a:r>
          </a:p>
          <a:p>
            <a:endParaRPr lang="tr-TR" sz="1600" dirty="0">
              <a:solidFill>
                <a:schemeClr val="bg1"/>
              </a:solidFill>
            </a:endParaRPr>
          </a:p>
          <a:p>
            <a:pPr marL="285750" indent="-285750">
              <a:buFont typeface="Arial" panose="020B0604020202020204" pitchFamily="34" charset="0"/>
              <a:buChar char="•"/>
            </a:pPr>
            <a:r>
              <a:rPr lang="tr-TR" sz="1600" b="1" i="1" dirty="0">
                <a:solidFill>
                  <a:schemeClr val="bg1"/>
                </a:solidFill>
              </a:rPr>
              <a:t> </a:t>
            </a:r>
            <a:r>
              <a:rPr lang="tr-TR" sz="1600" b="1" i="1" dirty="0">
                <a:solidFill>
                  <a:srgbClr val="FF0000"/>
                </a:solidFill>
              </a:rPr>
              <a:t>Türkiye topraklarının nasıl paylaşılacağı, </a:t>
            </a:r>
          </a:p>
          <a:p>
            <a:pPr marL="285750" indent="-285750">
              <a:buFont typeface="Arial" panose="020B0604020202020204" pitchFamily="34" charset="0"/>
              <a:buChar char="•"/>
            </a:pPr>
            <a:r>
              <a:rPr lang="tr-TR" sz="1600" b="1" i="1" dirty="0">
                <a:solidFill>
                  <a:srgbClr val="FF0000"/>
                </a:solidFill>
              </a:rPr>
              <a:t> İstanbul’un yönetimi ve denetimi,</a:t>
            </a:r>
          </a:p>
          <a:p>
            <a:pPr marL="285750" indent="-285750">
              <a:buFont typeface="Arial" panose="020B0604020202020204" pitchFamily="34" charset="0"/>
              <a:buChar char="•"/>
            </a:pPr>
            <a:r>
              <a:rPr lang="tr-TR" sz="1600" b="1" i="1" dirty="0">
                <a:solidFill>
                  <a:srgbClr val="FF0000"/>
                </a:solidFill>
              </a:rPr>
              <a:t> Ermenistan,</a:t>
            </a:r>
          </a:p>
          <a:p>
            <a:pPr marL="285750" indent="-285750">
              <a:buFont typeface="Arial" panose="020B0604020202020204" pitchFamily="34" charset="0"/>
              <a:buChar char="•"/>
            </a:pPr>
            <a:r>
              <a:rPr lang="tr-TR" sz="1600" b="1" i="1" dirty="0">
                <a:solidFill>
                  <a:srgbClr val="FF0000"/>
                </a:solidFill>
              </a:rPr>
              <a:t> Anadolu topraklarının ekonomik olarak nasıl denetleneceği </a:t>
            </a:r>
          </a:p>
          <a:p>
            <a:pPr marL="285750" indent="-285750">
              <a:buFont typeface="Arial" panose="020B0604020202020204" pitchFamily="34" charset="0"/>
              <a:buChar char="•"/>
            </a:pPr>
            <a:r>
              <a:rPr lang="tr-TR" sz="1600" b="1" i="1" dirty="0">
                <a:solidFill>
                  <a:srgbClr val="FF0000"/>
                </a:solidFill>
              </a:rPr>
              <a:t>Anadolu’daki nüfuz bölgelerinin paylaşımı</a:t>
            </a:r>
          </a:p>
          <a:p>
            <a:pPr marL="285750" indent="-285750">
              <a:buFont typeface="Arial" panose="020B0604020202020204" pitchFamily="34" charset="0"/>
              <a:buChar char="•"/>
            </a:pPr>
            <a:r>
              <a:rPr lang="tr-TR" sz="1600" b="1" i="1" dirty="0">
                <a:solidFill>
                  <a:srgbClr val="FF0000"/>
                </a:solidFill>
              </a:rPr>
              <a:t>Kuzey Afrika toprakları, Mısır .Suriye ve Filistin’in geleceğinin</a:t>
            </a:r>
            <a:r>
              <a:rPr lang="tr-TR" sz="1600" dirty="0">
                <a:solidFill>
                  <a:srgbClr val="FF0000"/>
                </a:solidFill>
              </a:rPr>
              <a:t> </a:t>
            </a:r>
          </a:p>
          <a:p>
            <a:pPr marL="285750" indent="-285750">
              <a:buFont typeface="Arial" panose="020B0604020202020204" pitchFamily="34" charset="0"/>
              <a:buChar char="•"/>
            </a:pPr>
            <a:endParaRPr lang="tr-TR" sz="1600" dirty="0">
              <a:solidFill>
                <a:schemeClr val="bg1"/>
              </a:solidFill>
            </a:endParaRPr>
          </a:p>
          <a:p>
            <a:pPr algn="just"/>
            <a:r>
              <a:rPr lang="tr-TR" sz="1600" dirty="0">
                <a:solidFill>
                  <a:schemeClr val="bg1"/>
                </a:solidFill>
              </a:rPr>
              <a:t>Fransa Mısır üzerinde Türklerin haklarının sonlandırılıp, hakların tamamının İngiltere’ye geçmesine</a:t>
            </a:r>
          </a:p>
          <a:p>
            <a:pPr algn="just"/>
            <a:r>
              <a:rPr lang="tr-TR" sz="1600" dirty="0">
                <a:solidFill>
                  <a:schemeClr val="bg1"/>
                </a:solidFill>
              </a:rPr>
              <a:t> Süveyş Kanalı’ndaki denizcilik haklarının İngiltere’ye devredilmesine karşı çıkmış aynı ayrıcalığın kendisine Fas’ta tanınması gerektiği konusunda direnmiş ancak bu tartışmadan bir sonuca varılamamıştır</a:t>
            </a:r>
          </a:p>
          <a:p>
            <a:pPr marL="285750" indent="-285750">
              <a:buFont typeface="Arial" panose="020B0604020202020204" pitchFamily="34" charset="0"/>
              <a:buChar char="•"/>
            </a:pPr>
            <a:endParaRPr lang="tr-TR" dirty="0"/>
          </a:p>
        </p:txBody>
      </p:sp>
      <p:sp>
        <p:nvSpPr>
          <p:cNvPr id="17" name="Metin kutusu 16">
            <a:extLst>
              <a:ext uri="{FF2B5EF4-FFF2-40B4-BE49-F238E27FC236}">
                <a16:creationId xmlns:a16="http://schemas.microsoft.com/office/drawing/2014/main" id="{EBF08890-0C49-4ACA-ADBB-2F66C177EEB0}"/>
              </a:ext>
            </a:extLst>
          </p:cNvPr>
          <p:cNvSpPr txBox="1"/>
          <p:nvPr/>
        </p:nvSpPr>
        <p:spPr>
          <a:xfrm>
            <a:off x="2167467" y="2717023"/>
            <a:ext cx="3626295" cy="369332"/>
          </a:xfrm>
          <a:prstGeom prst="rect">
            <a:avLst/>
          </a:prstGeom>
          <a:noFill/>
        </p:spPr>
        <p:txBody>
          <a:bodyPr wrap="square">
            <a:spAutoFit/>
          </a:bodyPr>
          <a:lstStyle/>
          <a:p>
            <a:r>
              <a:rPr lang="tr-TR" sz="1800" dirty="0">
                <a:solidFill>
                  <a:schemeClr val="bg1"/>
                </a:solidFill>
              </a:rPr>
              <a:t>Londra Konferansı </a:t>
            </a:r>
            <a:r>
              <a:rPr lang="tr-TR" dirty="0">
                <a:solidFill>
                  <a:schemeClr val="bg1"/>
                </a:solidFill>
              </a:rPr>
              <a:t>12 Şubat 1920</a:t>
            </a:r>
            <a:r>
              <a:rPr lang="tr-TR" sz="1800" dirty="0">
                <a:solidFill>
                  <a:schemeClr val="bg1"/>
                </a:solidFill>
              </a:rPr>
              <a:t> </a:t>
            </a:r>
            <a:endParaRPr lang="tr-TR" dirty="0">
              <a:solidFill>
                <a:schemeClr val="bg1"/>
              </a:solidFill>
            </a:endParaRPr>
          </a:p>
        </p:txBody>
      </p:sp>
      <p:sp>
        <p:nvSpPr>
          <p:cNvPr id="2" name="Oval 1">
            <a:extLst>
              <a:ext uri="{FF2B5EF4-FFF2-40B4-BE49-F238E27FC236}">
                <a16:creationId xmlns:a16="http://schemas.microsoft.com/office/drawing/2014/main" id="{89E40E31-7CB1-465B-A6B6-B6D97C04D6DB}"/>
              </a:ext>
            </a:extLst>
          </p:cNvPr>
          <p:cNvSpPr/>
          <p:nvPr/>
        </p:nvSpPr>
        <p:spPr>
          <a:xfrm>
            <a:off x="7840134" y="2104320"/>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Oval 2">
            <a:extLst>
              <a:ext uri="{FF2B5EF4-FFF2-40B4-BE49-F238E27FC236}">
                <a16:creationId xmlns:a16="http://schemas.microsoft.com/office/drawing/2014/main" id="{E41A17D8-7295-4C3D-B792-16A02875018C}"/>
              </a:ext>
            </a:extLst>
          </p:cNvPr>
          <p:cNvSpPr/>
          <p:nvPr/>
        </p:nvSpPr>
        <p:spPr>
          <a:xfrm>
            <a:off x="3183467" y="2042891"/>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Oval 3">
            <a:extLst>
              <a:ext uri="{FF2B5EF4-FFF2-40B4-BE49-F238E27FC236}">
                <a16:creationId xmlns:a16="http://schemas.microsoft.com/office/drawing/2014/main" id="{6E3CF80B-5DA9-4BB0-AB42-9892BB70D02C}"/>
              </a:ext>
            </a:extLst>
          </p:cNvPr>
          <p:cNvSpPr/>
          <p:nvPr/>
        </p:nvSpPr>
        <p:spPr>
          <a:xfrm>
            <a:off x="3993704" y="2224455"/>
            <a:ext cx="3626296" cy="64531"/>
          </a:xfrm>
          <a:prstGeom prst="ellipse">
            <a:avLst/>
          </a:prstGeom>
          <a:solidFill>
            <a:schemeClr val="bg1"/>
          </a:solidFill>
          <a:ln>
            <a:noFill/>
          </a:ln>
          <a:effectLst>
            <a:glow rad="1384300">
              <a:schemeClr val="accent1">
                <a:satMod val="17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52922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66BDFED6-FC4D-4B4A-AACE-2D301AD9633F}"/>
              </a:ext>
            </a:extLst>
          </p:cNvPr>
          <p:cNvSpPr txBox="1"/>
          <p:nvPr/>
        </p:nvSpPr>
        <p:spPr>
          <a:xfrm>
            <a:off x="2201334" y="369332"/>
            <a:ext cx="7907868" cy="6494085"/>
          </a:xfrm>
          <a:prstGeom prst="rect">
            <a:avLst/>
          </a:prstGeom>
          <a:noFill/>
          <a:effectLst>
            <a:glow rad="127000">
              <a:schemeClr val="accent1">
                <a:alpha val="89000"/>
              </a:schemeClr>
            </a:glow>
          </a:effectLst>
        </p:spPr>
        <p:txBody>
          <a:bodyPr wrap="square">
            <a:spAutoFit/>
          </a:bodyPr>
          <a:lstStyle/>
          <a:p>
            <a:pPr lvl="0" algn="just"/>
            <a:r>
              <a:rPr lang="tr-TR" sz="1600" dirty="0">
                <a:solidFill>
                  <a:schemeClr val="bg1"/>
                </a:solidFill>
              </a:rPr>
              <a:t>Londra Konferansı Müttefikler açısından net bir tabloyla sonuçlanmamıştır. </a:t>
            </a:r>
          </a:p>
          <a:p>
            <a:pPr lvl="0" algn="just"/>
            <a:endParaRPr lang="tr-TR" sz="1600" dirty="0">
              <a:solidFill>
                <a:schemeClr val="bg1"/>
              </a:solidFill>
            </a:endParaRPr>
          </a:p>
          <a:p>
            <a:pPr lvl="0" algn="just"/>
            <a:r>
              <a:rPr lang="tr-TR" sz="1600" dirty="0">
                <a:solidFill>
                  <a:schemeClr val="bg1"/>
                </a:solidFill>
              </a:rPr>
              <a:t>Özellikle İngiliz siyasetçiler için elde ettikleri ganimetleri nasıl paylaşacakları, bu ganimetler üzerinde kolayca nasıl egemenlik kurabilecekleri hâlâ soru işaretiydi. </a:t>
            </a:r>
          </a:p>
          <a:p>
            <a:pPr lvl="0" algn="just"/>
            <a:endParaRPr lang="tr-TR" sz="1600" dirty="0">
              <a:solidFill>
                <a:schemeClr val="bg1"/>
              </a:solidFill>
            </a:endParaRPr>
          </a:p>
          <a:p>
            <a:pPr lvl="0" algn="just"/>
            <a:r>
              <a:rPr lang="tr-TR" sz="1600" dirty="0">
                <a:solidFill>
                  <a:schemeClr val="bg1"/>
                </a:solidFill>
              </a:rPr>
              <a:t>Müttefikler arasında oldukça uzun ve zorlu bir mücadelenin yaşandığı San Remo Konferansı’nın toplanması İngiltere ve Fransa’nın Paris ve Londra Konferanslarına rağmen Ortadoğu’yu tam olarak paylaşamadıklarının kanıtıdır.</a:t>
            </a:r>
          </a:p>
          <a:p>
            <a:pPr lvl="0" algn="just"/>
            <a:endParaRPr lang="tr-TR" sz="1600" dirty="0">
              <a:solidFill>
                <a:schemeClr val="bg1"/>
              </a:solidFill>
            </a:endParaRPr>
          </a:p>
          <a:p>
            <a:pPr lvl="0" algn="just"/>
            <a:r>
              <a:rPr lang="tr-TR" sz="1600" dirty="0">
                <a:solidFill>
                  <a:schemeClr val="bg1"/>
                </a:solidFill>
              </a:rPr>
              <a:t>Müttefiklerin kendi aralarında anlaşamamaları ve geçen süre Anadolu’da Mustafa Kemal Atatürk önderliğinde Türklerin mücadele hareketine güç kazandırırken diğer yandan da güneyde Şam’da bulunan Osmanlı subayı ve görevlileri Arapların Müttefiklere direneceğini duyurmuştur. </a:t>
            </a:r>
          </a:p>
          <a:p>
            <a:pPr lvl="0" algn="just"/>
            <a:endParaRPr lang="tr-TR" sz="1600" dirty="0">
              <a:solidFill>
                <a:schemeClr val="bg1"/>
              </a:solidFill>
            </a:endParaRPr>
          </a:p>
          <a:p>
            <a:pPr lvl="0" algn="just"/>
            <a:r>
              <a:rPr lang="tr-TR" sz="1600" dirty="0">
                <a:solidFill>
                  <a:schemeClr val="bg1"/>
                </a:solidFill>
              </a:rPr>
              <a:t>1919 yılının başlarında Anadolu’nun kaderinin kendi ellerinde olduğunu düşünen Müttefikler yanıldıklarını anlamış ve Türk direnişinin politikalarını ne kadar etkileyeceğinin farkına varmışlardır. İtilaf Devletleri Türklerle yapılacak antlaşmanın gecikmesinin kendi aleyhlerine işlediğini görmüşlerdir.</a:t>
            </a:r>
          </a:p>
          <a:p>
            <a:pPr lvl="0" algn="just"/>
            <a:endParaRPr lang="tr-TR" sz="1600" dirty="0">
              <a:solidFill>
                <a:schemeClr val="bg1"/>
              </a:solidFill>
            </a:endParaRPr>
          </a:p>
          <a:p>
            <a:pPr lvl="0" algn="just"/>
            <a:r>
              <a:rPr lang="tr-TR" sz="1600" dirty="0">
                <a:solidFill>
                  <a:schemeClr val="bg1"/>
                </a:solidFill>
              </a:rPr>
              <a:t> Özellikle İngiltere, Yunanistan’ın Anadolu’daki saldırgan ve işgalci tutumunu İtalya ve Fransa’nın muhalefetine rağmen desteklemiştir. Bu nedenle Anadolu’da yaşanan, müttefikleri etkileyecek her sorun Yunanistan ile beraber kendisini de zor duruma sokacaktır.</a:t>
            </a:r>
          </a:p>
          <a:p>
            <a:pPr lvl="0" algn="just"/>
            <a:endParaRPr lang="tr-TR" sz="1600" dirty="0">
              <a:solidFill>
                <a:schemeClr val="bg1"/>
              </a:solidFill>
            </a:endParaRPr>
          </a:p>
          <a:p>
            <a:pPr lvl="0" algn="just"/>
            <a:r>
              <a:rPr lang="tr-TR" sz="1600" dirty="0">
                <a:solidFill>
                  <a:schemeClr val="bg1"/>
                </a:solidFill>
              </a:rPr>
              <a:t> İşte bu durum aslında iki farklı dünyanın olduğunu göstermiştir. Biri konferanslar dünyasıydı ve bu dünyada haritalarla sınırlar belirleniyor, İtilaf Devletleri kendi aralarında istedikleri toprakları alıyor, geri veriyor ve paylaşıyorlardı. </a:t>
            </a:r>
          </a:p>
        </p:txBody>
      </p:sp>
      <p:sp>
        <p:nvSpPr>
          <p:cNvPr id="5" name="Metin kutusu 4">
            <a:extLst>
              <a:ext uri="{FF2B5EF4-FFF2-40B4-BE49-F238E27FC236}">
                <a16:creationId xmlns:a16="http://schemas.microsoft.com/office/drawing/2014/main" id="{FC65D375-B660-4DF2-92E8-C134059778D7}"/>
              </a:ext>
            </a:extLst>
          </p:cNvPr>
          <p:cNvSpPr txBox="1"/>
          <p:nvPr/>
        </p:nvSpPr>
        <p:spPr>
          <a:xfrm>
            <a:off x="0" y="0"/>
            <a:ext cx="2201334" cy="369332"/>
          </a:xfrm>
          <a:prstGeom prst="rect">
            <a:avLst/>
          </a:prstGeom>
          <a:noFill/>
        </p:spPr>
        <p:txBody>
          <a:bodyPr wrap="square">
            <a:spAutoFit/>
          </a:bodyPr>
          <a:lstStyle/>
          <a:p>
            <a:pPr lvl="0"/>
            <a:r>
              <a:rPr lang="tr-TR" sz="1800" dirty="0">
                <a:solidFill>
                  <a:schemeClr val="bg1"/>
                </a:solidFill>
              </a:rPr>
              <a:t>San Remo Konferansı   </a:t>
            </a:r>
          </a:p>
        </p:txBody>
      </p:sp>
      <p:sp>
        <p:nvSpPr>
          <p:cNvPr id="6" name="Oval 5">
            <a:extLst>
              <a:ext uri="{FF2B5EF4-FFF2-40B4-BE49-F238E27FC236}">
                <a16:creationId xmlns:a16="http://schemas.microsoft.com/office/drawing/2014/main" id="{78AB423E-B459-4896-B6EC-9AD26514577C}"/>
              </a:ext>
            </a:extLst>
          </p:cNvPr>
          <p:cNvSpPr/>
          <p:nvPr/>
        </p:nvSpPr>
        <p:spPr>
          <a:xfrm>
            <a:off x="169334" y="2286000"/>
            <a:ext cx="423333" cy="369332"/>
          </a:xfrm>
          <a:prstGeom prst="ellipse">
            <a:avLst/>
          </a:prstGeom>
          <a:solidFill>
            <a:schemeClr val="bg1"/>
          </a:solidFill>
          <a:ln>
            <a:noFill/>
          </a:ln>
          <a:effectLst>
            <a:glow rad="228600">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id="{EF804033-B831-404F-9154-F420CD772818}"/>
              </a:ext>
            </a:extLst>
          </p:cNvPr>
          <p:cNvSpPr/>
          <p:nvPr/>
        </p:nvSpPr>
        <p:spPr>
          <a:xfrm>
            <a:off x="10185404" y="5960533"/>
            <a:ext cx="423332" cy="369332"/>
          </a:xfrm>
          <a:prstGeom prst="ellipse">
            <a:avLst/>
          </a:prstGeom>
          <a:solidFill>
            <a:schemeClr val="bg1"/>
          </a:solidFill>
          <a:ln>
            <a:noFill/>
          </a:ln>
          <a:effectLst>
            <a:glow rad="2286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AED36AEA-F2BA-43BA-AB54-057503746391}"/>
              </a:ext>
            </a:extLst>
          </p:cNvPr>
          <p:cNvSpPr/>
          <p:nvPr/>
        </p:nvSpPr>
        <p:spPr>
          <a:xfrm>
            <a:off x="10185402" y="5317066"/>
            <a:ext cx="423333" cy="369332"/>
          </a:xfrm>
          <a:prstGeom prst="ellipse">
            <a:avLst/>
          </a:prstGeom>
          <a:solidFill>
            <a:schemeClr val="bg1"/>
          </a:solidFill>
          <a:ln>
            <a:noFill/>
          </a:ln>
          <a:effectLst>
            <a:glow rad="3175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10033F73-86EC-48D2-9028-CA32760D6B68}"/>
              </a:ext>
            </a:extLst>
          </p:cNvPr>
          <p:cNvSpPr/>
          <p:nvPr/>
        </p:nvSpPr>
        <p:spPr>
          <a:xfrm>
            <a:off x="169334" y="4387334"/>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212402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C50D3AB0-C198-43BE-90E1-FDDB8D4D2705}"/>
              </a:ext>
            </a:extLst>
          </p:cNvPr>
          <p:cNvSpPr txBox="1"/>
          <p:nvPr/>
        </p:nvSpPr>
        <p:spPr>
          <a:xfrm>
            <a:off x="0" y="192215"/>
            <a:ext cx="6098058" cy="369332"/>
          </a:xfrm>
          <a:prstGeom prst="rect">
            <a:avLst/>
          </a:prstGeom>
          <a:noFill/>
        </p:spPr>
        <p:txBody>
          <a:bodyPr wrap="square">
            <a:spAutoFit/>
          </a:bodyPr>
          <a:lstStyle/>
          <a:p>
            <a:r>
              <a:rPr lang="es-ES" dirty="0">
                <a:solidFill>
                  <a:schemeClr val="bg1"/>
                </a:solidFill>
              </a:rPr>
              <a:t>SEVR ANTLAŞMASI (10 Ağustos 1920)</a:t>
            </a:r>
            <a:endParaRPr lang="tr-TR" dirty="0">
              <a:solidFill>
                <a:schemeClr val="bg1"/>
              </a:solidFill>
            </a:endParaRPr>
          </a:p>
        </p:txBody>
      </p:sp>
      <p:sp>
        <p:nvSpPr>
          <p:cNvPr id="5" name="Metin kutusu 4">
            <a:extLst>
              <a:ext uri="{FF2B5EF4-FFF2-40B4-BE49-F238E27FC236}">
                <a16:creationId xmlns:a16="http://schemas.microsoft.com/office/drawing/2014/main" id="{35326572-2E9E-4D05-B281-4CFF8AAD1918}"/>
              </a:ext>
            </a:extLst>
          </p:cNvPr>
          <p:cNvSpPr txBox="1"/>
          <p:nvPr/>
        </p:nvSpPr>
        <p:spPr>
          <a:xfrm>
            <a:off x="2269066" y="751344"/>
            <a:ext cx="9076267" cy="3754874"/>
          </a:xfrm>
          <a:prstGeom prst="rect">
            <a:avLst/>
          </a:prstGeom>
          <a:noFill/>
        </p:spPr>
        <p:txBody>
          <a:bodyPr wrap="square">
            <a:spAutoFit/>
          </a:bodyPr>
          <a:lstStyle/>
          <a:p>
            <a:pPr algn="just"/>
            <a:r>
              <a:rPr lang="tr-TR" sz="1400" dirty="0">
                <a:solidFill>
                  <a:schemeClr val="bg1"/>
                </a:solidFill>
              </a:rPr>
              <a:t>I. Dünya Savaşı’ndan yenik çıkan devletlere imzalatılmış olan barış antlaşmalarının şartları Paris Barış Konferansı’nda hazırlanmıştı.</a:t>
            </a:r>
          </a:p>
          <a:p>
            <a:pPr algn="just"/>
            <a:endParaRPr lang="tr-TR" sz="1400" dirty="0">
              <a:solidFill>
                <a:schemeClr val="bg1"/>
              </a:solidFill>
            </a:endParaRPr>
          </a:p>
          <a:p>
            <a:pPr algn="just"/>
            <a:r>
              <a:rPr lang="tr-TR" sz="1400" dirty="0">
                <a:solidFill>
                  <a:schemeClr val="bg1"/>
                </a:solidFill>
              </a:rPr>
              <a:t> Fakat bu konferans sırasında, Osmanlı Devleti’nin paylaşımı konusunda İtilaf Devletleri arasında anlaşmazlıklar çıktı. Bu yüzden Osmanlı Devleti ile yapılacak olan barış antlaşması ileri bir tarihe ertelendi. </a:t>
            </a:r>
          </a:p>
          <a:p>
            <a:pPr algn="just"/>
            <a:endParaRPr lang="tr-TR" sz="1400" dirty="0">
              <a:solidFill>
                <a:schemeClr val="bg1"/>
              </a:solidFill>
            </a:endParaRPr>
          </a:p>
          <a:p>
            <a:pPr algn="just"/>
            <a:r>
              <a:rPr lang="tr-TR" sz="1400" dirty="0">
                <a:solidFill>
                  <a:schemeClr val="bg1"/>
                </a:solidFill>
              </a:rPr>
              <a:t>1920’ye gelindiğinde hâlâ bir barış antlaşması imzalanmamıştı. Bu süreç içerisinde ise Türk milleti örgütlenmeye ve işgallere karşı direnmeye başlamıştı. Misak-ı </a:t>
            </a:r>
            <a:r>
              <a:rPr lang="tr-TR" sz="1400" dirty="0" err="1">
                <a:solidFill>
                  <a:schemeClr val="bg1"/>
                </a:solidFill>
              </a:rPr>
              <a:t>Millî’nin</a:t>
            </a:r>
            <a:r>
              <a:rPr lang="tr-TR" sz="1400" dirty="0">
                <a:solidFill>
                  <a:schemeClr val="bg1"/>
                </a:solidFill>
              </a:rPr>
              <a:t> ilanı ve </a:t>
            </a:r>
            <a:r>
              <a:rPr lang="tr-TR" sz="1400" dirty="0" err="1">
                <a:solidFill>
                  <a:schemeClr val="bg1"/>
                </a:solidFill>
              </a:rPr>
              <a:t>BMM’nin</a:t>
            </a:r>
            <a:r>
              <a:rPr lang="tr-TR" sz="1400" dirty="0">
                <a:solidFill>
                  <a:schemeClr val="bg1"/>
                </a:solidFill>
              </a:rPr>
              <a:t> açılması gibi gelişmeler üzerine; İtilaf Devletleri temsilcileri San Remo Konferansı’nda (18-26 Nisan 1920) bir araya gelerek, Osmanlı Devleti ile yapılacak anlaşmanın şartlarını hazırladılar.</a:t>
            </a:r>
          </a:p>
          <a:p>
            <a:pPr algn="just"/>
            <a:endParaRPr lang="tr-TR" sz="1400" dirty="0">
              <a:solidFill>
                <a:schemeClr val="bg1"/>
              </a:solidFill>
            </a:endParaRPr>
          </a:p>
          <a:p>
            <a:pPr algn="just"/>
            <a:r>
              <a:rPr lang="tr-TR" sz="1400" dirty="0">
                <a:solidFill>
                  <a:schemeClr val="bg1"/>
                </a:solidFill>
              </a:rPr>
              <a:t> Hazırlanan antlaşma metni, Paris’te Osmanlı heyetine verildi. Cevap için bir ay süre tanınan heyet, anlaşma şartlarını çok ağır bulduğunu açıklayarak antlaşma metnini kabul etmedi. Bu gelişme üzerine İngilizlerin desteğindeki Yunan ordusu, 22 Haziran 1920’de harekete geçerek Bursa, Balıkesir ve Uşak’ı işgal etti. </a:t>
            </a:r>
          </a:p>
          <a:p>
            <a:pPr algn="just"/>
            <a:endParaRPr lang="tr-TR" sz="1400" dirty="0">
              <a:solidFill>
                <a:schemeClr val="bg1"/>
              </a:solidFill>
            </a:endParaRPr>
          </a:p>
          <a:p>
            <a:pPr algn="just"/>
            <a:r>
              <a:rPr lang="tr-TR" sz="1400" dirty="0">
                <a:solidFill>
                  <a:schemeClr val="bg1"/>
                </a:solidFill>
              </a:rPr>
              <a:t>20 Temmuz 1920’den itibaren de Tekirdağ, Edirne ve Kırklareli işgal edildi. İngilizler de Mudanya ve Bandırma’ya asker çıkardı. </a:t>
            </a:r>
          </a:p>
        </p:txBody>
      </p:sp>
      <p:sp>
        <p:nvSpPr>
          <p:cNvPr id="7" name="Metin kutusu 6">
            <a:extLst>
              <a:ext uri="{FF2B5EF4-FFF2-40B4-BE49-F238E27FC236}">
                <a16:creationId xmlns:a16="http://schemas.microsoft.com/office/drawing/2014/main" id="{97951163-C9D9-42BA-9E7C-BF36F22767A0}"/>
              </a:ext>
            </a:extLst>
          </p:cNvPr>
          <p:cNvSpPr txBox="1"/>
          <p:nvPr/>
        </p:nvSpPr>
        <p:spPr>
          <a:xfrm>
            <a:off x="262809" y="4696015"/>
            <a:ext cx="11666381" cy="1815882"/>
          </a:xfrm>
          <a:prstGeom prst="rect">
            <a:avLst/>
          </a:prstGeom>
          <a:noFill/>
        </p:spPr>
        <p:txBody>
          <a:bodyPr wrap="square">
            <a:spAutoFit/>
          </a:bodyPr>
          <a:lstStyle/>
          <a:p>
            <a:pPr marL="285750" indent="-285750" algn="just">
              <a:buFont typeface="Arial" panose="020B0604020202020204" pitchFamily="34" charset="0"/>
              <a:buChar char="•"/>
            </a:pPr>
            <a:r>
              <a:rPr lang="tr-TR" sz="1600" dirty="0">
                <a:solidFill>
                  <a:schemeClr val="bg1"/>
                </a:solidFill>
              </a:rPr>
              <a:t>Yaşanan gelişmeler karşısında Osmanlı devlet adamları, önerilen antlaşmanın kabul edilmesine karar verdiler. Fakat anayasaya göre antlaşmanın Meclis’in onayından geçmesi gerekiyordu. </a:t>
            </a:r>
            <a:r>
              <a:rPr lang="tr-TR" sz="1600" dirty="0" err="1">
                <a:solidFill>
                  <a:schemeClr val="bg1"/>
                </a:solidFill>
              </a:rPr>
              <a:t>Mebusan</a:t>
            </a:r>
            <a:r>
              <a:rPr lang="tr-TR" sz="1600" dirty="0">
                <a:solidFill>
                  <a:schemeClr val="bg1"/>
                </a:solidFill>
              </a:rPr>
              <a:t> Meclisi kapalı olduğu için Padişah Vahdettin ve Sadrazam Damat Ferit Paşa, eski komutan ve nazırlardan oluşan bir Saltanat Şûrası toplandı (22 Temmuz 1920). </a:t>
            </a:r>
          </a:p>
          <a:p>
            <a:pPr algn="just"/>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Toplanan şûra üyelerinden yalnız Topçu </a:t>
            </a:r>
            <a:r>
              <a:rPr lang="tr-TR" sz="1600" dirty="0" err="1">
                <a:solidFill>
                  <a:schemeClr val="bg1"/>
                </a:solidFill>
              </a:rPr>
              <a:t>Feriki</a:t>
            </a:r>
            <a:r>
              <a:rPr lang="tr-TR" sz="1600" dirty="0">
                <a:solidFill>
                  <a:schemeClr val="bg1"/>
                </a:solidFill>
              </a:rPr>
              <a:t> (Korgeneral) Rıza Paşa, Sevr Antlaşması’nın (Harita 2.2) maddelerinin çok ağır şartlar taşıdığını ileri sürerek imzalanmasına karşı çıktı. Hadi Paşa, Rıza Tevfik ve Reşat </a:t>
            </a:r>
            <a:r>
              <a:rPr lang="tr-TR" sz="1600" dirty="0" err="1">
                <a:solidFill>
                  <a:schemeClr val="bg1"/>
                </a:solidFill>
              </a:rPr>
              <a:t>Halis’den</a:t>
            </a:r>
            <a:r>
              <a:rPr lang="tr-TR" sz="1600" dirty="0">
                <a:solidFill>
                  <a:schemeClr val="bg1"/>
                </a:solidFill>
              </a:rPr>
              <a:t> oluşan bir Osmanlı heyeti Paris’e giderek, </a:t>
            </a:r>
            <a:r>
              <a:rPr lang="tr-TR" sz="1600" dirty="0" err="1">
                <a:solidFill>
                  <a:schemeClr val="bg1"/>
                </a:solidFill>
              </a:rPr>
              <a:t>Sevres</a:t>
            </a:r>
            <a:r>
              <a:rPr lang="tr-TR" sz="1600" dirty="0">
                <a:solidFill>
                  <a:schemeClr val="bg1"/>
                </a:solidFill>
              </a:rPr>
              <a:t> (Sevr) kasabasında antlaşmayı imzaladı.</a:t>
            </a:r>
          </a:p>
        </p:txBody>
      </p:sp>
      <p:sp>
        <p:nvSpPr>
          <p:cNvPr id="2" name="Şimşek İşareti 1">
            <a:extLst>
              <a:ext uri="{FF2B5EF4-FFF2-40B4-BE49-F238E27FC236}">
                <a16:creationId xmlns:a16="http://schemas.microsoft.com/office/drawing/2014/main" id="{1BC018C8-97F7-456D-87DC-D5A042F82EE8}"/>
              </a:ext>
            </a:extLst>
          </p:cNvPr>
          <p:cNvSpPr/>
          <p:nvPr/>
        </p:nvSpPr>
        <p:spPr>
          <a:xfrm rot="20547511">
            <a:off x="934408" y="2569046"/>
            <a:ext cx="518004" cy="1903364"/>
          </a:xfrm>
          <a:prstGeom prst="lightningBolt">
            <a:avLst/>
          </a:prstGeom>
          <a:solidFill>
            <a:schemeClr val="bg1"/>
          </a:solidFill>
          <a:ln>
            <a:noFill/>
          </a:ln>
          <a:effectLst>
            <a:glow rad="2794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a:extLst>
              <a:ext uri="{FF2B5EF4-FFF2-40B4-BE49-F238E27FC236}">
                <a16:creationId xmlns:a16="http://schemas.microsoft.com/office/drawing/2014/main" id="{26C0259D-3111-412E-A414-7BBE415D5B2E}"/>
              </a:ext>
            </a:extLst>
          </p:cNvPr>
          <p:cNvSpPr/>
          <p:nvPr/>
        </p:nvSpPr>
        <p:spPr>
          <a:xfrm>
            <a:off x="11505857" y="1507066"/>
            <a:ext cx="423333" cy="369332"/>
          </a:xfrm>
          <a:prstGeom prst="ellipse">
            <a:avLst/>
          </a:prstGeom>
          <a:solidFill>
            <a:schemeClr val="bg1"/>
          </a:solidFill>
          <a:ln>
            <a:noFill/>
          </a:ln>
          <a:effectLst>
            <a:glow rad="3175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7040C5C-015F-41C7-84C1-D967E28086C3}"/>
              </a:ext>
            </a:extLst>
          </p:cNvPr>
          <p:cNvSpPr/>
          <p:nvPr/>
        </p:nvSpPr>
        <p:spPr>
          <a:xfrm>
            <a:off x="11345333" y="4376506"/>
            <a:ext cx="423333" cy="369332"/>
          </a:xfrm>
          <a:prstGeom prst="ellipse">
            <a:avLst/>
          </a:prstGeom>
          <a:solidFill>
            <a:schemeClr val="bg1"/>
          </a:solidFill>
          <a:ln>
            <a:noFill/>
          </a:ln>
          <a:effectLst>
            <a:glow rad="3175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0985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8C3307D-7191-4E26-A1A4-4094D3281C54}"/>
              </a:ext>
            </a:extLst>
          </p:cNvPr>
          <p:cNvSpPr txBox="1"/>
          <p:nvPr/>
        </p:nvSpPr>
        <p:spPr>
          <a:xfrm>
            <a:off x="0" y="762278"/>
            <a:ext cx="5740399" cy="3539430"/>
          </a:xfrm>
          <a:prstGeom prst="rect">
            <a:avLst/>
          </a:prstGeom>
          <a:noFill/>
        </p:spPr>
        <p:txBody>
          <a:bodyPr wrap="square">
            <a:spAutoFit/>
          </a:bodyPr>
          <a:lstStyle/>
          <a:p>
            <a:r>
              <a:rPr lang="tr-TR" sz="1600" b="1" dirty="0">
                <a:solidFill>
                  <a:schemeClr val="bg1"/>
                </a:solidFill>
              </a:rPr>
              <a:t>1</a:t>
            </a:r>
            <a:r>
              <a:rPr lang="tr-TR" sz="1600" dirty="0">
                <a:solidFill>
                  <a:schemeClr val="bg1"/>
                </a:solidFill>
              </a:rPr>
              <a:t>. Doğu Trakya ve Batı Anadolu, Yunanlara verilecekti.</a:t>
            </a:r>
          </a:p>
          <a:p>
            <a:r>
              <a:rPr lang="tr-TR" sz="1600" b="1" dirty="0">
                <a:solidFill>
                  <a:schemeClr val="bg1"/>
                </a:solidFill>
              </a:rPr>
              <a:t>2. </a:t>
            </a:r>
            <a:r>
              <a:rPr lang="tr-TR" sz="1600" dirty="0">
                <a:solidFill>
                  <a:schemeClr val="bg1"/>
                </a:solidFill>
              </a:rPr>
              <a:t>Anadolu’nun doğusunda bir Ermenistan ve Kürdistan kurulacaktı.</a:t>
            </a:r>
          </a:p>
          <a:p>
            <a:r>
              <a:rPr lang="tr-TR" sz="1600" b="1" dirty="0">
                <a:solidFill>
                  <a:schemeClr val="bg1"/>
                </a:solidFill>
              </a:rPr>
              <a:t>3. </a:t>
            </a:r>
            <a:r>
              <a:rPr lang="tr-TR" sz="1600" dirty="0">
                <a:solidFill>
                  <a:schemeClr val="bg1"/>
                </a:solidFill>
              </a:rPr>
              <a:t>Mardin, Urfa, Antep ve Suriye Fransızlara bırakılacak;                              </a:t>
            </a:r>
          </a:p>
          <a:p>
            <a:r>
              <a:rPr lang="tr-TR" sz="1600" dirty="0">
                <a:solidFill>
                  <a:schemeClr val="bg1"/>
                </a:solidFill>
              </a:rPr>
              <a:t>     Adana’dan Kayseri ve Sivas’a kadar olan bölge Fransız nüfuzunda</a:t>
            </a:r>
          </a:p>
          <a:p>
            <a:r>
              <a:rPr lang="tr-TR" sz="1600" dirty="0">
                <a:solidFill>
                  <a:schemeClr val="bg1"/>
                </a:solidFill>
              </a:rPr>
              <a:t>     olacaktı.</a:t>
            </a:r>
          </a:p>
          <a:p>
            <a:r>
              <a:rPr lang="tr-TR" sz="1600" b="1" dirty="0">
                <a:solidFill>
                  <a:schemeClr val="bg1"/>
                </a:solidFill>
              </a:rPr>
              <a:t>4. </a:t>
            </a:r>
            <a:r>
              <a:rPr lang="tr-TR" sz="1600" dirty="0">
                <a:solidFill>
                  <a:schemeClr val="bg1"/>
                </a:solidFill>
              </a:rPr>
              <a:t>Aydın ve Çine Çayı’ndan itibaren Batı Anadolu, İtalyanlara,  </a:t>
            </a:r>
          </a:p>
          <a:p>
            <a:r>
              <a:rPr lang="tr-TR" sz="1600" dirty="0">
                <a:solidFill>
                  <a:schemeClr val="bg1"/>
                </a:solidFill>
              </a:rPr>
              <a:t>     bırakılacaktı.</a:t>
            </a:r>
          </a:p>
          <a:p>
            <a:r>
              <a:rPr lang="tr-TR" sz="1600" b="1" dirty="0">
                <a:solidFill>
                  <a:schemeClr val="bg1"/>
                </a:solidFill>
              </a:rPr>
              <a:t>5. </a:t>
            </a:r>
            <a:r>
              <a:rPr lang="tr-TR" sz="1600" dirty="0">
                <a:solidFill>
                  <a:schemeClr val="bg1"/>
                </a:solidFill>
              </a:rPr>
              <a:t>Arap toprakları, İngiltere ve Fransa’nın mandası altına alınacaktı.</a:t>
            </a:r>
          </a:p>
          <a:p>
            <a:r>
              <a:rPr lang="tr-TR" sz="1600" b="1" dirty="0">
                <a:solidFill>
                  <a:schemeClr val="bg1"/>
                </a:solidFill>
              </a:rPr>
              <a:t>6. </a:t>
            </a:r>
            <a:r>
              <a:rPr lang="tr-TR" sz="1600" dirty="0">
                <a:solidFill>
                  <a:schemeClr val="bg1"/>
                </a:solidFill>
              </a:rPr>
              <a:t>Boğazlar uluslararası bir komisyon tarafından yönetilecekti.</a:t>
            </a:r>
          </a:p>
          <a:p>
            <a:r>
              <a:rPr lang="tr-TR" sz="1600" b="1" dirty="0">
                <a:solidFill>
                  <a:schemeClr val="bg1"/>
                </a:solidFill>
              </a:rPr>
              <a:t>7. </a:t>
            </a:r>
            <a:r>
              <a:rPr lang="tr-TR" sz="1600" dirty="0">
                <a:solidFill>
                  <a:schemeClr val="bg1"/>
                </a:solidFill>
              </a:rPr>
              <a:t>Kapitülasyonlardan tüm İtilaf Devletleri yararlanacaktı.</a:t>
            </a:r>
          </a:p>
          <a:p>
            <a:r>
              <a:rPr lang="tr-TR" sz="1600" b="1" dirty="0">
                <a:solidFill>
                  <a:schemeClr val="bg1"/>
                </a:solidFill>
              </a:rPr>
              <a:t>8. </a:t>
            </a:r>
            <a:r>
              <a:rPr lang="tr-TR" sz="1600" dirty="0">
                <a:solidFill>
                  <a:schemeClr val="bg1"/>
                </a:solidFill>
              </a:rPr>
              <a:t>Mecburi askerlik kalkacak ve sadece 50 bin 700 asker bulunacaktı.</a:t>
            </a:r>
          </a:p>
          <a:p>
            <a:r>
              <a:rPr lang="tr-TR" sz="1600" b="1" dirty="0">
                <a:solidFill>
                  <a:schemeClr val="bg1"/>
                </a:solidFill>
              </a:rPr>
              <a:t>9. </a:t>
            </a:r>
            <a:r>
              <a:rPr lang="tr-TR" sz="1600" dirty="0">
                <a:solidFill>
                  <a:schemeClr val="bg1"/>
                </a:solidFill>
              </a:rPr>
              <a:t>İstanbul başkent olarak kalacak ancak Türkler anlaşma şartlarına  </a:t>
            </a:r>
          </a:p>
          <a:p>
            <a:r>
              <a:rPr lang="tr-TR" sz="1600" dirty="0">
                <a:solidFill>
                  <a:schemeClr val="bg1"/>
                </a:solidFill>
              </a:rPr>
              <a:t>    uymazsa İstanbul da ellerinden alınacaktı.</a:t>
            </a:r>
          </a:p>
        </p:txBody>
      </p:sp>
      <p:sp>
        <p:nvSpPr>
          <p:cNvPr id="5" name="Metin kutusu 4">
            <a:extLst>
              <a:ext uri="{FF2B5EF4-FFF2-40B4-BE49-F238E27FC236}">
                <a16:creationId xmlns:a16="http://schemas.microsoft.com/office/drawing/2014/main" id="{3CDDA676-B812-4C67-8E21-71E41FA35964}"/>
              </a:ext>
            </a:extLst>
          </p:cNvPr>
          <p:cNvSpPr txBox="1"/>
          <p:nvPr/>
        </p:nvSpPr>
        <p:spPr>
          <a:xfrm>
            <a:off x="203200" y="4707804"/>
            <a:ext cx="11988800" cy="2031325"/>
          </a:xfrm>
          <a:prstGeom prst="rect">
            <a:avLst/>
          </a:prstGeom>
          <a:noFill/>
        </p:spPr>
        <p:txBody>
          <a:bodyPr wrap="square">
            <a:spAutoFit/>
          </a:bodyPr>
          <a:lstStyle/>
          <a:p>
            <a:pPr algn="just"/>
            <a:r>
              <a:rPr lang="tr-TR" sz="1400" dirty="0">
                <a:solidFill>
                  <a:schemeClr val="bg1"/>
                </a:solidFill>
              </a:rPr>
              <a:t>Sevr Antlaşması’nın yürürlüğe girebilmesi için meclis onayından geçmesi gerekiyordu. Fakat </a:t>
            </a:r>
            <a:r>
              <a:rPr lang="tr-TR" sz="1400" dirty="0" err="1">
                <a:solidFill>
                  <a:schemeClr val="bg1"/>
                </a:solidFill>
              </a:rPr>
              <a:t>Mebusan</a:t>
            </a:r>
            <a:r>
              <a:rPr lang="tr-TR" sz="1400" dirty="0">
                <a:solidFill>
                  <a:schemeClr val="bg1"/>
                </a:solidFill>
              </a:rPr>
              <a:t> Meclisi dağıtılmış olduğu için bu mümkün olmamıştı. Doğal olarak bu antlaşma, yasal dayanaktan yoksundu ve millî iradeye aykırıydı.</a:t>
            </a:r>
          </a:p>
          <a:p>
            <a:pPr algn="just"/>
            <a:endParaRPr lang="tr-TR" sz="1400" dirty="0">
              <a:solidFill>
                <a:schemeClr val="bg1"/>
              </a:solidFill>
            </a:endParaRPr>
          </a:p>
          <a:p>
            <a:pPr algn="just"/>
            <a:r>
              <a:rPr lang="tr-TR" sz="1400" dirty="0">
                <a:solidFill>
                  <a:schemeClr val="bg1"/>
                </a:solidFill>
              </a:rPr>
              <a:t> Antlaşma BMM tarafından reddedildi. Antlaşmayı imzalayanlar ve onaylayanlar vatan haini ilan edildi. Türk milleti, vatanını parçalayan ve kendisine yaşama hakkı tanımayan Sevr Antlaşması’nın uygulanmasına izin vermedi. Bağımsızlığı için canla başla mücadele ederek Millî Mücadele’yi zaferle sonuçlandırdı ve Lozan Barış Antlaşması ile de bağımsızlığını  taçlandırdı. </a:t>
            </a:r>
          </a:p>
          <a:p>
            <a:pPr algn="just"/>
            <a:endParaRPr lang="tr-TR" sz="1400" dirty="0">
              <a:solidFill>
                <a:schemeClr val="bg1"/>
              </a:solidFill>
            </a:endParaRPr>
          </a:p>
          <a:p>
            <a:pPr algn="just"/>
            <a:r>
              <a:rPr lang="tr-TR" sz="1400" dirty="0">
                <a:solidFill>
                  <a:schemeClr val="bg1"/>
                </a:solidFill>
              </a:rPr>
              <a:t>Mustafa Kemal “Siyasi, adli, ekonomik ve mali bağımsızlığımızı yok etmeye ve sonuç olarak yaşama hakkımızı inkâra ve ortadan kaldırmaya yönelik olan Sevr Antlaşması bizce mevcut değildir.” sözleriyle bu antlaşmanın kabul edilemez bir antlaşma olduğunu belirtmiştir.</a:t>
            </a:r>
          </a:p>
        </p:txBody>
      </p:sp>
      <p:pic>
        <p:nvPicPr>
          <p:cNvPr id="2" name="Resim 1">
            <a:extLst>
              <a:ext uri="{FF2B5EF4-FFF2-40B4-BE49-F238E27FC236}">
                <a16:creationId xmlns:a16="http://schemas.microsoft.com/office/drawing/2014/main" id="{C0582B1A-CD0E-49CA-8886-0EDB28693705}"/>
              </a:ext>
            </a:extLst>
          </p:cNvPr>
          <p:cNvPicPr>
            <a:picLocks noChangeAspect="1"/>
          </p:cNvPicPr>
          <p:nvPr/>
        </p:nvPicPr>
        <p:blipFill>
          <a:blip r:embed="rId2"/>
          <a:stretch>
            <a:fillRect/>
          </a:stretch>
        </p:blipFill>
        <p:spPr>
          <a:xfrm>
            <a:off x="5740399" y="535900"/>
            <a:ext cx="6064420" cy="3992186"/>
          </a:xfrm>
          <a:prstGeom prst="rect">
            <a:avLst/>
          </a:prstGeom>
          <a:effectLst>
            <a:glow rad="685800">
              <a:srgbClr val="FF0000"/>
            </a:glow>
          </a:effectLst>
        </p:spPr>
      </p:pic>
      <p:sp>
        <p:nvSpPr>
          <p:cNvPr id="7" name="Metin kutusu 6">
            <a:extLst>
              <a:ext uri="{FF2B5EF4-FFF2-40B4-BE49-F238E27FC236}">
                <a16:creationId xmlns:a16="http://schemas.microsoft.com/office/drawing/2014/main" id="{5EBCBA1E-3592-49B8-B0BE-7A09049A5E5D}"/>
              </a:ext>
            </a:extLst>
          </p:cNvPr>
          <p:cNvSpPr txBox="1"/>
          <p:nvPr/>
        </p:nvSpPr>
        <p:spPr>
          <a:xfrm>
            <a:off x="0" y="101938"/>
            <a:ext cx="3708400" cy="369332"/>
          </a:xfrm>
          <a:prstGeom prst="rect">
            <a:avLst/>
          </a:prstGeom>
          <a:noFill/>
        </p:spPr>
        <p:txBody>
          <a:bodyPr wrap="square">
            <a:spAutoFit/>
          </a:bodyPr>
          <a:lstStyle/>
          <a:p>
            <a:r>
              <a:rPr lang="tr-TR" dirty="0">
                <a:solidFill>
                  <a:schemeClr val="bg1"/>
                </a:solidFill>
              </a:rPr>
              <a:t>Sevr Anlaşmasının Genel maddeleri</a:t>
            </a:r>
            <a:endParaRPr lang="tr-TR" dirty="0"/>
          </a:p>
        </p:txBody>
      </p:sp>
    </p:spTree>
    <p:extLst>
      <p:ext uri="{BB962C8B-B14F-4D97-AF65-F5344CB8AC3E}">
        <p14:creationId xmlns:p14="http://schemas.microsoft.com/office/powerpoint/2010/main" val="2639049633"/>
      </p:ext>
    </p:extLst>
  </p:cSld>
  <p:clrMapOvr>
    <a:masterClrMapping/>
  </p:clrMapOvr>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950</Words>
  <Application>Microsoft Office PowerPoint</Application>
  <PresentationFormat>Geniş ekran</PresentationFormat>
  <Paragraphs>69</Paragraphs>
  <Slides>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vt:i4>
      </vt:variant>
    </vt:vector>
  </HeadingPairs>
  <TitlesOfParts>
    <vt:vector size="12" baseType="lpstr">
      <vt:lpstr>Arial</vt:lpstr>
      <vt:lpstr>Calibri</vt:lpstr>
      <vt:lpstr>Source Sans Pro</vt:lpstr>
      <vt:lpstr>Source Sans Pro Semibold</vt:lpstr>
      <vt:lpstr>Univers Condensed</vt:lpstr>
      <vt:lpstr>Cubix Colorful - Light</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nevzat özdemir</cp:lastModifiedBy>
  <cp:revision>97</cp:revision>
  <dcterms:created xsi:type="dcterms:W3CDTF">2020-04-22T23:46:10Z</dcterms:created>
  <dcterms:modified xsi:type="dcterms:W3CDTF">2020-08-23T20:30:00Z</dcterms:modified>
</cp:coreProperties>
</file>