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1" r:id="rId8"/>
    <p:sldId id="263" r:id="rId9"/>
    <p:sldId id="265" r:id="rId10"/>
    <p:sldId id="264" r:id="rId11"/>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DB"/>
    <a:srgbClr val="C22842"/>
    <a:srgbClr val="222A68"/>
    <a:srgbClr val="A51316"/>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48" autoAdjust="0"/>
    <p:restoredTop sz="95918" autoAdjust="0"/>
  </p:normalViewPr>
  <p:slideViewPr>
    <p:cSldViewPr snapToGrid="0">
      <p:cViewPr varScale="1">
        <p:scale>
          <a:sx n="78" d="100"/>
          <a:sy n="78" d="100"/>
        </p:scale>
        <p:origin x="114" y="-90"/>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777F-C517-4C38-A174-122CB1CD268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C8C38B6A-2D2B-448F-BCB0-D2E7B9CCD50C}">
      <dgm:prSet phldrT="[Metin]"/>
      <dgm:spPr/>
      <dgm:t>
        <a:bodyPr/>
        <a:lstStyle/>
        <a:p>
          <a:r>
            <a:rPr lang="tr-TR" dirty="0"/>
            <a:t>Ateşkes Öncesi Durum</a:t>
          </a:r>
        </a:p>
      </dgm:t>
    </dgm:pt>
    <dgm:pt modelId="{364A19F1-0C03-4373-BED1-368C8D434545}" type="parTrans" cxnId="{BFC1E3BB-F1CB-4396-9375-E88927C622CC}">
      <dgm:prSet/>
      <dgm:spPr/>
      <dgm:t>
        <a:bodyPr/>
        <a:lstStyle/>
        <a:p>
          <a:endParaRPr lang="tr-TR"/>
        </a:p>
      </dgm:t>
    </dgm:pt>
    <dgm:pt modelId="{F8174EBB-B5EB-40E8-9C16-7DD5A9A549DC}" type="sibTrans" cxnId="{BFC1E3BB-F1CB-4396-9375-E88927C622CC}">
      <dgm:prSet/>
      <dgm:spPr/>
      <dgm:t>
        <a:bodyPr/>
        <a:lstStyle/>
        <a:p>
          <a:endParaRPr lang="tr-TR"/>
        </a:p>
      </dgm:t>
    </dgm:pt>
    <dgm:pt modelId="{A5BADC6B-9510-4F35-8B12-8932BE8395FA}">
      <dgm:prSet phldrT="[Metin]"/>
      <dgm:spPr/>
      <dgm:t>
        <a:bodyPr/>
        <a:lstStyle/>
        <a:p>
          <a:r>
            <a:rPr lang="tr-TR" dirty="0"/>
            <a:t>Ateşkesin maddeleri ve uygulamaları</a:t>
          </a:r>
        </a:p>
      </dgm:t>
    </dgm:pt>
    <dgm:pt modelId="{F564D769-9FAB-48F1-A28E-ABC993084D4C}" type="parTrans" cxnId="{753AE599-E88D-48C1-9470-D3FB31762039}">
      <dgm:prSet/>
      <dgm:spPr/>
      <dgm:t>
        <a:bodyPr/>
        <a:lstStyle/>
        <a:p>
          <a:endParaRPr lang="tr-TR"/>
        </a:p>
      </dgm:t>
    </dgm:pt>
    <dgm:pt modelId="{BF549564-6846-451C-96DA-EE28B8575929}" type="sibTrans" cxnId="{753AE599-E88D-48C1-9470-D3FB31762039}">
      <dgm:prSet/>
      <dgm:spPr/>
      <dgm:t>
        <a:bodyPr/>
        <a:lstStyle/>
        <a:p>
          <a:endParaRPr lang="tr-TR"/>
        </a:p>
      </dgm:t>
    </dgm:pt>
    <dgm:pt modelId="{86B1E79F-0E38-4DF3-9C7E-A480759862CA}">
      <dgm:prSet phldrT="[Metin]"/>
      <dgm:spPr/>
      <dgm:t>
        <a:bodyPr/>
        <a:lstStyle/>
        <a:p>
          <a:r>
            <a:rPr lang="tr-TR" dirty="0"/>
            <a:t>Ateşkese Yönelik Tepkiler</a:t>
          </a:r>
        </a:p>
      </dgm:t>
    </dgm:pt>
    <dgm:pt modelId="{252B4548-4F70-4C5E-95A7-812B40E3841C}" type="parTrans" cxnId="{5503745A-8830-4D8F-BB1B-8352A81D6C03}">
      <dgm:prSet/>
      <dgm:spPr/>
      <dgm:t>
        <a:bodyPr/>
        <a:lstStyle/>
        <a:p>
          <a:endParaRPr lang="tr-TR"/>
        </a:p>
      </dgm:t>
    </dgm:pt>
    <dgm:pt modelId="{F00F3ACE-66A4-4463-88E7-F8F60566B295}" type="sibTrans" cxnId="{5503745A-8830-4D8F-BB1B-8352A81D6C03}">
      <dgm:prSet/>
      <dgm:spPr/>
      <dgm:t>
        <a:bodyPr/>
        <a:lstStyle/>
        <a:p>
          <a:endParaRPr lang="tr-TR"/>
        </a:p>
      </dgm:t>
    </dgm:pt>
    <dgm:pt modelId="{5C07102F-C45C-42E2-8D97-52E755D7AACC}">
      <dgm:prSet/>
      <dgm:spPr/>
      <dgm:t>
        <a:bodyPr/>
        <a:lstStyle/>
        <a:p>
          <a:endParaRPr lang="tr-TR" dirty="0"/>
        </a:p>
      </dgm:t>
    </dgm:pt>
    <dgm:pt modelId="{C3F41C12-BF18-4004-8278-682A42989757}" type="parTrans" cxnId="{D223F5E7-2A66-4060-AE46-3987024C3D8E}">
      <dgm:prSet/>
      <dgm:spPr/>
      <dgm:t>
        <a:bodyPr/>
        <a:lstStyle/>
        <a:p>
          <a:endParaRPr lang="tr-TR"/>
        </a:p>
      </dgm:t>
    </dgm:pt>
    <dgm:pt modelId="{1FC5ABC1-92C8-49AB-A6B1-0CA5C3721F65}" type="sibTrans" cxnId="{D223F5E7-2A66-4060-AE46-3987024C3D8E}">
      <dgm:prSet/>
      <dgm:spPr/>
      <dgm:t>
        <a:bodyPr/>
        <a:lstStyle/>
        <a:p>
          <a:endParaRPr lang="tr-TR"/>
        </a:p>
      </dgm:t>
    </dgm:pt>
    <dgm:pt modelId="{87ABFC12-CC9A-443E-A523-85136E6EF4DA}">
      <dgm:prSet/>
      <dgm:spPr/>
      <dgm:t>
        <a:bodyPr/>
        <a:lstStyle/>
        <a:p>
          <a:r>
            <a:rPr lang="tr-TR" dirty="0"/>
            <a:t>Milli Varlığa Yararlı ve Zararlı Dernekler</a:t>
          </a:r>
        </a:p>
      </dgm:t>
    </dgm:pt>
    <dgm:pt modelId="{7D07D9C6-C67A-4061-897B-70518B7D128B}" type="parTrans" cxnId="{44E25AAB-C98C-4625-8772-AF6D1A2DCCAF}">
      <dgm:prSet/>
      <dgm:spPr/>
      <dgm:t>
        <a:bodyPr/>
        <a:lstStyle/>
        <a:p>
          <a:endParaRPr lang="tr-TR"/>
        </a:p>
      </dgm:t>
    </dgm:pt>
    <dgm:pt modelId="{4487F4DE-A832-4EE0-BCD3-B8D9557B2AD1}" type="sibTrans" cxnId="{44E25AAB-C98C-4625-8772-AF6D1A2DCCAF}">
      <dgm:prSet/>
      <dgm:spPr/>
      <dgm:t>
        <a:bodyPr/>
        <a:lstStyle/>
        <a:p>
          <a:endParaRPr lang="tr-TR"/>
        </a:p>
      </dgm:t>
    </dgm:pt>
    <dgm:pt modelId="{521A7DB2-7E28-4FBE-BAFF-A783002325A7}" type="pres">
      <dgm:prSet presAssocID="{F6E0777F-C517-4C38-A174-122CB1CD2684}" presName="Name0" presStyleCnt="0">
        <dgm:presLayoutVars>
          <dgm:dir/>
          <dgm:resizeHandles val="exact"/>
        </dgm:presLayoutVars>
      </dgm:prSet>
      <dgm:spPr/>
    </dgm:pt>
    <dgm:pt modelId="{58FC3EF7-218E-4C7D-8FEB-F1068A7233C7}" type="pres">
      <dgm:prSet presAssocID="{F6E0777F-C517-4C38-A174-122CB1CD2684}" presName="arrow" presStyleLbl="bgShp" presStyleIdx="0" presStyleCnt="1" custLinFactNeighborY="0"/>
      <dgm:spPr>
        <a:effectLst>
          <a:glow rad="228600">
            <a:schemeClr val="accent1">
              <a:satMod val="175000"/>
              <a:alpha val="40000"/>
            </a:schemeClr>
          </a:glow>
        </a:effectLst>
      </dgm:spPr>
    </dgm:pt>
    <dgm:pt modelId="{740C6609-D9E7-41FB-B4EB-75AB6908453B}" type="pres">
      <dgm:prSet presAssocID="{F6E0777F-C517-4C38-A174-122CB1CD2684}" presName="points" presStyleCnt="0"/>
      <dgm:spPr/>
    </dgm:pt>
    <dgm:pt modelId="{7CCD4959-118F-4E0A-AD98-13B2CCE950B9}" type="pres">
      <dgm:prSet presAssocID="{C8C38B6A-2D2B-448F-BCB0-D2E7B9CCD50C}" presName="compositeA" presStyleCnt="0"/>
      <dgm:spPr/>
    </dgm:pt>
    <dgm:pt modelId="{0E9548E3-A2CD-41B0-8342-F86E68ADED84}" type="pres">
      <dgm:prSet presAssocID="{C8C38B6A-2D2B-448F-BCB0-D2E7B9CCD50C}" presName="textA" presStyleLbl="revTx" presStyleIdx="0" presStyleCnt="5">
        <dgm:presLayoutVars>
          <dgm:bulletEnabled val="1"/>
        </dgm:presLayoutVars>
      </dgm:prSet>
      <dgm:spPr/>
    </dgm:pt>
    <dgm:pt modelId="{311C1BE7-72D5-4901-97F2-94B278F25ACF}" type="pres">
      <dgm:prSet presAssocID="{C8C38B6A-2D2B-448F-BCB0-D2E7B9CCD50C}" presName="circleA" presStyleLbl="node1" presStyleIdx="0" presStyleCnt="5"/>
      <dgm:spPr>
        <a:blipFill rotWithShape="0">
          <a:blip xmlns:r="http://schemas.openxmlformats.org/officeDocument/2006/relationships" r:embed="rId1"/>
          <a:srcRect/>
          <a:stretch>
            <a:fillRect t="-17000" b="-17000"/>
          </a:stretch>
        </a:blipFill>
      </dgm:spPr>
    </dgm:pt>
    <dgm:pt modelId="{8DD00F38-18EA-4AFF-A6E5-51ED3820ED2D}" type="pres">
      <dgm:prSet presAssocID="{C8C38B6A-2D2B-448F-BCB0-D2E7B9CCD50C}" presName="spaceA" presStyleCnt="0"/>
      <dgm:spPr/>
    </dgm:pt>
    <dgm:pt modelId="{2A2CE0C0-9C01-4A44-BCBC-C2C63382A561}" type="pres">
      <dgm:prSet presAssocID="{F8174EBB-B5EB-40E8-9C16-7DD5A9A549DC}" presName="space" presStyleCnt="0"/>
      <dgm:spPr/>
    </dgm:pt>
    <dgm:pt modelId="{098DA743-80D4-4098-992E-462E5FA20A6A}" type="pres">
      <dgm:prSet presAssocID="{A5BADC6B-9510-4F35-8B12-8932BE8395FA}" presName="compositeB" presStyleCnt="0"/>
      <dgm:spPr/>
    </dgm:pt>
    <dgm:pt modelId="{7C41D6E3-6839-44BE-90CF-E529504FD6E9}" type="pres">
      <dgm:prSet presAssocID="{A5BADC6B-9510-4F35-8B12-8932BE8395FA}" presName="textB" presStyleLbl="revTx" presStyleIdx="1" presStyleCnt="5">
        <dgm:presLayoutVars>
          <dgm:bulletEnabled val="1"/>
        </dgm:presLayoutVars>
      </dgm:prSet>
      <dgm:spPr/>
    </dgm:pt>
    <dgm:pt modelId="{83F494D2-EA4A-4DDF-B2FD-6261A9FB69E9}" type="pres">
      <dgm:prSet presAssocID="{A5BADC6B-9510-4F35-8B12-8932BE8395FA}" presName="circleB" presStyleLbl="node1" presStyleIdx="1" presStyleCnt="5"/>
      <dgm:spPr/>
    </dgm:pt>
    <dgm:pt modelId="{802ED4E4-398D-4367-93A5-3E05386BB715}" type="pres">
      <dgm:prSet presAssocID="{A5BADC6B-9510-4F35-8B12-8932BE8395FA}" presName="spaceB" presStyleCnt="0"/>
      <dgm:spPr/>
    </dgm:pt>
    <dgm:pt modelId="{126CB6C5-9695-412D-B291-7C30D7F0B15E}" type="pres">
      <dgm:prSet presAssocID="{BF549564-6846-451C-96DA-EE28B8575929}" presName="space" presStyleCnt="0"/>
      <dgm:spPr/>
    </dgm:pt>
    <dgm:pt modelId="{BCF55F0A-F6AA-4CC6-9EA3-D536B88F11E3}" type="pres">
      <dgm:prSet presAssocID="{86B1E79F-0E38-4DF3-9C7E-A480759862CA}" presName="compositeA" presStyleCnt="0"/>
      <dgm:spPr/>
    </dgm:pt>
    <dgm:pt modelId="{B1D2E8C9-D1FB-4BCE-AD2A-265C20357B31}" type="pres">
      <dgm:prSet presAssocID="{86B1E79F-0E38-4DF3-9C7E-A480759862CA}" presName="textA" presStyleLbl="revTx" presStyleIdx="2" presStyleCnt="5" custLinFactNeighborX="47344" custLinFactNeighborY="8080">
        <dgm:presLayoutVars>
          <dgm:bulletEnabled val="1"/>
        </dgm:presLayoutVars>
      </dgm:prSet>
      <dgm:spPr/>
    </dgm:pt>
    <dgm:pt modelId="{62C75117-3AF9-4E52-B379-2D4783B64A2A}" type="pres">
      <dgm:prSet presAssocID="{86B1E79F-0E38-4DF3-9C7E-A480759862CA}" presName="circleA" presStyleLbl="node1" presStyleIdx="2" presStyleCnt="5" custLinFactX="125962" custLinFactNeighborX="200000" custLinFactNeighborY="-8726"/>
      <dgm:spPr>
        <a:blipFill rotWithShape="0">
          <a:blip xmlns:r="http://schemas.openxmlformats.org/officeDocument/2006/relationships" r:embed="rId1"/>
          <a:srcRect/>
          <a:stretch>
            <a:fillRect t="-17000" b="-17000"/>
          </a:stretch>
        </a:blipFill>
      </dgm:spPr>
    </dgm:pt>
    <dgm:pt modelId="{7277113A-B18A-46A4-82A9-3FC73E8B92CF}" type="pres">
      <dgm:prSet presAssocID="{86B1E79F-0E38-4DF3-9C7E-A480759862CA}" presName="spaceA" presStyleCnt="0"/>
      <dgm:spPr/>
    </dgm:pt>
    <dgm:pt modelId="{27E400DB-A237-418F-B8AE-C12A7025DA03}" type="pres">
      <dgm:prSet presAssocID="{F00F3ACE-66A4-4463-88E7-F8F60566B295}" presName="space" presStyleCnt="0"/>
      <dgm:spPr/>
    </dgm:pt>
    <dgm:pt modelId="{46C46773-0337-4BB9-8FEF-0A617A5E80A5}" type="pres">
      <dgm:prSet presAssocID="{5C07102F-C45C-42E2-8D97-52E755D7AACC}" presName="compositeB" presStyleCnt="0"/>
      <dgm:spPr/>
    </dgm:pt>
    <dgm:pt modelId="{182C4638-02D9-463F-AF8E-364FB404B3D3}" type="pres">
      <dgm:prSet presAssocID="{5C07102F-C45C-42E2-8D97-52E755D7AACC}" presName="textB" presStyleLbl="revTx" presStyleIdx="3" presStyleCnt="5">
        <dgm:presLayoutVars>
          <dgm:bulletEnabled val="1"/>
        </dgm:presLayoutVars>
      </dgm:prSet>
      <dgm:spPr/>
    </dgm:pt>
    <dgm:pt modelId="{2CA41051-FFB2-4F41-896E-06E4C6B56997}" type="pres">
      <dgm:prSet presAssocID="{5C07102F-C45C-42E2-8D97-52E755D7AACC}" presName="circleB" presStyleLbl="node1" presStyleIdx="3" presStyleCnt="5" custLinFactX="306149" custLinFactNeighborX="400000" custLinFactNeighborY="6692"/>
      <dgm:spPr/>
    </dgm:pt>
    <dgm:pt modelId="{9443CE4A-70D2-479A-BD53-5CE733D86519}" type="pres">
      <dgm:prSet presAssocID="{5C07102F-C45C-42E2-8D97-52E755D7AACC}" presName="spaceB" presStyleCnt="0"/>
      <dgm:spPr/>
    </dgm:pt>
    <dgm:pt modelId="{F8404AAD-7ABE-4BD9-A9F1-F9FE898BD038}" type="pres">
      <dgm:prSet presAssocID="{1FC5ABC1-92C8-49AB-A6B1-0CA5C3721F65}" presName="space" presStyleCnt="0"/>
      <dgm:spPr/>
    </dgm:pt>
    <dgm:pt modelId="{50336C32-6DB2-4D1E-88A8-8EAF2C0C0774}" type="pres">
      <dgm:prSet presAssocID="{87ABFC12-CC9A-443E-A523-85136E6EF4DA}" presName="compositeA" presStyleCnt="0"/>
      <dgm:spPr/>
    </dgm:pt>
    <dgm:pt modelId="{80BF153E-B5F8-4B04-B30B-6C7CD265E2B2}" type="pres">
      <dgm:prSet presAssocID="{87ABFC12-CC9A-443E-A523-85136E6EF4DA}" presName="textA" presStyleLbl="revTx" presStyleIdx="4" presStyleCnt="5" custScaleX="160956" custLinFactY="45637" custLinFactNeighborX="-38552" custLinFactNeighborY="100000">
        <dgm:presLayoutVars>
          <dgm:bulletEnabled val="1"/>
        </dgm:presLayoutVars>
      </dgm:prSet>
      <dgm:spPr/>
    </dgm:pt>
    <dgm:pt modelId="{BB9E5CAC-8C2F-4EB9-A7B7-2B68B6D61925}" type="pres">
      <dgm:prSet presAssocID="{87ABFC12-CC9A-443E-A523-85136E6EF4DA}" presName="circleA" presStyleLbl="node1" presStyleIdx="4" presStyleCnt="5" custFlipVert="1" custFlipHor="1" custScaleX="121018" custScaleY="101397" custLinFactX="-1792243" custLinFactNeighborX="-1800000" custLinFactNeighborY="-8001"/>
      <dgm:spPr>
        <a:solidFill>
          <a:srgbClr val="0070C0"/>
        </a:solidFill>
      </dgm:spPr>
    </dgm:pt>
    <dgm:pt modelId="{534AEA4F-EF19-454D-A283-8127D32621FC}" type="pres">
      <dgm:prSet presAssocID="{87ABFC12-CC9A-443E-A523-85136E6EF4DA}" presName="spaceA" presStyleCnt="0"/>
      <dgm:spPr/>
    </dgm:pt>
  </dgm:ptLst>
  <dgm:cxnLst>
    <dgm:cxn modelId="{C2801F2B-6C6F-4E9C-8F52-BB64B82554D0}" type="presOf" srcId="{5C07102F-C45C-42E2-8D97-52E755D7AACC}" destId="{182C4638-02D9-463F-AF8E-364FB404B3D3}" srcOrd="0" destOrd="0" presId="urn:microsoft.com/office/officeart/2005/8/layout/hProcess11"/>
    <dgm:cxn modelId="{B44E1551-7E09-4403-AC30-CC6EA05616B9}" type="presOf" srcId="{A5BADC6B-9510-4F35-8B12-8932BE8395FA}" destId="{7C41D6E3-6839-44BE-90CF-E529504FD6E9}" srcOrd="0" destOrd="0" presId="urn:microsoft.com/office/officeart/2005/8/layout/hProcess11"/>
    <dgm:cxn modelId="{CA7A2C78-DE6D-4CF5-A458-4023B5312E21}" type="presOf" srcId="{86B1E79F-0E38-4DF3-9C7E-A480759862CA}" destId="{B1D2E8C9-D1FB-4BCE-AD2A-265C20357B31}" srcOrd="0" destOrd="0" presId="urn:microsoft.com/office/officeart/2005/8/layout/hProcess11"/>
    <dgm:cxn modelId="{5503745A-8830-4D8F-BB1B-8352A81D6C03}" srcId="{F6E0777F-C517-4C38-A174-122CB1CD2684}" destId="{86B1E79F-0E38-4DF3-9C7E-A480759862CA}" srcOrd="2" destOrd="0" parTransId="{252B4548-4F70-4C5E-95A7-812B40E3841C}" sibTransId="{F00F3ACE-66A4-4463-88E7-F8F60566B295}"/>
    <dgm:cxn modelId="{B8A1EE8E-452F-41F8-9EE6-3FD74A450A0E}" type="presOf" srcId="{C8C38B6A-2D2B-448F-BCB0-D2E7B9CCD50C}" destId="{0E9548E3-A2CD-41B0-8342-F86E68ADED84}" srcOrd="0" destOrd="0" presId="urn:microsoft.com/office/officeart/2005/8/layout/hProcess11"/>
    <dgm:cxn modelId="{753AE599-E88D-48C1-9470-D3FB31762039}" srcId="{F6E0777F-C517-4C38-A174-122CB1CD2684}" destId="{A5BADC6B-9510-4F35-8B12-8932BE8395FA}" srcOrd="1" destOrd="0" parTransId="{F564D769-9FAB-48F1-A28E-ABC993084D4C}" sibTransId="{BF549564-6846-451C-96DA-EE28B8575929}"/>
    <dgm:cxn modelId="{44E25AAB-C98C-4625-8772-AF6D1A2DCCAF}" srcId="{F6E0777F-C517-4C38-A174-122CB1CD2684}" destId="{87ABFC12-CC9A-443E-A523-85136E6EF4DA}" srcOrd="4" destOrd="0" parTransId="{7D07D9C6-C67A-4061-897B-70518B7D128B}" sibTransId="{4487F4DE-A832-4EE0-BCD3-B8D9557B2AD1}"/>
    <dgm:cxn modelId="{79F29CAB-EA3E-4FA7-8586-FD7CCE71683F}" type="presOf" srcId="{F6E0777F-C517-4C38-A174-122CB1CD2684}" destId="{521A7DB2-7E28-4FBE-BAFF-A783002325A7}" srcOrd="0" destOrd="0" presId="urn:microsoft.com/office/officeart/2005/8/layout/hProcess11"/>
    <dgm:cxn modelId="{D381E5B6-9EAF-4975-A58B-E8EF32016FD9}" type="presOf" srcId="{87ABFC12-CC9A-443E-A523-85136E6EF4DA}" destId="{80BF153E-B5F8-4B04-B30B-6C7CD265E2B2}" srcOrd="0" destOrd="0" presId="urn:microsoft.com/office/officeart/2005/8/layout/hProcess11"/>
    <dgm:cxn modelId="{BFC1E3BB-F1CB-4396-9375-E88927C622CC}" srcId="{F6E0777F-C517-4C38-A174-122CB1CD2684}" destId="{C8C38B6A-2D2B-448F-BCB0-D2E7B9CCD50C}" srcOrd="0" destOrd="0" parTransId="{364A19F1-0C03-4373-BED1-368C8D434545}" sibTransId="{F8174EBB-B5EB-40E8-9C16-7DD5A9A549DC}"/>
    <dgm:cxn modelId="{D223F5E7-2A66-4060-AE46-3987024C3D8E}" srcId="{F6E0777F-C517-4C38-A174-122CB1CD2684}" destId="{5C07102F-C45C-42E2-8D97-52E755D7AACC}" srcOrd="3" destOrd="0" parTransId="{C3F41C12-BF18-4004-8278-682A42989757}" sibTransId="{1FC5ABC1-92C8-49AB-A6B1-0CA5C3721F65}"/>
    <dgm:cxn modelId="{A6B83369-2EC6-4B6D-93D8-8580CDAA5BED}" type="presParOf" srcId="{521A7DB2-7E28-4FBE-BAFF-A783002325A7}" destId="{58FC3EF7-218E-4C7D-8FEB-F1068A7233C7}" srcOrd="0" destOrd="0" presId="urn:microsoft.com/office/officeart/2005/8/layout/hProcess11"/>
    <dgm:cxn modelId="{CF72CE48-ADB6-404C-831C-0FCFAF0EF7EE}" type="presParOf" srcId="{521A7DB2-7E28-4FBE-BAFF-A783002325A7}" destId="{740C6609-D9E7-41FB-B4EB-75AB6908453B}" srcOrd="1" destOrd="0" presId="urn:microsoft.com/office/officeart/2005/8/layout/hProcess11"/>
    <dgm:cxn modelId="{F99F0658-89EF-44B3-ADFB-A1A54907FE64}" type="presParOf" srcId="{740C6609-D9E7-41FB-B4EB-75AB6908453B}" destId="{7CCD4959-118F-4E0A-AD98-13B2CCE950B9}" srcOrd="0" destOrd="0" presId="urn:microsoft.com/office/officeart/2005/8/layout/hProcess11"/>
    <dgm:cxn modelId="{DDF8B93B-CF74-491E-AE74-F1F28726BBDA}" type="presParOf" srcId="{7CCD4959-118F-4E0A-AD98-13B2CCE950B9}" destId="{0E9548E3-A2CD-41B0-8342-F86E68ADED84}" srcOrd="0" destOrd="0" presId="urn:microsoft.com/office/officeart/2005/8/layout/hProcess11"/>
    <dgm:cxn modelId="{CD04C4F9-F52A-4AB5-8FFC-7CA7B562DDF9}" type="presParOf" srcId="{7CCD4959-118F-4E0A-AD98-13B2CCE950B9}" destId="{311C1BE7-72D5-4901-97F2-94B278F25ACF}" srcOrd="1" destOrd="0" presId="urn:microsoft.com/office/officeart/2005/8/layout/hProcess11"/>
    <dgm:cxn modelId="{0D5F8E7F-4348-4999-AE5B-17F71FC75086}" type="presParOf" srcId="{7CCD4959-118F-4E0A-AD98-13B2CCE950B9}" destId="{8DD00F38-18EA-4AFF-A6E5-51ED3820ED2D}" srcOrd="2" destOrd="0" presId="urn:microsoft.com/office/officeart/2005/8/layout/hProcess11"/>
    <dgm:cxn modelId="{D53BE2E5-0707-4B45-8CB0-7007C58939E6}" type="presParOf" srcId="{740C6609-D9E7-41FB-B4EB-75AB6908453B}" destId="{2A2CE0C0-9C01-4A44-BCBC-C2C63382A561}" srcOrd="1" destOrd="0" presId="urn:microsoft.com/office/officeart/2005/8/layout/hProcess11"/>
    <dgm:cxn modelId="{470663C4-96F9-4505-B270-81916EF1D2DB}" type="presParOf" srcId="{740C6609-D9E7-41FB-B4EB-75AB6908453B}" destId="{098DA743-80D4-4098-992E-462E5FA20A6A}" srcOrd="2" destOrd="0" presId="urn:microsoft.com/office/officeart/2005/8/layout/hProcess11"/>
    <dgm:cxn modelId="{B69C2F6F-77D1-48BB-B030-6B23A13E6CD0}" type="presParOf" srcId="{098DA743-80D4-4098-992E-462E5FA20A6A}" destId="{7C41D6E3-6839-44BE-90CF-E529504FD6E9}" srcOrd="0" destOrd="0" presId="urn:microsoft.com/office/officeart/2005/8/layout/hProcess11"/>
    <dgm:cxn modelId="{03C651FC-C351-4D3C-9588-525855BAEF82}" type="presParOf" srcId="{098DA743-80D4-4098-992E-462E5FA20A6A}" destId="{83F494D2-EA4A-4DDF-B2FD-6261A9FB69E9}" srcOrd="1" destOrd="0" presId="urn:microsoft.com/office/officeart/2005/8/layout/hProcess11"/>
    <dgm:cxn modelId="{D540F148-2AC7-4F4E-8F97-FE796CD15A0E}" type="presParOf" srcId="{098DA743-80D4-4098-992E-462E5FA20A6A}" destId="{802ED4E4-398D-4367-93A5-3E05386BB715}" srcOrd="2" destOrd="0" presId="urn:microsoft.com/office/officeart/2005/8/layout/hProcess11"/>
    <dgm:cxn modelId="{6E226261-09E4-43C3-AD7A-0EDC25500B1F}" type="presParOf" srcId="{740C6609-D9E7-41FB-B4EB-75AB6908453B}" destId="{126CB6C5-9695-412D-B291-7C30D7F0B15E}" srcOrd="3" destOrd="0" presId="urn:microsoft.com/office/officeart/2005/8/layout/hProcess11"/>
    <dgm:cxn modelId="{DCC3C3DB-199E-41FE-9ECA-316EEE33D37B}" type="presParOf" srcId="{740C6609-D9E7-41FB-B4EB-75AB6908453B}" destId="{BCF55F0A-F6AA-4CC6-9EA3-D536B88F11E3}" srcOrd="4" destOrd="0" presId="urn:microsoft.com/office/officeart/2005/8/layout/hProcess11"/>
    <dgm:cxn modelId="{FA1A6020-9500-4DD2-B0D9-09E8536EE618}" type="presParOf" srcId="{BCF55F0A-F6AA-4CC6-9EA3-D536B88F11E3}" destId="{B1D2E8C9-D1FB-4BCE-AD2A-265C20357B31}" srcOrd="0" destOrd="0" presId="urn:microsoft.com/office/officeart/2005/8/layout/hProcess11"/>
    <dgm:cxn modelId="{BA12422C-D733-4174-BC8F-0FCD1155CCD5}" type="presParOf" srcId="{BCF55F0A-F6AA-4CC6-9EA3-D536B88F11E3}" destId="{62C75117-3AF9-4E52-B379-2D4783B64A2A}" srcOrd="1" destOrd="0" presId="urn:microsoft.com/office/officeart/2005/8/layout/hProcess11"/>
    <dgm:cxn modelId="{61A9E7FB-270C-48EB-92AE-66DF5D082519}" type="presParOf" srcId="{BCF55F0A-F6AA-4CC6-9EA3-D536B88F11E3}" destId="{7277113A-B18A-46A4-82A9-3FC73E8B92CF}" srcOrd="2" destOrd="0" presId="urn:microsoft.com/office/officeart/2005/8/layout/hProcess11"/>
    <dgm:cxn modelId="{D6218782-9FBC-4A7E-A24A-7D6E43CDAF18}" type="presParOf" srcId="{740C6609-D9E7-41FB-B4EB-75AB6908453B}" destId="{27E400DB-A237-418F-B8AE-C12A7025DA03}" srcOrd="5" destOrd="0" presId="urn:microsoft.com/office/officeart/2005/8/layout/hProcess11"/>
    <dgm:cxn modelId="{6BCA206D-BAFC-469B-9B27-054EED7E0AAE}" type="presParOf" srcId="{740C6609-D9E7-41FB-B4EB-75AB6908453B}" destId="{46C46773-0337-4BB9-8FEF-0A617A5E80A5}" srcOrd="6" destOrd="0" presId="urn:microsoft.com/office/officeart/2005/8/layout/hProcess11"/>
    <dgm:cxn modelId="{819ADCB9-6F44-4A9C-B6DC-C2DE81D2D7DA}" type="presParOf" srcId="{46C46773-0337-4BB9-8FEF-0A617A5E80A5}" destId="{182C4638-02D9-463F-AF8E-364FB404B3D3}" srcOrd="0" destOrd="0" presId="urn:microsoft.com/office/officeart/2005/8/layout/hProcess11"/>
    <dgm:cxn modelId="{2B5BB321-C36D-4EF9-8816-1ACF45E69807}" type="presParOf" srcId="{46C46773-0337-4BB9-8FEF-0A617A5E80A5}" destId="{2CA41051-FFB2-4F41-896E-06E4C6B56997}" srcOrd="1" destOrd="0" presId="urn:microsoft.com/office/officeart/2005/8/layout/hProcess11"/>
    <dgm:cxn modelId="{698DC6D1-5E31-40C2-AD36-FA13E08C13B8}" type="presParOf" srcId="{46C46773-0337-4BB9-8FEF-0A617A5E80A5}" destId="{9443CE4A-70D2-479A-BD53-5CE733D86519}" srcOrd="2" destOrd="0" presId="urn:microsoft.com/office/officeart/2005/8/layout/hProcess11"/>
    <dgm:cxn modelId="{C6D380B0-7AF3-4C2F-8D12-2124FEE93ADA}" type="presParOf" srcId="{740C6609-D9E7-41FB-B4EB-75AB6908453B}" destId="{F8404AAD-7ABE-4BD9-A9F1-F9FE898BD038}" srcOrd="7" destOrd="0" presId="urn:microsoft.com/office/officeart/2005/8/layout/hProcess11"/>
    <dgm:cxn modelId="{44F066C0-B98E-4078-96F2-E4DCEC258E94}" type="presParOf" srcId="{740C6609-D9E7-41FB-B4EB-75AB6908453B}" destId="{50336C32-6DB2-4D1E-88A8-8EAF2C0C0774}" srcOrd="8" destOrd="0" presId="urn:microsoft.com/office/officeart/2005/8/layout/hProcess11"/>
    <dgm:cxn modelId="{4EC77E6E-3A7A-45D1-A86D-49CD1BBCB48F}" type="presParOf" srcId="{50336C32-6DB2-4D1E-88A8-8EAF2C0C0774}" destId="{80BF153E-B5F8-4B04-B30B-6C7CD265E2B2}" srcOrd="0" destOrd="0" presId="urn:microsoft.com/office/officeart/2005/8/layout/hProcess11"/>
    <dgm:cxn modelId="{B8690885-DC4A-4D53-AEE5-1A9724CC5D92}" type="presParOf" srcId="{50336C32-6DB2-4D1E-88A8-8EAF2C0C0774}" destId="{BB9E5CAC-8C2F-4EB9-A7B7-2B68B6D61925}" srcOrd="1" destOrd="0" presId="urn:microsoft.com/office/officeart/2005/8/layout/hProcess11"/>
    <dgm:cxn modelId="{50512A17-2937-4D45-80A2-3B7FE64CC15B}" type="presParOf" srcId="{50336C32-6DB2-4D1E-88A8-8EAF2C0C0774}" destId="{534AEA4F-EF19-454D-A283-8127D32621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C3EF7-218E-4C7D-8FEB-F1068A7233C7}">
      <dsp:nvSpPr>
        <dsp:cNvPr id="0" name=""/>
        <dsp:cNvSpPr/>
      </dsp:nvSpPr>
      <dsp:spPr>
        <a:xfrm>
          <a:off x="0" y="785889"/>
          <a:ext cx="11862486" cy="1047852"/>
        </a:xfrm>
        <a:prstGeom prst="notchedRightArrow">
          <a:avLst/>
        </a:prstGeom>
        <a:solidFill>
          <a:schemeClr val="accent1">
            <a:tint val="40000"/>
            <a:hueOff val="0"/>
            <a:satOff val="0"/>
            <a:lumOff val="0"/>
            <a:alphaOff val="0"/>
          </a:schemeClr>
        </a:solidFill>
        <a:ln>
          <a:noFill/>
        </a:ln>
        <a:effectLst>
          <a:glow rad="228600">
            <a:schemeClr val="accent1">
              <a:satMod val="175000"/>
              <a:alpha val="40000"/>
            </a:schemeClr>
          </a:glow>
        </a:effectLst>
      </dsp:spPr>
      <dsp:style>
        <a:lnRef idx="0">
          <a:scrgbClr r="0" g="0" b="0"/>
        </a:lnRef>
        <a:fillRef idx="1">
          <a:scrgbClr r="0" g="0" b="0"/>
        </a:fillRef>
        <a:effectRef idx="0">
          <a:scrgbClr r="0" g="0" b="0"/>
        </a:effectRef>
        <a:fontRef idx="minor"/>
      </dsp:style>
    </dsp:sp>
    <dsp:sp modelId="{0E9548E3-A2CD-41B0-8342-F86E68ADED84}">
      <dsp:nvSpPr>
        <dsp:cNvPr id="0" name=""/>
        <dsp:cNvSpPr/>
      </dsp:nvSpPr>
      <dsp:spPr>
        <a:xfrm>
          <a:off x="339" y="0"/>
          <a:ext cx="1837584"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t>Ateşkes Öncesi Durum</a:t>
          </a:r>
        </a:p>
      </dsp:txBody>
      <dsp:txXfrm>
        <a:off x="339" y="0"/>
        <a:ext cx="1837584" cy="1047852"/>
      </dsp:txXfrm>
    </dsp:sp>
    <dsp:sp modelId="{311C1BE7-72D5-4901-97F2-94B278F25ACF}">
      <dsp:nvSpPr>
        <dsp:cNvPr id="0" name=""/>
        <dsp:cNvSpPr/>
      </dsp:nvSpPr>
      <dsp:spPr>
        <a:xfrm>
          <a:off x="788149" y="1178834"/>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1D6E3-6839-44BE-90CF-E529504FD6E9}">
      <dsp:nvSpPr>
        <dsp:cNvPr id="0" name=""/>
        <dsp:cNvSpPr/>
      </dsp:nvSpPr>
      <dsp:spPr>
        <a:xfrm>
          <a:off x="1929803" y="1571779"/>
          <a:ext cx="1837584"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tr-TR" sz="1800" kern="1200" dirty="0"/>
            <a:t>Ateşkesin maddeleri ve uygulamaları</a:t>
          </a:r>
        </a:p>
      </dsp:txBody>
      <dsp:txXfrm>
        <a:off x="1929803" y="1571779"/>
        <a:ext cx="1837584" cy="1047852"/>
      </dsp:txXfrm>
    </dsp:sp>
    <dsp:sp modelId="{83F494D2-EA4A-4DDF-B2FD-6261A9FB69E9}">
      <dsp:nvSpPr>
        <dsp:cNvPr id="0" name=""/>
        <dsp:cNvSpPr/>
      </dsp:nvSpPr>
      <dsp:spPr>
        <a:xfrm>
          <a:off x="2717613" y="117883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2E8C9-D1FB-4BCE-AD2A-265C20357B31}">
      <dsp:nvSpPr>
        <dsp:cNvPr id="0" name=""/>
        <dsp:cNvSpPr/>
      </dsp:nvSpPr>
      <dsp:spPr>
        <a:xfrm>
          <a:off x="4729253" y="84666"/>
          <a:ext cx="1837584"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t>Ateşkese Yönelik Tepkiler</a:t>
          </a:r>
        </a:p>
      </dsp:txBody>
      <dsp:txXfrm>
        <a:off x="4729253" y="84666"/>
        <a:ext cx="1837584" cy="1047852"/>
      </dsp:txXfrm>
    </dsp:sp>
    <dsp:sp modelId="{62C75117-3AF9-4E52-B379-2D4783B64A2A}">
      <dsp:nvSpPr>
        <dsp:cNvPr id="0" name=""/>
        <dsp:cNvSpPr/>
      </dsp:nvSpPr>
      <dsp:spPr>
        <a:xfrm>
          <a:off x="5500978" y="1155975"/>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4638-02D9-463F-AF8E-364FB404B3D3}">
      <dsp:nvSpPr>
        <dsp:cNvPr id="0" name=""/>
        <dsp:cNvSpPr/>
      </dsp:nvSpPr>
      <dsp:spPr>
        <a:xfrm>
          <a:off x="5788731" y="1571779"/>
          <a:ext cx="1837584"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tr-TR" sz="1800" kern="1200" dirty="0"/>
        </a:p>
      </dsp:txBody>
      <dsp:txXfrm>
        <a:off x="5788731" y="1571779"/>
        <a:ext cx="1837584" cy="1047852"/>
      </dsp:txXfrm>
    </dsp:sp>
    <dsp:sp modelId="{2CA41051-FFB2-4F41-896E-06E4C6B56997}">
      <dsp:nvSpPr>
        <dsp:cNvPr id="0" name=""/>
        <dsp:cNvSpPr/>
      </dsp:nvSpPr>
      <dsp:spPr>
        <a:xfrm>
          <a:off x="8426392" y="119636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F153E-B5F8-4B04-B30B-6C7CD265E2B2}">
      <dsp:nvSpPr>
        <dsp:cNvPr id="0" name=""/>
        <dsp:cNvSpPr/>
      </dsp:nvSpPr>
      <dsp:spPr>
        <a:xfrm>
          <a:off x="7009769" y="1526061"/>
          <a:ext cx="2957703"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t>Milli Varlığa Yararlı ve Zararlı Dernekler</a:t>
          </a:r>
        </a:p>
      </dsp:txBody>
      <dsp:txXfrm>
        <a:off x="7009769" y="1526061"/>
        <a:ext cx="2957703" cy="1047852"/>
      </dsp:txXfrm>
    </dsp:sp>
    <dsp:sp modelId="{BB9E5CAC-8C2F-4EB9-A7B7-2B68B6D61925}">
      <dsp:nvSpPr>
        <dsp:cNvPr id="0" name=""/>
        <dsp:cNvSpPr/>
      </dsp:nvSpPr>
      <dsp:spPr>
        <a:xfrm flipH="1" flipV="1">
          <a:off x="0" y="1156044"/>
          <a:ext cx="317022" cy="265622"/>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25/08/2020</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25/08/2020</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8/25/2020</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8/25/2020</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25, 2020</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25, 2020</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8/25/2020</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126901"/>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8" name="TextBox 7"/>
          <p:cNvSpPr txBox="1"/>
          <p:nvPr/>
        </p:nvSpPr>
        <p:spPr>
          <a:xfrm>
            <a:off x="5911272" y="2862963"/>
            <a:ext cx="6280728" cy="830997"/>
          </a:xfrm>
          <a:prstGeom prst="rect">
            <a:avLst/>
          </a:prstGeom>
          <a:noFill/>
        </p:spPr>
        <p:txBody>
          <a:bodyPr wrap="square" rtlCol="0">
            <a:spAutoFit/>
          </a:bodyPr>
          <a:lstStyle/>
          <a:p>
            <a:r>
              <a:rPr lang="tr-TR" sz="2400" b="1" dirty="0">
                <a:solidFill>
                  <a:schemeClr val="bg1"/>
                </a:solidFill>
                <a:latin typeface="Univers Condensed" panose="020B0606020202060204" pitchFamily="34" charset="0"/>
              </a:rPr>
              <a:t>Mondros Ateşkes Antlaşması</a:t>
            </a:r>
          </a:p>
          <a:p>
            <a:r>
              <a:rPr lang="tr-TR" sz="2400" b="1">
                <a:solidFill>
                  <a:schemeClr val="bg1"/>
                </a:solidFill>
                <a:latin typeface="Univers Condensed" panose="020B0606020202060204" pitchFamily="34" charset="0"/>
              </a:rPr>
              <a:t>              30 Ekim 1918</a:t>
            </a:r>
            <a:endParaRPr lang="tr-TR" sz="2400" b="1" dirty="0">
              <a:solidFill>
                <a:schemeClr val="bg1"/>
              </a:solidFill>
              <a:latin typeface="Univers Condensed" panose="020B0606020202060204" pitchFamily="34" charset="0"/>
            </a:endParaRPr>
          </a:p>
        </p:txBody>
      </p:sp>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954107"/>
          </a:xfrm>
          <a:prstGeom prst="rect">
            <a:avLst/>
          </a:prstGeom>
          <a:noFill/>
        </p:spPr>
        <p:txBody>
          <a:bodyPr wrap="square">
            <a:spAutoFit/>
          </a:bodyPr>
          <a:lstStyle/>
          <a:p>
            <a:pPr algn="ctr"/>
            <a:r>
              <a:rPr lang="tr-TR" sz="2800" b="1" dirty="0">
                <a:solidFill>
                  <a:schemeClr val="bg1"/>
                </a:solidFill>
                <a:latin typeface="Univers Condensed" panose="020B0606020202060204" pitchFamily="34" charset="0"/>
              </a:rPr>
              <a:t>xx. Yüzyılın Başlarında Osmanlı Devleti ve Dünya </a:t>
            </a: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par>
                                <p:cTn id="16" presetID="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2820F204-8BB9-443D-B027-2F7E7AFFE139}"/>
              </a:ext>
            </a:extLst>
          </p:cNvPr>
          <p:cNvSpPr txBox="1"/>
          <p:nvPr/>
        </p:nvSpPr>
        <p:spPr>
          <a:xfrm>
            <a:off x="568411" y="1239650"/>
            <a:ext cx="11138081" cy="5401479"/>
          </a:xfrm>
          <a:prstGeom prst="rect">
            <a:avLst/>
          </a:prstGeom>
          <a:noFill/>
          <a:scene3d>
            <a:camera prst="perspectiveAbove"/>
            <a:lightRig rig="threePt" dir="t"/>
          </a:scene3d>
        </p:spPr>
        <p:txBody>
          <a:bodyPr wrap="square">
            <a:spAutoFit/>
          </a:bodyPr>
          <a:lstStyle/>
          <a:p>
            <a:pPr algn="just"/>
            <a:r>
              <a:rPr lang="tr-TR" sz="1500" b="1" i="1" dirty="0">
                <a:solidFill>
                  <a:schemeClr val="bg1"/>
                </a:solidFill>
              </a:rPr>
              <a:t>ilk mütareke görüşmelerinde vilayetimizin pek haklı olarak işgalinden vazgeçilmesi esasen meyus ve mahzun olan kalplerimize teselli vermişti. bu defa tahliyesine muvafakat edilmesi, bütün vilayetimiz ahalisini hayret ve teessür içinde, yeis ve matemlere boğdu. nasıl oluyor da, koca bir </a:t>
            </a:r>
            <a:r>
              <a:rPr lang="tr-TR" sz="1500" b="1" i="1" dirty="0" err="1">
                <a:solidFill>
                  <a:schemeClr val="bg1"/>
                </a:solidFill>
              </a:rPr>
              <a:t>islam</a:t>
            </a:r>
            <a:r>
              <a:rPr lang="tr-TR" sz="1500" b="1" i="1" dirty="0">
                <a:solidFill>
                  <a:schemeClr val="bg1"/>
                </a:solidFill>
              </a:rPr>
              <a:t> Türk vilayetinin sebepsiz tahliyesine rıza gösteriliyor?</a:t>
            </a:r>
          </a:p>
          <a:p>
            <a:pPr algn="just"/>
            <a:endParaRPr lang="tr-TR" sz="1500" b="1" i="1" dirty="0">
              <a:solidFill>
                <a:schemeClr val="bg1"/>
              </a:solidFill>
            </a:endParaRPr>
          </a:p>
          <a:p>
            <a:pPr algn="just"/>
            <a:r>
              <a:rPr lang="tr-TR" sz="1500" b="1" i="1" dirty="0" err="1">
                <a:solidFill>
                  <a:schemeClr val="bg1"/>
                </a:solidFill>
              </a:rPr>
              <a:t>anadolumuz'da</a:t>
            </a:r>
            <a:r>
              <a:rPr lang="tr-TR" sz="1500" b="1" i="1" dirty="0">
                <a:solidFill>
                  <a:schemeClr val="bg1"/>
                </a:solidFill>
              </a:rPr>
              <a:t> din ve milletimizin ilk tecelli ettiği yer burası değil midir? Osmanlı vatanında Türk milletini temsil eden burası değil de neresidir? bütün şan ve şerefle dolu bir saltanatın esas temsilcisiyiz. milletimizin acı ve tatlı günlerinde hissemiz vardır. bütün kardeşlerimizle kanlarımızı beraber akıttık. müşterek ve ayrılmaz bir vatan ve millet için uğraştık.</a:t>
            </a:r>
          </a:p>
          <a:p>
            <a:pPr algn="just"/>
            <a:endParaRPr lang="tr-TR" sz="1500" b="1" i="1" dirty="0">
              <a:solidFill>
                <a:schemeClr val="bg1"/>
              </a:solidFill>
            </a:endParaRPr>
          </a:p>
          <a:p>
            <a:pPr algn="just"/>
            <a:r>
              <a:rPr lang="tr-TR" sz="1500" b="1" i="1" dirty="0">
                <a:solidFill>
                  <a:schemeClr val="bg1"/>
                </a:solidFill>
              </a:rPr>
              <a:t>bu vilayette parlak bir mazimiz, kadim medeniyet eserlerimiz, milli şairlerimiz ve alimlerimiz var. bizi buraya bağlayan ve ayıramayacak olan </a:t>
            </a:r>
            <a:r>
              <a:rPr lang="tr-TR" sz="1500" b="1" i="1" dirty="0" err="1">
                <a:solidFill>
                  <a:schemeClr val="bg1"/>
                </a:solidFill>
              </a:rPr>
              <a:t>nica</a:t>
            </a:r>
            <a:r>
              <a:rPr lang="tr-TR" sz="1500" b="1" i="1" dirty="0">
                <a:solidFill>
                  <a:schemeClr val="bg1"/>
                </a:solidFill>
              </a:rPr>
              <a:t> rabıtalarımız, </a:t>
            </a:r>
            <a:r>
              <a:rPr lang="tr-TR" sz="1500" b="1" i="1" dirty="0" err="1">
                <a:solidFill>
                  <a:schemeClr val="bg1"/>
                </a:solidFill>
              </a:rPr>
              <a:t>kudsi</a:t>
            </a:r>
            <a:r>
              <a:rPr lang="tr-TR" sz="1500" b="1" i="1" dirty="0">
                <a:solidFill>
                  <a:schemeClr val="bg1"/>
                </a:solidFill>
              </a:rPr>
              <a:t> geleneklerimiz var. acı yokluklara katlandıktan sonra, bu mütarekede tek istifademiz, geri kalan topraklarımızı istiladan korumak değil mi idi?</a:t>
            </a:r>
          </a:p>
          <a:p>
            <a:pPr algn="just"/>
            <a:endParaRPr lang="tr-TR" sz="1500" b="1" i="1" dirty="0">
              <a:solidFill>
                <a:schemeClr val="bg1"/>
              </a:solidFill>
            </a:endParaRPr>
          </a:p>
          <a:p>
            <a:pPr algn="just"/>
            <a:r>
              <a:rPr lang="tr-TR" sz="1500" b="1" i="1" dirty="0">
                <a:solidFill>
                  <a:schemeClr val="bg1"/>
                </a:solidFill>
              </a:rPr>
              <a:t>bu umumi harbin fırtınaları içinde, işgal görmeyen bir vilayetin sonradan bu tehlike ile karşı karşıya bırakılması ve candan sevdiğimiz askerlerimizden ayrılmak ne kadar acıdır. vilayetimiz tahliye edilir edilmez velev ki geçici olsun, bir işgal baş gösterecektir.</a:t>
            </a:r>
          </a:p>
          <a:p>
            <a:pPr algn="just"/>
            <a:endParaRPr lang="tr-TR" sz="1500" b="1" i="1" dirty="0">
              <a:solidFill>
                <a:schemeClr val="bg1"/>
              </a:solidFill>
            </a:endParaRPr>
          </a:p>
          <a:p>
            <a:pPr algn="just"/>
            <a:r>
              <a:rPr lang="tr-TR" sz="1500" b="1" i="1" dirty="0">
                <a:solidFill>
                  <a:schemeClr val="bg1"/>
                </a:solidFill>
              </a:rPr>
              <a:t>herhangi bir kuvvet bir yerde yerleştikten sonra yapılacak teşebbüsler kolay olmayacaktır. bugünkü vaziyet muvacehesinde, alelade mülki bir hükümet ile milli haklarımızın temin edilemeyeceği göz önünde tutulmalıdır. binaenaleyh bir yanlışlık ve zayıflık göstererek, selametimizi tehlikeye düşürmeyiniz.</a:t>
            </a:r>
          </a:p>
          <a:p>
            <a:pPr algn="just"/>
            <a:endParaRPr lang="tr-TR" sz="1500" b="1" i="1" dirty="0">
              <a:solidFill>
                <a:schemeClr val="bg1"/>
              </a:solidFill>
            </a:endParaRPr>
          </a:p>
          <a:p>
            <a:pPr algn="just"/>
            <a:r>
              <a:rPr lang="tr-TR" sz="1500" b="1" i="1" dirty="0">
                <a:solidFill>
                  <a:schemeClr val="bg1"/>
                </a:solidFill>
              </a:rPr>
              <a:t>verilmiş veya verilecek her hangi </a:t>
            </a:r>
            <a:r>
              <a:rPr lang="tr-TR" sz="1500" b="1" i="1" dirty="0" err="1">
                <a:solidFill>
                  <a:schemeClr val="bg1"/>
                </a:solidFill>
              </a:rPr>
              <a:t>vaad</a:t>
            </a:r>
            <a:r>
              <a:rPr lang="tr-TR" sz="1500" b="1" i="1" dirty="0">
                <a:solidFill>
                  <a:schemeClr val="bg1"/>
                </a:solidFill>
              </a:rPr>
              <a:t>, aleyhimizde kazanılmış bir hak sayılmaz. bunu biz adana ahalisi, size bildirir, işgalin mütareke şartlarına göre </a:t>
            </a:r>
            <a:r>
              <a:rPr lang="tr-TR" sz="1500" b="1" i="1" dirty="0" err="1">
                <a:solidFill>
                  <a:schemeClr val="bg1"/>
                </a:solidFill>
              </a:rPr>
              <a:t>toros</a:t>
            </a:r>
            <a:r>
              <a:rPr lang="tr-TR" sz="1500" b="1" i="1" dirty="0">
                <a:solidFill>
                  <a:schemeClr val="bg1"/>
                </a:solidFill>
              </a:rPr>
              <a:t> tünelleri ile iktifa edilmesini ve milli, vatani haklarımızın korunmasını istirham eyleriz.</a:t>
            </a:r>
          </a:p>
          <a:p>
            <a:pPr algn="just"/>
            <a:endParaRPr lang="tr-TR" sz="1500" b="1" i="1" dirty="0">
              <a:solidFill>
                <a:schemeClr val="bg1"/>
              </a:solidFill>
            </a:endParaRPr>
          </a:p>
          <a:p>
            <a:pPr algn="just"/>
            <a:r>
              <a:rPr lang="tr-TR" sz="1500" b="1" i="1" dirty="0">
                <a:solidFill>
                  <a:schemeClr val="bg1"/>
                </a:solidFill>
              </a:rPr>
              <a:t>hükümetimizin ve milli meclisimizin bu noktaları göz önünden uzak tutmayacağına kanaat besleğimizi de ilaveten arz ederiz."</a:t>
            </a:r>
          </a:p>
        </p:txBody>
      </p:sp>
      <p:sp>
        <p:nvSpPr>
          <p:cNvPr id="5" name="Metin kutusu 4">
            <a:extLst>
              <a:ext uri="{FF2B5EF4-FFF2-40B4-BE49-F238E27FC236}">
                <a16:creationId xmlns:a16="http://schemas.microsoft.com/office/drawing/2014/main" id="{D8960794-1210-40E9-8767-6365A1CE6D71}"/>
              </a:ext>
            </a:extLst>
          </p:cNvPr>
          <p:cNvSpPr txBox="1"/>
          <p:nvPr/>
        </p:nvSpPr>
        <p:spPr>
          <a:xfrm>
            <a:off x="0" y="-36519"/>
            <a:ext cx="4409787" cy="1384995"/>
          </a:xfrm>
          <a:prstGeom prst="rect">
            <a:avLst/>
          </a:prstGeom>
          <a:noFill/>
        </p:spPr>
        <p:txBody>
          <a:bodyPr wrap="square">
            <a:spAutoFit/>
          </a:bodyPr>
          <a:lstStyle/>
          <a:p>
            <a:pPr algn="just"/>
            <a:r>
              <a:rPr lang="tr-TR" sz="1400" i="1" dirty="0">
                <a:solidFill>
                  <a:srgbClr val="FF0000"/>
                </a:solidFill>
                <a:latin typeface="Bahnschrift" panose="020B0502040204020203" pitchFamily="34" charset="0"/>
              </a:rPr>
              <a:t>Aralık 1918 de 400 kişilik bir Ermeni grubun Adana Dörtyol’u yağmalamaları ,500 kişilik Fransız birliğinin ,Mersini işgal etmesi, Adana’da kurulan Fransız işgal kuvvetlerinin mühürlerinde Ermenistan ibaresini kullanmaları üzerine Kilikyalılar Cemiyeti üyeleri Osmanlı idarecilerine şu telgrafı ekmişlerdir.</a:t>
            </a:r>
          </a:p>
        </p:txBody>
      </p:sp>
      <p:sp>
        <p:nvSpPr>
          <p:cNvPr id="7" name="Metin kutusu 6">
            <a:extLst>
              <a:ext uri="{FF2B5EF4-FFF2-40B4-BE49-F238E27FC236}">
                <a16:creationId xmlns:a16="http://schemas.microsoft.com/office/drawing/2014/main" id="{72371566-F037-4749-9DCD-D08F9745AD55}"/>
              </a:ext>
            </a:extLst>
          </p:cNvPr>
          <p:cNvSpPr txBox="1"/>
          <p:nvPr/>
        </p:nvSpPr>
        <p:spPr>
          <a:xfrm>
            <a:off x="5115638" y="886811"/>
            <a:ext cx="2225842" cy="461665"/>
          </a:xfrm>
          <a:prstGeom prst="rect">
            <a:avLst/>
          </a:prstGeom>
          <a:solidFill>
            <a:srgbClr val="C00000">
              <a:alpha val="56000"/>
            </a:srgbClr>
          </a:solidFill>
          <a:scene3d>
            <a:camera prst="perspectiveLeft"/>
            <a:lightRig rig="threePt" dir="t"/>
          </a:scene3d>
        </p:spPr>
        <p:txBody>
          <a:bodyPr wrap="square">
            <a:spAutoFit/>
          </a:bodyPr>
          <a:lstStyle/>
          <a:p>
            <a:r>
              <a:rPr lang="tr-TR" i="1" dirty="0">
                <a:latin typeface="Bahnschrift" panose="020B0502040204020203" pitchFamily="34" charset="0"/>
              </a:rPr>
              <a:t>     </a:t>
            </a:r>
            <a:r>
              <a:rPr lang="tr-TR" sz="2400" i="1" dirty="0" err="1">
                <a:solidFill>
                  <a:schemeClr val="bg1"/>
                </a:solidFill>
              </a:rPr>
              <a:t>Feryatname</a:t>
            </a:r>
            <a:endParaRPr lang="tr-TR" sz="2400" dirty="0">
              <a:solidFill>
                <a:schemeClr val="bg1"/>
              </a:solidFill>
            </a:endParaRPr>
          </a:p>
        </p:txBody>
      </p:sp>
      <p:cxnSp>
        <p:nvCxnSpPr>
          <p:cNvPr id="6" name="Düz Ok Bağlayıcısı 5">
            <a:extLst>
              <a:ext uri="{FF2B5EF4-FFF2-40B4-BE49-F238E27FC236}">
                <a16:creationId xmlns:a16="http://schemas.microsoft.com/office/drawing/2014/main" id="{17414A5E-1EA8-4C15-A8DE-A1FC68430948}"/>
              </a:ext>
            </a:extLst>
          </p:cNvPr>
          <p:cNvCxnSpPr>
            <a:cxnSpLocks/>
          </p:cNvCxnSpPr>
          <p:nvPr/>
        </p:nvCxnSpPr>
        <p:spPr>
          <a:xfrm>
            <a:off x="9841832" y="161189"/>
            <a:ext cx="0" cy="1265940"/>
          </a:xfrm>
          <a:prstGeom prst="straightConnector1">
            <a:avLst/>
          </a:prstGeom>
          <a:ln>
            <a:tailEnd type="triangle"/>
          </a:ln>
          <a:effectLst>
            <a:glow rad="190500">
              <a:srgbClr val="7030A0"/>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8" name="Düz Ok Bağlayıcısı 7">
            <a:extLst>
              <a:ext uri="{FF2B5EF4-FFF2-40B4-BE49-F238E27FC236}">
                <a16:creationId xmlns:a16="http://schemas.microsoft.com/office/drawing/2014/main" id="{43B5C938-70F7-4324-BF8A-B10EE6F8A090}"/>
              </a:ext>
            </a:extLst>
          </p:cNvPr>
          <p:cNvCxnSpPr>
            <a:cxnSpLocks/>
          </p:cNvCxnSpPr>
          <p:nvPr/>
        </p:nvCxnSpPr>
        <p:spPr>
          <a:xfrm>
            <a:off x="10547684" y="161189"/>
            <a:ext cx="0" cy="1265940"/>
          </a:xfrm>
          <a:prstGeom prst="straightConnector1">
            <a:avLst/>
          </a:prstGeom>
          <a:ln>
            <a:solidFill>
              <a:srgbClr val="0070C0"/>
            </a:solidFill>
            <a:tailEnd type="triangle"/>
          </a:ln>
          <a:effectLst>
            <a:glow rad="127000">
              <a:schemeClr val="accent1">
                <a:satMod val="175000"/>
              </a:schemeClr>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135EF763-15D6-4BA2-A2A7-C1CDBCD2933D}"/>
              </a:ext>
            </a:extLst>
          </p:cNvPr>
          <p:cNvCxnSpPr>
            <a:cxnSpLocks/>
          </p:cNvCxnSpPr>
          <p:nvPr/>
        </p:nvCxnSpPr>
        <p:spPr>
          <a:xfrm>
            <a:off x="11269579" y="161189"/>
            <a:ext cx="0" cy="1265940"/>
          </a:xfrm>
          <a:prstGeom prst="straightConnector1">
            <a:avLst/>
          </a:prstGeom>
          <a:ln>
            <a:solidFill>
              <a:srgbClr val="0070C0"/>
            </a:solidFill>
            <a:tailEnd type="triangle"/>
          </a:ln>
          <a:effectLst>
            <a:glow rad="127000">
              <a:srgbClr val="FF0000"/>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905A61AF-3369-4FA3-A8D1-9F4DA74B68FC}"/>
              </a:ext>
            </a:extLst>
          </p:cNvPr>
          <p:cNvCxnSpPr>
            <a:cxnSpLocks/>
          </p:cNvCxnSpPr>
          <p:nvPr/>
        </p:nvCxnSpPr>
        <p:spPr>
          <a:xfrm>
            <a:off x="11879178" y="161189"/>
            <a:ext cx="0" cy="1265940"/>
          </a:xfrm>
          <a:prstGeom prst="straightConnector1">
            <a:avLst/>
          </a:prstGeom>
          <a:ln>
            <a:solidFill>
              <a:srgbClr val="0070C0"/>
            </a:solidFill>
            <a:tailEnd type="triangle"/>
          </a:ln>
          <a:effectLst>
            <a:glow rad="127000">
              <a:schemeClr val="bg1"/>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98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A1054D4A-CB24-4229-8173-07079CA19F23}"/>
              </a:ext>
            </a:extLst>
          </p:cNvPr>
          <p:cNvGraphicFramePr/>
          <p:nvPr>
            <p:extLst>
              <p:ext uri="{D42A27DB-BD31-4B8C-83A1-F6EECF244321}">
                <p14:modId xmlns:p14="http://schemas.microsoft.com/office/powerpoint/2010/main" val="612651234"/>
              </p:ext>
            </p:extLst>
          </p:nvPr>
        </p:nvGraphicFramePr>
        <p:xfrm>
          <a:off x="23180" y="1841156"/>
          <a:ext cx="11862486" cy="261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etin kutusu 4">
            <a:extLst>
              <a:ext uri="{FF2B5EF4-FFF2-40B4-BE49-F238E27FC236}">
                <a16:creationId xmlns:a16="http://schemas.microsoft.com/office/drawing/2014/main" id="{67C15013-5CC4-4932-8B9B-29B115EFC8F3}"/>
              </a:ext>
            </a:extLst>
          </p:cNvPr>
          <p:cNvSpPr txBox="1"/>
          <p:nvPr/>
        </p:nvSpPr>
        <p:spPr>
          <a:xfrm>
            <a:off x="0" y="155145"/>
            <a:ext cx="6098058" cy="369332"/>
          </a:xfrm>
          <a:prstGeom prst="rect">
            <a:avLst/>
          </a:prstGeom>
          <a:noFill/>
          <a:effectLst>
            <a:glow rad="228600">
              <a:schemeClr val="accent4">
                <a:satMod val="175000"/>
                <a:alpha val="40000"/>
              </a:schemeClr>
            </a:glow>
          </a:effectLst>
        </p:spPr>
        <p:txBody>
          <a:bodyPr wrap="square">
            <a:spAutoFit/>
          </a:bodyPr>
          <a:lstStyle/>
          <a:p>
            <a:r>
              <a:rPr lang="tr-TR" dirty="0"/>
              <a:t> MONDROS ATEŞKES ANLAŞMASI </a:t>
            </a:r>
          </a:p>
        </p:txBody>
      </p:sp>
      <p:sp>
        <p:nvSpPr>
          <p:cNvPr id="2" name="Oval 1">
            <a:extLst>
              <a:ext uri="{FF2B5EF4-FFF2-40B4-BE49-F238E27FC236}">
                <a16:creationId xmlns:a16="http://schemas.microsoft.com/office/drawing/2014/main" id="{A9B4DD5E-8E1F-4B09-A5AA-BBC70CAFC4E7}"/>
              </a:ext>
            </a:extLst>
          </p:cNvPr>
          <p:cNvSpPr/>
          <p:nvPr/>
        </p:nvSpPr>
        <p:spPr>
          <a:xfrm flipH="1" flipV="1">
            <a:off x="8866957" y="3056351"/>
            <a:ext cx="2478378" cy="45719"/>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Oval 7">
            <a:extLst>
              <a:ext uri="{FF2B5EF4-FFF2-40B4-BE49-F238E27FC236}">
                <a16:creationId xmlns:a16="http://schemas.microsoft.com/office/drawing/2014/main" id="{9D87F7A4-4015-440D-8ADD-FEF4E70BE52C}"/>
              </a:ext>
            </a:extLst>
          </p:cNvPr>
          <p:cNvSpPr/>
          <p:nvPr/>
        </p:nvSpPr>
        <p:spPr>
          <a:xfrm flipH="1">
            <a:off x="3049029" y="3128112"/>
            <a:ext cx="2478378" cy="45719"/>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Oval 9">
            <a:extLst>
              <a:ext uri="{FF2B5EF4-FFF2-40B4-BE49-F238E27FC236}">
                <a16:creationId xmlns:a16="http://schemas.microsoft.com/office/drawing/2014/main" id="{A7267B17-66DA-4D43-976B-1E524ABC030C}"/>
              </a:ext>
            </a:extLst>
          </p:cNvPr>
          <p:cNvSpPr/>
          <p:nvPr/>
        </p:nvSpPr>
        <p:spPr>
          <a:xfrm flipH="1" flipV="1">
            <a:off x="5954423" y="3010632"/>
            <a:ext cx="2478378" cy="45719"/>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Oval 14">
            <a:extLst>
              <a:ext uri="{FF2B5EF4-FFF2-40B4-BE49-F238E27FC236}">
                <a16:creationId xmlns:a16="http://schemas.microsoft.com/office/drawing/2014/main" id="{EFDFCCE5-7196-4F18-8ABD-19D9865437F6}"/>
              </a:ext>
            </a:extLst>
          </p:cNvPr>
          <p:cNvSpPr/>
          <p:nvPr/>
        </p:nvSpPr>
        <p:spPr>
          <a:xfrm flipH="1" flipV="1">
            <a:off x="329497" y="3111971"/>
            <a:ext cx="2478378" cy="45719"/>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5156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96C89491-683D-40A0-8842-9A2FDD48447D}"/>
              </a:ext>
            </a:extLst>
          </p:cNvPr>
          <p:cNvSpPr/>
          <p:nvPr/>
        </p:nvSpPr>
        <p:spPr>
          <a:xfrm>
            <a:off x="1981200" y="1862667"/>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FEA8BA96-A5CD-4650-8DB8-018DE2437EAF}"/>
              </a:ext>
            </a:extLst>
          </p:cNvPr>
          <p:cNvSpPr txBox="1"/>
          <p:nvPr/>
        </p:nvSpPr>
        <p:spPr>
          <a:xfrm>
            <a:off x="0" y="401866"/>
            <a:ext cx="5638800" cy="5509200"/>
          </a:xfrm>
          <a:prstGeom prst="rect">
            <a:avLst/>
          </a:prstGeom>
          <a:noFill/>
        </p:spPr>
        <p:txBody>
          <a:bodyPr wrap="square">
            <a:spAutoFit/>
          </a:bodyPr>
          <a:lstStyle/>
          <a:p>
            <a:pPr algn="just"/>
            <a:endParaRPr lang="tr-TR" sz="1600" dirty="0">
              <a:solidFill>
                <a:schemeClr val="bg1"/>
              </a:solidFill>
            </a:endParaRPr>
          </a:p>
          <a:p>
            <a:pPr marL="285750" indent="-285750" algn="just">
              <a:buFont typeface="Arial" panose="020B0604020202020204" pitchFamily="34" charset="0"/>
              <a:buChar char="•"/>
            </a:pPr>
            <a:r>
              <a:rPr lang="tr-TR" sz="1600" dirty="0" err="1">
                <a:solidFill>
                  <a:schemeClr val="bg1"/>
                </a:solidFill>
              </a:rPr>
              <a:t>I.Dünya</a:t>
            </a:r>
            <a:r>
              <a:rPr lang="tr-TR" sz="1600" dirty="0">
                <a:solidFill>
                  <a:schemeClr val="bg1"/>
                </a:solidFill>
              </a:rPr>
              <a:t> Savaşı devam ederken V. Mehmet </a:t>
            </a:r>
            <a:r>
              <a:rPr lang="tr-TR" sz="1600" dirty="0" err="1">
                <a:solidFill>
                  <a:schemeClr val="bg1"/>
                </a:solidFill>
              </a:rPr>
              <a:t>Reşad’ın</a:t>
            </a:r>
            <a:r>
              <a:rPr lang="tr-TR" sz="1600" dirty="0">
                <a:solidFill>
                  <a:schemeClr val="bg1"/>
                </a:solidFill>
              </a:rPr>
              <a:t> vefat etmesiyle VI. Mehmet Vahdettin tahta çıktı. </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Bulgaristan savaştan çekilince,  Osmanlı Devleti’nin Almanya ile kara bağlantısını kesildi. </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Osmanlı kuvvetleri Suriye-Filistin ve  Irak cephelerinde İngiliz ilerleyişi karşısında yenilmeye başladı.</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Yaşanan  olumsuz gelişmelerin ardından Sadrazam Talat Paşa istifa etti. Böylece Osmanlı Devleti’ni savaşa sokan İttihat ve Terakki yönetimden çekilmiş oldu.</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Ahmet İzzet Paşa başkanlığında yeni hükûmet kuruldu ve bu hükûmet Wilson İlkeleri doğrultusunda bir ateşkes yapmak istedi. Osmanlı devleti İttifak devletlerine birkaç kez  ateşkes teklifinde bulundu.</a:t>
            </a:r>
          </a:p>
          <a:p>
            <a:pPr algn="just"/>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1914’ten beri devam eden I. Dünya Savaşı, 1918’e gelindiğinde İtilaf Devletleri’nin  yenilgisiyle sonuçlandı. </a:t>
            </a:r>
          </a:p>
          <a:p>
            <a:pPr algn="just"/>
            <a:endParaRPr lang="tr-TR" sz="1600" dirty="0"/>
          </a:p>
        </p:txBody>
      </p:sp>
      <p:sp>
        <p:nvSpPr>
          <p:cNvPr id="6" name="Metin kutusu 5">
            <a:extLst>
              <a:ext uri="{FF2B5EF4-FFF2-40B4-BE49-F238E27FC236}">
                <a16:creationId xmlns:a16="http://schemas.microsoft.com/office/drawing/2014/main" id="{4DD56EE3-E71D-441E-84D6-8777F48D1DFE}"/>
              </a:ext>
            </a:extLst>
          </p:cNvPr>
          <p:cNvSpPr txBox="1"/>
          <p:nvPr/>
        </p:nvSpPr>
        <p:spPr>
          <a:xfrm>
            <a:off x="5836508" y="1782395"/>
            <a:ext cx="6096000" cy="1877437"/>
          </a:xfrm>
          <a:prstGeom prst="rect">
            <a:avLst/>
          </a:prstGeom>
          <a:noFill/>
          <a:effectLst>
            <a:glow rad="228600">
              <a:schemeClr val="accent5">
                <a:satMod val="175000"/>
                <a:alpha val="40000"/>
              </a:schemeClr>
            </a:glow>
          </a:effectLst>
        </p:spPr>
        <p:txBody>
          <a:bodyPr wrap="square">
            <a:spAutoFit/>
          </a:bodyPr>
          <a:lstStyle/>
          <a:p>
            <a:pPr algn="just"/>
            <a:endParaRPr lang="tr-TR" sz="1600" dirty="0">
              <a:solidFill>
                <a:schemeClr val="bg1"/>
              </a:solidFill>
            </a:endParaRPr>
          </a:p>
          <a:p>
            <a:pPr algn="just"/>
            <a:r>
              <a:rPr lang="tr-TR" sz="1400" dirty="0">
                <a:solidFill>
                  <a:schemeClr val="bg1"/>
                </a:solidFill>
              </a:rPr>
              <a:t>İstanbul Hükûmeti tarafından Bahriye Nazırı Rauf Bey başkanlığında görevlendirilen ateşkes  heyeti, </a:t>
            </a:r>
            <a:r>
              <a:rPr lang="tr-TR" sz="1400" dirty="0" err="1">
                <a:solidFill>
                  <a:schemeClr val="bg1"/>
                </a:solidFill>
              </a:rPr>
              <a:t>Limni</a:t>
            </a:r>
            <a:r>
              <a:rPr lang="tr-TR" sz="1400" dirty="0">
                <a:solidFill>
                  <a:schemeClr val="bg1"/>
                </a:solidFill>
              </a:rPr>
              <a:t> Adası’nın Mondros Limanı’na gitti. </a:t>
            </a:r>
          </a:p>
          <a:p>
            <a:pPr algn="just"/>
            <a:endParaRPr lang="tr-TR" sz="1400" dirty="0">
              <a:solidFill>
                <a:schemeClr val="bg1"/>
              </a:solidFill>
            </a:endParaRPr>
          </a:p>
          <a:p>
            <a:pPr algn="just"/>
            <a:r>
              <a:rPr lang="tr-TR" sz="1400" dirty="0">
                <a:solidFill>
                  <a:schemeClr val="bg1"/>
                </a:solidFill>
              </a:rPr>
              <a:t>İtilaf Devletleri’ni temsil eden Amiral </a:t>
            </a:r>
            <a:r>
              <a:rPr lang="tr-TR" sz="1400" dirty="0" err="1">
                <a:solidFill>
                  <a:schemeClr val="bg1"/>
                </a:solidFill>
              </a:rPr>
              <a:t>Calthorope</a:t>
            </a:r>
            <a:r>
              <a:rPr lang="tr-TR" sz="1400" dirty="0">
                <a:solidFill>
                  <a:schemeClr val="bg1"/>
                </a:solidFill>
              </a:rPr>
              <a:t> (</a:t>
            </a:r>
            <a:r>
              <a:rPr lang="tr-TR" sz="1400" dirty="0" err="1">
                <a:solidFill>
                  <a:schemeClr val="bg1"/>
                </a:solidFill>
              </a:rPr>
              <a:t>Kalthorp</a:t>
            </a:r>
            <a:r>
              <a:rPr lang="tr-TR" sz="1400" dirty="0">
                <a:solidFill>
                  <a:schemeClr val="bg1"/>
                </a:solidFill>
              </a:rPr>
              <a:t>) ile İngilizlerin </a:t>
            </a:r>
            <a:r>
              <a:rPr lang="tr-TR" sz="1400" dirty="0" err="1">
                <a:solidFill>
                  <a:schemeClr val="bg1"/>
                </a:solidFill>
              </a:rPr>
              <a:t>Agememnon</a:t>
            </a:r>
            <a:r>
              <a:rPr lang="tr-TR" sz="1400" dirty="0">
                <a:solidFill>
                  <a:schemeClr val="bg1"/>
                </a:solidFill>
              </a:rPr>
              <a:t> adlı zırhlı savaş gemisinde 27 Ekim 1918’de ateşkes görüşmeleri başladı. Yapılan görüşmeler sonucunda 25 madde hâlinde düzenlenen Mondros Ateşkes </a:t>
            </a:r>
            <a:r>
              <a:rPr lang="tr-TR" sz="1400" dirty="0" err="1">
                <a:solidFill>
                  <a:schemeClr val="bg1"/>
                </a:solidFill>
              </a:rPr>
              <a:t>Antlasması</a:t>
            </a:r>
            <a:r>
              <a:rPr lang="tr-TR" sz="1400" dirty="0">
                <a:solidFill>
                  <a:schemeClr val="bg1"/>
                </a:solidFill>
              </a:rPr>
              <a:t> imzalandı (30 Ekim 1918).</a:t>
            </a:r>
          </a:p>
        </p:txBody>
      </p:sp>
      <p:sp>
        <p:nvSpPr>
          <p:cNvPr id="8" name="Metin kutusu 7">
            <a:extLst>
              <a:ext uri="{FF2B5EF4-FFF2-40B4-BE49-F238E27FC236}">
                <a16:creationId xmlns:a16="http://schemas.microsoft.com/office/drawing/2014/main" id="{9CC296CC-7669-41B0-A8B4-FD8E3D6B39F9}"/>
              </a:ext>
            </a:extLst>
          </p:cNvPr>
          <p:cNvSpPr txBox="1"/>
          <p:nvPr/>
        </p:nvSpPr>
        <p:spPr>
          <a:xfrm>
            <a:off x="124326" y="68534"/>
            <a:ext cx="6333066" cy="369332"/>
          </a:xfrm>
          <a:prstGeom prst="rect">
            <a:avLst/>
          </a:prstGeom>
          <a:noFill/>
        </p:spPr>
        <p:txBody>
          <a:bodyPr wrap="square">
            <a:spAutoFit/>
          </a:bodyPr>
          <a:lstStyle/>
          <a:p>
            <a:r>
              <a:rPr lang="tr-TR" b="1" dirty="0">
                <a:solidFill>
                  <a:schemeClr val="bg1"/>
                </a:solidFill>
              </a:rPr>
              <a:t>Ateşkes Öncesi  Durum</a:t>
            </a:r>
          </a:p>
        </p:txBody>
      </p:sp>
      <p:pic>
        <p:nvPicPr>
          <p:cNvPr id="9" name="Resim 8">
            <a:extLst>
              <a:ext uri="{FF2B5EF4-FFF2-40B4-BE49-F238E27FC236}">
                <a16:creationId xmlns:a16="http://schemas.microsoft.com/office/drawing/2014/main" id="{43A33A4B-F591-4608-A6DA-0D5038559364}"/>
              </a:ext>
            </a:extLst>
          </p:cNvPr>
          <p:cNvPicPr>
            <a:picLocks noChangeAspect="1"/>
          </p:cNvPicPr>
          <p:nvPr/>
        </p:nvPicPr>
        <p:blipFill>
          <a:blip r:embed="rId2"/>
          <a:stretch>
            <a:fillRect/>
          </a:stretch>
        </p:blipFill>
        <p:spPr>
          <a:xfrm>
            <a:off x="9304421" y="3914274"/>
            <a:ext cx="2628087" cy="2810168"/>
          </a:xfrm>
          <a:prstGeom prst="rect">
            <a:avLst/>
          </a:prstGeom>
          <a:effectLst>
            <a:glow rad="342900">
              <a:schemeClr val="accent1">
                <a:satMod val="175000"/>
              </a:schemeClr>
            </a:glow>
          </a:effectLst>
        </p:spPr>
      </p:pic>
      <p:pic>
        <p:nvPicPr>
          <p:cNvPr id="10" name="Resim 9">
            <a:extLst>
              <a:ext uri="{FF2B5EF4-FFF2-40B4-BE49-F238E27FC236}">
                <a16:creationId xmlns:a16="http://schemas.microsoft.com/office/drawing/2014/main" id="{9593C3E1-6508-4719-8056-F5882B981099}"/>
              </a:ext>
            </a:extLst>
          </p:cNvPr>
          <p:cNvPicPr>
            <a:picLocks noChangeAspect="1"/>
          </p:cNvPicPr>
          <p:nvPr/>
        </p:nvPicPr>
        <p:blipFill>
          <a:blip r:embed="rId3"/>
          <a:stretch>
            <a:fillRect/>
          </a:stretch>
        </p:blipFill>
        <p:spPr>
          <a:xfrm>
            <a:off x="5985710" y="3914275"/>
            <a:ext cx="2857500" cy="2748486"/>
          </a:xfrm>
          <a:prstGeom prst="rect">
            <a:avLst/>
          </a:prstGeom>
          <a:effectLst>
            <a:glow rad="342900">
              <a:srgbClr val="FF0000"/>
            </a:glow>
          </a:effectLst>
        </p:spPr>
      </p:pic>
      <p:pic>
        <p:nvPicPr>
          <p:cNvPr id="11" name="Resim 10">
            <a:extLst>
              <a:ext uri="{FF2B5EF4-FFF2-40B4-BE49-F238E27FC236}">
                <a16:creationId xmlns:a16="http://schemas.microsoft.com/office/drawing/2014/main" id="{BB42C4D4-E964-43C2-8428-F3EC047665B9}"/>
              </a:ext>
            </a:extLst>
          </p:cNvPr>
          <p:cNvPicPr>
            <a:picLocks noChangeAspect="1"/>
          </p:cNvPicPr>
          <p:nvPr/>
        </p:nvPicPr>
        <p:blipFill>
          <a:blip r:embed="rId4"/>
          <a:stretch>
            <a:fillRect/>
          </a:stretch>
        </p:blipFill>
        <p:spPr>
          <a:xfrm>
            <a:off x="5971674" y="0"/>
            <a:ext cx="6096000" cy="1744363"/>
          </a:xfrm>
          <a:prstGeom prst="rect">
            <a:avLst/>
          </a:prstGeom>
          <a:effectLst>
            <a:glow rad="342900">
              <a:schemeClr val="bg1"/>
            </a:glow>
          </a:effectLst>
        </p:spPr>
      </p:pic>
      <p:cxnSp>
        <p:nvCxnSpPr>
          <p:cNvPr id="5" name="Düz Ok Bağlayıcısı 4">
            <a:extLst>
              <a:ext uri="{FF2B5EF4-FFF2-40B4-BE49-F238E27FC236}">
                <a16:creationId xmlns:a16="http://schemas.microsoft.com/office/drawing/2014/main" id="{5F7711F9-78BB-41A7-B833-E4EF7FC48B89}"/>
              </a:ext>
            </a:extLst>
          </p:cNvPr>
          <p:cNvCxnSpPr/>
          <p:nvPr/>
        </p:nvCxnSpPr>
        <p:spPr>
          <a:xfrm>
            <a:off x="124326" y="5810042"/>
            <a:ext cx="914400" cy="914400"/>
          </a:xfrm>
          <a:prstGeom prst="straightConnector1">
            <a:avLst/>
          </a:prstGeom>
          <a:ln>
            <a:tailEnd type="triangle"/>
          </a:ln>
          <a:effectLst>
            <a:glow rad="228600">
              <a:srgbClr val="FF0000">
                <a:alpha val="40000"/>
              </a:srgbClr>
            </a:glow>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52CFF179-D36B-4786-9C68-61A29BEB26FF}"/>
              </a:ext>
            </a:extLst>
          </p:cNvPr>
          <p:cNvCxnSpPr/>
          <p:nvPr/>
        </p:nvCxnSpPr>
        <p:spPr>
          <a:xfrm>
            <a:off x="1981200" y="5875066"/>
            <a:ext cx="914400" cy="914400"/>
          </a:xfrm>
          <a:prstGeom prst="straightConnector1">
            <a:avLst/>
          </a:prstGeom>
          <a:ln>
            <a:tailEnd type="triangle"/>
          </a:ln>
          <a:effectLst>
            <a:glow rad="228600">
              <a:schemeClr val="accent1">
                <a:satMod val="175000"/>
                <a:alpha val="40000"/>
              </a:schemeClr>
            </a:glow>
            <a:reflection blurRad="6350" stA="50000" endA="275" endPos="40000" dist="1016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943F04BD-4CD7-4EDA-8034-46E260FBE99E}"/>
              </a:ext>
            </a:extLst>
          </p:cNvPr>
          <p:cNvCxnSpPr/>
          <p:nvPr/>
        </p:nvCxnSpPr>
        <p:spPr>
          <a:xfrm>
            <a:off x="3551319" y="5810042"/>
            <a:ext cx="914400" cy="914400"/>
          </a:xfrm>
          <a:prstGeom prst="straightConnector1">
            <a:avLst/>
          </a:prstGeom>
          <a:ln>
            <a:tailEnd type="triangle"/>
          </a:ln>
          <a:effectLst>
            <a:glow rad="228600">
              <a:srgbClr val="7030A0">
                <a:alpha val="40000"/>
              </a:srgbClr>
            </a:glow>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21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61BFF1B5-D745-4BB5-B1BB-40562CB5E3E0}"/>
              </a:ext>
            </a:extLst>
          </p:cNvPr>
          <p:cNvPicPr>
            <a:picLocks noChangeAspect="1"/>
          </p:cNvPicPr>
          <p:nvPr/>
        </p:nvPicPr>
        <p:blipFill rotWithShape="1">
          <a:blip r:embed="rId2"/>
          <a:srcRect l="33055" t="17073" r="18881" b="5690"/>
          <a:stretch/>
        </p:blipFill>
        <p:spPr>
          <a:xfrm>
            <a:off x="321735" y="872067"/>
            <a:ext cx="5655732" cy="5113866"/>
          </a:xfrm>
          <a:prstGeom prst="rect">
            <a:avLst/>
          </a:prstGeom>
        </p:spPr>
      </p:pic>
      <p:pic>
        <p:nvPicPr>
          <p:cNvPr id="8" name="Resim 7">
            <a:extLst>
              <a:ext uri="{FF2B5EF4-FFF2-40B4-BE49-F238E27FC236}">
                <a16:creationId xmlns:a16="http://schemas.microsoft.com/office/drawing/2014/main" id="{225B81FF-C44C-41AF-9128-DA8E0F0BCE72}"/>
              </a:ext>
            </a:extLst>
          </p:cNvPr>
          <p:cNvPicPr>
            <a:picLocks noChangeAspect="1"/>
          </p:cNvPicPr>
          <p:nvPr/>
        </p:nvPicPr>
        <p:blipFill rotWithShape="1">
          <a:blip r:embed="rId3"/>
          <a:srcRect t="8177" r="11843" b="59586"/>
          <a:stretch/>
        </p:blipFill>
        <p:spPr>
          <a:xfrm>
            <a:off x="6214535" y="872067"/>
            <a:ext cx="5774265" cy="5113865"/>
          </a:xfrm>
          <a:prstGeom prst="rect">
            <a:avLst/>
          </a:prstGeom>
        </p:spPr>
      </p:pic>
      <p:sp>
        <p:nvSpPr>
          <p:cNvPr id="16" name="Metin kutusu 15">
            <a:extLst>
              <a:ext uri="{FF2B5EF4-FFF2-40B4-BE49-F238E27FC236}">
                <a16:creationId xmlns:a16="http://schemas.microsoft.com/office/drawing/2014/main" id="{6761E7AD-6DFD-4F21-8DDB-5A3C4B3B32C9}"/>
              </a:ext>
            </a:extLst>
          </p:cNvPr>
          <p:cNvSpPr txBox="1"/>
          <p:nvPr/>
        </p:nvSpPr>
        <p:spPr>
          <a:xfrm>
            <a:off x="321735" y="6112932"/>
            <a:ext cx="5655732" cy="369332"/>
          </a:xfrm>
          <a:prstGeom prst="rect">
            <a:avLst/>
          </a:prstGeom>
          <a:noFill/>
        </p:spPr>
        <p:txBody>
          <a:bodyPr wrap="square">
            <a:spAutoFit/>
          </a:bodyPr>
          <a:lstStyle/>
          <a:p>
            <a:r>
              <a:rPr lang="tr-TR" dirty="0">
                <a:solidFill>
                  <a:schemeClr val="bg1"/>
                </a:solidFill>
              </a:rPr>
              <a:t>1914</a:t>
            </a:r>
          </a:p>
        </p:txBody>
      </p:sp>
      <p:sp>
        <p:nvSpPr>
          <p:cNvPr id="18" name="Metin kutusu 17">
            <a:extLst>
              <a:ext uri="{FF2B5EF4-FFF2-40B4-BE49-F238E27FC236}">
                <a16:creationId xmlns:a16="http://schemas.microsoft.com/office/drawing/2014/main" id="{97998190-C567-49D1-B6AE-E2F97CC2F6BD}"/>
              </a:ext>
            </a:extLst>
          </p:cNvPr>
          <p:cNvSpPr txBox="1"/>
          <p:nvPr/>
        </p:nvSpPr>
        <p:spPr>
          <a:xfrm>
            <a:off x="6214534" y="6112931"/>
            <a:ext cx="5774266" cy="369332"/>
          </a:xfrm>
          <a:prstGeom prst="rect">
            <a:avLst/>
          </a:prstGeom>
          <a:noFill/>
        </p:spPr>
        <p:txBody>
          <a:bodyPr wrap="square">
            <a:spAutoFit/>
          </a:bodyPr>
          <a:lstStyle/>
          <a:p>
            <a:r>
              <a:rPr lang="tr-TR" dirty="0">
                <a:solidFill>
                  <a:schemeClr val="bg1"/>
                </a:solidFill>
              </a:rPr>
              <a:t>1918</a:t>
            </a:r>
          </a:p>
        </p:txBody>
      </p:sp>
      <p:sp>
        <p:nvSpPr>
          <p:cNvPr id="20" name="Metin kutusu 19">
            <a:extLst>
              <a:ext uri="{FF2B5EF4-FFF2-40B4-BE49-F238E27FC236}">
                <a16:creationId xmlns:a16="http://schemas.microsoft.com/office/drawing/2014/main" id="{3790BD03-1DE7-4B76-8F5C-3D0E434540AE}"/>
              </a:ext>
            </a:extLst>
          </p:cNvPr>
          <p:cNvSpPr txBox="1"/>
          <p:nvPr/>
        </p:nvSpPr>
        <p:spPr>
          <a:xfrm>
            <a:off x="321735" y="375736"/>
            <a:ext cx="6096000" cy="369332"/>
          </a:xfrm>
          <a:prstGeom prst="rect">
            <a:avLst/>
          </a:prstGeom>
          <a:noFill/>
        </p:spPr>
        <p:txBody>
          <a:bodyPr wrap="square">
            <a:spAutoFit/>
          </a:bodyPr>
          <a:lstStyle/>
          <a:p>
            <a:r>
              <a:rPr lang="tr-TR" dirty="0">
                <a:solidFill>
                  <a:schemeClr val="bg1"/>
                </a:solidFill>
              </a:rPr>
              <a:t>I. Dünya Savaşı Öncesi Osmanlı Sınırları</a:t>
            </a:r>
          </a:p>
        </p:txBody>
      </p:sp>
      <p:sp>
        <p:nvSpPr>
          <p:cNvPr id="3" name="Metin kutusu 2">
            <a:extLst>
              <a:ext uri="{FF2B5EF4-FFF2-40B4-BE49-F238E27FC236}">
                <a16:creationId xmlns:a16="http://schemas.microsoft.com/office/drawing/2014/main" id="{F13CDDD7-AEB7-43A5-9996-772619022A89}"/>
              </a:ext>
            </a:extLst>
          </p:cNvPr>
          <p:cNvSpPr txBox="1"/>
          <p:nvPr/>
        </p:nvSpPr>
        <p:spPr>
          <a:xfrm>
            <a:off x="6096000" y="375736"/>
            <a:ext cx="6096000" cy="369332"/>
          </a:xfrm>
          <a:prstGeom prst="rect">
            <a:avLst/>
          </a:prstGeom>
          <a:noFill/>
        </p:spPr>
        <p:txBody>
          <a:bodyPr wrap="square">
            <a:spAutoFit/>
          </a:bodyPr>
          <a:lstStyle/>
          <a:p>
            <a:r>
              <a:rPr lang="tr-TR" dirty="0">
                <a:solidFill>
                  <a:schemeClr val="bg1"/>
                </a:solidFill>
              </a:rPr>
              <a:t>I. Dünya Savaşı Sonrası Osmanlı Sınırları</a:t>
            </a:r>
          </a:p>
        </p:txBody>
      </p:sp>
    </p:spTree>
    <p:extLst>
      <p:ext uri="{BB962C8B-B14F-4D97-AF65-F5344CB8AC3E}">
        <p14:creationId xmlns:p14="http://schemas.microsoft.com/office/powerpoint/2010/main" val="19475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BDBD7427-9DE6-489D-ACA3-1BDE00CF5255}"/>
              </a:ext>
            </a:extLst>
          </p:cNvPr>
          <p:cNvSpPr txBox="1"/>
          <p:nvPr/>
        </p:nvSpPr>
        <p:spPr>
          <a:xfrm>
            <a:off x="0" y="805410"/>
            <a:ext cx="5706533" cy="5986254"/>
          </a:xfrm>
          <a:prstGeom prst="rect">
            <a:avLst/>
          </a:prstGeom>
          <a:noFill/>
        </p:spPr>
        <p:txBody>
          <a:bodyPr wrap="square">
            <a:spAutoFit/>
          </a:bodyPr>
          <a:lstStyle/>
          <a:p>
            <a:r>
              <a:rPr lang="tr-TR" sz="1200" b="1" i="0" dirty="0">
                <a:solidFill>
                  <a:schemeClr val="bg1"/>
                </a:solidFill>
                <a:effectLst/>
                <a:latin typeface="Times New Roman" panose="02020603050405020304" pitchFamily="18" charset="0"/>
              </a:rPr>
              <a:t>1-</a:t>
            </a:r>
            <a:r>
              <a:rPr lang="tr-TR" sz="1200" b="0" i="0" dirty="0">
                <a:solidFill>
                  <a:schemeClr val="bg1"/>
                </a:solidFill>
                <a:effectLst/>
                <a:latin typeface="Times New Roman" panose="02020603050405020304" pitchFamily="18" charset="0"/>
              </a:rPr>
              <a:t> Çanakkale ve İstanbul Boğazlarının açılması, Karadeniz'e serbestçe geçişin temini ve Çanakkale ve Karadeniz istihkamlarının İtilaf Devletleri tarafından işgali sağlanacaktır.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2-</a:t>
            </a:r>
            <a:r>
              <a:rPr lang="tr-TR" sz="1200" b="0" i="0" dirty="0">
                <a:solidFill>
                  <a:schemeClr val="bg1"/>
                </a:solidFill>
                <a:effectLst/>
                <a:latin typeface="Times New Roman" panose="02020603050405020304" pitchFamily="18" charset="0"/>
              </a:rPr>
              <a:t> Osmanlı sularındaki bütün torpil tarlaları ile torpido ve kovan mevzilerinin yerleri gösterilecek ve bunları taramak ve kaldırmak için yardım edilecektir.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3-</a:t>
            </a:r>
            <a:r>
              <a:rPr lang="tr-TR" sz="1200" b="0" i="0" dirty="0">
                <a:solidFill>
                  <a:schemeClr val="bg1"/>
                </a:solidFill>
                <a:effectLst/>
                <a:latin typeface="Times New Roman" panose="02020603050405020304" pitchFamily="18" charset="0"/>
              </a:rPr>
              <a:t> Karadeniz'deki torpiller hakkında bilgi verilecektir.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4-</a:t>
            </a:r>
            <a:r>
              <a:rPr lang="tr-TR" sz="1200" b="0" i="0" dirty="0">
                <a:solidFill>
                  <a:schemeClr val="bg1"/>
                </a:solidFill>
                <a:effectLst/>
                <a:latin typeface="Times New Roman" panose="02020603050405020304" pitchFamily="18" charset="0"/>
              </a:rPr>
              <a:t> İtilaf Devletlerinin bütün esirleri ile Ermeni esirleri kayıtsız şartsız İstanbul'da teslim olunacaktır.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5-</a:t>
            </a:r>
            <a:r>
              <a:rPr lang="tr-TR" sz="1200" b="0" i="0" dirty="0">
                <a:solidFill>
                  <a:schemeClr val="bg1"/>
                </a:solidFill>
                <a:effectLst/>
                <a:latin typeface="Times New Roman" panose="02020603050405020304" pitchFamily="18" charset="0"/>
              </a:rPr>
              <a:t> Hudutların korunması ve iç asayişin temini dışında, Osmanlı ordusu derhal terhis edilecektir.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6-</a:t>
            </a:r>
            <a:r>
              <a:rPr lang="tr-TR" sz="1200" b="0" i="0" dirty="0">
                <a:solidFill>
                  <a:schemeClr val="bg1"/>
                </a:solidFill>
                <a:effectLst/>
                <a:latin typeface="Times New Roman" panose="02020603050405020304" pitchFamily="18" charset="0"/>
              </a:rPr>
              <a:t> Osmanlı harp gemileri teslim olup, gösterilecek Osmanlı limanlarında gözaltında bulundurulacaktır.</a:t>
            </a:r>
          </a:p>
          <a:p>
            <a:r>
              <a:rPr lang="tr-TR" sz="1200" b="1" i="0" dirty="0">
                <a:solidFill>
                  <a:schemeClr val="bg1"/>
                </a:solidFill>
                <a:effectLst/>
                <a:latin typeface="Times New Roman" panose="02020603050405020304" pitchFamily="18" charset="0"/>
              </a:rPr>
              <a:t>7-</a:t>
            </a:r>
            <a:r>
              <a:rPr lang="tr-TR" sz="1200" b="0" i="0" dirty="0">
                <a:solidFill>
                  <a:schemeClr val="bg1"/>
                </a:solidFill>
                <a:effectLst/>
                <a:latin typeface="Times New Roman" panose="02020603050405020304" pitchFamily="18" charset="0"/>
              </a:rPr>
              <a:t> İtilaf Devletleri, güvenliklerini tehdit edecek bir durumun ortaya çıkması halinde herhangi bir stratejik yeri işgal etme hakkına sahip olacaktır.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8-</a:t>
            </a:r>
            <a:r>
              <a:rPr lang="tr-TR" sz="1200" b="0" i="0" dirty="0">
                <a:solidFill>
                  <a:schemeClr val="bg1"/>
                </a:solidFill>
                <a:effectLst/>
                <a:latin typeface="Times New Roman" panose="02020603050405020304" pitchFamily="18" charset="0"/>
              </a:rPr>
              <a:t> Osmanlı demiryollarından İtilaf Devletleri istifade edecekler ve Osmanlı ticaret gemileri onların hizmetinde bulundurulacaktır.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9-</a:t>
            </a:r>
            <a:r>
              <a:rPr lang="tr-TR" sz="1200" b="0" i="0" dirty="0">
                <a:solidFill>
                  <a:schemeClr val="bg1"/>
                </a:solidFill>
                <a:effectLst/>
                <a:latin typeface="Times New Roman" panose="02020603050405020304" pitchFamily="18" charset="0"/>
              </a:rPr>
              <a:t> İtilaf Devletleri, Osmanlı tersane ve limanlarındaki vasıtalardan istifade sağlayacaktır.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10-</a:t>
            </a:r>
            <a:r>
              <a:rPr lang="tr-TR" sz="1200" b="0" i="0" dirty="0">
                <a:solidFill>
                  <a:schemeClr val="bg1"/>
                </a:solidFill>
                <a:effectLst/>
                <a:latin typeface="Times New Roman" panose="02020603050405020304" pitchFamily="18" charset="0"/>
              </a:rPr>
              <a:t> Toros Tünelleri, İtilaf Devletleri tarafından işgal olunacaktır.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11-</a:t>
            </a:r>
            <a:r>
              <a:rPr lang="tr-TR" sz="1200" b="0" i="0" dirty="0">
                <a:solidFill>
                  <a:schemeClr val="bg1"/>
                </a:solidFill>
                <a:effectLst/>
                <a:latin typeface="Times New Roman" panose="02020603050405020304" pitchFamily="18" charset="0"/>
              </a:rPr>
              <a:t> İran içlerinde ve Kafkasya'da bulunan Osmanlı kuvvetleri, işgal ettikleri yerlerden geri çekilecekler.</a:t>
            </a:r>
          </a:p>
          <a:p>
            <a:br>
              <a:rPr lang="tr-TR" sz="1200" dirty="0">
                <a:solidFill>
                  <a:schemeClr val="bg1"/>
                </a:solidFill>
              </a:rPr>
            </a:br>
            <a:r>
              <a:rPr kumimoji="0" lang="tr-TR" sz="12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12-</a:t>
            </a:r>
            <a:r>
              <a:rPr kumimoji="0" lang="tr-TR" sz="1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rPr>
              <a:t> Hükümet haberleşmesi dışında, telsiz, telgraf ve kabloların denetimi, İtilaf Devletlerine geçecektir.</a:t>
            </a:r>
            <a:br>
              <a:rPr kumimoji="0" lang="tr-TR" sz="1200" b="0" i="0" u="none" strike="noStrike" kern="1200" cap="none" spc="0" normalizeH="0" baseline="0" noProof="0" dirty="0">
                <a:ln>
                  <a:noFill/>
                </a:ln>
                <a:solidFill>
                  <a:prstClr val="black"/>
                </a:solidFill>
                <a:effectLst/>
                <a:uLnTx/>
                <a:uFillTx/>
                <a:latin typeface="Calibri"/>
                <a:ea typeface="+mn-ea"/>
                <a:cs typeface="+mn-cs"/>
              </a:rPr>
            </a:br>
            <a:endParaRPr lang="tr-TR" sz="1100" dirty="0"/>
          </a:p>
        </p:txBody>
      </p:sp>
      <p:sp>
        <p:nvSpPr>
          <p:cNvPr id="6" name="Metin kutusu 5">
            <a:extLst>
              <a:ext uri="{FF2B5EF4-FFF2-40B4-BE49-F238E27FC236}">
                <a16:creationId xmlns:a16="http://schemas.microsoft.com/office/drawing/2014/main" id="{717B7257-CE22-44BD-8C4F-605B2353E24B}"/>
              </a:ext>
            </a:extLst>
          </p:cNvPr>
          <p:cNvSpPr txBox="1"/>
          <p:nvPr/>
        </p:nvSpPr>
        <p:spPr>
          <a:xfrm>
            <a:off x="5900924" y="498776"/>
            <a:ext cx="6121400" cy="6370975"/>
          </a:xfrm>
          <a:prstGeom prst="rect">
            <a:avLst/>
          </a:prstGeom>
          <a:noFill/>
        </p:spPr>
        <p:txBody>
          <a:bodyPr wrap="square">
            <a:spAutoFit/>
          </a:bodyPr>
          <a:lstStyle/>
          <a:p>
            <a:br>
              <a:rPr lang="tr-TR" sz="1200" dirty="0">
                <a:solidFill>
                  <a:schemeClr val="bg1"/>
                </a:solidFill>
              </a:rPr>
            </a:br>
            <a:r>
              <a:rPr lang="tr-TR" sz="1200" b="1" i="0" dirty="0">
                <a:solidFill>
                  <a:schemeClr val="bg1"/>
                </a:solidFill>
                <a:effectLst/>
                <a:latin typeface="Times New Roman" panose="02020603050405020304" pitchFamily="18" charset="0"/>
              </a:rPr>
              <a:t>13-</a:t>
            </a:r>
            <a:r>
              <a:rPr lang="tr-TR" sz="1200" b="0" i="0" dirty="0">
                <a:solidFill>
                  <a:schemeClr val="bg1"/>
                </a:solidFill>
                <a:effectLst/>
                <a:latin typeface="Times New Roman" panose="02020603050405020304" pitchFamily="18" charset="0"/>
              </a:rPr>
              <a:t> Askeri, ticari ve denizle ilgili madde ve malzemelerin tahribi önlenecektir.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14-</a:t>
            </a:r>
            <a:r>
              <a:rPr lang="tr-TR" sz="1200" b="0" i="0" dirty="0">
                <a:solidFill>
                  <a:schemeClr val="bg1"/>
                </a:solidFill>
                <a:effectLst/>
                <a:latin typeface="Times New Roman" panose="02020603050405020304" pitchFamily="18" charset="0"/>
              </a:rPr>
              <a:t> İtilaf Devletleri kömür, mazot ve yağ maddelerini Türkiye'den temin edeceklerdir.(Bu maddelerden hiç biri ihraç olunmayacaktır.)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15-</a:t>
            </a:r>
            <a:r>
              <a:rPr lang="tr-TR" sz="1200" b="0" i="0" dirty="0">
                <a:solidFill>
                  <a:schemeClr val="bg1"/>
                </a:solidFill>
                <a:effectLst/>
                <a:latin typeface="Times New Roman" panose="02020603050405020304" pitchFamily="18" charset="0"/>
              </a:rPr>
              <a:t> Bütün demiryolları, İtilaf Devletleri'nin zabıtası tarafından kontrol altına alınacaktır</a:t>
            </a:r>
            <a:endParaRPr lang="tr-TR" sz="1200" b="1" dirty="0">
              <a:solidFill>
                <a:schemeClr val="bg1"/>
              </a:solidFill>
              <a:latin typeface="Times New Roman" panose="02020603050405020304" pitchFamily="18" charset="0"/>
            </a:endParaRPr>
          </a:p>
          <a:p>
            <a:endParaRPr lang="tr-TR" sz="1200" b="1" i="0" dirty="0">
              <a:solidFill>
                <a:schemeClr val="bg1"/>
              </a:solidFill>
              <a:effectLst/>
              <a:latin typeface="Times New Roman" panose="02020603050405020304" pitchFamily="18" charset="0"/>
            </a:endParaRPr>
          </a:p>
          <a:p>
            <a:r>
              <a:rPr lang="tr-TR" sz="1200" b="1" i="0" dirty="0">
                <a:solidFill>
                  <a:schemeClr val="bg1"/>
                </a:solidFill>
                <a:effectLst/>
                <a:latin typeface="Times New Roman" panose="02020603050405020304" pitchFamily="18" charset="0"/>
              </a:rPr>
              <a:t>16-</a:t>
            </a:r>
            <a:r>
              <a:rPr lang="tr-TR" sz="1200" b="0" i="0" dirty="0">
                <a:solidFill>
                  <a:schemeClr val="bg1"/>
                </a:solidFill>
                <a:effectLst/>
                <a:latin typeface="Times New Roman" panose="02020603050405020304" pitchFamily="18" charset="0"/>
              </a:rPr>
              <a:t> Hicaz, </a:t>
            </a:r>
            <a:r>
              <a:rPr lang="tr-TR" sz="1200" b="0" i="0" dirty="0" err="1">
                <a:solidFill>
                  <a:schemeClr val="bg1"/>
                </a:solidFill>
                <a:effectLst/>
                <a:latin typeface="Times New Roman" panose="02020603050405020304" pitchFamily="18" charset="0"/>
              </a:rPr>
              <a:t>Asir</a:t>
            </a:r>
            <a:r>
              <a:rPr lang="tr-TR" sz="1200" b="0" i="0" dirty="0">
                <a:solidFill>
                  <a:schemeClr val="bg1"/>
                </a:solidFill>
                <a:effectLst/>
                <a:latin typeface="Times New Roman" panose="02020603050405020304" pitchFamily="18" charset="0"/>
              </a:rPr>
              <a:t>, Yemen, Suriye ve Irak'taki kuvvetler en yakın İtilaf Devletleri'nin kumandanlarına teslim olunacaktır.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17-</a:t>
            </a:r>
            <a:r>
              <a:rPr lang="tr-TR" sz="1200" b="0" i="0" dirty="0">
                <a:solidFill>
                  <a:schemeClr val="bg1"/>
                </a:solidFill>
                <a:effectLst/>
                <a:latin typeface="Times New Roman" panose="02020603050405020304" pitchFamily="18" charset="0"/>
              </a:rPr>
              <a:t> Trablus ve Bingazi'deki Osmanlı subayları en yakın İtalyan garnizonuna teslim olacaktır.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18-</a:t>
            </a:r>
            <a:r>
              <a:rPr lang="tr-TR" sz="1200" b="0" i="0" dirty="0">
                <a:solidFill>
                  <a:schemeClr val="bg1"/>
                </a:solidFill>
                <a:effectLst/>
                <a:latin typeface="Times New Roman" panose="02020603050405020304" pitchFamily="18" charset="0"/>
              </a:rPr>
              <a:t> Trablus ve Bingazi'de Osmanlı işgali altında bulunan limanlar İtalyanlara teslim olunacaktır.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19-</a:t>
            </a:r>
            <a:r>
              <a:rPr lang="tr-TR" sz="1200" b="0" i="0" dirty="0">
                <a:solidFill>
                  <a:schemeClr val="bg1"/>
                </a:solidFill>
                <a:effectLst/>
                <a:latin typeface="Times New Roman" panose="02020603050405020304" pitchFamily="18" charset="0"/>
              </a:rPr>
              <a:t> Asker ve sivil Alman ve Avusturya uyruğu, bir ay zarfında Osmanlı topraklarını terk edeceklerdir.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20-</a:t>
            </a:r>
            <a:r>
              <a:rPr lang="tr-TR" sz="1200" b="0" i="0" dirty="0">
                <a:solidFill>
                  <a:schemeClr val="bg1"/>
                </a:solidFill>
                <a:effectLst/>
                <a:latin typeface="Times New Roman" panose="02020603050405020304" pitchFamily="18" charset="0"/>
              </a:rPr>
              <a:t> Gerek askeri teçhizatın teslimine, gerek Osmanlı Ordusunun terhisine ve gerekse nakil vasıtalarının İtilaf Devletleri'ne teslimine dair verilecek herhangi bir emir, derhal yerine getirilecektir.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21-</a:t>
            </a:r>
            <a:r>
              <a:rPr lang="tr-TR" sz="1200" b="0" i="0" dirty="0">
                <a:solidFill>
                  <a:schemeClr val="bg1"/>
                </a:solidFill>
                <a:effectLst/>
                <a:latin typeface="Times New Roman" panose="02020603050405020304" pitchFamily="18" charset="0"/>
              </a:rPr>
              <a:t> İtilaf Devletleri adına bir üye, iaşe nezaretinde çalışacak bu devletlerin ihtiyaçlarını temin edecek ve isteyeceği her bilgi kendisine verilecektir.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22-</a:t>
            </a:r>
            <a:r>
              <a:rPr lang="tr-TR" sz="1200" b="0" i="0" dirty="0">
                <a:solidFill>
                  <a:schemeClr val="bg1"/>
                </a:solidFill>
                <a:effectLst/>
                <a:latin typeface="Times New Roman" panose="02020603050405020304" pitchFamily="18" charset="0"/>
              </a:rPr>
              <a:t> Osmanlı harp esirleri, İtilaf Devletleri'nin nezdinde kalacaktır.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23-</a:t>
            </a:r>
            <a:r>
              <a:rPr lang="tr-TR" sz="1200" b="0" i="0" dirty="0">
                <a:solidFill>
                  <a:schemeClr val="bg1"/>
                </a:solidFill>
                <a:effectLst/>
                <a:latin typeface="Times New Roman" panose="02020603050405020304" pitchFamily="18" charset="0"/>
              </a:rPr>
              <a:t> Osmanlı Hükümeti, merkezi devletlerle bütün ilişkilerini kesecektir.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24-</a:t>
            </a:r>
            <a:r>
              <a:rPr lang="tr-TR" sz="1200" b="0" i="0" dirty="0">
                <a:solidFill>
                  <a:schemeClr val="bg1"/>
                </a:solidFill>
                <a:effectLst/>
                <a:latin typeface="Times New Roman" panose="02020603050405020304" pitchFamily="18" charset="0"/>
              </a:rPr>
              <a:t> Altı vilayet adı verilen yerlerde bir kargaşalık olursa, vilayetlerin herhangi bir kısmının işgali hakkını İtilaf Devletleri haiz bulunacaktır.</a:t>
            </a:r>
            <a:br>
              <a:rPr lang="tr-TR" sz="1200" dirty="0">
                <a:solidFill>
                  <a:schemeClr val="bg1"/>
                </a:solidFill>
              </a:rPr>
            </a:br>
            <a:br>
              <a:rPr lang="tr-TR" sz="1200" dirty="0">
                <a:solidFill>
                  <a:schemeClr val="bg1"/>
                </a:solidFill>
              </a:rPr>
            </a:br>
            <a:r>
              <a:rPr lang="tr-TR" sz="1200" b="1" i="0" dirty="0">
                <a:solidFill>
                  <a:schemeClr val="bg1"/>
                </a:solidFill>
                <a:effectLst/>
                <a:latin typeface="Times New Roman" panose="02020603050405020304" pitchFamily="18" charset="0"/>
              </a:rPr>
              <a:t>25-</a:t>
            </a:r>
            <a:r>
              <a:rPr lang="tr-TR" sz="1200" b="0" i="0" dirty="0">
                <a:solidFill>
                  <a:schemeClr val="bg1"/>
                </a:solidFill>
                <a:effectLst/>
                <a:latin typeface="Times New Roman" panose="02020603050405020304" pitchFamily="18" charset="0"/>
              </a:rPr>
              <a:t> Müttefiklerle Osmanlı Devleti arasındaki savaş, 1918 yılı Ekim ayının 31 günü mahalli saat ile öğle zamanı sona erecektir.</a:t>
            </a:r>
            <a:endParaRPr lang="tr-TR" sz="1200" dirty="0">
              <a:solidFill>
                <a:schemeClr val="bg1"/>
              </a:solidFill>
            </a:endParaRPr>
          </a:p>
        </p:txBody>
      </p:sp>
      <p:sp>
        <p:nvSpPr>
          <p:cNvPr id="8" name="Metin kutusu 7">
            <a:extLst>
              <a:ext uri="{FF2B5EF4-FFF2-40B4-BE49-F238E27FC236}">
                <a16:creationId xmlns:a16="http://schemas.microsoft.com/office/drawing/2014/main" id="{7D9B6DEE-9E58-4F7D-84E7-32510E470E7F}"/>
              </a:ext>
            </a:extLst>
          </p:cNvPr>
          <p:cNvSpPr txBox="1"/>
          <p:nvPr/>
        </p:nvSpPr>
        <p:spPr>
          <a:xfrm>
            <a:off x="165100" y="129444"/>
            <a:ext cx="6096000" cy="369332"/>
          </a:xfrm>
          <a:prstGeom prst="rect">
            <a:avLst/>
          </a:prstGeom>
          <a:noFill/>
        </p:spPr>
        <p:txBody>
          <a:bodyPr wrap="square">
            <a:spAutoFit/>
          </a:bodyPr>
          <a:lstStyle/>
          <a:p>
            <a:r>
              <a:rPr lang="tr-TR" b="1" dirty="0">
                <a:solidFill>
                  <a:schemeClr val="bg1"/>
                </a:solidFill>
              </a:rPr>
              <a:t>Mondros Ateşkes Antlaşması’nın maddeleri şunlardır</a:t>
            </a:r>
          </a:p>
        </p:txBody>
      </p:sp>
      <p:cxnSp>
        <p:nvCxnSpPr>
          <p:cNvPr id="5" name="Düz Ok Bağlayıcısı 4">
            <a:extLst>
              <a:ext uri="{FF2B5EF4-FFF2-40B4-BE49-F238E27FC236}">
                <a16:creationId xmlns:a16="http://schemas.microsoft.com/office/drawing/2014/main" id="{EE0DE9AB-8435-47AA-8928-E61548639094}"/>
              </a:ext>
            </a:extLst>
          </p:cNvPr>
          <p:cNvCxnSpPr>
            <a:cxnSpLocks/>
          </p:cNvCxnSpPr>
          <p:nvPr/>
        </p:nvCxnSpPr>
        <p:spPr>
          <a:xfrm>
            <a:off x="2853266" y="6728556"/>
            <a:ext cx="1654566" cy="0"/>
          </a:xfrm>
          <a:prstGeom prst="straightConnector1">
            <a:avLst/>
          </a:prstGeom>
          <a:ln>
            <a:tailEnd type="triangle"/>
          </a:ln>
          <a:effectLst>
            <a:glow rad="190500">
              <a:srgbClr val="7030A0"/>
            </a:glow>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7" name="Düz Ok Bağlayıcısı 6">
            <a:extLst>
              <a:ext uri="{FF2B5EF4-FFF2-40B4-BE49-F238E27FC236}">
                <a16:creationId xmlns:a16="http://schemas.microsoft.com/office/drawing/2014/main" id="{BC74508D-349A-42B6-B406-5078E9923C31}"/>
              </a:ext>
            </a:extLst>
          </p:cNvPr>
          <p:cNvCxnSpPr/>
          <p:nvPr/>
        </p:nvCxnSpPr>
        <p:spPr>
          <a:xfrm>
            <a:off x="4889329" y="2514600"/>
            <a:ext cx="914400" cy="914400"/>
          </a:xfrm>
          <a:prstGeom prst="straightConnector1">
            <a:avLst/>
          </a:prstGeom>
          <a:ln>
            <a:tailEnd type="triangle"/>
          </a:ln>
          <a:effectLst>
            <a:glow rad="190500">
              <a:schemeClr val="accent1">
                <a:satMod val="175000"/>
              </a:schemeClr>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C438059-8E01-4737-A9E9-7A3BFEA86F09}"/>
              </a:ext>
            </a:extLst>
          </p:cNvPr>
          <p:cNvCxnSpPr/>
          <p:nvPr/>
        </p:nvCxnSpPr>
        <p:spPr>
          <a:xfrm>
            <a:off x="10970898" y="132244"/>
            <a:ext cx="914400" cy="914400"/>
          </a:xfrm>
          <a:prstGeom prst="straightConnector1">
            <a:avLst/>
          </a:prstGeom>
          <a:ln>
            <a:tailEnd type="triangle"/>
          </a:ln>
          <a:effectLst>
            <a:glow rad="190500">
              <a:srgbClr val="FF0000"/>
            </a:glow>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56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FBAD7AB-BF58-4685-A9C6-70DFA90F10D3}"/>
              </a:ext>
            </a:extLst>
          </p:cNvPr>
          <p:cNvSpPr txBox="1"/>
          <p:nvPr/>
        </p:nvSpPr>
        <p:spPr>
          <a:xfrm>
            <a:off x="223475" y="129741"/>
            <a:ext cx="6782689" cy="2308324"/>
          </a:xfrm>
          <a:prstGeom prst="rect">
            <a:avLst/>
          </a:prstGeom>
          <a:noFill/>
        </p:spPr>
        <p:txBody>
          <a:bodyPr wrap="square">
            <a:spAutoFit/>
          </a:bodyPr>
          <a:lstStyle/>
          <a:p>
            <a:pPr algn="just"/>
            <a:r>
              <a:rPr lang="tr-TR" sz="1600" b="1" dirty="0">
                <a:solidFill>
                  <a:srgbClr val="FF0000"/>
                </a:solidFill>
              </a:rPr>
              <a:t>Mondros Ateşkesine</a:t>
            </a:r>
          </a:p>
          <a:p>
            <a:pPr algn="just"/>
            <a:r>
              <a:rPr lang="tr-TR" sz="1600" b="1" dirty="0">
                <a:solidFill>
                  <a:srgbClr val="FF0000"/>
                </a:solidFill>
              </a:rPr>
              <a:t>İstanbul </a:t>
            </a:r>
            <a:r>
              <a:rPr lang="tr-TR" sz="1600" b="1" dirty="0" err="1">
                <a:solidFill>
                  <a:srgbClr val="FF0000"/>
                </a:solidFill>
              </a:rPr>
              <a:t>Hükûmeti’nin</a:t>
            </a:r>
            <a:r>
              <a:rPr lang="tr-TR" sz="1600" b="1" dirty="0">
                <a:solidFill>
                  <a:srgbClr val="FF0000"/>
                </a:solidFill>
              </a:rPr>
              <a:t> Tepkisi:</a:t>
            </a:r>
            <a:r>
              <a:rPr lang="tr-TR" sz="1600" dirty="0">
                <a:solidFill>
                  <a:srgbClr val="FF0000"/>
                </a:solidFill>
              </a:rPr>
              <a:t> </a:t>
            </a:r>
          </a:p>
          <a:p>
            <a:pPr algn="just"/>
            <a:endParaRPr lang="tr-TR" sz="1400" dirty="0">
              <a:solidFill>
                <a:srgbClr val="FF0000"/>
              </a:solidFill>
            </a:endParaRPr>
          </a:p>
          <a:p>
            <a:pPr marL="285750" indent="-285750" algn="just">
              <a:buFont typeface="Arial" panose="020B0604020202020204" pitchFamily="34" charset="0"/>
              <a:buChar char="•"/>
            </a:pPr>
            <a:r>
              <a:rPr lang="tr-TR" sz="1400" dirty="0">
                <a:solidFill>
                  <a:schemeClr val="bg1"/>
                </a:solidFill>
              </a:rPr>
              <a:t>İttifak Devletleri’nde yer alan diğer devletlerle imzalanan ateşkeslerin koşullarına kıyasla Mondros’u olumlu bulduğunu açıklaması  nedeniyle Ahmet İzzet Paşa Hükûmeti istifa etti.</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 Tevfik Paşa yeni hükûmeti kurdu. Padişah </a:t>
            </a:r>
            <a:r>
              <a:rPr lang="tr-TR" sz="1400" dirty="0" err="1">
                <a:solidFill>
                  <a:schemeClr val="bg1"/>
                </a:solidFill>
              </a:rPr>
              <a:t>Mebusan</a:t>
            </a:r>
            <a:r>
              <a:rPr lang="tr-TR" sz="1400" dirty="0">
                <a:solidFill>
                  <a:schemeClr val="bg1"/>
                </a:solidFill>
              </a:rPr>
              <a:t> Meclisini dağıttı. İşgalcilerin baskıları karşısında Tevfik Paşa Hükûmeti de istifa edince İngiliz yanlısı politika izleyen  Damat Ferit Paşa Hükûmeti kuruldu.</a:t>
            </a:r>
          </a:p>
        </p:txBody>
      </p:sp>
      <p:sp>
        <p:nvSpPr>
          <p:cNvPr id="5" name="Metin kutusu 4">
            <a:extLst>
              <a:ext uri="{FF2B5EF4-FFF2-40B4-BE49-F238E27FC236}">
                <a16:creationId xmlns:a16="http://schemas.microsoft.com/office/drawing/2014/main" id="{E95727FB-6899-4234-B1CD-D61173593709}"/>
              </a:ext>
            </a:extLst>
          </p:cNvPr>
          <p:cNvSpPr txBox="1"/>
          <p:nvPr/>
        </p:nvSpPr>
        <p:spPr>
          <a:xfrm>
            <a:off x="7259455" y="1743873"/>
            <a:ext cx="4773084" cy="2277547"/>
          </a:xfrm>
          <a:prstGeom prst="rect">
            <a:avLst/>
          </a:prstGeom>
          <a:noFill/>
        </p:spPr>
        <p:txBody>
          <a:bodyPr wrap="square">
            <a:spAutoFit/>
          </a:bodyPr>
          <a:lstStyle/>
          <a:p>
            <a:pPr algn="just"/>
            <a:r>
              <a:rPr lang="tr-TR" sz="1600" b="1" dirty="0">
                <a:solidFill>
                  <a:srgbClr val="FF0000"/>
                </a:solidFill>
              </a:rPr>
              <a:t>Mustafa Kemal’in Tepkisi: </a:t>
            </a:r>
          </a:p>
          <a:p>
            <a:pPr marL="285750" indent="-285750" algn="just">
              <a:buFont typeface="Arial" panose="020B0604020202020204" pitchFamily="34" charset="0"/>
              <a:buChar char="•"/>
            </a:pPr>
            <a:r>
              <a:rPr lang="tr-TR" sz="1400" dirty="0">
                <a:solidFill>
                  <a:schemeClr val="bg1"/>
                </a:solidFill>
              </a:rPr>
              <a:t>Mustafa Kemal, antlaşmanın çok ağır şartlar içerdiği ve bağımsızlıkla bağdaşmayan bir antlaşma olduğu konusunda padişahı ve İstanbul </a:t>
            </a:r>
            <a:r>
              <a:rPr lang="tr-TR" sz="1400" dirty="0" err="1">
                <a:solidFill>
                  <a:schemeClr val="bg1"/>
                </a:solidFill>
              </a:rPr>
              <a:t>Hükûmeti’ni</a:t>
            </a:r>
            <a:r>
              <a:rPr lang="tr-TR" sz="1400" dirty="0">
                <a:solidFill>
                  <a:schemeClr val="bg1"/>
                </a:solidFill>
              </a:rPr>
              <a:t> uyarmaya çalıştı.</a:t>
            </a:r>
          </a:p>
          <a:p>
            <a:pPr algn="just"/>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Ateşkes imzalandığında Adana’da Yıldırım Orduları komutanı olan Mustafa Kemal, İngilizlerin İskenderun’a yönelmesi üzerine, emrindeki kuvvetlerle işgallere karşı koyma kararı alan Mustafa Kemal, İstanbul </a:t>
            </a:r>
            <a:r>
              <a:rPr lang="tr-TR" sz="1400" dirty="0" err="1">
                <a:solidFill>
                  <a:schemeClr val="bg1"/>
                </a:solidFill>
              </a:rPr>
              <a:t>Hükûmeti’nin</a:t>
            </a:r>
            <a:r>
              <a:rPr lang="tr-TR" sz="1400" dirty="0">
                <a:solidFill>
                  <a:schemeClr val="bg1"/>
                </a:solidFill>
              </a:rPr>
              <a:t> tepkisiyle karşılaştı</a:t>
            </a:r>
          </a:p>
        </p:txBody>
      </p:sp>
      <p:sp>
        <p:nvSpPr>
          <p:cNvPr id="7" name="Metin kutusu 6">
            <a:extLst>
              <a:ext uri="{FF2B5EF4-FFF2-40B4-BE49-F238E27FC236}">
                <a16:creationId xmlns:a16="http://schemas.microsoft.com/office/drawing/2014/main" id="{DA8FF6C5-430F-427C-9AF0-0057EEDAA0EC}"/>
              </a:ext>
            </a:extLst>
          </p:cNvPr>
          <p:cNvSpPr txBox="1"/>
          <p:nvPr/>
        </p:nvSpPr>
        <p:spPr>
          <a:xfrm>
            <a:off x="243467" y="2986090"/>
            <a:ext cx="5028492" cy="3693319"/>
          </a:xfrm>
          <a:prstGeom prst="rect">
            <a:avLst/>
          </a:prstGeom>
          <a:noFill/>
        </p:spPr>
        <p:txBody>
          <a:bodyPr wrap="square">
            <a:spAutoFit/>
          </a:bodyPr>
          <a:lstStyle/>
          <a:p>
            <a:endParaRPr lang="tr-TR" dirty="0"/>
          </a:p>
          <a:p>
            <a:pPr algn="just"/>
            <a:r>
              <a:rPr lang="tr-TR" sz="2000" b="1" dirty="0">
                <a:solidFill>
                  <a:srgbClr val="FF0000"/>
                </a:solidFill>
              </a:rPr>
              <a:t>Halkın tepkisi:</a:t>
            </a:r>
          </a:p>
          <a:p>
            <a:pPr marL="285750" indent="-285750" algn="just">
              <a:buFont typeface="Arial" panose="020B0604020202020204" pitchFamily="34" charset="0"/>
              <a:buChar char="•"/>
            </a:pPr>
            <a:r>
              <a:rPr lang="tr-TR" sz="1400" dirty="0">
                <a:solidFill>
                  <a:schemeClr val="bg1"/>
                </a:solidFill>
              </a:rPr>
              <a:t>Halkın büyük bir çoğunluğu,  </a:t>
            </a:r>
          </a:p>
          <a:p>
            <a:pPr algn="just"/>
            <a:r>
              <a:rPr lang="tr-TR" sz="1400" dirty="0">
                <a:solidFill>
                  <a:schemeClr val="bg1"/>
                </a:solidFill>
              </a:rPr>
              <a:t>       İstanbul </a:t>
            </a:r>
            <a:r>
              <a:rPr lang="tr-TR" sz="1400" dirty="0" err="1">
                <a:solidFill>
                  <a:schemeClr val="bg1"/>
                </a:solidFill>
              </a:rPr>
              <a:t>Hükûmeti’nin</a:t>
            </a:r>
            <a:r>
              <a:rPr lang="tr-TR" sz="1400" dirty="0">
                <a:solidFill>
                  <a:schemeClr val="bg1"/>
                </a:solidFill>
              </a:rPr>
              <a:t> ağır </a:t>
            </a:r>
          </a:p>
          <a:p>
            <a:pPr algn="just"/>
            <a:r>
              <a:rPr lang="tr-TR" sz="1400" dirty="0">
                <a:solidFill>
                  <a:schemeClr val="bg1"/>
                </a:solidFill>
              </a:rPr>
              <a:t>       hükümlü bir ateşkes imzala-</a:t>
            </a:r>
          </a:p>
          <a:p>
            <a:pPr algn="just"/>
            <a:r>
              <a:rPr lang="tr-TR" sz="1400" dirty="0">
                <a:solidFill>
                  <a:schemeClr val="bg1"/>
                </a:solidFill>
              </a:rPr>
              <a:t>       </a:t>
            </a:r>
            <a:r>
              <a:rPr lang="tr-TR" sz="1400" dirty="0" err="1">
                <a:solidFill>
                  <a:schemeClr val="bg1"/>
                </a:solidFill>
              </a:rPr>
              <a:t>ması</a:t>
            </a:r>
            <a:r>
              <a:rPr lang="tr-TR" sz="1400" dirty="0">
                <a:solidFill>
                  <a:schemeClr val="bg1"/>
                </a:solidFill>
              </a:rPr>
              <a:t> ve işgallere tepkisiz kalması </a:t>
            </a:r>
          </a:p>
          <a:p>
            <a:pPr algn="just"/>
            <a:r>
              <a:rPr lang="tr-TR" sz="1400" dirty="0">
                <a:solidFill>
                  <a:schemeClr val="bg1"/>
                </a:solidFill>
              </a:rPr>
              <a:t>       üzerine bölgelerinde direniş göstermek </a:t>
            </a:r>
          </a:p>
          <a:p>
            <a:pPr algn="just"/>
            <a:r>
              <a:rPr lang="tr-TR" sz="1400" dirty="0">
                <a:solidFill>
                  <a:schemeClr val="bg1"/>
                </a:solidFill>
              </a:rPr>
              <a:t>       için kendiliğinden örgütlenmeye başladı.</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 Halk, işgal güçleri karşısında bulundukları bölgeleri korumak için direniş cemiyetleri kurdu, miting ve protestolarla işgallerin haksızlığını tüm dünyaya duyurmaya çalıştı.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Daha sonra </a:t>
            </a:r>
            <a:r>
              <a:rPr lang="tr-TR" sz="1400" dirty="0" err="1">
                <a:solidFill>
                  <a:schemeClr val="bg1"/>
                </a:solidFill>
              </a:rPr>
              <a:t>Kuvay</a:t>
            </a:r>
            <a:r>
              <a:rPr lang="tr-TR" sz="1400" dirty="0">
                <a:solidFill>
                  <a:schemeClr val="bg1"/>
                </a:solidFill>
              </a:rPr>
              <a:t>-ı </a:t>
            </a:r>
            <a:r>
              <a:rPr lang="tr-TR" sz="1400" dirty="0" err="1">
                <a:solidFill>
                  <a:schemeClr val="bg1"/>
                </a:solidFill>
              </a:rPr>
              <a:t>Millîye’yi</a:t>
            </a:r>
            <a:r>
              <a:rPr lang="tr-TR" sz="1400" dirty="0">
                <a:solidFill>
                  <a:schemeClr val="bg1"/>
                </a:solidFill>
              </a:rPr>
              <a:t> oluşturan halk işgalci güçlere karşı silahlı mücadeleye geçerek yaşadıkları toprakları korumaya başladı.</a:t>
            </a:r>
          </a:p>
        </p:txBody>
      </p:sp>
      <p:pic>
        <p:nvPicPr>
          <p:cNvPr id="10" name="Resim 9">
            <a:extLst>
              <a:ext uri="{FF2B5EF4-FFF2-40B4-BE49-F238E27FC236}">
                <a16:creationId xmlns:a16="http://schemas.microsoft.com/office/drawing/2014/main" id="{18610950-410A-457B-805A-D977A761C9E8}"/>
              </a:ext>
            </a:extLst>
          </p:cNvPr>
          <p:cNvPicPr>
            <a:picLocks noChangeAspect="1"/>
          </p:cNvPicPr>
          <p:nvPr/>
        </p:nvPicPr>
        <p:blipFill>
          <a:blip r:embed="rId2"/>
          <a:stretch>
            <a:fillRect/>
          </a:stretch>
        </p:blipFill>
        <p:spPr>
          <a:xfrm>
            <a:off x="3719384" y="2301335"/>
            <a:ext cx="2916198" cy="1789306"/>
          </a:xfrm>
          <a:prstGeom prst="rect">
            <a:avLst/>
          </a:prstGeom>
          <a:effectLst>
            <a:glow rad="342900">
              <a:schemeClr val="bg1"/>
            </a:glow>
          </a:effectLst>
        </p:spPr>
      </p:pic>
      <p:pic>
        <p:nvPicPr>
          <p:cNvPr id="4" name="Resim 3">
            <a:extLst>
              <a:ext uri="{FF2B5EF4-FFF2-40B4-BE49-F238E27FC236}">
                <a16:creationId xmlns:a16="http://schemas.microsoft.com/office/drawing/2014/main" id="{88252198-D7ED-4E4D-88E6-D08213025F9E}"/>
              </a:ext>
            </a:extLst>
          </p:cNvPr>
          <p:cNvPicPr>
            <a:picLocks noChangeAspect="1"/>
          </p:cNvPicPr>
          <p:nvPr/>
        </p:nvPicPr>
        <p:blipFill>
          <a:blip r:embed="rId3"/>
          <a:stretch>
            <a:fillRect/>
          </a:stretch>
        </p:blipFill>
        <p:spPr>
          <a:xfrm>
            <a:off x="10064312" y="3929895"/>
            <a:ext cx="2127688" cy="701101"/>
          </a:xfrm>
          <a:prstGeom prst="rect">
            <a:avLst/>
          </a:prstGeom>
        </p:spPr>
      </p:pic>
      <p:cxnSp>
        <p:nvCxnSpPr>
          <p:cNvPr id="11" name="Düz Ok Bağlayıcısı 10">
            <a:extLst>
              <a:ext uri="{FF2B5EF4-FFF2-40B4-BE49-F238E27FC236}">
                <a16:creationId xmlns:a16="http://schemas.microsoft.com/office/drawing/2014/main" id="{B3739871-8594-4DDC-B91D-D2ECACB24347}"/>
              </a:ext>
            </a:extLst>
          </p:cNvPr>
          <p:cNvCxnSpPr>
            <a:cxnSpLocks/>
          </p:cNvCxnSpPr>
          <p:nvPr/>
        </p:nvCxnSpPr>
        <p:spPr>
          <a:xfrm>
            <a:off x="412751" y="2882647"/>
            <a:ext cx="1801060" cy="0"/>
          </a:xfrm>
          <a:prstGeom prst="straightConnector1">
            <a:avLst/>
          </a:prstGeom>
          <a:ln>
            <a:tailEnd type="triangle"/>
          </a:ln>
          <a:effectLst>
            <a:glow rad="228600">
              <a:srgbClr val="FF0000">
                <a:alpha val="40000"/>
              </a:srgbClr>
            </a:glow>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3B108BFE-D365-4A08-90A2-2B655218C144}"/>
              </a:ext>
            </a:extLst>
          </p:cNvPr>
          <p:cNvCxnSpPr>
            <a:cxnSpLocks/>
          </p:cNvCxnSpPr>
          <p:nvPr/>
        </p:nvCxnSpPr>
        <p:spPr>
          <a:xfrm>
            <a:off x="6333065" y="85572"/>
            <a:ext cx="1447356" cy="0"/>
          </a:xfrm>
          <a:prstGeom prst="straightConnector1">
            <a:avLst/>
          </a:prstGeom>
          <a:ln>
            <a:tailEnd type="triangle"/>
          </a:ln>
          <a:effectLst>
            <a:glow rad="190500">
              <a:schemeClr val="accent1">
                <a:satMod val="175000"/>
              </a:schemeClr>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6" name="Metin kutusu 15">
            <a:extLst>
              <a:ext uri="{FF2B5EF4-FFF2-40B4-BE49-F238E27FC236}">
                <a16:creationId xmlns:a16="http://schemas.microsoft.com/office/drawing/2014/main" id="{A503D9C3-742B-43A1-ACFE-E05556B88580}"/>
              </a:ext>
            </a:extLst>
          </p:cNvPr>
          <p:cNvSpPr txBox="1"/>
          <p:nvPr/>
        </p:nvSpPr>
        <p:spPr>
          <a:xfrm>
            <a:off x="5642541" y="4204491"/>
            <a:ext cx="6134100" cy="2523768"/>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İstanbul Hükûmeti, İngilizlerin ateşkes şartlarına göre hareket ettiğini, karşı koymak yerine ateşkesi bozmamak adına İskenderun’un teslim edilmesini istedi. Böylece 9 Kasım 1918’de İskenderun, İngilizler tarafından işgal edildi. Mustafa Kemal, yaşanan bu gelişmeler karşısında sadrazama çektiği telgrafla işgallere karşı tepkisini belirtmiştir.</a:t>
            </a:r>
          </a:p>
          <a:p>
            <a:pPr algn="just"/>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10 Kasım 1918’de Yıldırım Orduları Grup Komutanlığı lağvedildi ve Mustafa Kemal, Harbiye Bakanlığı emrine alınarak İstanbul’a çağrıldı. 13 Kasım 1918’de Mustafa Kemal, İstanbul’a geldiğinde Dolmabahçe Sarayı önlerinde demirli olan işgal donanmasını görünce: </a:t>
            </a:r>
            <a:r>
              <a:rPr lang="tr-TR" dirty="0">
                <a:solidFill>
                  <a:srgbClr val="FF0000"/>
                </a:solidFill>
              </a:rPr>
              <a:t>“Geldikleri gibi giderler.” </a:t>
            </a:r>
            <a:r>
              <a:rPr lang="tr-TR" sz="1400" dirty="0">
                <a:solidFill>
                  <a:schemeClr val="bg1"/>
                </a:solidFill>
              </a:rPr>
              <a:t>sözleriyle tepkisini gösterdi.</a:t>
            </a:r>
            <a:endParaRPr lang="tr-TR" sz="1400" dirty="0"/>
          </a:p>
        </p:txBody>
      </p:sp>
    </p:spTree>
    <p:extLst>
      <p:ext uri="{BB962C8B-B14F-4D97-AF65-F5344CB8AC3E}">
        <p14:creationId xmlns:p14="http://schemas.microsoft.com/office/powerpoint/2010/main" val="7417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35F32C9-C6DA-43E7-9D3F-B908C90E72D3}"/>
              </a:ext>
            </a:extLst>
          </p:cNvPr>
          <p:cNvSpPr txBox="1"/>
          <p:nvPr/>
        </p:nvSpPr>
        <p:spPr>
          <a:xfrm>
            <a:off x="508001" y="1142706"/>
            <a:ext cx="5384799" cy="3970318"/>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İtilaf Devletleri, Osmanlı’ya Mondros </a:t>
            </a:r>
            <a:r>
              <a:rPr lang="tr-TR" dirty="0" err="1">
                <a:solidFill>
                  <a:schemeClr val="bg1"/>
                </a:solidFill>
              </a:rPr>
              <a:t>Ateşkesi’ni</a:t>
            </a:r>
            <a:r>
              <a:rPr lang="tr-TR" dirty="0">
                <a:solidFill>
                  <a:schemeClr val="bg1"/>
                </a:solidFill>
              </a:rPr>
              <a:t> imzalatarak, gizli antlaşmalarla paylaştıkları Osmanlı topraklarını işgal etmek için hukuki dayanağı elde etmiş oldu. </a:t>
            </a: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tr-TR" dirty="0">
                <a:solidFill>
                  <a:schemeClr val="bg1"/>
                </a:solidFill>
              </a:rPr>
              <a:t>Ateşkesin maddelere bakıldığında, Osmanlı Devleti her türlü işgale karşı açık hâle gelmişti. Hatta İşgallere karşı konulmasını engellemek için de bütün tedbirler alınarak Osmanlı Devleti savunmasız hâle getirilmişti. </a:t>
            </a: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tr-TR" dirty="0">
                <a:solidFill>
                  <a:schemeClr val="bg1"/>
                </a:solidFill>
              </a:rPr>
              <a:t>Özellikle Mondros Ateşkes Antlaşması’nın 7. ve 24. maddeleri, İtilaf Devletleri’nin Osmanlı topraklarında istedikleri yerleri işgal etmelerine zemin hazırlamıştı.</a:t>
            </a:r>
          </a:p>
        </p:txBody>
      </p:sp>
      <p:sp>
        <p:nvSpPr>
          <p:cNvPr id="5" name="Metin kutusu 4">
            <a:extLst>
              <a:ext uri="{FF2B5EF4-FFF2-40B4-BE49-F238E27FC236}">
                <a16:creationId xmlns:a16="http://schemas.microsoft.com/office/drawing/2014/main" id="{9A69A6B8-7CAD-42D8-8F5B-643815D3F376}"/>
              </a:ext>
            </a:extLst>
          </p:cNvPr>
          <p:cNvSpPr txBox="1"/>
          <p:nvPr/>
        </p:nvSpPr>
        <p:spPr>
          <a:xfrm>
            <a:off x="5966018" y="3564677"/>
            <a:ext cx="5892800" cy="2862322"/>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Mondros Ateşkes Antlaşması’nın imzalanmasından hemen sonra İngiltere, Musul’a girerek ateşkese rağmen Osmanlı topraklarındaki ilk işgalini gerçekleştirdi (3 Kasım 1918). Ardından İngilizler İskenderun limanını da işgal ettiler. İngiliz işgalleriyle birlikte Fransa da Adana ve çevresini işgale başladı.</a:t>
            </a: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tr-TR" dirty="0">
                <a:solidFill>
                  <a:schemeClr val="bg1"/>
                </a:solidFill>
              </a:rPr>
              <a:t>13 Kasım 1918’de İtilaf donanması İstanbul’a gelerek Dolmabahçe Sarayı önlerinde demir attı. Böylece Osmanlı Devleti’nin başkenti de </a:t>
            </a:r>
            <a:r>
              <a:rPr lang="tr-TR" dirty="0">
                <a:solidFill>
                  <a:srgbClr val="FF0000"/>
                </a:solidFill>
              </a:rPr>
              <a:t>fiilen</a:t>
            </a:r>
            <a:r>
              <a:rPr lang="tr-TR" dirty="0">
                <a:solidFill>
                  <a:schemeClr val="bg1"/>
                </a:solidFill>
              </a:rPr>
              <a:t> işgal edilmiş oldu.</a:t>
            </a:r>
          </a:p>
        </p:txBody>
      </p:sp>
      <p:sp>
        <p:nvSpPr>
          <p:cNvPr id="6" name="Metin kutusu 5">
            <a:extLst>
              <a:ext uri="{FF2B5EF4-FFF2-40B4-BE49-F238E27FC236}">
                <a16:creationId xmlns:a16="http://schemas.microsoft.com/office/drawing/2014/main" id="{EECC582B-E234-4F9B-AD17-3AAAF6BAC4E2}"/>
              </a:ext>
            </a:extLst>
          </p:cNvPr>
          <p:cNvSpPr txBox="1"/>
          <p:nvPr/>
        </p:nvSpPr>
        <p:spPr>
          <a:xfrm>
            <a:off x="151371" y="127043"/>
            <a:ext cx="6098058" cy="646331"/>
          </a:xfrm>
          <a:prstGeom prst="rect">
            <a:avLst/>
          </a:prstGeom>
          <a:noFill/>
        </p:spPr>
        <p:txBody>
          <a:bodyPr wrap="square">
            <a:spAutoFit/>
          </a:bodyPr>
          <a:lstStyle/>
          <a:p>
            <a:r>
              <a:rPr lang="tr-TR" sz="1800" b="1" i="0" dirty="0">
                <a:solidFill>
                  <a:schemeClr val="bg1"/>
                </a:solidFill>
                <a:effectLst/>
                <a:latin typeface="Times New Roman" panose="02020603050405020304" pitchFamily="18" charset="0"/>
              </a:rPr>
              <a:t>Ateşkes Antlaşmasının uygulaması</a:t>
            </a:r>
            <a:br>
              <a:rPr lang="tr-TR" sz="1800" dirty="0"/>
            </a:br>
            <a:endParaRPr lang="tr-TR" dirty="0"/>
          </a:p>
        </p:txBody>
      </p:sp>
      <p:cxnSp>
        <p:nvCxnSpPr>
          <p:cNvPr id="7" name="Düz Ok Bağlayıcısı 6">
            <a:extLst>
              <a:ext uri="{FF2B5EF4-FFF2-40B4-BE49-F238E27FC236}">
                <a16:creationId xmlns:a16="http://schemas.microsoft.com/office/drawing/2014/main" id="{2F755C80-5E66-41CA-A56C-9265E5DBE844}"/>
              </a:ext>
            </a:extLst>
          </p:cNvPr>
          <p:cNvCxnSpPr/>
          <p:nvPr/>
        </p:nvCxnSpPr>
        <p:spPr>
          <a:xfrm>
            <a:off x="124326" y="5810042"/>
            <a:ext cx="914400" cy="914400"/>
          </a:xfrm>
          <a:prstGeom prst="straightConnector1">
            <a:avLst/>
          </a:prstGeom>
          <a:ln>
            <a:tailEnd type="triangle"/>
          </a:ln>
          <a:effectLst>
            <a:glow rad="228600">
              <a:srgbClr val="FF0000">
                <a:alpha val="40000"/>
              </a:srgbClr>
            </a:glow>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8" name="Düz Ok Bağlayıcısı 7">
            <a:extLst>
              <a:ext uri="{FF2B5EF4-FFF2-40B4-BE49-F238E27FC236}">
                <a16:creationId xmlns:a16="http://schemas.microsoft.com/office/drawing/2014/main" id="{D49091A6-44DD-4123-B81A-1EE84AD7D1D8}"/>
              </a:ext>
            </a:extLst>
          </p:cNvPr>
          <p:cNvCxnSpPr/>
          <p:nvPr/>
        </p:nvCxnSpPr>
        <p:spPr>
          <a:xfrm>
            <a:off x="5966018" y="1632284"/>
            <a:ext cx="914400" cy="914400"/>
          </a:xfrm>
          <a:prstGeom prst="straightConnector1">
            <a:avLst/>
          </a:prstGeom>
          <a:ln>
            <a:tailEnd type="triangle"/>
          </a:ln>
          <a:effectLst>
            <a:glow rad="190500">
              <a:schemeClr val="accent1">
                <a:satMod val="175000"/>
              </a:schemeClr>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95DB84-E8FF-4D46-A06D-99E3D89BB30E}"/>
              </a:ext>
            </a:extLst>
          </p:cNvPr>
          <p:cNvCxnSpPr>
            <a:cxnSpLocks/>
          </p:cNvCxnSpPr>
          <p:nvPr/>
        </p:nvCxnSpPr>
        <p:spPr>
          <a:xfrm>
            <a:off x="11842776" y="127043"/>
            <a:ext cx="0" cy="1236536"/>
          </a:xfrm>
          <a:prstGeom prst="straightConnector1">
            <a:avLst/>
          </a:prstGeom>
          <a:ln>
            <a:tailEnd type="triangle"/>
          </a:ln>
          <a:effectLst>
            <a:glow rad="190500">
              <a:srgbClr val="7030A0"/>
            </a:glow>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1C5C2D7F-560E-4A99-95FE-19992F7DA932}"/>
              </a:ext>
            </a:extLst>
          </p:cNvPr>
          <p:cNvCxnSpPr>
            <a:cxnSpLocks/>
          </p:cNvCxnSpPr>
          <p:nvPr/>
        </p:nvCxnSpPr>
        <p:spPr>
          <a:xfrm>
            <a:off x="10817726" y="155234"/>
            <a:ext cx="866273" cy="1208345"/>
          </a:xfrm>
          <a:prstGeom prst="straightConnector1">
            <a:avLst/>
          </a:prstGeom>
          <a:ln>
            <a:solidFill>
              <a:srgbClr val="0070C0"/>
            </a:solidFill>
            <a:tailEnd type="triangle"/>
          </a:ln>
          <a:effectLst>
            <a:glow rad="127000">
              <a:schemeClr val="bg1"/>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6" name="Resim 15">
            <a:extLst>
              <a:ext uri="{FF2B5EF4-FFF2-40B4-BE49-F238E27FC236}">
                <a16:creationId xmlns:a16="http://schemas.microsoft.com/office/drawing/2014/main" id="{4C0C443B-E14A-42D3-8019-63B42CA2F599}"/>
              </a:ext>
            </a:extLst>
          </p:cNvPr>
          <p:cNvPicPr>
            <a:picLocks noChangeAspect="1"/>
          </p:cNvPicPr>
          <p:nvPr/>
        </p:nvPicPr>
        <p:blipFill>
          <a:blip r:embed="rId2"/>
          <a:stretch>
            <a:fillRect/>
          </a:stretch>
        </p:blipFill>
        <p:spPr>
          <a:xfrm>
            <a:off x="7154779" y="1142706"/>
            <a:ext cx="4122821" cy="2150617"/>
          </a:xfrm>
          <a:prstGeom prst="rect">
            <a:avLst/>
          </a:prstGeom>
          <a:effectLst>
            <a:glow rad="812800">
              <a:schemeClr val="accent6">
                <a:satMod val="175000"/>
                <a:alpha val="40000"/>
              </a:schemeClr>
            </a:glow>
          </a:effectLst>
        </p:spPr>
      </p:pic>
    </p:spTree>
    <p:extLst>
      <p:ext uri="{BB962C8B-B14F-4D97-AF65-F5344CB8AC3E}">
        <p14:creationId xmlns:p14="http://schemas.microsoft.com/office/powerpoint/2010/main" val="417564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53166A2-5778-4BA7-992B-039830147349}"/>
              </a:ext>
            </a:extLst>
          </p:cNvPr>
          <p:cNvSpPr txBox="1"/>
          <p:nvPr/>
        </p:nvSpPr>
        <p:spPr>
          <a:xfrm>
            <a:off x="237065" y="1103658"/>
            <a:ext cx="3618241" cy="1077218"/>
          </a:xfrm>
          <a:prstGeom prst="rect">
            <a:avLst/>
          </a:prstGeom>
          <a:noFill/>
        </p:spPr>
        <p:txBody>
          <a:bodyPr wrap="square">
            <a:spAutoFit/>
          </a:bodyPr>
          <a:lstStyle/>
          <a:p>
            <a:pPr algn="just"/>
            <a:r>
              <a:rPr lang="tr-TR" sz="1600" dirty="0">
                <a:solidFill>
                  <a:schemeClr val="bg1"/>
                </a:solidFill>
              </a:rPr>
              <a:t>Bölgelerinin Türklüğünü kanıtlamak çabasındaydılar. Bunun için de tarihsel gerçeklerle birlikte nüfus çoğunluğuna önem vermişlerdir.</a:t>
            </a:r>
          </a:p>
        </p:txBody>
      </p:sp>
      <p:sp>
        <p:nvSpPr>
          <p:cNvPr id="5" name="Metin kutusu 4">
            <a:extLst>
              <a:ext uri="{FF2B5EF4-FFF2-40B4-BE49-F238E27FC236}">
                <a16:creationId xmlns:a16="http://schemas.microsoft.com/office/drawing/2014/main" id="{E424A95F-F278-4B1F-B180-1BCBB14226A9}"/>
              </a:ext>
            </a:extLst>
          </p:cNvPr>
          <p:cNvSpPr txBox="1"/>
          <p:nvPr/>
        </p:nvSpPr>
        <p:spPr>
          <a:xfrm>
            <a:off x="5080000" y="888666"/>
            <a:ext cx="6874934" cy="4524315"/>
          </a:xfrm>
          <a:prstGeom prst="rect">
            <a:avLst/>
          </a:prstGeom>
          <a:noFill/>
        </p:spPr>
        <p:txBody>
          <a:bodyPr wrap="square">
            <a:spAutoFit/>
          </a:bodyPr>
          <a:lstStyle/>
          <a:p>
            <a:r>
              <a:rPr lang="tr-TR" b="1" i="1" dirty="0">
                <a:solidFill>
                  <a:schemeClr val="bg1"/>
                </a:solidFill>
              </a:rPr>
              <a:t>Kars İslam Şurası- Karslılar Cemiyeti………………………….. 5 Kasım 1918</a:t>
            </a:r>
          </a:p>
          <a:p>
            <a:endParaRPr lang="tr-TR" b="1" i="1" dirty="0">
              <a:solidFill>
                <a:schemeClr val="bg1"/>
              </a:solidFill>
            </a:endParaRPr>
          </a:p>
          <a:p>
            <a:r>
              <a:rPr lang="tr-TR" b="1" i="1" dirty="0">
                <a:solidFill>
                  <a:schemeClr val="bg1"/>
                </a:solidFill>
              </a:rPr>
              <a:t>Trakya-</a:t>
            </a:r>
            <a:r>
              <a:rPr lang="tr-TR" b="1" i="1" dirty="0" err="1">
                <a:solidFill>
                  <a:schemeClr val="bg1"/>
                </a:solidFill>
              </a:rPr>
              <a:t>Paşaeli</a:t>
            </a:r>
            <a:r>
              <a:rPr lang="tr-TR" b="1" i="1" dirty="0">
                <a:solidFill>
                  <a:schemeClr val="bg1"/>
                </a:solidFill>
              </a:rPr>
              <a:t> Müdafaa-i Hukuk Cemiyeti ………………… 30 Kasım 1918  </a:t>
            </a:r>
          </a:p>
          <a:p>
            <a:endParaRPr lang="tr-TR" b="1" i="1" dirty="0">
              <a:solidFill>
                <a:schemeClr val="bg1"/>
              </a:solidFill>
            </a:endParaRPr>
          </a:p>
          <a:p>
            <a:r>
              <a:rPr lang="tr-TR" b="1" i="1" dirty="0">
                <a:solidFill>
                  <a:schemeClr val="bg1"/>
                </a:solidFill>
              </a:rPr>
              <a:t>Şark Vilayetleri Müdafaa-i Hukuk Cemiyeti (Doğu Anadolu Müdafaa-i Hukuk Cemiyeti……………………………………………………………2 Aralık 1918</a:t>
            </a:r>
          </a:p>
          <a:p>
            <a:endParaRPr lang="tr-TR" b="1" i="1" dirty="0">
              <a:solidFill>
                <a:schemeClr val="bg1"/>
              </a:solidFill>
            </a:endParaRPr>
          </a:p>
          <a:p>
            <a:r>
              <a:rPr lang="tr-TR" b="1" i="1" dirty="0">
                <a:solidFill>
                  <a:schemeClr val="bg1"/>
                </a:solidFill>
              </a:rPr>
              <a:t>İzmir Müdafaa-i Hukuk Cemiyeti………………………………….Ocak 1919</a:t>
            </a:r>
          </a:p>
          <a:p>
            <a:endParaRPr lang="tr-TR" b="1" i="1" dirty="0">
              <a:solidFill>
                <a:schemeClr val="bg1"/>
              </a:solidFill>
            </a:endParaRPr>
          </a:p>
          <a:p>
            <a:r>
              <a:rPr lang="tr-TR" b="1" i="1" dirty="0">
                <a:solidFill>
                  <a:schemeClr val="bg1"/>
                </a:solidFill>
              </a:rPr>
              <a:t>İzmir </a:t>
            </a:r>
            <a:r>
              <a:rPr lang="tr-TR" b="1" i="1" dirty="0" err="1">
                <a:solidFill>
                  <a:schemeClr val="bg1"/>
                </a:solidFill>
              </a:rPr>
              <a:t>Redd</a:t>
            </a:r>
            <a:r>
              <a:rPr lang="tr-TR" b="1" i="1" dirty="0">
                <a:solidFill>
                  <a:schemeClr val="bg1"/>
                </a:solidFill>
              </a:rPr>
              <a:t>-i İlhak Cemiyeti…………………………………..……. 14 Mayıs 1919’</a:t>
            </a:r>
          </a:p>
          <a:p>
            <a:endParaRPr lang="tr-TR" b="1" i="1" dirty="0">
              <a:solidFill>
                <a:schemeClr val="bg1"/>
              </a:solidFill>
            </a:endParaRPr>
          </a:p>
          <a:p>
            <a:r>
              <a:rPr lang="tr-TR" b="1" i="1" dirty="0">
                <a:solidFill>
                  <a:schemeClr val="bg1"/>
                </a:solidFill>
              </a:rPr>
              <a:t>Trabzon Muhafaza-i Hukuk-u Millîye Cemiyeti……….….. 12 Şubat 1919</a:t>
            </a:r>
          </a:p>
          <a:p>
            <a:endParaRPr lang="tr-TR" b="1" i="1" dirty="0">
              <a:solidFill>
                <a:schemeClr val="bg1"/>
              </a:solidFill>
            </a:endParaRPr>
          </a:p>
          <a:p>
            <a:r>
              <a:rPr lang="tr-TR" b="1" i="1" dirty="0">
                <a:solidFill>
                  <a:schemeClr val="bg1"/>
                </a:solidFill>
              </a:rPr>
              <a:t>Kilikyalılar Cemiyeti:…………………………………….……………21 Aralık 1918</a:t>
            </a:r>
          </a:p>
          <a:p>
            <a:endParaRPr lang="tr-TR" b="1" i="1" dirty="0">
              <a:solidFill>
                <a:schemeClr val="bg1"/>
              </a:solidFill>
            </a:endParaRPr>
          </a:p>
          <a:p>
            <a:r>
              <a:rPr lang="tr-TR" b="1" i="1" dirty="0">
                <a:solidFill>
                  <a:schemeClr val="bg1"/>
                </a:solidFill>
              </a:rPr>
              <a:t> Millî Kongre Cemiyeti……………………………………………….29 Kasım 1918</a:t>
            </a:r>
            <a:endParaRPr lang="tr-TR" sz="1050" b="1" i="1" dirty="0"/>
          </a:p>
        </p:txBody>
      </p:sp>
      <p:sp>
        <p:nvSpPr>
          <p:cNvPr id="10" name="Metin kutusu 9">
            <a:extLst>
              <a:ext uri="{FF2B5EF4-FFF2-40B4-BE49-F238E27FC236}">
                <a16:creationId xmlns:a16="http://schemas.microsoft.com/office/drawing/2014/main" id="{5ED766D5-6885-482D-A2C7-9D77B56E68CA}"/>
              </a:ext>
            </a:extLst>
          </p:cNvPr>
          <p:cNvSpPr txBox="1"/>
          <p:nvPr/>
        </p:nvSpPr>
        <p:spPr>
          <a:xfrm>
            <a:off x="440141" y="191069"/>
            <a:ext cx="6093724" cy="369332"/>
          </a:xfrm>
          <a:prstGeom prst="rect">
            <a:avLst/>
          </a:prstGeom>
          <a:noFill/>
        </p:spPr>
        <p:txBody>
          <a:bodyPr wrap="square">
            <a:spAutoFit/>
          </a:bodyPr>
          <a:lstStyle/>
          <a:p>
            <a:r>
              <a:rPr lang="tr-TR" b="1" dirty="0">
                <a:solidFill>
                  <a:schemeClr val="bg1"/>
                </a:solidFill>
              </a:rPr>
              <a:t>Milli Varlığa Yararlı Dernekler</a:t>
            </a:r>
          </a:p>
        </p:txBody>
      </p:sp>
      <p:cxnSp>
        <p:nvCxnSpPr>
          <p:cNvPr id="12" name="Düz Ok Bağlayıcısı 11">
            <a:extLst>
              <a:ext uri="{FF2B5EF4-FFF2-40B4-BE49-F238E27FC236}">
                <a16:creationId xmlns:a16="http://schemas.microsoft.com/office/drawing/2014/main" id="{2AF720EB-000B-4D7F-ACC1-7232C7326B4E}"/>
              </a:ext>
            </a:extLst>
          </p:cNvPr>
          <p:cNvCxnSpPr>
            <a:cxnSpLocks/>
          </p:cNvCxnSpPr>
          <p:nvPr/>
        </p:nvCxnSpPr>
        <p:spPr>
          <a:xfrm>
            <a:off x="6096000" y="5412981"/>
            <a:ext cx="2510556" cy="655929"/>
          </a:xfrm>
          <a:prstGeom prst="straightConnector1">
            <a:avLst/>
          </a:prstGeom>
          <a:ln>
            <a:tailEnd type="triangle"/>
          </a:ln>
          <a:effectLst>
            <a:glow rad="127000">
              <a:schemeClr val="accent1">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F4908EDB-A643-4FF7-9E02-5742CE4A85E7}"/>
              </a:ext>
            </a:extLst>
          </p:cNvPr>
          <p:cNvCxnSpPr>
            <a:cxnSpLocks/>
          </p:cNvCxnSpPr>
          <p:nvPr/>
        </p:nvCxnSpPr>
        <p:spPr>
          <a:xfrm flipH="1">
            <a:off x="8705822" y="5412981"/>
            <a:ext cx="2066452" cy="705842"/>
          </a:xfrm>
          <a:prstGeom prst="straightConnector1">
            <a:avLst/>
          </a:prstGeom>
          <a:ln>
            <a:tailEnd type="triangle"/>
          </a:ln>
          <a:effectLst>
            <a:glow rad="127000">
              <a:srgbClr val="FF0000"/>
            </a:glow>
          </a:effectLst>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22865505-13F3-487E-A372-B9823349E37C}"/>
              </a:ext>
            </a:extLst>
          </p:cNvPr>
          <p:cNvSpPr txBox="1"/>
          <p:nvPr/>
        </p:nvSpPr>
        <p:spPr>
          <a:xfrm>
            <a:off x="6098276" y="6162532"/>
            <a:ext cx="6093724" cy="369332"/>
          </a:xfrm>
          <a:prstGeom prst="rect">
            <a:avLst/>
          </a:prstGeom>
          <a:noFill/>
        </p:spPr>
        <p:txBody>
          <a:bodyPr wrap="square">
            <a:spAutoFit/>
          </a:bodyPr>
          <a:lstStyle/>
          <a:p>
            <a:r>
              <a:rPr lang="tr-TR" b="1" dirty="0">
                <a:solidFill>
                  <a:schemeClr val="bg1"/>
                </a:solidFill>
              </a:rPr>
              <a:t>ANADOLU</a:t>
            </a:r>
            <a:r>
              <a:rPr lang="tr-TR" dirty="0">
                <a:solidFill>
                  <a:schemeClr val="bg1"/>
                </a:solidFill>
              </a:rPr>
              <a:t> </a:t>
            </a:r>
            <a:r>
              <a:rPr lang="tr-TR" b="1" dirty="0">
                <a:solidFill>
                  <a:schemeClr val="bg1"/>
                </a:solidFill>
              </a:rPr>
              <a:t>VE  RUMELİ MÜDAFAİ HUKUK CEMİYETİ</a:t>
            </a:r>
          </a:p>
        </p:txBody>
      </p:sp>
      <p:cxnSp>
        <p:nvCxnSpPr>
          <p:cNvPr id="8" name="Düz Ok Bağlayıcısı 7">
            <a:extLst>
              <a:ext uri="{FF2B5EF4-FFF2-40B4-BE49-F238E27FC236}">
                <a16:creationId xmlns:a16="http://schemas.microsoft.com/office/drawing/2014/main" id="{17B53103-3160-4DDA-AAA7-FFD72C59CD31}"/>
              </a:ext>
            </a:extLst>
          </p:cNvPr>
          <p:cNvCxnSpPr>
            <a:cxnSpLocks/>
          </p:cNvCxnSpPr>
          <p:nvPr/>
        </p:nvCxnSpPr>
        <p:spPr>
          <a:xfrm>
            <a:off x="1187116" y="5582024"/>
            <a:ext cx="0" cy="1265940"/>
          </a:xfrm>
          <a:prstGeom prst="straightConnector1">
            <a:avLst/>
          </a:prstGeom>
          <a:ln>
            <a:tailEnd type="triangle"/>
          </a:ln>
          <a:effectLst>
            <a:glow rad="190500">
              <a:schemeClr val="accent1">
                <a:satMod val="175000"/>
              </a:schemeClr>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98E53D82-2A3A-4E77-AE8F-6321C589A01C}"/>
              </a:ext>
            </a:extLst>
          </p:cNvPr>
          <p:cNvCxnSpPr>
            <a:cxnSpLocks/>
          </p:cNvCxnSpPr>
          <p:nvPr/>
        </p:nvCxnSpPr>
        <p:spPr>
          <a:xfrm>
            <a:off x="1419726" y="5592060"/>
            <a:ext cx="0" cy="1265940"/>
          </a:xfrm>
          <a:prstGeom prst="straightConnector1">
            <a:avLst/>
          </a:prstGeom>
          <a:ln>
            <a:tailEnd type="triangle"/>
          </a:ln>
          <a:effectLst>
            <a:glow rad="190500">
              <a:srgbClr val="7030A0"/>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DC315E41-629B-41E3-8D64-E5D9CB91120F}"/>
              </a:ext>
            </a:extLst>
          </p:cNvPr>
          <p:cNvCxnSpPr>
            <a:cxnSpLocks/>
          </p:cNvCxnSpPr>
          <p:nvPr/>
        </p:nvCxnSpPr>
        <p:spPr>
          <a:xfrm>
            <a:off x="1620252" y="5582024"/>
            <a:ext cx="0" cy="1265940"/>
          </a:xfrm>
          <a:prstGeom prst="straightConnector1">
            <a:avLst/>
          </a:prstGeom>
          <a:ln>
            <a:tailEnd type="triangle"/>
          </a:ln>
          <a:effectLst>
            <a:glow rad="190500">
              <a:srgbClr val="92D050"/>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84A7BAE5-1662-42A5-A6C3-49C6DB463D1C}"/>
              </a:ext>
            </a:extLst>
          </p:cNvPr>
          <p:cNvCxnSpPr>
            <a:cxnSpLocks/>
          </p:cNvCxnSpPr>
          <p:nvPr/>
        </p:nvCxnSpPr>
        <p:spPr>
          <a:xfrm>
            <a:off x="1868905" y="5592060"/>
            <a:ext cx="0" cy="1265940"/>
          </a:xfrm>
          <a:prstGeom prst="straightConnector1">
            <a:avLst/>
          </a:prstGeom>
          <a:ln>
            <a:solidFill>
              <a:srgbClr val="FF0000"/>
            </a:solidFill>
            <a:tailEnd type="triangle"/>
          </a:ln>
          <a:effectLst>
            <a:glow rad="190500">
              <a:srgbClr val="FF0000"/>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3A890DCC-D9A7-4B35-9FA7-29CFAA3ECBA4}"/>
              </a:ext>
            </a:extLst>
          </p:cNvPr>
          <p:cNvSpPr txBox="1"/>
          <p:nvPr/>
        </p:nvSpPr>
        <p:spPr>
          <a:xfrm>
            <a:off x="237065" y="2245618"/>
            <a:ext cx="4515895" cy="2462213"/>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Wilson İlkeleri’nin 12. maddesinden yararlanmak istemişlerdir.</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 Bölge halkının desteğini ve birliği sağlamak için geniş katılımlı kongreler düzenlemişlerdir.</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Haklarını savunmak, isteklerini iletmek için Paris Barış Konferansı’na ve İstanbul’daki İtilaf Devletleri temsilcilerine heyetler göndermişlerdir.</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Bölgelerini işgalcilere ve azınlıklara karşı savunmuşlardır</a:t>
            </a:r>
          </a:p>
        </p:txBody>
      </p:sp>
    </p:spTree>
    <p:extLst>
      <p:ext uri="{BB962C8B-B14F-4D97-AF65-F5344CB8AC3E}">
        <p14:creationId xmlns:p14="http://schemas.microsoft.com/office/powerpoint/2010/main" val="118398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F9C1D9C-C379-42E3-92B4-8A41E5BC3136}"/>
              </a:ext>
            </a:extLst>
          </p:cNvPr>
          <p:cNvSpPr txBox="1"/>
          <p:nvPr/>
        </p:nvSpPr>
        <p:spPr>
          <a:xfrm>
            <a:off x="4465392" y="200954"/>
            <a:ext cx="6093724" cy="369332"/>
          </a:xfrm>
          <a:prstGeom prst="rect">
            <a:avLst/>
          </a:prstGeom>
          <a:noFill/>
        </p:spPr>
        <p:txBody>
          <a:bodyPr wrap="square">
            <a:spAutoFit/>
          </a:bodyPr>
          <a:lstStyle/>
          <a:p>
            <a:r>
              <a:rPr lang="tr-TR" b="1" dirty="0">
                <a:solidFill>
                  <a:schemeClr val="bg1"/>
                </a:solidFill>
              </a:rPr>
              <a:t>Milli Varlığa Zararlı Dernekler</a:t>
            </a:r>
          </a:p>
        </p:txBody>
      </p:sp>
      <p:cxnSp>
        <p:nvCxnSpPr>
          <p:cNvPr id="5" name="Düz Ok Bağlayıcısı 4">
            <a:extLst>
              <a:ext uri="{FF2B5EF4-FFF2-40B4-BE49-F238E27FC236}">
                <a16:creationId xmlns:a16="http://schemas.microsoft.com/office/drawing/2014/main" id="{71CE89C1-26E8-480A-818D-9727C6A2C1A0}"/>
              </a:ext>
            </a:extLst>
          </p:cNvPr>
          <p:cNvCxnSpPr>
            <a:cxnSpLocks/>
          </p:cNvCxnSpPr>
          <p:nvPr/>
        </p:nvCxnSpPr>
        <p:spPr>
          <a:xfrm>
            <a:off x="6096000" y="677250"/>
            <a:ext cx="4058653" cy="541950"/>
          </a:xfrm>
          <a:prstGeom prst="straightConnector1">
            <a:avLst/>
          </a:prstGeom>
          <a:ln>
            <a:tailEnd type="triangle"/>
          </a:ln>
          <a:effectLst>
            <a:glow rad="127000">
              <a:srgbClr val="FF0000"/>
            </a:glow>
          </a:effectLst>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56EDF098-596F-4279-A865-11EFDBAA228D}"/>
              </a:ext>
            </a:extLst>
          </p:cNvPr>
          <p:cNvCxnSpPr>
            <a:cxnSpLocks/>
          </p:cNvCxnSpPr>
          <p:nvPr/>
        </p:nvCxnSpPr>
        <p:spPr>
          <a:xfrm flipH="1">
            <a:off x="2197768" y="677250"/>
            <a:ext cx="3898233" cy="541950"/>
          </a:xfrm>
          <a:prstGeom prst="straightConnector1">
            <a:avLst/>
          </a:prstGeom>
          <a:ln>
            <a:tailEnd type="triangle"/>
          </a:ln>
          <a:effectLst>
            <a:glow rad="127000">
              <a:schemeClr val="accent1">
                <a:satMod val="175000"/>
              </a:schemeClr>
            </a:glow>
          </a:effectLst>
        </p:spPr>
        <p:style>
          <a:lnRef idx="1">
            <a:schemeClr val="accent1"/>
          </a:lnRef>
          <a:fillRef idx="0">
            <a:schemeClr val="accent1"/>
          </a:fillRef>
          <a:effectRef idx="0">
            <a:schemeClr val="accent1"/>
          </a:effectRef>
          <a:fontRef idx="minor">
            <a:schemeClr val="tx1"/>
          </a:fontRef>
        </p:style>
      </p:cxnSp>
      <p:sp>
        <p:nvSpPr>
          <p:cNvPr id="24" name="Metin kutusu 23">
            <a:extLst>
              <a:ext uri="{FF2B5EF4-FFF2-40B4-BE49-F238E27FC236}">
                <a16:creationId xmlns:a16="http://schemas.microsoft.com/office/drawing/2014/main" id="{F896299F-EACD-4E38-8573-8CED2B228810}"/>
              </a:ext>
            </a:extLst>
          </p:cNvPr>
          <p:cNvSpPr txBox="1"/>
          <p:nvPr/>
        </p:nvSpPr>
        <p:spPr>
          <a:xfrm>
            <a:off x="518674" y="1326164"/>
            <a:ext cx="4189683" cy="5262979"/>
          </a:xfrm>
          <a:prstGeom prst="rect">
            <a:avLst/>
          </a:prstGeom>
          <a:noFill/>
        </p:spPr>
        <p:txBody>
          <a:bodyPr wrap="square">
            <a:spAutoFit/>
          </a:bodyPr>
          <a:lstStyle/>
          <a:p>
            <a:r>
              <a:rPr lang="tr-TR" sz="1400" b="1" dirty="0">
                <a:solidFill>
                  <a:schemeClr val="bg1"/>
                </a:solidFill>
              </a:rPr>
              <a:t>Azınlıkların Kurduğu Cemiyetler</a:t>
            </a:r>
          </a:p>
          <a:p>
            <a:endParaRPr lang="tr-TR" sz="1400" dirty="0">
              <a:solidFill>
                <a:schemeClr val="bg1"/>
              </a:solidFill>
            </a:endParaRPr>
          </a:p>
          <a:p>
            <a:r>
              <a:rPr lang="tr-TR" sz="1400" dirty="0" err="1">
                <a:solidFill>
                  <a:schemeClr val="bg1"/>
                </a:solidFill>
              </a:rPr>
              <a:t>Mavri</a:t>
            </a:r>
            <a:r>
              <a:rPr lang="tr-TR" sz="1400" dirty="0">
                <a:solidFill>
                  <a:schemeClr val="bg1"/>
                </a:solidFill>
              </a:rPr>
              <a:t> Mira Cemiyeti</a:t>
            </a:r>
          </a:p>
          <a:p>
            <a:endParaRPr lang="tr-TR" sz="1400" dirty="0">
              <a:solidFill>
                <a:schemeClr val="bg1"/>
              </a:solidFill>
            </a:endParaRPr>
          </a:p>
          <a:p>
            <a:r>
              <a:rPr lang="tr-TR" sz="1400" dirty="0">
                <a:solidFill>
                  <a:schemeClr val="bg1"/>
                </a:solidFill>
              </a:rPr>
              <a:t>Pontus Rum Cemiyeti</a:t>
            </a:r>
          </a:p>
          <a:p>
            <a:endParaRPr lang="tr-TR" sz="1400" dirty="0">
              <a:solidFill>
                <a:schemeClr val="bg1"/>
              </a:solidFill>
            </a:endParaRPr>
          </a:p>
          <a:p>
            <a:r>
              <a:rPr lang="tr-TR" sz="1400" dirty="0" err="1">
                <a:solidFill>
                  <a:schemeClr val="bg1"/>
                </a:solidFill>
              </a:rPr>
              <a:t>Kardos</a:t>
            </a:r>
            <a:r>
              <a:rPr lang="tr-TR" sz="1400" dirty="0">
                <a:solidFill>
                  <a:schemeClr val="bg1"/>
                </a:solidFill>
              </a:rPr>
              <a:t> Cemiyeti</a:t>
            </a:r>
          </a:p>
          <a:p>
            <a:endParaRPr lang="tr-TR" sz="1400" dirty="0">
              <a:solidFill>
                <a:schemeClr val="bg1"/>
              </a:solidFill>
            </a:endParaRPr>
          </a:p>
          <a:p>
            <a:r>
              <a:rPr lang="tr-TR" sz="1400" dirty="0">
                <a:solidFill>
                  <a:schemeClr val="bg1"/>
                </a:solidFill>
              </a:rPr>
              <a:t>Etnik-i </a:t>
            </a:r>
            <a:r>
              <a:rPr lang="tr-TR" sz="1400" dirty="0" err="1">
                <a:solidFill>
                  <a:schemeClr val="bg1"/>
                </a:solidFill>
              </a:rPr>
              <a:t>Eterya</a:t>
            </a:r>
            <a:r>
              <a:rPr lang="tr-TR" sz="1400" dirty="0">
                <a:solidFill>
                  <a:schemeClr val="bg1"/>
                </a:solidFill>
              </a:rPr>
              <a:t> Cemiyeti</a:t>
            </a:r>
          </a:p>
          <a:p>
            <a:endParaRPr lang="tr-TR" sz="1400" dirty="0">
              <a:solidFill>
                <a:schemeClr val="bg1"/>
              </a:solidFill>
            </a:endParaRPr>
          </a:p>
          <a:p>
            <a:r>
              <a:rPr lang="tr-TR" sz="1400" dirty="0" err="1">
                <a:solidFill>
                  <a:schemeClr val="bg1"/>
                </a:solidFill>
              </a:rPr>
              <a:t>Hınçak</a:t>
            </a:r>
            <a:r>
              <a:rPr lang="tr-TR" sz="1400" dirty="0">
                <a:solidFill>
                  <a:schemeClr val="bg1"/>
                </a:solidFill>
              </a:rPr>
              <a:t> ve </a:t>
            </a:r>
            <a:r>
              <a:rPr lang="tr-TR" sz="1400" dirty="0" err="1">
                <a:solidFill>
                  <a:schemeClr val="bg1"/>
                </a:solidFill>
              </a:rPr>
              <a:t>Taşnak-Sütyun</a:t>
            </a:r>
            <a:r>
              <a:rPr lang="tr-TR" sz="1400" dirty="0">
                <a:solidFill>
                  <a:schemeClr val="bg1"/>
                </a:solidFill>
              </a:rPr>
              <a:t> Cemiyetleri</a:t>
            </a:r>
          </a:p>
          <a:p>
            <a:endParaRPr lang="tr-TR" sz="1400" dirty="0">
              <a:solidFill>
                <a:schemeClr val="bg1"/>
              </a:solidFill>
            </a:endParaRPr>
          </a:p>
          <a:p>
            <a:r>
              <a:rPr lang="tr-TR" sz="1400" dirty="0" err="1">
                <a:solidFill>
                  <a:schemeClr val="bg1"/>
                </a:solidFill>
              </a:rPr>
              <a:t>Makabi</a:t>
            </a:r>
            <a:r>
              <a:rPr lang="tr-TR" sz="1400" dirty="0">
                <a:solidFill>
                  <a:schemeClr val="bg1"/>
                </a:solidFill>
              </a:rPr>
              <a:t>-Alyans </a:t>
            </a:r>
            <a:r>
              <a:rPr lang="tr-TR" sz="1400" dirty="0" err="1">
                <a:solidFill>
                  <a:schemeClr val="bg1"/>
                </a:solidFill>
              </a:rPr>
              <a:t>İsrailit</a:t>
            </a:r>
            <a:r>
              <a:rPr lang="tr-TR" sz="1400" dirty="0">
                <a:solidFill>
                  <a:schemeClr val="bg1"/>
                </a:solidFill>
              </a:rPr>
              <a:t> Cemiyetleri</a:t>
            </a:r>
          </a:p>
          <a:p>
            <a:endParaRPr lang="tr-TR" sz="1400" dirty="0">
              <a:solidFill>
                <a:schemeClr val="bg1"/>
              </a:solidFill>
            </a:endParaRPr>
          </a:p>
          <a:p>
            <a:pPr algn="just"/>
            <a:r>
              <a:rPr lang="tr-TR" sz="1400" dirty="0">
                <a:solidFill>
                  <a:schemeClr val="bg1"/>
                </a:solidFill>
              </a:rPr>
              <a:t>Rum-Ermeni Birlik Komitesi</a:t>
            </a:r>
          </a:p>
          <a:p>
            <a:pPr algn="just"/>
            <a:endParaRPr lang="tr-TR" sz="1400" dirty="0">
              <a:solidFill>
                <a:schemeClr val="bg1"/>
              </a:solidFill>
            </a:endParaRPr>
          </a:p>
          <a:p>
            <a:pPr algn="just"/>
            <a:r>
              <a:rPr lang="tr-TR" sz="1400" dirty="0">
                <a:solidFill>
                  <a:schemeClr val="bg1"/>
                </a:solidFill>
              </a:rPr>
              <a:t>Rum, Ermeni ve Museviler tarafından kurulan bu cemiyetlerin ortak amacı, dağılan Osmanlı İmparatorluğu topraklarından pay almak ve kendi devletlerini kurmaktı. Bu amaçları doğrultusunda Wilson İlkeleri’nin 12. Maddesi’nden yararlanmak arzusuyla bulundukları bölgelerde nüfusça çoğunlukta oldukları iddiasında bulunuyorlar hatta sahte nüfus kayıtları düzenlemekten de çekinmiyorlardı. </a:t>
            </a:r>
          </a:p>
        </p:txBody>
      </p:sp>
      <p:sp>
        <p:nvSpPr>
          <p:cNvPr id="26" name="Metin kutusu 25">
            <a:extLst>
              <a:ext uri="{FF2B5EF4-FFF2-40B4-BE49-F238E27FC236}">
                <a16:creationId xmlns:a16="http://schemas.microsoft.com/office/drawing/2014/main" id="{F5FC984A-FC10-4F7F-9B9D-368BEE578DF7}"/>
              </a:ext>
            </a:extLst>
          </p:cNvPr>
          <p:cNvSpPr txBox="1"/>
          <p:nvPr/>
        </p:nvSpPr>
        <p:spPr>
          <a:xfrm>
            <a:off x="7243012" y="1541608"/>
            <a:ext cx="4737388" cy="4832092"/>
          </a:xfrm>
          <a:prstGeom prst="rect">
            <a:avLst/>
          </a:prstGeom>
          <a:noFill/>
        </p:spPr>
        <p:txBody>
          <a:bodyPr wrap="square">
            <a:spAutoFit/>
          </a:bodyPr>
          <a:lstStyle/>
          <a:p>
            <a:r>
              <a:rPr lang="tr-TR" sz="1400" b="1" dirty="0">
                <a:solidFill>
                  <a:schemeClr val="bg1"/>
                </a:solidFill>
              </a:rPr>
              <a:t>Milli Varlığa Düşman Cemiyetler</a:t>
            </a:r>
          </a:p>
          <a:p>
            <a:endParaRPr lang="tr-TR" sz="1400" dirty="0">
              <a:solidFill>
                <a:schemeClr val="bg1"/>
              </a:solidFill>
            </a:endParaRPr>
          </a:p>
          <a:p>
            <a:r>
              <a:rPr lang="tr-TR" sz="1400" dirty="0">
                <a:solidFill>
                  <a:schemeClr val="bg1"/>
                </a:solidFill>
              </a:rPr>
              <a:t>Sulh ve Selamet-i Osmaniye Cemiyeti</a:t>
            </a:r>
          </a:p>
          <a:p>
            <a:endParaRPr lang="tr-TR" sz="1400" dirty="0">
              <a:solidFill>
                <a:schemeClr val="bg1"/>
              </a:solidFill>
            </a:endParaRPr>
          </a:p>
          <a:p>
            <a:r>
              <a:rPr lang="tr-TR" sz="1400" dirty="0">
                <a:solidFill>
                  <a:schemeClr val="bg1"/>
                </a:solidFill>
              </a:rPr>
              <a:t>Teali İslam Cemiyeti</a:t>
            </a:r>
          </a:p>
          <a:p>
            <a:endParaRPr lang="tr-TR" sz="1400" dirty="0">
              <a:solidFill>
                <a:schemeClr val="bg1"/>
              </a:solidFill>
            </a:endParaRPr>
          </a:p>
          <a:p>
            <a:r>
              <a:rPr lang="tr-TR" sz="1400" dirty="0">
                <a:solidFill>
                  <a:schemeClr val="bg1"/>
                </a:solidFill>
              </a:rPr>
              <a:t>İngiliz Muhipleri Cemiyeti</a:t>
            </a:r>
          </a:p>
          <a:p>
            <a:endParaRPr lang="tr-TR" sz="1400" dirty="0">
              <a:solidFill>
                <a:schemeClr val="bg1"/>
              </a:solidFill>
            </a:endParaRPr>
          </a:p>
          <a:p>
            <a:r>
              <a:rPr lang="tr-TR" sz="1400" dirty="0">
                <a:solidFill>
                  <a:schemeClr val="bg1"/>
                </a:solidFill>
              </a:rPr>
              <a:t>Wilson Prensipleri Cemiyeti</a:t>
            </a:r>
          </a:p>
          <a:p>
            <a:endParaRPr lang="tr-TR" sz="1400" dirty="0">
              <a:solidFill>
                <a:schemeClr val="bg1"/>
              </a:solidFill>
            </a:endParaRPr>
          </a:p>
          <a:p>
            <a:r>
              <a:rPr lang="tr-TR" sz="1400" dirty="0">
                <a:solidFill>
                  <a:schemeClr val="bg1"/>
                </a:solidFill>
              </a:rPr>
              <a:t>Kürt Teali Cemiyeti</a:t>
            </a:r>
          </a:p>
          <a:p>
            <a:endParaRPr lang="tr-TR" sz="1400" dirty="0">
              <a:solidFill>
                <a:schemeClr val="bg1"/>
              </a:solidFill>
            </a:endParaRPr>
          </a:p>
          <a:p>
            <a:r>
              <a:rPr lang="tr-TR" sz="1400" dirty="0">
                <a:solidFill>
                  <a:schemeClr val="bg1"/>
                </a:solidFill>
              </a:rPr>
              <a:t>Hürriyet ve İtilaf Fırkası</a:t>
            </a:r>
          </a:p>
          <a:p>
            <a:endParaRPr lang="tr-TR" sz="1400" dirty="0">
              <a:solidFill>
                <a:schemeClr val="bg1"/>
              </a:solidFill>
            </a:endParaRPr>
          </a:p>
          <a:p>
            <a:pPr algn="just"/>
            <a:endParaRPr lang="tr-TR" sz="1400" dirty="0">
              <a:solidFill>
                <a:schemeClr val="bg1"/>
              </a:solidFill>
            </a:endParaRPr>
          </a:p>
          <a:p>
            <a:pPr algn="just"/>
            <a:r>
              <a:rPr lang="tr-TR" sz="1400" dirty="0">
                <a:solidFill>
                  <a:schemeClr val="bg1"/>
                </a:solidFill>
              </a:rPr>
              <a:t>Millî varlığa düşman cemiyetlerin çoğu İtilaf Devletleri’nin, özellikle de İngilizlerin desteğiyle kurulmuş ve yönlendirilmişlerdir. Bu cemiyetler, halkın gücüne dayanarak bağımsızlığın sağlanabileceğine inanmadıkları için İstanbul Hükümeti’nin politikalarını desteklemişler ya da güçlü bir devletin manda ve himayesini istemişlerdir. Bu cemiyetlerin faaliyetleri millî birliği bozucu sonuçlar doğurmuştur.</a:t>
            </a:r>
          </a:p>
        </p:txBody>
      </p:sp>
      <p:cxnSp>
        <p:nvCxnSpPr>
          <p:cNvPr id="11" name="Düz Ok Bağlayıcısı 10">
            <a:extLst>
              <a:ext uri="{FF2B5EF4-FFF2-40B4-BE49-F238E27FC236}">
                <a16:creationId xmlns:a16="http://schemas.microsoft.com/office/drawing/2014/main" id="{B1F9AFAF-0BA6-4CD2-A7BF-84B51D4190D7}"/>
              </a:ext>
            </a:extLst>
          </p:cNvPr>
          <p:cNvCxnSpPr>
            <a:cxnSpLocks/>
          </p:cNvCxnSpPr>
          <p:nvPr/>
        </p:nvCxnSpPr>
        <p:spPr>
          <a:xfrm>
            <a:off x="4948989" y="5237218"/>
            <a:ext cx="0" cy="1265940"/>
          </a:xfrm>
          <a:prstGeom prst="straightConnector1">
            <a:avLst/>
          </a:prstGeom>
          <a:ln>
            <a:solidFill>
              <a:srgbClr val="0070C0"/>
            </a:solidFill>
            <a:tailEnd type="triangle"/>
          </a:ln>
          <a:effectLst>
            <a:glow rad="127000">
              <a:schemeClr val="accent1">
                <a:satMod val="175000"/>
              </a:schemeClr>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1471268B-4F0B-430A-83D0-39008F8A4098}"/>
              </a:ext>
            </a:extLst>
          </p:cNvPr>
          <p:cNvCxnSpPr>
            <a:cxnSpLocks/>
          </p:cNvCxnSpPr>
          <p:nvPr/>
        </p:nvCxnSpPr>
        <p:spPr>
          <a:xfrm>
            <a:off x="7002379" y="5237218"/>
            <a:ext cx="0" cy="1265940"/>
          </a:xfrm>
          <a:prstGeom prst="straightConnector1">
            <a:avLst/>
          </a:prstGeom>
          <a:ln>
            <a:solidFill>
              <a:srgbClr val="FF0000"/>
            </a:solidFill>
            <a:tailEnd type="triangle"/>
          </a:ln>
          <a:effectLst>
            <a:glow rad="127000">
              <a:srgbClr val="FF0000"/>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421329EF-F30F-445F-A676-811B221473A5}"/>
              </a:ext>
            </a:extLst>
          </p:cNvPr>
          <p:cNvCxnSpPr>
            <a:cxnSpLocks/>
          </p:cNvCxnSpPr>
          <p:nvPr/>
        </p:nvCxnSpPr>
        <p:spPr>
          <a:xfrm>
            <a:off x="6055894" y="5237218"/>
            <a:ext cx="0" cy="1265940"/>
          </a:xfrm>
          <a:prstGeom prst="straightConnector1">
            <a:avLst/>
          </a:prstGeom>
          <a:ln>
            <a:solidFill>
              <a:srgbClr val="FF0000"/>
            </a:solidFill>
            <a:tailEnd type="triangle"/>
          </a:ln>
          <a:effectLst>
            <a:glow rad="127000">
              <a:srgbClr val="00B050"/>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7921DC8D-2ECE-450B-A088-37F87BAAF09C}"/>
              </a:ext>
            </a:extLst>
          </p:cNvPr>
          <p:cNvCxnSpPr>
            <a:cxnSpLocks/>
          </p:cNvCxnSpPr>
          <p:nvPr/>
        </p:nvCxnSpPr>
        <p:spPr>
          <a:xfrm>
            <a:off x="4948989" y="5864776"/>
            <a:ext cx="2025315" cy="0"/>
          </a:xfrm>
          <a:prstGeom prst="straightConnector1">
            <a:avLst/>
          </a:prstGeom>
          <a:ln>
            <a:tailEnd type="triangle"/>
          </a:ln>
          <a:effectLst>
            <a:glow rad="190500">
              <a:srgbClr val="7030A0"/>
            </a:glo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528835"/>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1724</Words>
  <Application>Microsoft Office PowerPoint</Application>
  <PresentationFormat>Geniş ekran</PresentationFormat>
  <Paragraphs>146</Paragraphs>
  <Slides>10</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vt:i4>
      </vt:variant>
    </vt:vector>
  </HeadingPairs>
  <TitlesOfParts>
    <vt:vector size="18" baseType="lpstr">
      <vt:lpstr>Arial</vt:lpstr>
      <vt:lpstr>Bahnschrift</vt:lpstr>
      <vt:lpstr>Calibri</vt:lpstr>
      <vt:lpstr>Source Sans Pro</vt:lpstr>
      <vt:lpstr>Source Sans Pro Semibold</vt:lpstr>
      <vt:lpstr>Times New Roman</vt:lpstr>
      <vt:lpstr>Univers Condensed</vt:lpstr>
      <vt:lpstr>Cubix Colorful - Light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nevzat özdemir</cp:lastModifiedBy>
  <cp:revision>78</cp:revision>
  <dcterms:created xsi:type="dcterms:W3CDTF">2020-04-22T23:46:10Z</dcterms:created>
  <dcterms:modified xsi:type="dcterms:W3CDTF">2020-08-24T21:58:40Z</dcterms:modified>
</cp:coreProperties>
</file>