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5" r:id="rId2"/>
    <p:sldId id="286" r:id="rId3"/>
    <p:sldId id="266" r:id="rId4"/>
    <p:sldId id="287" r:id="rId5"/>
    <p:sldId id="26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37B"/>
    <a:srgbClr val="459092"/>
    <a:srgbClr val="263C3E"/>
    <a:srgbClr val="EAE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D90C0-068E-4315-9ACE-C3E216FE6E66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CD690-0D0F-474E-863A-E08807CB8A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21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When </a:t>
            </a:r>
            <a:r>
              <a:rPr lang="en-US" baseline="0"/>
              <a:t>choice your image, you must sent it to back! ‘</a:t>
            </a:r>
            <a:r>
              <a:rPr lang="en-US" b="1" baseline="0"/>
              <a:t>Right Click on Image</a:t>
            </a:r>
            <a:r>
              <a:rPr lang="en-US" b="0" baseline="0"/>
              <a:t>’-&gt;’</a:t>
            </a:r>
            <a:r>
              <a:rPr lang="en-US" b="1" baseline="0"/>
              <a:t>Send to Back</a:t>
            </a:r>
            <a:r>
              <a:rPr lang="en-US" b="0" baseline="0"/>
              <a:t>’ -&gt;’</a:t>
            </a:r>
            <a:r>
              <a:rPr lang="en-US" b="1" baseline="0"/>
              <a:t>Send Back</a:t>
            </a:r>
            <a:r>
              <a:rPr lang="en-US" b="0" baseline="0"/>
              <a:t>’</a:t>
            </a:r>
            <a:endParaRPr lang="bg-BG" b="0"/>
          </a:p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1ECC2-CC4E-4F29-8066-0FD7DD3067D0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2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27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1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6794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32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bg-BG"/>
          </a:p>
        </p:txBody>
      </p:sp>
      <p:sp>
        <p:nvSpPr>
          <p:cNvPr id="27" name="Title 1"/>
          <p:cNvSpPr txBox="1">
            <a:spLocks/>
          </p:cNvSpPr>
          <p:nvPr userDrawn="1"/>
        </p:nvSpPr>
        <p:spPr>
          <a:xfrm>
            <a:off x="815413" y="2948948"/>
            <a:ext cx="10366176" cy="230749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5867">
                <a:latin typeface="FontAwesome" pitchFamily="2" charset="0"/>
              </a:rPr>
              <a:t/>
            </a:r>
            <a:br>
              <a:rPr lang="en-US" sz="5867">
                <a:latin typeface="FontAwesome" pitchFamily="2" charset="0"/>
              </a:rPr>
            </a:br>
            <a:endParaRPr lang="en-US" sz="5867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9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59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34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6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E255-B766-4AB6-A02C-5C7D28D307C4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303C-97A5-40BB-AC74-BB77520D5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5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association_rule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16325" y="1656540"/>
            <a:ext cx="10173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黑色星期五销售数据分析及用户画像、购买力预测报告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00514" y="3429000"/>
            <a:ext cx="4126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雷云霖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1120161945 08111603</a:t>
            </a:r>
          </a:p>
          <a:p>
            <a:pPr lvl="0"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何祎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君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1120161942 08111603</a:t>
            </a:r>
          </a:p>
          <a:p>
            <a:pPr lvl="0"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徐琳锴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1120161963 08111603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8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zh-CN" altLang="zh-CN" sz="1400" dirty="0" smtClean="0"/>
              <a:t>年轻人</a:t>
            </a:r>
            <a:r>
              <a:rPr lang="zh-CN" altLang="zh-CN" sz="1400" dirty="0"/>
              <a:t>消费较高。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 descr="年龄和销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31" y="1189925"/>
            <a:ext cx="6811545" cy="44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37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zh-CN" altLang="zh-CN" sz="1400" dirty="0"/>
              <a:t>商品类别和年龄、性别的柱状图。单身男性购买最多。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6" name="Picture 2" descr="类别与年龄和性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0" y="1132729"/>
            <a:ext cx="11025028" cy="4321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0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zh-CN" altLang="zh-CN" sz="1400" dirty="0"/>
              <a:t>不同城市的购买力和职业的关系，可以看出来城市</a:t>
            </a:r>
            <a:r>
              <a:rPr lang="en-US" altLang="zh-CN" sz="1400" dirty="0"/>
              <a:t>B</a:t>
            </a:r>
            <a:r>
              <a:rPr lang="zh-CN" altLang="zh-CN" sz="1400" dirty="0"/>
              <a:t>消费力最高。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职业和城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8" y="1290278"/>
            <a:ext cx="11265046" cy="41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17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/>
            <a:r>
              <a:rPr lang="zh-CN" altLang="zh-CN" sz="1400" dirty="0"/>
              <a:t>居住时间、性别和城市的柱状图，可以看出居住一年的顾客消费力最高。或许是需要购置家具。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94" name="Picture 2" descr="居住时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64" y="1066049"/>
            <a:ext cx="9378919" cy="440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79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4310332" y="1817117"/>
            <a:ext cx="4065917" cy="21079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一些有趣的知识：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1) </a:t>
            </a:r>
            <a:r>
              <a:rPr lang="zh-CN" altLang="zh-CN" sz="1400" dirty="0" smtClean="0"/>
              <a:t>男性</a:t>
            </a:r>
            <a:r>
              <a:rPr lang="zh-CN" altLang="zh-CN" sz="1400" dirty="0"/>
              <a:t>消费力大于女性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2) </a:t>
            </a:r>
            <a:r>
              <a:rPr lang="zh-CN" altLang="zh-CN" sz="1400" dirty="0" smtClean="0"/>
              <a:t>单身</a:t>
            </a:r>
            <a:r>
              <a:rPr lang="zh-CN" altLang="zh-CN" sz="1400" dirty="0"/>
              <a:t>消费力大于已婚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3) </a:t>
            </a:r>
            <a:r>
              <a:rPr lang="zh-CN" altLang="zh-CN" sz="1400" dirty="0" smtClean="0"/>
              <a:t>在</a:t>
            </a:r>
            <a:r>
              <a:rPr lang="zh-CN" altLang="zh-CN" sz="1400" dirty="0"/>
              <a:t>城市居住一年的消费力最高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4) </a:t>
            </a:r>
            <a:r>
              <a:rPr lang="zh-CN" altLang="zh-CN" sz="1400" dirty="0" smtClean="0"/>
              <a:t>商品</a:t>
            </a:r>
            <a:r>
              <a:rPr lang="zh-CN" altLang="zh-CN" sz="1400" dirty="0"/>
              <a:t>分类</a:t>
            </a:r>
            <a:r>
              <a:rPr lang="en-US" altLang="zh-CN" sz="1400" dirty="0"/>
              <a:t>1</a:t>
            </a:r>
            <a:r>
              <a:rPr lang="zh-CN" altLang="zh-CN" sz="1400" dirty="0"/>
              <a:t>中</a:t>
            </a:r>
            <a:r>
              <a:rPr lang="en-US" altLang="zh-CN" sz="1400" dirty="0"/>
              <a:t>#1</a:t>
            </a:r>
            <a:r>
              <a:rPr lang="zh-CN" altLang="zh-CN" sz="1400" dirty="0"/>
              <a:t>，</a:t>
            </a:r>
            <a:r>
              <a:rPr lang="en-US" altLang="zh-CN" sz="1400" dirty="0"/>
              <a:t>5</a:t>
            </a:r>
            <a:r>
              <a:rPr lang="zh-CN" altLang="zh-CN" sz="1400" dirty="0"/>
              <a:t>，</a:t>
            </a:r>
            <a:r>
              <a:rPr lang="en-US" altLang="zh-CN" sz="1400" dirty="0"/>
              <a:t>8</a:t>
            </a:r>
            <a:r>
              <a:rPr lang="zh-CN" altLang="zh-CN" sz="1400" dirty="0"/>
              <a:t>销量最好</a:t>
            </a:r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5) </a:t>
            </a:r>
            <a:r>
              <a:rPr lang="zh-CN" altLang="zh-CN" sz="1400" dirty="0" smtClean="0"/>
              <a:t>产品</a:t>
            </a:r>
            <a:r>
              <a:rPr lang="en-US" altLang="zh-CN" sz="1400" dirty="0"/>
              <a:t>1</a:t>
            </a:r>
            <a:r>
              <a:rPr lang="zh-CN" altLang="zh-CN" sz="1400" dirty="0"/>
              <a:t>可以加大对单身男性的广告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67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582497" y="1791239"/>
            <a:ext cx="9355133" cy="17543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、缺失值填充</a:t>
            </a:r>
            <a:r>
              <a:rPr lang="en-US" altLang="zh-CN" sz="1400" dirty="0" smtClean="0"/>
              <a:t>0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User_ID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Product_ID</a:t>
            </a:r>
            <a:r>
              <a:rPr lang="zh-CN" altLang="zh-CN" sz="1400" dirty="0"/>
              <a:t>我们直接用序号即可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Genger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Marital_Status</a:t>
            </a:r>
            <a:r>
              <a:rPr lang="zh-CN" altLang="zh-CN" sz="1400" dirty="0"/>
              <a:t>这两个属性有二元性质，直接使用二元数值进行编码。</a:t>
            </a:r>
            <a:r>
              <a:rPr lang="en-US" altLang="zh-CN" sz="1400" dirty="0"/>
              <a:t>Purchase</a:t>
            </a:r>
            <a:r>
              <a:rPr lang="zh-CN" altLang="zh-CN" sz="1400" dirty="0"/>
              <a:t>直接用数值表示即可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r>
              <a:rPr lang="zh-CN" altLang="en-US" sz="1400" dirty="0" smtClean="0"/>
              <a:t>、</a:t>
            </a:r>
            <a:r>
              <a:rPr lang="zh-CN" altLang="zh-CN" sz="1400" dirty="0" smtClean="0"/>
              <a:t>对于</a:t>
            </a:r>
            <a:r>
              <a:rPr lang="en-US" altLang="zh-CN" sz="1400" dirty="0" err="1"/>
              <a:t>City_Category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Stay_In_Current_City_Years</a:t>
            </a:r>
            <a:r>
              <a:rPr lang="zh-CN" altLang="zh-CN" sz="1400" dirty="0"/>
              <a:t>和</a:t>
            </a:r>
            <a:r>
              <a:rPr lang="en-US" altLang="zh-CN" sz="1400" dirty="0" err="1"/>
              <a:t>Product_Category</a:t>
            </a:r>
            <a:r>
              <a:rPr lang="zh-CN" altLang="zh-CN" sz="1400" dirty="0"/>
              <a:t>这些标签属性</a:t>
            </a:r>
            <a:r>
              <a:rPr lang="zh-CN" altLang="zh-CN" sz="1400" dirty="0" smtClean="0"/>
              <a:t>，使用</a:t>
            </a:r>
            <a:r>
              <a:rPr lang="zh-CN" altLang="zh-CN" sz="1400" dirty="0"/>
              <a:t>热编码</a:t>
            </a:r>
            <a:r>
              <a:rPr lang="en-US" altLang="zh-CN" sz="1400" dirty="0"/>
              <a:t>(One-Hot)</a:t>
            </a:r>
            <a:r>
              <a:rPr lang="zh-CN" altLang="zh-CN" sz="1400" dirty="0"/>
              <a:t>进行编码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r>
              <a:rPr lang="en-US" altLang="zh-CN" sz="1400" dirty="0" smtClean="0"/>
              <a:t>5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随机切割训练集和测试集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8" name="Picture 2" descr="hava_null_val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6" y="3617440"/>
            <a:ext cx="5099190" cy="29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 descr="data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229" y="3617440"/>
            <a:ext cx="5099190" cy="303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78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87911" y="889958"/>
            <a:ext cx="9566044" cy="495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使用</a:t>
            </a:r>
            <a:r>
              <a:rPr lang="en-US" altLang="zh-CN" sz="1400" dirty="0"/>
              <a:t>Python3</a:t>
            </a:r>
            <a:r>
              <a:rPr lang="zh-CN" altLang="zh-CN" sz="1400" dirty="0"/>
              <a:t>的</a:t>
            </a:r>
            <a:r>
              <a:rPr lang="en-US" altLang="zh-CN" sz="1400" dirty="0" err="1"/>
              <a:t>mlxtend</a:t>
            </a:r>
            <a:r>
              <a:rPr lang="zh-CN" altLang="zh-CN" sz="1400" dirty="0"/>
              <a:t>库进行频繁项集和关联规则分析，并使用</a:t>
            </a:r>
            <a:r>
              <a:rPr lang="en-US" altLang="zh-CN" sz="1400" dirty="0"/>
              <a:t>Python3</a:t>
            </a:r>
            <a:r>
              <a:rPr lang="zh-CN" altLang="zh-CN" sz="1400" dirty="0"/>
              <a:t>的</a:t>
            </a:r>
            <a:r>
              <a:rPr lang="en-US" altLang="zh-CN" sz="1400" dirty="0" err="1"/>
              <a:t>nextworkx</a:t>
            </a:r>
            <a:r>
              <a:rPr lang="zh-CN" altLang="zh-CN" sz="1400" dirty="0"/>
              <a:t>库和</a:t>
            </a:r>
            <a:r>
              <a:rPr lang="en-US" altLang="zh-CN" sz="1400" dirty="0"/>
              <a:t>R</a:t>
            </a:r>
            <a:r>
              <a:rPr lang="zh-CN" altLang="zh-CN" sz="1400" dirty="0"/>
              <a:t>语言的</a:t>
            </a:r>
            <a:r>
              <a:rPr lang="en-US" altLang="zh-CN" sz="1400" dirty="0" err="1"/>
              <a:t>arulesViz</a:t>
            </a:r>
            <a:r>
              <a:rPr lang="zh-CN" altLang="zh-CN" sz="1400" dirty="0"/>
              <a:t>库进行可视化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在支持度阈值</a:t>
            </a:r>
            <a:r>
              <a:rPr lang="en-US" altLang="zh-CN" sz="1400" dirty="0" smtClean="0"/>
              <a:t>4%</a:t>
            </a:r>
            <a:r>
              <a:rPr lang="zh-CN" altLang="en-US" sz="1400" dirty="0" smtClean="0"/>
              <a:t>、最小置信度</a:t>
            </a:r>
            <a:r>
              <a:rPr lang="en-US" altLang="zh-CN" sz="1400" dirty="0" smtClean="0"/>
              <a:t>40%</a:t>
            </a:r>
            <a:r>
              <a:rPr lang="zh-CN" altLang="en-US" sz="1400" dirty="0" smtClean="0"/>
              <a:t>、最小提升度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下，共找到了</a:t>
            </a:r>
            <a:r>
              <a:rPr lang="en-US" altLang="zh-CN" sz="1400" dirty="0" smtClean="0"/>
              <a:t>4560</a:t>
            </a:r>
            <a:r>
              <a:rPr lang="zh-CN" altLang="en-US" sz="1400" dirty="0" smtClean="0"/>
              <a:t>个频繁项集，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个关联规则。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1" y="302192"/>
            <a:ext cx="208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关联规则分析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图片 5">
            <a:hlinkClick r:id="rId2" action="ppaction://hlinkfile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2" y="1829907"/>
            <a:ext cx="5274310" cy="299466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27" y="1561380"/>
            <a:ext cx="5907430" cy="4166559"/>
          </a:xfrm>
          <a:prstGeom prst="rect">
            <a:avLst/>
          </a:prstGeom>
        </p:spPr>
      </p:pic>
      <p:sp>
        <p:nvSpPr>
          <p:cNvPr id="8" name="Shape 358"/>
          <p:cNvSpPr txBox="1"/>
          <p:nvPr/>
        </p:nvSpPr>
        <p:spPr>
          <a:xfrm>
            <a:off x="1312978" y="5938913"/>
            <a:ext cx="9566044" cy="4953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点的大小代表规则的置信度，点颜色深浅代表支持度高低，指向点的商品代表关联规则的前项，点指向的商品代表后项</a:t>
            </a:r>
          </a:p>
        </p:txBody>
      </p:sp>
    </p:spTree>
    <p:extLst>
      <p:ext uri="{BB962C8B-B14F-4D97-AF65-F5344CB8AC3E}">
        <p14:creationId xmlns:p14="http://schemas.microsoft.com/office/powerpoint/2010/main" val="24910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2074652" y="1210497"/>
            <a:ext cx="8042696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使用所有属性预测</a:t>
            </a:r>
            <a:r>
              <a:rPr lang="zh-CN" altLang="en-US" sz="1400" dirty="0"/>
              <a:t>购买力</a:t>
            </a:r>
            <a:r>
              <a:rPr lang="zh-CN" altLang="en-US" sz="1400" dirty="0" smtClean="0"/>
              <a:t>，并用网格搜索确定最优参数，在十折交叉验证框架下使用</a:t>
            </a:r>
            <a:r>
              <a:rPr lang="en-US" altLang="zh-CN" sz="1400" dirty="0" smtClean="0"/>
              <a:t>RMSE</a:t>
            </a:r>
            <a:r>
              <a:rPr lang="zh-CN" altLang="en-US" sz="1400" dirty="0" smtClean="0"/>
              <a:t>评价模型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购买力预测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2" name="Picture 2" descr="调参最优树数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422" y="2278421"/>
            <a:ext cx="5808453" cy="281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704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319842" y="1361774"/>
            <a:ext cx="5826025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max_depth:9 </a:t>
            </a:r>
            <a:r>
              <a:rPr lang="en-US" altLang="zh-CN" sz="1400" dirty="0" smtClean="0"/>
              <a:t>n_estimatore:300</a:t>
            </a:r>
            <a:r>
              <a:rPr lang="zh-CN" altLang="en-US" sz="1400" dirty="0" smtClean="0"/>
              <a:t>下，</a:t>
            </a:r>
            <a:r>
              <a:rPr lang="zh-CN" altLang="en-US" sz="1400" dirty="0" smtClean="0"/>
              <a:t>测试</a:t>
            </a:r>
            <a:r>
              <a:rPr lang="zh-CN" altLang="en-US" sz="1400" dirty="0" smtClean="0"/>
              <a:t>集</a:t>
            </a:r>
            <a:r>
              <a:rPr lang="en-US" altLang="zh-CN" sz="1400" dirty="0" smtClean="0"/>
              <a:t>RMSE=2839.680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购买力预测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66" name="Picture 2" descr="预测结果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" y="2429174"/>
            <a:ext cx="4909124" cy="3267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 descr="预测属性依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29174"/>
            <a:ext cx="5591180" cy="327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752640" y="5795421"/>
            <a:ext cx="4636871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/>
              <a:t>max_depth</a:t>
            </a:r>
            <a:r>
              <a:rPr lang="en-US" altLang="zh-CN" sz="1400" dirty="0"/>
              <a:t>=5, </a:t>
            </a:r>
            <a:r>
              <a:rPr lang="en-US" altLang="zh-CN" sz="1400" dirty="0" err="1" smtClean="0"/>
              <a:t>n_estimators</a:t>
            </a:r>
            <a:r>
              <a:rPr lang="en-US" altLang="zh-CN" sz="1400" dirty="0" smtClean="0"/>
              <a:t>=30</a:t>
            </a:r>
            <a:r>
              <a:rPr lang="zh-CN" altLang="en-US" sz="1400" dirty="0" smtClean="0"/>
              <a:t>下</a:t>
            </a:r>
            <a:r>
              <a:rPr lang="zh-CN" altLang="zh-CN" sz="1400" dirty="0" smtClean="0"/>
              <a:t>测试</a:t>
            </a:r>
            <a:r>
              <a:rPr lang="zh-CN" altLang="zh-CN" sz="1400" dirty="0"/>
              <a:t>集中</a:t>
            </a:r>
            <a:r>
              <a:rPr lang="en-US" altLang="zh-CN" sz="1400" dirty="0"/>
              <a:t>RMSE 4877.794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购买力预测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90" name="Picture 2" descr="预测结果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2" y="2065337"/>
            <a:ext cx="5063355" cy="328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 descr="预测属性依赖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065336"/>
            <a:ext cx="5403011" cy="328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hape 358"/>
          <p:cNvSpPr txBox="1"/>
          <p:nvPr/>
        </p:nvSpPr>
        <p:spPr>
          <a:xfrm>
            <a:off x="1276709" y="1217326"/>
            <a:ext cx="5357004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使用性别、年龄、居住城市、定居时间、职业来预测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432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2196861" y="5827211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在测试集中</a:t>
            </a:r>
            <a:r>
              <a:rPr lang="en-US" altLang="zh-CN" sz="1400" dirty="0"/>
              <a:t>RMSE</a:t>
            </a:r>
            <a:r>
              <a:rPr lang="zh-CN" altLang="zh-CN" sz="1400" dirty="0"/>
              <a:t>：</a:t>
            </a:r>
            <a:r>
              <a:rPr lang="en-US" altLang="zh-CN" sz="1400" dirty="0"/>
              <a:t>4885.545</a:t>
            </a:r>
            <a:endParaRPr lang="zh-CN" altLang="zh-CN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购买力预测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14" name="Picture 2" descr="线性回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99" y="1894443"/>
            <a:ext cx="4911650" cy="352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358"/>
          <p:cNvSpPr txBox="1"/>
          <p:nvPr/>
        </p:nvSpPr>
        <p:spPr>
          <a:xfrm>
            <a:off x="2030083" y="1248220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使用线性回归对比效果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8265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242226" y="6054637"/>
            <a:ext cx="10187796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男性测试集中</a:t>
            </a:r>
            <a:r>
              <a:rPr lang="en-US" altLang="zh-CN" sz="1400" dirty="0" smtClean="0"/>
              <a:t>RMSE=4706.875</a:t>
            </a:r>
            <a:r>
              <a:rPr lang="zh-CN" altLang="zh-CN" sz="1400" dirty="0"/>
              <a:t>，女性测试集中</a:t>
            </a:r>
            <a:r>
              <a:rPr lang="en-US" altLang="zh-CN" sz="1400" dirty="0" smtClean="0"/>
              <a:t>RMSE=5132.161</a:t>
            </a:r>
            <a:r>
              <a:rPr lang="zh-CN" altLang="en-US" sz="1400" dirty="0" smtClean="0"/>
              <a:t>。</a:t>
            </a:r>
            <a:r>
              <a:rPr lang="zh-CN" altLang="zh-CN" sz="1400" dirty="0" smtClean="0"/>
              <a:t>已婚</a:t>
            </a:r>
            <a:r>
              <a:rPr lang="zh-CN" altLang="zh-CN" sz="1400" dirty="0"/>
              <a:t>测试集中</a:t>
            </a:r>
            <a:r>
              <a:rPr lang="en-US" altLang="zh-CN" sz="1400" dirty="0"/>
              <a:t>RMSE=5047.171</a:t>
            </a:r>
            <a:r>
              <a:rPr lang="zh-CN" altLang="zh-CN" sz="1400" dirty="0"/>
              <a:t>未婚测试集中</a:t>
            </a:r>
            <a:r>
              <a:rPr lang="en-US" altLang="zh-CN" sz="1400" dirty="0"/>
              <a:t>RMSE=5017.173</a:t>
            </a:r>
            <a:r>
              <a:rPr lang="zh-CN" altLang="zh-CN" sz="1400" dirty="0"/>
              <a:t>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购买力预测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38" name="Picture 2" descr="性别拆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0" y="1625192"/>
            <a:ext cx="4707998" cy="41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婚姻拆分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16" y="1625193"/>
            <a:ext cx="4632406" cy="41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hape 358"/>
          <p:cNvSpPr txBox="1"/>
          <p:nvPr/>
        </p:nvSpPr>
        <p:spPr>
          <a:xfrm>
            <a:off x="943155" y="1003909"/>
            <a:ext cx="6915509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按性别和婚姻状态对数据集进行拆分，然后训练随机森林模型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282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505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预测顾客性别、年龄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58"/>
          <p:cNvSpPr txBox="1"/>
          <p:nvPr/>
        </p:nvSpPr>
        <p:spPr>
          <a:xfrm>
            <a:off x="2030083" y="1218479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KNN</a:t>
            </a:r>
            <a:r>
              <a:rPr lang="zh-CN" altLang="en-US" sz="1400" dirty="0" smtClean="0"/>
              <a:t>模型预测</a:t>
            </a:r>
            <a:endParaRPr lang="zh-CN" altLang="zh-CN" sz="1400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355458" y="2294384"/>
            <a:ext cx="5001046" cy="3088137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609051" y="2294384"/>
            <a:ext cx="5053862" cy="30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505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预测顾客性别、年龄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58"/>
          <p:cNvSpPr txBox="1"/>
          <p:nvPr/>
        </p:nvSpPr>
        <p:spPr>
          <a:xfrm>
            <a:off x="2429773" y="1420302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决策树</a:t>
            </a:r>
            <a:r>
              <a:rPr lang="en-US" altLang="zh-CN" sz="1400" dirty="0" smtClean="0"/>
              <a:t>(CART)</a:t>
            </a:r>
            <a:r>
              <a:rPr lang="zh-CN" altLang="en-US" sz="1400" dirty="0" smtClean="0"/>
              <a:t>预测</a:t>
            </a:r>
            <a:endParaRPr lang="zh-CN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15353" y="2819040"/>
            <a:ext cx="6164413" cy="10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505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预测顾客性别、年龄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58"/>
          <p:cNvSpPr txBox="1"/>
          <p:nvPr/>
        </p:nvSpPr>
        <p:spPr>
          <a:xfrm>
            <a:off x="2610928" y="1614337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朴素贝叶斯</a:t>
            </a:r>
            <a:endParaRPr lang="zh-CN" altLang="zh-CN" sz="1400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18528" y="2896319"/>
            <a:ext cx="5505629" cy="10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505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预测顾客性别、年龄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58"/>
          <p:cNvSpPr txBox="1"/>
          <p:nvPr/>
        </p:nvSpPr>
        <p:spPr>
          <a:xfrm>
            <a:off x="3116557" y="1112687"/>
            <a:ext cx="4065917" cy="6212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/>
              <a:t>随机森林预测</a:t>
            </a:r>
            <a:endParaRPr lang="zh-CN" altLang="zh-CN" sz="1400" dirty="0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34574" y="1733970"/>
            <a:ext cx="6107501" cy="48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5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358"/>
          <p:cNvSpPr txBox="1"/>
          <p:nvPr/>
        </p:nvSpPr>
        <p:spPr>
          <a:xfrm>
            <a:off x="2232803" y="1500876"/>
            <a:ext cx="7148877" cy="1587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、通过可视化进行探索性分析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、使用</a:t>
            </a:r>
            <a:r>
              <a:rPr lang="en-US" altLang="zh-CN" sz="1400" dirty="0" err="1" smtClean="0"/>
              <a:t>Apriori</a:t>
            </a:r>
            <a:r>
              <a:rPr lang="zh-CN" altLang="en-US" sz="1400" dirty="0" smtClean="0"/>
              <a:t>算法挖掘频繁项集和关联规则，并进行可视化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、使用随机森林回归预测顾客购买力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、使用</a:t>
            </a:r>
            <a:r>
              <a:rPr lang="en-US" altLang="zh-CN" sz="1400" dirty="0" smtClean="0"/>
              <a:t>KNN</a:t>
            </a:r>
            <a:r>
              <a:rPr lang="zh-CN" altLang="en-US" sz="1400" dirty="0" smtClean="0"/>
              <a:t>、决策树、朴素贝叶斯、随机森林分类预测用户性别、年龄，并比较模型</a:t>
            </a:r>
            <a:endParaRPr lang="zh-CN" altLang="zh-CN" sz="1400" dirty="0"/>
          </a:p>
        </p:txBody>
      </p:sp>
      <p:sp>
        <p:nvSpPr>
          <p:cNvPr id="2" name="矩形 1"/>
          <p:cNvSpPr/>
          <p:nvPr/>
        </p:nvSpPr>
        <p:spPr>
          <a:xfrm>
            <a:off x="4253128" y="3911299"/>
            <a:ext cx="22365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谢谢观看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44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739660" y="296638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zh-CN" sz="1400" dirty="0"/>
              <a:t>我们尝试分析了</a:t>
            </a:r>
            <a:r>
              <a:rPr lang="en-US" altLang="zh-CN" sz="1400" dirty="0"/>
              <a:t>Analytics </a:t>
            </a:r>
            <a:r>
              <a:rPr lang="en-US" altLang="zh-CN" sz="1400" dirty="0" err="1"/>
              <a:t>Vidhya</a:t>
            </a:r>
            <a:r>
              <a:rPr lang="zh-CN" altLang="zh-CN" sz="1400" dirty="0"/>
              <a:t>公司公布的</a:t>
            </a:r>
            <a:r>
              <a:rPr lang="en-US" altLang="zh-CN" sz="1400" dirty="0"/>
              <a:t>2018</a:t>
            </a:r>
            <a:r>
              <a:rPr lang="zh-CN" altLang="zh-CN" sz="1400" dirty="0"/>
              <a:t>年黑色星期五部分销售数据</a:t>
            </a:r>
            <a:r>
              <a:rPr lang="zh-CN" altLang="zh-CN" sz="1400" dirty="0" smtClean="0"/>
              <a:t>，</a:t>
            </a:r>
            <a:r>
              <a:rPr lang="zh-CN" altLang="en-US" sz="1400" dirty="0" smtClean="0"/>
              <a:t>对商品之间的关联规则进行挖掘，并预测用户的购买力，尝试给用户画像。并通过可视化技术展示结果。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54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研究主题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137382" y="1878608"/>
            <a:ext cx="3891299" cy="3301689"/>
            <a:chOff x="4096535" y="2719698"/>
            <a:chExt cx="3891299" cy="3301689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4430256" y="4411174"/>
              <a:ext cx="1575602" cy="1610213"/>
            </a:xfrm>
            <a:custGeom>
              <a:avLst/>
              <a:gdLst>
                <a:gd name="T0" fmla="*/ 83 w 138"/>
                <a:gd name="T1" fmla="*/ 0 h 141"/>
                <a:gd name="T2" fmla="*/ 60 w 138"/>
                <a:gd name="T3" fmla="*/ 0 h 141"/>
                <a:gd name="T4" fmla="*/ 0 w 138"/>
                <a:gd name="T5" fmla="*/ 61 h 141"/>
                <a:gd name="T6" fmla="*/ 80 w 138"/>
                <a:gd name="T7" fmla="*/ 141 h 141"/>
                <a:gd name="T8" fmla="*/ 138 w 138"/>
                <a:gd name="T9" fmla="*/ 83 h 141"/>
                <a:gd name="T10" fmla="*/ 138 w 138"/>
                <a:gd name="T11" fmla="*/ 56 h 141"/>
                <a:gd name="T12" fmla="*/ 83 w 138"/>
                <a:gd name="T13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41">
                  <a:moveTo>
                    <a:pt x="83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80" y="141"/>
                    <a:pt x="80" y="141"/>
                    <a:pt x="80" y="141"/>
                  </a:cubicBezTo>
                  <a:cubicBezTo>
                    <a:pt x="138" y="83"/>
                    <a:pt x="138" y="83"/>
                    <a:pt x="138" y="83"/>
                  </a:cubicBezTo>
                  <a:cubicBezTo>
                    <a:pt x="138" y="56"/>
                    <a:pt x="138" y="56"/>
                    <a:pt x="138" y="56"/>
                  </a:cubicBezTo>
                  <a:cubicBezTo>
                    <a:pt x="108" y="54"/>
                    <a:pt x="85" y="3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4407683" y="2731738"/>
              <a:ext cx="1620748" cy="1575602"/>
            </a:xfrm>
            <a:custGeom>
              <a:avLst/>
              <a:gdLst>
                <a:gd name="T0" fmla="*/ 142 w 142"/>
                <a:gd name="T1" fmla="*/ 83 h 138"/>
                <a:gd name="T2" fmla="*/ 142 w 142"/>
                <a:gd name="T3" fmla="*/ 61 h 138"/>
                <a:gd name="T4" fmla="*/ 81 w 142"/>
                <a:gd name="T5" fmla="*/ 0 h 138"/>
                <a:gd name="T6" fmla="*/ 0 w 142"/>
                <a:gd name="T7" fmla="*/ 81 h 138"/>
                <a:gd name="T8" fmla="*/ 58 w 142"/>
                <a:gd name="T9" fmla="*/ 138 h 138"/>
                <a:gd name="T10" fmla="*/ 86 w 142"/>
                <a:gd name="T11" fmla="*/ 138 h 138"/>
                <a:gd name="T12" fmla="*/ 142 w 142"/>
                <a:gd name="T13" fmla="*/ 8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38">
                  <a:moveTo>
                    <a:pt x="142" y="83"/>
                  </a:moveTo>
                  <a:cubicBezTo>
                    <a:pt x="142" y="61"/>
                    <a:pt x="142" y="61"/>
                    <a:pt x="142" y="61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86" y="138"/>
                    <a:pt x="86" y="138"/>
                    <a:pt x="86" y="138"/>
                  </a:cubicBezTo>
                  <a:cubicBezTo>
                    <a:pt x="88" y="109"/>
                    <a:pt x="112" y="85"/>
                    <a:pt x="142" y="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120228" y="2719698"/>
              <a:ext cx="1574096" cy="1610213"/>
            </a:xfrm>
            <a:custGeom>
              <a:avLst/>
              <a:gdLst>
                <a:gd name="T0" fmla="*/ 55 w 138"/>
                <a:gd name="T1" fmla="*/ 141 h 141"/>
                <a:gd name="T2" fmla="*/ 78 w 138"/>
                <a:gd name="T3" fmla="*/ 141 h 141"/>
                <a:gd name="T4" fmla="*/ 138 w 138"/>
                <a:gd name="T5" fmla="*/ 80 h 141"/>
                <a:gd name="T6" fmla="*/ 58 w 138"/>
                <a:gd name="T7" fmla="*/ 0 h 141"/>
                <a:gd name="T8" fmla="*/ 0 w 138"/>
                <a:gd name="T9" fmla="*/ 57 h 141"/>
                <a:gd name="T10" fmla="*/ 0 w 138"/>
                <a:gd name="T11" fmla="*/ 85 h 141"/>
                <a:gd name="T12" fmla="*/ 55 w 138"/>
                <a:gd name="T13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141">
                  <a:moveTo>
                    <a:pt x="55" y="141"/>
                  </a:moveTo>
                  <a:cubicBezTo>
                    <a:pt x="78" y="141"/>
                    <a:pt x="78" y="141"/>
                    <a:pt x="78" y="141"/>
                  </a:cubicBezTo>
                  <a:cubicBezTo>
                    <a:pt x="138" y="80"/>
                    <a:pt x="138" y="80"/>
                    <a:pt x="138" y="8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30" y="87"/>
                    <a:pt x="53" y="111"/>
                    <a:pt x="55" y="1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6096150" y="4421708"/>
              <a:ext cx="1622253" cy="1587640"/>
            </a:xfrm>
            <a:custGeom>
              <a:avLst/>
              <a:gdLst>
                <a:gd name="T0" fmla="*/ 0 w 142"/>
                <a:gd name="T1" fmla="*/ 56 h 139"/>
                <a:gd name="T2" fmla="*/ 0 w 142"/>
                <a:gd name="T3" fmla="*/ 78 h 139"/>
                <a:gd name="T4" fmla="*/ 61 w 142"/>
                <a:gd name="T5" fmla="*/ 139 h 139"/>
                <a:gd name="T6" fmla="*/ 142 w 142"/>
                <a:gd name="T7" fmla="*/ 58 h 139"/>
                <a:gd name="T8" fmla="*/ 84 w 142"/>
                <a:gd name="T9" fmla="*/ 0 h 139"/>
                <a:gd name="T10" fmla="*/ 56 w 142"/>
                <a:gd name="T11" fmla="*/ 0 h 139"/>
                <a:gd name="T12" fmla="*/ 0 w 142"/>
                <a:gd name="T13" fmla="*/ 5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139">
                  <a:moveTo>
                    <a:pt x="0" y="56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61" y="139"/>
                    <a:pt x="61" y="139"/>
                    <a:pt x="61" y="139"/>
                  </a:cubicBezTo>
                  <a:cubicBezTo>
                    <a:pt x="142" y="58"/>
                    <a:pt x="142" y="58"/>
                    <a:pt x="142" y="58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4" y="30"/>
                    <a:pt x="30" y="54"/>
                    <a:pt x="0" y="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14125" y="3512312"/>
              <a:ext cx="670376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92" dirty="0">
                  <a:solidFill>
                    <a:schemeClr val="bg1"/>
                  </a:solidFill>
                  <a:latin typeface="+mj-lt"/>
                  <a:ea typeface="Raleway" panose="020B0003030101060003" pitchFamily="2" charset="0"/>
                </a:rPr>
                <a:t>Political</a:t>
              </a:r>
              <a:endParaRPr lang="id-ID" sz="1192" dirty="0">
                <a:solidFill>
                  <a:schemeClr val="bg1"/>
                </a:solidFill>
                <a:latin typeface="+mj-lt"/>
                <a:ea typeface="Raleway" panose="020B0003030101060003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18842" y="3535426"/>
              <a:ext cx="80823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92" dirty="0">
                  <a:solidFill>
                    <a:schemeClr val="bg1"/>
                  </a:solidFill>
                  <a:latin typeface="+mj-lt"/>
                  <a:ea typeface="Raleway" panose="020B0003030101060003" pitchFamily="2" charset="0"/>
                </a:rPr>
                <a:t>Economic</a:t>
              </a:r>
              <a:endParaRPr lang="id-ID" sz="1192" dirty="0">
                <a:solidFill>
                  <a:schemeClr val="bg1"/>
                </a:solidFill>
                <a:latin typeface="+mj-lt"/>
                <a:ea typeface="Raleway" panose="020B0003030101060003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72633" y="5217030"/>
              <a:ext cx="553357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92" dirty="0">
                  <a:solidFill>
                    <a:schemeClr val="bg1"/>
                  </a:solidFill>
                  <a:latin typeface="+mj-lt"/>
                  <a:ea typeface="Raleway" panose="020B0003030101060003" pitchFamily="2" charset="0"/>
                </a:rPr>
                <a:t>Social</a:t>
              </a:r>
              <a:endParaRPr lang="id-ID" sz="1192" dirty="0">
                <a:solidFill>
                  <a:schemeClr val="bg1"/>
                </a:solidFill>
                <a:latin typeface="+mj-lt"/>
                <a:ea typeface="Raleway" panose="020B0003030101060003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9000" y="5240144"/>
              <a:ext cx="1067920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92" dirty="0">
                  <a:solidFill>
                    <a:schemeClr val="bg1"/>
                  </a:solidFill>
                  <a:latin typeface="+mj-lt"/>
                  <a:ea typeface="Raleway" panose="020B0003030101060003" pitchFamily="2" charset="0"/>
                </a:rPr>
                <a:t>Technological</a:t>
              </a:r>
              <a:endParaRPr lang="id-ID" sz="1192" dirty="0">
                <a:solidFill>
                  <a:schemeClr val="bg1"/>
                </a:solidFill>
                <a:latin typeface="+mj-lt"/>
                <a:ea typeface="Raleway" panose="020B0003030101060003" pitchFamily="2" charset="0"/>
              </a:endParaRPr>
            </a:p>
          </p:txBody>
        </p:sp>
        <p:sp>
          <p:nvSpPr>
            <p:cNvPr id="13" name="Freeform 124"/>
            <p:cNvSpPr>
              <a:spLocks noEditPoints="1"/>
            </p:cNvSpPr>
            <p:nvPr/>
          </p:nvSpPr>
          <p:spPr bwMode="auto">
            <a:xfrm>
              <a:off x="5105462" y="3232925"/>
              <a:ext cx="287704" cy="279388"/>
            </a:xfrm>
            <a:custGeom>
              <a:avLst/>
              <a:gdLst>
                <a:gd name="T0" fmla="*/ 1 w 73"/>
                <a:gd name="T1" fmla="*/ 19 h 68"/>
                <a:gd name="T2" fmla="*/ 37 w 73"/>
                <a:gd name="T3" fmla="*/ 1 h 68"/>
                <a:gd name="T4" fmla="*/ 72 w 73"/>
                <a:gd name="T5" fmla="*/ 21 h 68"/>
                <a:gd name="T6" fmla="*/ 36 w 73"/>
                <a:gd name="T7" fmla="*/ 4 h 68"/>
                <a:gd name="T8" fmla="*/ 1 w 73"/>
                <a:gd name="T9" fmla="*/ 22 h 68"/>
                <a:gd name="T10" fmla="*/ 37 w 73"/>
                <a:gd name="T11" fmla="*/ 6 h 68"/>
                <a:gd name="T12" fmla="*/ 66 w 73"/>
                <a:gd name="T13" fmla="*/ 22 h 68"/>
                <a:gd name="T14" fmla="*/ 8 w 73"/>
                <a:gd name="T15" fmla="*/ 22 h 68"/>
                <a:gd name="T16" fmla="*/ 7 w 73"/>
                <a:gd name="T17" fmla="*/ 21 h 68"/>
                <a:gd name="T18" fmla="*/ 37 w 73"/>
                <a:gd name="T19" fmla="*/ 6 h 68"/>
                <a:gd name="T20" fmla="*/ 36 w 73"/>
                <a:gd name="T21" fmla="*/ 8 h 68"/>
                <a:gd name="T22" fmla="*/ 60 w 73"/>
                <a:gd name="T23" fmla="*/ 20 h 68"/>
                <a:gd name="T24" fmla="*/ 73 w 73"/>
                <a:gd name="T25" fmla="*/ 67 h 68"/>
                <a:gd name="T26" fmla="*/ 1 w 73"/>
                <a:gd name="T27" fmla="*/ 68 h 68"/>
                <a:gd name="T28" fmla="*/ 0 w 73"/>
                <a:gd name="T29" fmla="*/ 61 h 68"/>
                <a:gd name="T30" fmla="*/ 4 w 73"/>
                <a:gd name="T31" fmla="*/ 59 h 68"/>
                <a:gd name="T32" fmla="*/ 6 w 73"/>
                <a:gd name="T33" fmla="*/ 56 h 68"/>
                <a:gd name="T34" fmla="*/ 12 w 73"/>
                <a:gd name="T35" fmla="*/ 26 h 68"/>
                <a:gd name="T36" fmla="*/ 7 w 73"/>
                <a:gd name="T37" fmla="*/ 25 h 68"/>
                <a:gd name="T38" fmla="*/ 13 w 73"/>
                <a:gd name="T39" fmla="*/ 24 h 68"/>
                <a:gd name="T40" fmla="*/ 27 w 73"/>
                <a:gd name="T41" fmla="*/ 24 h 68"/>
                <a:gd name="T42" fmla="*/ 41 w 73"/>
                <a:gd name="T43" fmla="*/ 24 h 68"/>
                <a:gd name="T44" fmla="*/ 56 w 73"/>
                <a:gd name="T45" fmla="*/ 24 h 68"/>
                <a:gd name="T46" fmla="*/ 65 w 73"/>
                <a:gd name="T47" fmla="*/ 24 h 68"/>
                <a:gd name="T48" fmla="*/ 65 w 73"/>
                <a:gd name="T49" fmla="*/ 26 h 68"/>
                <a:gd name="T50" fmla="*/ 62 w 73"/>
                <a:gd name="T51" fmla="*/ 56 h 68"/>
                <a:gd name="T52" fmla="*/ 68 w 73"/>
                <a:gd name="T53" fmla="*/ 58 h 68"/>
                <a:gd name="T54" fmla="*/ 71 w 73"/>
                <a:gd name="T55" fmla="*/ 59 h 68"/>
                <a:gd name="T56" fmla="*/ 48 w 73"/>
                <a:gd name="T57" fmla="*/ 56 h 68"/>
                <a:gd name="T58" fmla="*/ 55 w 73"/>
                <a:gd name="T59" fmla="*/ 26 h 68"/>
                <a:gd name="T60" fmla="*/ 48 w 73"/>
                <a:gd name="T61" fmla="*/ 56 h 68"/>
                <a:gd name="T62" fmla="*/ 40 w 73"/>
                <a:gd name="T63" fmla="*/ 56 h 68"/>
                <a:gd name="T64" fmla="*/ 33 w 73"/>
                <a:gd name="T65" fmla="*/ 26 h 68"/>
                <a:gd name="T66" fmla="*/ 19 w 73"/>
                <a:gd name="T67" fmla="*/ 56 h 68"/>
                <a:gd name="T68" fmla="*/ 26 w 73"/>
                <a:gd name="T69" fmla="*/ 26 h 68"/>
                <a:gd name="T70" fmla="*/ 19 w 73"/>
                <a:gd name="T71" fmla="*/ 56 h 68"/>
                <a:gd name="T72" fmla="*/ 65 w 73"/>
                <a:gd name="T73" fmla="*/ 59 h 68"/>
                <a:gd name="T74" fmla="*/ 7 w 73"/>
                <a:gd name="T75" fmla="*/ 59 h 68"/>
                <a:gd name="T76" fmla="*/ 67 w 73"/>
                <a:gd name="T77" fmla="*/ 62 h 68"/>
                <a:gd name="T78" fmla="*/ 3 w 73"/>
                <a:gd name="T79" fmla="*/ 62 h 68"/>
                <a:gd name="T80" fmla="*/ 70 w 73"/>
                <a:gd name="T81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68">
                  <a:moveTo>
                    <a:pt x="0" y="21"/>
                  </a:moveTo>
                  <a:cubicBezTo>
                    <a:pt x="0" y="20"/>
                    <a:pt x="0" y="19"/>
                    <a:pt x="1" y="19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0"/>
                    <a:pt x="36" y="0"/>
                    <a:pt x="37" y="1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3" y="19"/>
                    <a:pt x="73" y="20"/>
                    <a:pt x="72" y="21"/>
                  </a:cubicBezTo>
                  <a:cubicBezTo>
                    <a:pt x="72" y="22"/>
                    <a:pt x="71" y="22"/>
                    <a:pt x="70" y="21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1" y="22"/>
                    <a:pt x="0" y="21"/>
                    <a:pt x="0" y="21"/>
                  </a:cubicBezTo>
                  <a:close/>
                  <a:moveTo>
                    <a:pt x="37" y="6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1"/>
                    <a:pt x="66" y="21"/>
                    <a:pt x="6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6"/>
                    <a:pt x="36" y="6"/>
                    <a:pt x="37" y="6"/>
                  </a:cubicBezTo>
                  <a:close/>
                  <a:moveTo>
                    <a:pt x="60" y="20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12" y="20"/>
                    <a:pt x="12" y="20"/>
                    <a:pt x="12" y="20"/>
                  </a:cubicBezTo>
                  <a:lnTo>
                    <a:pt x="60" y="20"/>
                  </a:lnTo>
                  <a:close/>
                  <a:moveTo>
                    <a:pt x="73" y="61"/>
                  </a:moveTo>
                  <a:cubicBezTo>
                    <a:pt x="73" y="67"/>
                    <a:pt x="73" y="67"/>
                    <a:pt x="73" y="67"/>
                  </a:cubicBezTo>
                  <a:cubicBezTo>
                    <a:pt x="73" y="67"/>
                    <a:pt x="72" y="68"/>
                    <a:pt x="7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7"/>
                    <a:pt x="0" y="67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0"/>
                    <a:pt x="1" y="59"/>
                    <a:pt x="1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4" y="57"/>
                    <a:pt x="5" y="56"/>
                    <a:pt x="6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6"/>
                    <a:pt x="7" y="26"/>
                    <a:pt x="7" y="25"/>
                  </a:cubicBezTo>
                  <a:cubicBezTo>
                    <a:pt x="7" y="25"/>
                    <a:pt x="7" y="24"/>
                    <a:pt x="8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5" y="24"/>
                    <a:pt x="66" y="25"/>
                    <a:pt x="66" y="25"/>
                  </a:cubicBezTo>
                  <a:cubicBezTo>
                    <a:pt x="66" y="26"/>
                    <a:pt x="65" y="26"/>
                    <a:pt x="65" y="26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8" y="56"/>
                    <a:pt x="68" y="57"/>
                    <a:pt x="68" y="5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72" y="59"/>
                    <a:pt x="73" y="60"/>
                    <a:pt x="73" y="61"/>
                  </a:cubicBezTo>
                  <a:close/>
                  <a:moveTo>
                    <a:pt x="48" y="56"/>
                  </a:moveTo>
                  <a:cubicBezTo>
                    <a:pt x="55" y="56"/>
                    <a:pt x="55" y="56"/>
                    <a:pt x="55" y="56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48" y="26"/>
                    <a:pt x="48" y="26"/>
                    <a:pt x="48" y="26"/>
                  </a:cubicBezTo>
                  <a:lnTo>
                    <a:pt x="48" y="56"/>
                  </a:lnTo>
                  <a:close/>
                  <a:moveTo>
                    <a:pt x="33" y="56"/>
                  </a:moveTo>
                  <a:cubicBezTo>
                    <a:pt x="40" y="56"/>
                    <a:pt x="40" y="56"/>
                    <a:pt x="40" y="5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3" y="26"/>
                    <a:pt x="33" y="26"/>
                    <a:pt x="33" y="26"/>
                  </a:cubicBezTo>
                  <a:lnTo>
                    <a:pt x="33" y="56"/>
                  </a:lnTo>
                  <a:close/>
                  <a:moveTo>
                    <a:pt x="19" y="56"/>
                  </a:moveTo>
                  <a:cubicBezTo>
                    <a:pt x="26" y="56"/>
                    <a:pt x="26" y="56"/>
                    <a:pt x="26" y="5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9" y="26"/>
                    <a:pt x="19" y="26"/>
                    <a:pt x="19" y="26"/>
                  </a:cubicBezTo>
                  <a:lnTo>
                    <a:pt x="19" y="56"/>
                  </a:lnTo>
                  <a:close/>
                  <a:moveTo>
                    <a:pt x="7" y="59"/>
                  </a:moveTo>
                  <a:cubicBezTo>
                    <a:pt x="65" y="59"/>
                    <a:pt x="65" y="59"/>
                    <a:pt x="65" y="59"/>
                  </a:cubicBezTo>
                  <a:cubicBezTo>
                    <a:pt x="65" y="59"/>
                    <a:pt x="65" y="59"/>
                    <a:pt x="65" y="59"/>
                  </a:cubicBezTo>
                  <a:cubicBezTo>
                    <a:pt x="7" y="59"/>
                    <a:pt x="7" y="59"/>
                    <a:pt x="7" y="59"/>
                  </a:cubicBezTo>
                  <a:close/>
                  <a:moveTo>
                    <a:pt x="70" y="62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70" y="65"/>
                    <a:pt x="70" y="65"/>
                    <a:pt x="70" y="65"/>
                  </a:cubicBezTo>
                  <a:lnTo>
                    <a:pt x="70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14" name="Freeform 53"/>
            <p:cNvSpPr>
              <a:spLocks noEditPoints="1"/>
            </p:cNvSpPr>
            <p:nvPr/>
          </p:nvSpPr>
          <p:spPr bwMode="auto">
            <a:xfrm>
              <a:off x="6667355" y="4917416"/>
              <a:ext cx="311203" cy="322730"/>
            </a:xfrm>
            <a:custGeom>
              <a:avLst/>
              <a:gdLst>
                <a:gd name="T0" fmla="*/ 32 w 80"/>
                <a:gd name="T1" fmla="*/ 40 h 80"/>
                <a:gd name="T2" fmla="*/ 49 w 80"/>
                <a:gd name="T3" fmla="*/ 58 h 80"/>
                <a:gd name="T4" fmla="*/ 43 w 80"/>
                <a:gd name="T5" fmla="*/ 56 h 80"/>
                <a:gd name="T6" fmla="*/ 67 w 80"/>
                <a:gd name="T7" fmla="*/ 64 h 80"/>
                <a:gd name="T8" fmla="*/ 70 w 80"/>
                <a:gd name="T9" fmla="*/ 64 h 80"/>
                <a:gd name="T10" fmla="*/ 40 w 80"/>
                <a:gd name="T11" fmla="*/ 57 h 80"/>
                <a:gd name="T12" fmla="*/ 38 w 80"/>
                <a:gd name="T13" fmla="*/ 56 h 80"/>
                <a:gd name="T14" fmla="*/ 40 w 80"/>
                <a:gd name="T15" fmla="*/ 77 h 80"/>
                <a:gd name="T16" fmla="*/ 40 w 80"/>
                <a:gd name="T17" fmla="*/ 80 h 80"/>
                <a:gd name="T18" fmla="*/ 23 w 80"/>
                <a:gd name="T19" fmla="*/ 49 h 80"/>
                <a:gd name="T20" fmla="*/ 25 w 80"/>
                <a:gd name="T21" fmla="*/ 43 h 80"/>
                <a:gd name="T22" fmla="*/ 26 w 80"/>
                <a:gd name="T23" fmla="*/ 64 h 80"/>
                <a:gd name="T24" fmla="*/ 27 w 80"/>
                <a:gd name="T25" fmla="*/ 67 h 80"/>
                <a:gd name="T26" fmla="*/ 23 w 80"/>
                <a:gd name="T27" fmla="*/ 40 h 80"/>
                <a:gd name="T28" fmla="*/ 25 w 80"/>
                <a:gd name="T29" fmla="*/ 38 h 80"/>
                <a:gd name="T30" fmla="*/ 3 w 80"/>
                <a:gd name="T31" fmla="*/ 40 h 80"/>
                <a:gd name="T32" fmla="*/ 0 w 80"/>
                <a:gd name="T33" fmla="*/ 40 h 80"/>
                <a:gd name="T34" fmla="*/ 32 w 80"/>
                <a:gd name="T35" fmla="*/ 23 h 80"/>
                <a:gd name="T36" fmla="*/ 38 w 80"/>
                <a:gd name="T37" fmla="*/ 25 h 80"/>
                <a:gd name="T38" fmla="*/ 13 w 80"/>
                <a:gd name="T39" fmla="*/ 16 h 80"/>
                <a:gd name="T40" fmla="*/ 10 w 80"/>
                <a:gd name="T41" fmla="*/ 16 h 80"/>
                <a:gd name="T42" fmla="*/ 40 w 80"/>
                <a:gd name="T43" fmla="*/ 23 h 80"/>
                <a:gd name="T44" fmla="*/ 43 w 80"/>
                <a:gd name="T45" fmla="*/ 25 h 80"/>
                <a:gd name="T46" fmla="*/ 40 w 80"/>
                <a:gd name="T47" fmla="*/ 3 h 80"/>
                <a:gd name="T48" fmla="*/ 40 w 80"/>
                <a:gd name="T49" fmla="*/ 0 h 80"/>
                <a:gd name="T50" fmla="*/ 58 w 80"/>
                <a:gd name="T51" fmla="*/ 32 h 80"/>
                <a:gd name="T52" fmla="*/ 56 w 80"/>
                <a:gd name="T53" fmla="*/ 38 h 80"/>
                <a:gd name="T54" fmla="*/ 53 w 80"/>
                <a:gd name="T55" fmla="*/ 18 h 80"/>
                <a:gd name="T56" fmla="*/ 70 w 80"/>
                <a:gd name="T57" fmla="*/ 16 h 80"/>
                <a:gd name="T58" fmla="*/ 59 w 80"/>
                <a:gd name="T59" fmla="*/ 47 h 80"/>
                <a:gd name="T60" fmla="*/ 53 w 80"/>
                <a:gd name="T61" fmla="*/ 49 h 80"/>
                <a:gd name="T62" fmla="*/ 67 w 80"/>
                <a:gd name="T63" fmla="*/ 31 h 80"/>
                <a:gd name="T64" fmla="*/ 52 w 80"/>
                <a:gd name="T65" fmla="*/ 60 h 80"/>
                <a:gd name="T66" fmla="*/ 53 w 80"/>
                <a:gd name="T67" fmla="*/ 40 h 80"/>
                <a:gd name="T68" fmla="*/ 53 w 80"/>
                <a:gd name="T69" fmla="*/ 40 h 80"/>
                <a:gd name="T70" fmla="*/ 50 w 80"/>
                <a:gd name="T71" fmla="*/ 40 h 80"/>
                <a:gd name="T72" fmla="*/ 44 w 80"/>
                <a:gd name="T73" fmla="*/ 31 h 80"/>
                <a:gd name="T74" fmla="*/ 33 w 80"/>
                <a:gd name="T75" fmla="*/ 33 h 80"/>
                <a:gd name="T76" fmla="*/ 31 w 80"/>
                <a:gd name="T77" fmla="*/ 44 h 80"/>
                <a:gd name="T78" fmla="*/ 40 w 80"/>
                <a:gd name="T79" fmla="*/ 50 h 80"/>
                <a:gd name="T80" fmla="*/ 49 w 80"/>
                <a:gd name="T81" fmla="*/ 31 h 80"/>
                <a:gd name="T82" fmla="*/ 50 w 80"/>
                <a:gd name="T83" fmla="*/ 31 h 80"/>
                <a:gd name="T84" fmla="*/ 40 w 80"/>
                <a:gd name="T85" fmla="*/ 28 h 80"/>
                <a:gd name="T86" fmla="*/ 40 w 80"/>
                <a:gd name="T87" fmla="*/ 28 h 80"/>
                <a:gd name="T88" fmla="*/ 32 w 80"/>
                <a:gd name="T89" fmla="*/ 31 h 80"/>
                <a:gd name="T90" fmla="*/ 28 w 80"/>
                <a:gd name="T91" fmla="*/ 41 h 80"/>
                <a:gd name="T92" fmla="*/ 27 w 80"/>
                <a:gd name="T93" fmla="*/ 40 h 80"/>
                <a:gd name="T94" fmla="*/ 31 w 80"/>
                <a:gd name="T95" fmla="*/ 49 h 80"/>
                <a:gd name="T96" fmla="*/ 32 w 80"/>
                <a:gd name="T97" fmla="*/ 50 h 80"/>
                <a:gd name="T98" fmla="*/ 40 w 80"/>
                <a:gd name="T99" fmla="*/ 53 h 80"/>
                <a:gd name="T100" fmla="*/ 50 w 80"/>
                <a:gd name="T101" fmla="*/ 50 h 80"/>
                <a:gd name="T102" fmla="*/ 49 w 80"/>
                <a:gd name="T103" fmla="*/ 5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0" h="80">
                  <a:moveTo>
                    <a:pt x="48" y="40"/>
                  </a:moveTo>
                  <a:cubicBezTo>
                    <a:pt x="48" y="45"/>
                    <a:pt x="45" y="48"/>
                    <a:pt x="40" y="48"/>
                  </a:cubicBezTo>
                  <a:cubicBezTo>
                    <a:pt x="36" y="48"/>
                    <a:pt x="32" y="45"/>
                    <a:pt x="32" y="40"/>
                  </a:cubicBezTo>
                  <a:cubicBezTo>
                    <a:pt x="32" y="36"/>
                    <a:pt x="36" y="32"/>
                    <a:pt x="40" y="32"/>
                  </a:cubicBezTo>
                  <a:cubicBezTo>
                    <a:pt x="45" y="32"/>
                    <a:pt x="48" y="36"/>
                    <a:pt x="48" y="40"/>
                  </a:cubicBezTo>
                  <a:close/>
                  <a:moveTo>
                    <a:pt x="49" y="58"/>
                  </a:moveTo>
                  <a:cubicBezTo>
                    <a:pt x="49" y="56"/>
                    <a:pt x="49" y="54"/>
                    <a:pt x="49" y="53"/>
                  </a:cubicBezTo>
                  <a:cubicBezTo>
                    <a:pt x="48" y="53"/>
                    <a:pt x="47" y="53"/>
                    <a:pt x="46" y="53"/>
                  </a:cubicBezTo>
                  <a:cubicBezTo>
                    <a:pt x="45" y="54"/>
                    <a:pt x="44" y="55"/>
                    <a:pt x="43" y="56"/>
                  </a:cubicBezTo>
                  <a:cubicBezTo>
                    <a:pt x="47" y="59"/>
                    <a:pt x="51" y="62"/>
                    <a:pt x="55" y="64"/>
                  </a:cubicBezTo>
                  <a:cubicBezTo>
                    <a:pt x="62" y="68"/>
                    <a:pt x="65" y="68"/>
                    <a:pt x="67" y="67"/>
                  </a:cubicBezTo>
                  <a:cubicBezTo>
                    <a:pt x="67" y="66"/>
                    <a:pt x="67" y="65"/>
                    <a:pt x="67" y="64"/>
                  </a:cubicBezTo>
                  <a:cubicBezTo>
                    <a:pt x="67" y="62"/>
                    <a:pt x="66" y="58"/>
                    <a:pt x="63" y="53"/>
                  </a:cubicBezTo>
                  <a:cubicBezTo>
                    <a:pt x="64" y="53"/>
                    <a:pt x="65" y="53"/>
                    <a:pt x="66" y="52"/>
                  </a:cubicBezTo>
                  <a:cubicBezTo>
                    <a:pt x="69" y="57"/>
                    <a:pt x="70" y="61"/>
                    <a:pt x="70" y="64"/>
                  </a:cubicBezTo>
                  <a:cubicBezTo>
                    <a:pt x="70" y="66"/>
                    <a:pt x="70" y="68"/>
                    <a:pt x="69" y="69"/>
                  </a:cubicBezTo>
                  <a:cubicBezTo>
                    <a:pt x="66" y="71"/>
                    <a:pt x="61" y="71"/>
                    <a:pt x="53" y="67"/>
                  </a:cubicBezTo>
                  <a:cubicBezTo>
                    <a:pt x="49" y="64"/>
                    <a:pt x="45" y="61"/>
                    <a:pt x="40" y="57"/>
                  </a:cubicBezTo>
                  <a:cubicBezTo>
                    <a:pt x="38" y="59"/>
                    <a:pt x="36" y="61"/>
                    <a:pt x="35" y="62"/>
                  </a:cubicBezTo>
                  <a:cubicBezTo>
                    <a:pt x="34" y="61"/>
                    <a:pt x="34" y="60"/>
                    <a:pt x="34" y="59"/>
                  </a:cubicBezTo>
                  <a:cubicBezTo>
                    <a:pt x="35" y="58"/>
                    <a:pt x="37" y="57"/>
                    <a:pt x="38" y="56"/>
                  </a:cubicBezTo>
                  <a:cubicBezTo>
                    <a:pt x="37" y="55"/>
                    <a:pt x="36" y="54"/>
                    <a:pt x="35" y="53"/>
                  </a:cubicBezTo>
                  <a:cubicBezTo>
                    <a:pt x="34" y="53"/>
                    <a:pt x="32" y="53"/>
                    <a:pt x="31" y="53"/>
                  </a:cubicBezTo>
                  <a:cubicBezTo>
                    <a:pt x="33" y="68"/>
                    <a:pt x="37" y="77"/>
                    <a:pt x="40" y="77"/>
                  </a:cubicBezTo>
                  <a:cubicBezTo>
                    <a:pt x="43" y="77"/>
                    <a:pt x="45" y="73"/>
                    <a:pt x="47" y="65"/>
                  </a:cubicBezTo>
                  <a:cubicBezTo>
                    <a:pt x="48" y="66"/>
                    <a:pt x="49" y="66"/>
                    <a:pt x="50" y="67"/>
                  </a:cubicBezTo>
                  <a:cubicBezTo>
                    <a:pt x="48" y="75"/>
                    <a:pt x="45" y="80"/>
                    <a:pt x="40" y="80"/>
                  </a:cubicBezTo>
                  <a:cubicBezTo>
                    <a:pt x="34" y="80"/>
                    <a:pt x="30" y="68"/>
                    <a:pt x="28" y="52"/>
                  </a:cubicBezTo>
                  <a:cubicBezTo>
                    <a:pt x="26" y="52"/>
                    <a:pt x="23" y="52"/>
                    <a:pt x="21" y="52"/>
                  </a:cubicBezTo>
                  <a:cubicBezTo>
                    <a:pt x="22" y="51"/>
                    <a:pt x="22" y="50"/>
                    <a:pt x="23" y="49"/>
                  </a:cubicBezTo>
                  <a:cubicBezTo>
                    <a:pt x="24" y="49"/>
                    <a:pt x="26" y="49"/>
                    <a:pt x="28" y="49"/>
                  </a:cubicBezTo>
                  <a:cubicBezTo>
                    <a:pt x="28" y="48"/>
                    <a:pt x="28" y="47"/>
                    <a:pt x="28" y="46"/>
                  </a:cubicBezTo>
                  <a:cubicBezTo>
                    <a:pt x="27" y="45"/>
                    <a:pt x="26" y="44"/>
                    <a:pt x="25" y="43"/>
                  </a:cubicBezTo>
                  <a:cubicBezTo>
                    <a:pt x="18" y="51"/>
                    <a:pt x="13" y="60"/>
                    <a:pt x="13" y="64"/>
                  </a:cubicBezTo>
                  <a:cubicBezTo>
                    <a:pt x="13" y="65"/>
                    <a:pt x="14" y="66"/>
                    <a:pt x="14" y="67"/>
                  </a:cubicBezTo>
                  <a:cubicBezTo>
                    <a:pt x="15" y="68"/>
                    <a:pt x="19" y="68"/>
                    <a:pt x="26" y="64"/>
                  </a:cubicBezTo>
                  <a:cubicBezTo>
                    <a:pt x="26" y="64"/>
                    <a:pt x="27" y="63"/>
                    <a:pt x="28" y="63"/>
                  </a:cubicBezTo>
                  <a:cubicBezTo>
                    <a:pt x="28" y="64"/>
                    <a:pt x="28" y="65"/>
                    <a:pt x="28" y="66"/>
                  </a:cubicBezTo>
                  <a:cubicBezTo>
                    <a:pt x="28" y="66"/>
                    <a:pt x="28" y="66"/>
                    <a:pt x="27" y="67"/>
                  </a:cubicBezTo>
                  <a:cubicBezTo>
                    <a:pt x="20" y="71"/>
                    <a:pt x="15" y="71"/>
                    <a:pt x="12" y="69"/>
                  </a:cubicBezTo>
                  <a:cubicBezTo>
                    <a:pt x="11" y="68"/>
                    <a:pt x="10" y="66"/>
                    <a:pt x="10" y="64"/>
                  </a:cubicBezTo>
                  <a:cubicBezTo>
                    <a:pt x="10" y="59"/>
                    <a:pt x="15" y="50"/>
                    <a:pt x="23" y="40"/>
                  </a:cubicBezTo>
                  <a:cubicBezTo>
                    <a:pt x="22" y="38"/>
                    <a:pt x="20" y="36"/>
                    <a:pt x="19" y="35"/>
                  </a:cubicBezTo>
                  <a:cubicBezTo>
                    <a:pt x="20" y="34"/>
                    <a:pt x="21" y="34"/>
                    <a:pt x="22" y="34"/>
                  </a:cubicBezTo>
                  <a:cubicBezTo>
                    <a:pt x="23" y="35"/>
                    <a:pt x="24" y="37"/>
                    <a:pt x="25" y="38"/>
                  </a:cubicBezTo>
                  <a:cubicBezTo>
                    <a:pt x="26" y="37"/>
                    <a:pt x="27" y="36"/>
                    <a:pt x="28" y="35"/>
                  </a:cubicBezTo>
                  <a:cubicBezTo>
                    <a:pt x="28" y="34"/>
                    <a:pt x="28" y="32"/>
                    <a:pt x="28" y="31"/>
                  </a:cubicBezTo>
                  <a:cubicBezTo>
                    <a:pt x="12" y="33"/>
                    <a:pt x="3" y="37"/>
                    <a:pt x="3" y="40"/>
                  </a:cubicBezTo>
                  <a:cubicBezTo>
                    <a:pt x="3" y="43"/>
                    <a:pt x="8" y="45"/>
                    <a:pt x="15" y="47"/>
                  </a:cubicBezTo>
                  <a:cubicBezTo>
                    <a:pt x="15" y="48"/>
                    <a:pt x="14" y="49"/>
                    <a:pt x="14" y="50"/>
                  </a:cubicBezTo>
                  <a:cubicBezTo>
                    <a:pt x="6" y="48"/>
                    <a:pt x="0" y="45"/>
                    <a:pt x="0" y="40"/>
                  </a:cubicBezTo>
                  <a:cubicBezTo>
                    <a:pt x="0" y="34"/>
                    <a:pt x="13" y="30"/>
                    <a:pt x="28" y="28"/>
                  </a:cubicBezTo>
                  <a:cubicBezTo>
                    <a:pt x="28" y="26"/>
                    <a:pt x="29" y="23"/>
                    <a:pt x="29" y="21"/>
                  </a:cubicBezTo>
                  <a:cubicBezTo>
                    <a:pt x="30" y="22"/>
                    <a:pt x="31" y="22"/>
                    <a:pt x="32" y="23"/>
                  </a:cubicBezTo>
                  <a:cubicBezTo>
                    <a:pt x="32" y="25"/>
                    <a:pt x="31" y="26"/>
                    <a:pt x="31" y="28"/>
                  </a:cubicBezTo>
                  <a:cubicBezTo>
                    <a:pt x="32" y="28"/>
                    <a:pt x="34" y="28"/>
                    <a:pt x="35" y="28"/>
                  </a:cubicBezTo>
                  <a:cubicBezTo>
                    <a:pt x="36" y="27"/>
                    <a:pt x="37" y="26"/>
                    <a:pt x="38" y="25"/>
                  </a:cubicBezTo>
                  <a:cubicBezTo>
                    <a:pt x="34" y="22"/>
                    <a:pt x="30" y="19"/>
                    <a:pt x="26" y="17"/>
                  </a:cubicBezTo>
                  <a:cubicBezTo>
                    <a:pt x="19" y="13"/>
                    <a:pt x="15" y="13"/>
                    <a:pt x="14" y="14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3" y="19"/>
                    <a:pt x="15" y="23"/>
                    <a:pt x="18" y="28"/>
                  </a:cubicBezTo>
                  <a:cubicBezTo>
                    <a:pt x="17" y="28"/>
                    <a:pt x="16" y="28"/>
                    <a:pt x="15" y="28"/>
                  </a:cubicBezTo>
                  <a:cubicBezTo>
                    <a:pt x="12" y="24"/>
                    <a:pt x="10" y="19"/>
                    <a:pt x="10" y="16"/>
                  </a:cubicBezTo>
                  <a:cubicBezTo>
                    <a:pt x="10" y="15"/>
                    <a:pt x="11" y="13"/>
                    <a:pt x="12" y="12"/>
                  </a:cubicBezTo>
                  <a:cubicBezTo>
                    <a:pt x="15" y="9"/>
                    <a:pt x="20" y="10"/>
                    <a:pt x="27" y="14"/>
                  </a:cubicBezTo>
                  <a:cubicBezTo>
                    <a:pt x="31" y="16"/>
                    <a:pt x="36" y="19"/>
                    <a:pt x="40" y="23"/>
                  </a:cubicBezTo>
                  <a:cubicBezTo>
                    <a:pt x="42" y="22"/>
                    <a:pt x="44" y="20"/>
                    <a:pt x="46" y="19"/>
                  </a:cubicBezTo>
                  <a:cubicBezTo>
                    <a:pt x="46" y="20"/>
                    <a:pt x="46" y="21"/>
                    <a:pt x="47" y="22"/>
                  </a:cubicBezTo>
                  <a:cubicBezTo>
                    <a:pt x="45" y="23"/>
                    <a:pt x="44" y="24"/>
                    <a:pt x="43" y="25"/>
                  </a:cubicBezTo>
                  <a:cubicBezTo>
                    <a:pt x="44" y="26"/>
                    <a:pt x="45" y="27"/>
                    <a:pt x="45" y="28"/>
                  </a:cubicBezTo>
                  <a:cubicBezTo>
                    <a:pt x="47" y="28"/>
                    <a:pt x="48" y="28"/>
                    <a:pt x="49" y="28"/>
                  </a:cubicBezTo>
                  <a:cubicBezTo>
                    <a:pt x="48" y="12"/>
                    <a:pt x="44" y="3"/>
                    <a:pt x="40" y="3"/>
                  </a:cubicBezTo>
                  <a:cubicBezTo>
                    <a:pt x="38" y="3"/>
                    <a:pt x="35" y="8"/>
                    <a:pt x="33" y="15"/>
                  </a:cubicBezTo>
                  <a:cubicBezTo>
                    <a:pt x="32" y="15"/>
                    <a:pt x="32" y="14"/>
                    <a:pt x="31" y="14"/>
                  </a:cubicBezTo>
                  <a:cubicBezTo>
                    <a:pt x="33" y="6"/>
                    <a:pt x="36" y="0"/>
                    <a:pt x="40" y="0"/>
                  </a:cubicBezTo>
                  <a:cubicBezTo>
                    <a:pt x="47" y="0"/>
                    <a:pt x="51" y="13"/>
                    <a:pt x="52" y="28"/>
                  </a:cubicBezTo>
                  <a:cubicBezTo>
                    <a:pt x="55" y="28"/>
                    <a:pt x="57" y="29"/>
                    <a:pt x="60" y="29"/>
                  </a:cubicBezTo>
                  <a:cubicBezTo>
                    <a:pt x="59" y="30"/>
                    <a:pt x="58" y="31"/>
                    <a:pt x="58" y="32"/>
                  </a:cubicBezTo>
                  <a:cubicBezTo>
                    <a:pt x="56" y="32"/>
                    <a:pt x="54" y="31"/>
                    <a:pt x="53" y="31"/>
                  </a:cubicBezTo>
                  <a:cubicBezTo>
                    <a:pt x="53" y="32"/>
                    <a:pt x="53" y="34"/>
                    <a:pt x="53" y="35"/>
                  </a:cubicBezTo>
                  <a:cubicBezTo>
                    <a:pt x="54" y="36"/>
                    <a:pt x="55" y="37"/>
                    <a:pt x="56" y="38"/>
                  </a:cubicBezTo>
                  <a:cubicBezTo>
                    <a:pt x="63" y="29"/>
                    <a:pt x="67" y="21"/>
                    <a:pt x="67" y="16"/>
                  </a:cubicBezTo>
                  <a:cubicBezTo>
                    <a:pt x="67" y="15"/>
                    <a:pt x="67" y="15"/>
                    <a:pt x="67" y="14"/>
                  </a:cubicBezTo>
                  <a:cubicBezTo>
                    <a:pt x="65" y="13"/>
                    <a:pt x="60" y="14"/>
                    <a:pt x="53" y="18"/>
                  </a:cubicBezTo>
                  <a:cubicBezTo>
                    <a:pt x="53" y="17"/>
                    <a:pt x="52" y="16"/>
                    <a:pt x="52" y="15"/>
                  </a:cubicBezTo>
                  <a:cubicBezTo>
                    <a:pt x="59" y="11"/>
                    <a:pt x="66" y="9"/>
                    <a:pt x="69" y="12"/>
                  </a:cubicBezTo>
                  <a:cubicBezTo>
                    <a:pt x="70" y="13"/>
                    <a:pt x="70" y="15"/>
                    <a:pt x="70" y="16"/>
                  </a:cubicBezTo>
                  <a:cubicBezTo>
                    <a:pt x="70" y="22"/>
                    <a:pt x="65" y="31"/>
                    <a:pt x="58" y="40"/>
                  </a:cubicBezTo>
                  <a:cubicBezTo>
                    <a:pt x="59" y="42"/>
                    <a:pt x="61" y="44"/>
                    <a:pt x="62" y="46"/>
                  </a:cubicBezTo>
                  <a:cubicBezTo>
                    <a:pt x="61" y="46"/>
                    <a:pt x="60" y="46"/>
                    <a:pt x="59" y="47"/>
                  </a:cubicBezTo>
                  <a:cubicBezTo>
                    <a:pt x="58" y="45"/>
                    <a:pt x="57" y="44"/>
                    <a:pt x="56" y="43"/>
                  </a:cubicBezTo>
                  <a:cubicBezTo>
                    <a:pt x="55" y="44"/>
                    <a:pt x="54" y="45"/>
                    <a:pt x="53" y="46"/>
                  </a:cubicBezTo>
                  <a:cubicBezTo>
                    <a:pt x="53" y="47"/>
                    <a:pt x="53" y="48"/>
                    <a:pt x="53" y="49"/>
                  </a:cubicBezTo>
                  <a:cubicBezTo>
                    <a:pt x="68" y="48"/>
                    <a:pt x="77" y="44"/>
                    <a:pt x="77" y="40"/>
                  </a:cubicBezTo>
                  <a:cubicBezTo>
                    <a:pt x="77" y="38"/>
                    <a:pt x="73" y="35"/>
                    <a:pt x="65" y="33"/>
                  </a:cubicBezTo>
                  <a:cubicBezTo>
                    <a:pt x="66" y="32"/>
                    <a:pt x="66" y="32"/>
                    <a:pt x="67" y="31"/>
                  </a:cubicBezTo>
                  <a:cubicBezTo>
                    <a:pt x="75" y="33"/>
                    <a:pt x="80" y="36"/>
                    <a:pt x="80" y="40"/>
                  </a:cubicBezTo>
                  <a:cubicBezTo>
                    <a:pt x="80" y="47"/>
                    <a:pt x="67" y="51"/>
                    <a:pt x="52" y="52"/>
                  </a:cubicBezTo>
                  <a:cubicBezTo>
                    <a:pt x="52" y="55"/>
                    <a:pt x="52" y="57"/>
                    <a:pt x="52" y="60"/>
                  </a:cubicBezTo>
                  <a:cubicBezTo>
                    <a:pt x="51" y="59"/>
                    <a:pt x="50" y="58"/>
                    <a:pt x="49" y="58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  <a:moveTo>
                    <a:pt x="47" y="47"/>
                  </a:moveTo>
                  <a:cubicBezTo>
                    <a:pt x="48" y="46"/>
                    <a:pt x="49" y="45"/>
                    <a:pt x="50" y="44"/>
                  </a:cubicBezTo>
                  <a:cubicBezTo>
                    <a:pt x="50" y="43"/>
                    <a:pt x="50" y="42"/>
                    <a:pt x="50" y="40"/>
                  </a:cubicBezTo>
                  <a:cubicBezTo>
                    <a:pt x="50" y="39"/>
                    <a:pt x="50" y="38"/>
                    <a:pt x="50" y="36"/>
                  </a:cubicBezTo>
                  <a:cubicBezTo>
                    <a:pt x="49" y="35"/>
                    <a:pt x="48" y="34"/>
                    <a:pt x="47" y="33"/>
                  </a:cubicBezTo>
                  <a:cubicBezTo>
                    <a:pt x="46" y="32"/>
                    <a:pt x="45" y="32"/>
                    <a:pt x="44" y="31"/>
                  </a:cubicBezTo>
                  <a:cubicBezTo>
                    <a:pt x="43" y="31"/>
                    <a:pt x="42" y="31"/>
                    <a:pt x="40" y="31"/>
                  </a:cubicBezTo>
                  <a:cubicBezTo>
                    <a:pt x="39" y="31"/>
                    <a:pt x="38" y="31"/>
                    <a:pt x="36" y="31"/>
                  </a:cubicBezTo>
                  <a:cubicBezTo>
                    <a:pt x="35" y="32"/>
                    <a:pt x="34" y="32"/>
                    <a:pt x="33" y="33"/>
                  </a:cubicBezTo>
                  <a:cubicBezTo>
                    <a:pt x="32" y="34"/>
                    <a:pt x="32" y="35"/>
                    <a:pt x="31" y="36"/>
                  </a:cubicBezTo>
                  <a:cubicBezTo>
                    <a:pt x="31" y="38"/>
                    <a:pt x="31" y="39"/>
                    <a:pt x="31" y="40"/>
                  </a:cubicBezTo>
                  <a:cubicBezTo>
                    <a:pt x="31" y="42"/>
                    <a:pt x="31" y="43"/>
                    <a:pt x="31" y="44"/>
                  </a:cubicBezTo>
                  <a:cubicBezTo>
                    <a:pt x="32" y="45"/>
                    <a:pt x="32" y="46"/>
                    <a:pt x="33" y="47"/>
                  </a:cubicBezTo>
                  <a:cubicBezTo>
                    <a:pt x="34" y="48"/>
                    <a:pt x="35" y="49"/>
                    <a:pt x="36" y="50"/>
                  </a:cubicBezTo>
                  <a:cubicBezTo>
                    <a:pt x="38" y="50"/>
                    <a:pt x="39" y="50"/>
                    <a:pt x="40" y="50"/>
                  </a:cubicBezTo>
                  <a:cubicBezTo>
                    <a:pt x="42" y="50"/>
                    <a:pt x="43" y="50"/>
                    <a:pt x="44" y="50"/>
                  </a:cubicBezTo>
                  <a:cubicBezTo>
                    <a:pt x="45" y="49"/>
                    <a:pt x="46" y="48"/>
                    <a:pt x="47" y="47"/>
                  </a:cubicBezTo>
                  <a:close/>
                  <a:moveTo>
                    <a:pt x="49" y="31"/>
                  </a:moveTo>
                  <a:cubicBezTo>
                    <a:pt x="49" y="31"/>
                    <a:pt x="49" y="31"/>
                    <a:pt x="49" y="31"/>
                  </a:cubicBezTo>
                  <a:cubicBezTo>
                    <a:pt x="49" y="31"/>
                    <a:pt x="50" y="32"/>
                    <a:pt x="50" y="32"/>
                  </a:cubicBezTo>
                  <a:cubicBezTo>
                    <a:pt x="50" y="32"/>
                    <a:pt x="50" y="31"/>
                    <a:pt x="50" y="31"/>
                  </a:cubicBezTo>
                  <a:cubicBezTo>
                    <a:pt x="49" y="31"/>
                    <a:pt x="49" y="31"/>
                    <a:pt x="49" y="31"/>
                  </a:cubicBezTo>
                  <a:close/>
                  <a:moveTo>
                    <a:pt x="40" y="28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40" y="27"/>
                    <a:pt x="40" y="27"/>
                    <a:pt x="40" y="28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1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2"/>
                    <a:pt x="31" y="32"/>
                  </a:cubicBezTo>
                  <a:close/>
                  <a:moveTo>
                    <a:pt x="28" y="41"/>
                  </a:moveTo>
                  <a:cubicBezTo>
                    <a:pt x="28" y="41"/>
                    <a:pt x="28" y="41"/>
                    <a:pt x="28" y="40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1"/>
                    <a:pt x="27" y="41"/>
                    <a:pt x="28" y="41"/>
                  </a:cubicBezTo>
                  <a:close/>
                  <a:moveTo>
                    <a:pt x="32" y="50"/>
                  </a:moveTo>
                  <a:cubicBezTo>
                    <a:pt x="32" y="50"/>
                    <a:pt x="31" y="50"/>
                    <a:pt x="31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1" y="49"/>
                    <a:pt x="31" y="50"/>
                  </a:cubicBezTo>
                  <a:cubicBezTo>
                    <a:pt x="31" y="50"/>
                    <a:pt x="31" y="50"/>
                    <a:pt x="32" y="50"/>
                  </a:cubicBezTo>
                  <a:close/>
                  <a:moveTo>
                    <a:pt x="41" y="53"/>
                  </a:moveTo>
                  <a:cubicBezTo>
                    <a:pt x="41" y="53"/>
                    <a:pt x="41" y="53"/>
                    <a:pt x="40" y="53"/>
                  </a:cubicBezTo>
                  <a:cubicBezTo>
                    <a:pt x="40" y="53"/>
                    <a:pt x="40" y="53"/>
                    <a:pt x="40" y="53"/>
                  </a:cubicBezTo>
                  <a:cubicBezTo>
                    <a:pt x="40" y="53"/>
                    <a:pt x="40" y="53"/>
                    <a:pt x="40" y="54"/>
                  </a:cubicBezTo>
                  <a:cubicBezTo>
                    <a:pt x="41" y="53"/>
                    <a:pt x="41" y="53"/>
                    <a:pt x="41" y="53"/>
                  </a:cubicBezTo>
                  <a:close/>
                  <a:moveTo>
                    <a:pt x="50" y="50"/>
                  </a:move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49" y="49"/>
                    <a:pt x="49" y="49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50"/>
                    <a:pt x="49" y="50"/>
                    <a:pt x="50" y="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15" name="Freeform 264"/>
            <p:cNvSpPr>
              <a:spLocks noEditPoints="1"/>
            </p:cNvSpPr>
            <p:nvPr/>
          </p:nvSpPr>
          <p:spPr bwMode="auto">
            <a:xfrm>
              <a:off x="5103798" y="4901056"/>
              <a:ext cx="291031" cy="315975"/>
            </a:xfrm>
            <a:custGeom>
              <a:avLst/>
              <a:gdLst>
                <a:gd name="T0" fmla="*/ 20 w 74"/>
                <a:gd name="T1" fmla="*/ 17 h 77"/>
                <a:gd name="T2" fmla="*/ 36 w 74"/>
                <a:gd name="T3" fmla="*/ 14 h 77"/>
                <a:gd name="T4" fmla="*/ 37 w 74"/>
                <a:gd name="T5" fmla="*/ 0 h 77"/>
                <a:gd name="T6" fmla="*/ 38 w 74"/>
                <a:gd name="T7" fmla="*/ 14 h 77"/>
                <a:gd name="T8" fmla="*/ 54 w 74"/>
                <a:gd name="T9" fmla="*/ 17 h 77"/>
                <a:gd name="T10" fmla="*/ 59 w 74"/>
                <a:gd name="T11" fmla="*/ 22 h 77"/>
                <a:gd name="T12" fmla="*/ 57 w 74"/>
                <a:gd name="T13" fmla="*/ 22 h 77"/>
                <a:gd name="T14" fmla="*/ 37 w 74"/>
                <a:gd name="T15" fmla="*/ 22 h 77"/>
                <a:gd name="T16" fmla="*/ 17 w 74"/>
                <a:gd name="T17" fmla="*/ 22 h 77"/>
                <a:gd name="T18" fmla="*/ 15 w 74"/>
                <a:gd name="T19" fmla="*/ 22 h 77"/>
                <a:gd name="T20" fmla="*/ 73 w 74"/>
                <a:gd name="T21" fmla="*/ 69 h 77"/>
                <a:gd name="T22" fmla="*/ 53 w 74"/>
                <a:gd name="T23" fmla="*/ 56 h 77"/>
                <a:gd name="T24" fmla="*/ 44 w 74"/>
                <a:gd name="T25" fmla="*/ 52 h 77"/>
                <a:gd name="T26" fmla="*/ 52 w 74"/>
                <a:gd name="T27" fmla="*/ 48 h 77"/>
                <a:gd name="T28" fmla="*/ 53 w 74"/>
                <a:gd name="T29" fmla="*/ 47 h 77"/>
                <a:gd name="T30" fmla="*/ 51 w 74"/>
                <a:gd name="T31" fmla="*/ 41 h 77"/>
                <a:gd name="T32" fmla="*/ 51 w 74"/>
                <a:gd name="T33" fmla="*/ 36 h 77"/>
                <a:gd name="T34" fmla="*/ 64 w 74"/>
                <a:gd name="T35" fmla="*/ 37 h 77"/>
                <a:gd name="T36" fmla="*/ 62 w 74"/>
                <a:gd name="T37" fmla="*/ 44 h 77"/>
                <a:gd name="T38" fmla="*/ 62 w 74"/>
                <a:gd name="T39" fmla="*/ 48 h 77"/>
                <a:gd name="T40" fmla="*/ 65 w 74"/>
                <a:gd name="T41" fmla="*/ 48 h 77"/>
                <a:gd name="T42" fmla="*/ 57 w 74"/>
                <a:gd name="T43" fmla="*/ 52 h 77"/>
                <a:gd name="T44" fmla="*/ 57 w 74"/>
                <a:gd name="T45" fmla="*/ 52 h 77"/>
                <a:gd name="T46" fmla="*/ 59 w 74"/>
                <a:gd name="T47" fmla="*/ 57 h 77"/>
                <a:gd name="T48" fmla="*/ 54 w 74"/>
                <a:gd name="T49" fmla="*/ 76 h 77"/>
                <a:gd name="T50" fmla="*/ 21 w 74"/>
                <a:gd name="T51" fmla="*/ 77 h 77"/>
                <a:gd name="T52" fmla="*/ 20 w 74"/>
                <a:gd name="T53" fmla="*/ 77 h 77"/>
                <a:gd name="T54" fmla="*/ 23 w 74"/>
                <a:gd name="T55" fmla="*/ 57 h 77"/>
                <a:gd name="T56" fmla="*/ 31 w 74"/>
                <a:gd name="T57" fmla="*/ 54 h 77"/>
                <a:gd name="T58" fmla="*/ 32 w 74"/>
                <a:gd name="T59" fmla="*/ 52 h 77"/>
                <a:gd name="T60" fmla="*/ 29 w 74"/>
                <a:gd name="T61" fmla="*/ 44 h 77"/>
                <a:gd name="T62" fmla="*/ 37 w 74"/>
                <a:gd name="T63" fmla="*/ 33 h 77"/>
                <a:gd name="T64" fmla="*/ 45 w 74"/>
                <a:gd name="T65" fmla="*/ 44 h 77"/>
                <a:gd name="T66" fmla="*/ 42 w 74"/>
                <a:gd name="T67" fmla="*/ 54 h 77"/>
                <a:gd name="T68" fmla="*/ 42 w 74"/>
                <a:gd name="T69" fmla="*/ 54 h 77"/>
                <a:gd name="T70" fmla="*/ 51 w 74"/>
                <a:gd name="T71" fmla="*/ 57 h 77"/>
                <a:gd name="T72" fmla="*/ 35 w 74"/>
                <a:gd name="T73" fmla="*/ 63 h 77"/>
                <a:gd name="T74" fmla="*/ 38 w 74"/>
                <a:gd name="T75" fmla="*/ 58 h 77"/>
                <a:gd name="T76" fmla="*/ 21 w 74"/>
                <a:gd name="T77" fmla="*/ 56 h 77"/>
                <a:gd name="T78" fmla="*/ 1 w 74"/>
                <a:gd name="T79" fmla="*/ 69 h 77"/>
                <a:gd name="T80" fmla="*/ 0 w 74"/>
                <a:gd name="T81" fmla="*/ 69 h 77"/>
                <a:gd name="T82" fmla="*/ 9 w 74"/>
                <a:gd name="T83" fmla="*/ 48 h 77"/>
                <a:gd name="T84" fmla="*/ 11 w 74"/>
                <a:gd name="T85" fmla="*/ 47 h 77"/>
                <a:gd name="T86" fmla="*/ 12 w 74"/>
                <a:gd name="T87" fmla="*/ 44 h 77"/>
                <a:gd name="T88" fmla="*/ 9 w 74"/>
                <a:gd name="T89" fmla="*/ 37 h 77"/>
                <a:gd name="T90" fmla="*/ 23 w 74"/>
                <a:gd name="T91" fmla="*/ 36 h 77"/>
                <a:gd name="T92" fmla="*/ 22 w 74"/>
                <a:gd name="T93" fmla="*/ 41 h 77"/>
                <a:gd name="T94" fmla="*/ 21 w 74"/>
                <a:gd name="T95" fmla="*/ 48 h 77"/>
                <a:gd name="T96" fmla="*/ 22 w 74"/>
                <a:gd name="T97" fmla="*/ 48 h 77"/>
                <a:gd name="T98" fmla="*/ 30 w 74"/>
                <a:gd name="T99" fmla="*/ 52 h 77"/>
                <a:gd name="T100" fmla="*/ 21 w 74"/>
                <a:gd name="T101" fmla="*/ 56 h 77"/>
                <a:gd name="T102" fmla="*/ 14 w 74"/>
                <a:gd name="T103" fmla="*/ 56 h 77"/>
                <a:gd name="T104" fmla="*/ 17 w 74"/>
                <a:gd name="T105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4" h="77">
                  <a:moveTo>
                    <a:pt x="11" y="18"/>
                  </a:moveTo>
                  <a:cubicBezTo>
                    <a:pt x="11" y="15"/>
                    <a:pt x="13" y="13"/>
                    <a:pt x="16" y="13"/>
                  </a:cubicBezTo>
                  <a:cubicBezTo>
                    <a:pt x="18" y="13"/>
                    <a:pt x="19" y="15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5"/>
                    <a:pt x="34" y="14"/>
                    <a:pt x="36" y="14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9"/>
                    <a:pt x="32" y="7"/>
                    <a:pt x="32" y="5"/>
                  </a:cubicBezTo>
                  <a:cubicBezTo>
                    <a:pt x="32" y="2"/>
                    <a:pt x="34" y="0"/>
                    <a:pt x="37" y="0"/>
                  </a:cubicBezTo>
                  <a:cubicBezTo>
                    <a:pt x="39" y="0"/>
                    <a:pt x="41" y="2"/>
                    <a:pt x="41" y="5"/>
                  </a:cubicBezTo>
                  <a:cubicBezTo>
                    <a:pt x="41" y="7"/>
                    <a:pt x="40" y="9"/>
                    <a:pt x="38" y="9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9" y="14"/>
                    <a:pt x="40" y="15"/>
                    <a:pt x="41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15"/>
                    <a:pt x="56" y="13"/>
                    <a:pt x="58" y="13"/>
                  </a:cubicBezTo>
                  <a:cubicBezTo>
                    <a:pt x="60" y="13"/>
                    <a:pt x="62" y="15"/>
                    <a:pt x="62" y="18"/>
                  </a:cubicBezTo>
                  <a:cubicBezTo>
                    <a:pt x="62" y="20"/>
                    <a:pt x="61" y="22"/>
                    <a:pt x="59" y="22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5" y="22"/>
                    <a:pt x="54" y="20"/>
                    <a:pt x="54" y="1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1" y="21"/>
                    <a:pt x="39" y="22"/>
                    <a:pt x="37" y="22"/>
                  </a:cubicBezTo>
                  <a:cubicBezTo>
                    <a:pt x="35" y="22"/>
                    <a:pt x="33" y="21"/>
                    <a:pt x="33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20"/>
                    <a:pt x="18" y="22"/>
                    <a:pt x="17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3" y="22"/>
                    <a:pt x="11" y="20"/>
                    <a:pt x="11" y="18"/>
                  </a:cubicBezTo>
                  <a:close/>
                  <a:moveTo>
                    <a:pt x="74" y="68"/>
                  </a:moveTo>
                  <a:cubicBezTo>
                    <a:pt x="74" y="69"/>
                    <a:pt x="74" y="69"/>
                    <a:pt x="73" y="6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4" y="58"/>
                    <a:pt x="53" y="57"/>
                    <a:pt x="53" y="56"/>
                  </a:cubicBezTo>
                  <a:cubicBezTo>
                    <a:pt x="51" y="55"/>
                    <a:pt x="49" y="54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1"/>
                    <a:pt x="44" y="51"/>
                  </a:cubicBezTo>
                  <a:cubicBezTo>
                    <a:pt x="45" y="50"/>
                    <a:pt x="48" y="49"/>
                    <a:pt x="50" y="48"/>
                  </a:cubicBezTo>
                  <a:cubicBezTo>
                    <a:pt x="51" y="48"/>
                    <a:pt x="52" y="48"/>
                    <a:pt x="5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8"/>
                    <a:pt x="53" y="48"/>
                    <a:pt x="53" y="47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7"/>
                    <a:pt x="53" y="47"/>
                    <a:pt x="53" y="46"/>
                  </a:cubicBezTo>
                  <a:cubicBezTo>
                    <a:pt x="53" y="45"/>
                    <a:pt x="53" y="45"/>
                    <a:pt x="53" y="44"/>
                  </a:cubicBezTo>
                  <a:cubicBezTo>
                    <a:pt x="53" y="43"/>
                    <a:pt x="52" y="42"/>
                    <a:pt x="51" y="41"/>
                  </a:cubicBezTo>
                  <a:cubicBezTo>
                    <a:pt x="51" y="41"/>
                    <a:pt x="50" y="40"/>
                    <a:pt x="50" y="39"/>
                  </a:cubicBezTo>
                  <a:cubicBezTo>
                    <a:pt x="50" y="38"/>
                    <a:pt x="50" y="37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1"/>
                    <a:pt x="53" y="28"/>
                    <a:pt x="58" y="28"/>
                  </a:cubicBezTo>
                  <a:cubicBezTo>
                    <a:pt x="62" y="28"/>
                    <a:pt x="64" y="31"/>
                    <a:pt x="64" y="36"/>
                  </a:cubicBezTo>
                  <a:cubicBezTo>
                    <a:pt x="64" y="36"/>
                    <a:pt x="64" y="37"/>
                    <a:pt x="64" y="37"/>
                  </a:cubicBezTo>
                  <a:cubicBezTo>
                    <a:pt x="65" y="37"/>
                    <a:pt x="65" y="38"/>
                    <a:pt x="65" y="39"/>
                  </a:cubicBezTo>
                  <a:cubicBezTo>
                    <a:pt x="65" y="40"/>
                    <a:pt x="64" y="41"/>
                    <a:pt x="64" y="41"/>
                  </a:cubicBezTo>
                  <a:cubicBezTo>
                    <a:pt x="63" y="42"/>
                    <a:pt x="63" y="43"/>
                    <a:pt x="62" y="44"/>
                  </a:cubicBezTo>
                  <a:cubicBezTo>
                    <a:pt x="62" y="46"/>
                    <a:pt x="62" y="47"/>
                    <a:pt x="62" y="47"/>
                  </a:cubicBezTo>
                  <a:cubicBezTo>
                    <a:pt x="62" y="47"/>
                    <a:pt x="62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2" y="48"/>
                    <a:pt x="62" y="48"/>
                    <a:pt x="62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4" y="48"/>
                    <a:pt x="64" y="48"/>
                    <a:pt x="65" y="48"/>
                  </a:cubicBezTo>
                  <a:cubicBezTo>
                    <a:pt x="67" y="49"/>
                    <a:pt x="70" y="50"/>
                    <a:pt x="71" y="51"/>
                  </a:cubicBezTo>
                  <a:cubicBezTo>
                    <a:pt x="72" y="53"/>
                    <a:pt x="73" y="66"/>
                    <a:pt x="74" y="68"/>
                  </a:cubicBezTo>
                  <a:close/>
                  <a:moveTo>
                    <a:pt x="57" y="52"/>
                  </a:moveTo>
                  <a:cubicBezTo>
                    <a:pt x="53" y="49"/>
                    <a:pt x="53" y="49"/>
                    <a:pt x="53" y="49"/>
                  </a:cubicBezTo>
                  <a:cubicBezTo>
                    <a:pt x="56" y="56"/>
                    <a:pt x="56" y="56"/>
                    <a:pt x="56" y="56"/>
                  </a:cubicBezTo>
                  <a:lnTo>
                    <a:pt x="57" y="52"/>
                  </a:lnTo>
                  <a:close/>
                  <a:moveTo>
                    <a:pt x="62" y="49"/>
                  </a:moveTo>
                  <a:cubicBezTo>
                    <a:pt x="58" y="52"/>
                    <a:pt x="58" y="52"/>
                    <a:pt x="58" y="52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62" y="49"/>
                  </a:lnTo>
                  <a:close/>
                  <a:moveTo>
                    <a:pt x="51" y="57"/>
                  </a:moveTo>
                  <a:cubicBezTo>
                    <a:pt x="53" y="59"/>
                    <a:pt x="54" y="73"/>
                    <a:pt x="54" y="76"/>
                  </a:cubicBezTo>
                  <a:cubicBezTo>
                    <a:pt x="54" y="76"/>
                    <a:pt x="54" y="76"/>
                    <a:pt x="54" y="77"/>
                  </a:cubicBezTo>
                  <a:cubicBezTo>
                    <a:pt x="54" y="77"/>
                    <a:pt x="53" y="77"/>
                    <a:pt x="53" y="77"/>
                  </a:cubicBezTo>
                  <a:cubicBezTo>
                    <a:pt x="21" y="77"/>
                    <a:pt x="21" y="77"/>
                    <a:pt x="21" y="77"/>
                  </a:cubicBezTo>
                  <a:cubicBezTo>
                    <a:pt x="21" y="77"/>
                    <a:pt x="21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20" y="73"/>
                    <a:pt x="21" y="59"/>
                    <a:pt x="23" y="57"/>
                  </a:cubicBezTo>
                  <a:cubicBezTo>
                    <a:pt x="24" y="56"/>
                    <a:pt x="26" y="55"/>
                    <a:pt x="29" y="55"/>
                  </a:cubicBezTo>
                  <a:cubicBezTo>
                    <a:pt x="30" y="54"/>
                    <a:pt x="30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3"/>
                    <a:pt x="32" y="53"/>
                    <a:pt x="32" y="52"/>
                  </a:cubicBezTo>
                  <a:cubicBezTo>
                    <a:pt x="32" y="51"/>
                    <a:pt x="32" y="51"/>
                    <a:pt x="32" y="50"/>
                  </a:cubicBezTo>
                  <a:cubicBezTo>
                    <a:pt x="31" y="49"/>
                    <a:pt x="31" y="48"/>
                    <a:pt x="30" y="47"/>
                  </a:cubicBezTo>
                  <a:cubicBezTo>
                    <a:pt x="30" y="46"/>
                    <a:pt x="29" y="46"/>
                    <a:pt x="29" y="44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29" y="42"/>
                    <a:pt x="29" y="42"/>
                    <a:pt x="29" y="41"/>
                  </a:cubicBezTo>
                  <a:cubicBezTo>
                    <a:pt x="29" y="37"/>
                    <a:pt x="32" y="33"/>
                    <a:pt x="37" y="33"/>
                  </a:cubicBezTo>
                  <a:cubicBezTo>
                    <a:pt x="41" y="33"/>
                    <a:pt x="44" y="37"/>
                    <a:pt x="44" y="41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3"/>
                    <a:pt x="45" y="43"/>
                    <a:pt x="45" y="44"/>
                  </a:cubicBezTo>
                  <a:cubicBezTo>
                    <a:pt x="44" y="46"/>
                    <a:pt x="44" y="46"/>
                    <a:pt x="43" y="47"/>
                  </a:cubicBezTo>
                  <a:cubicBezTo>
                    <a:pt x="43" y="48"/>
                    <a:pt x="42" y="49"/>
                    <a:pt x="41" y="50"/>
                  </a:cubicBezTo>
                  <a:cubicBezTo>
                    <a:pt x="41" y="52"/>
                    <a:pt x="42" y="53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3" y="54"/>
                  </a:cubicBezTo>
                  <a:cubicBezTo>
                    <a:pt x="43" y="54"/>
                    <a:pt x="44" y="54"/>
                    <a:pt x="45" y="55"/>
                  </a:cubicBezTo>
                  <a:cubicBezTo>
                    <a:pt x="47" y="55"/>
                    <a:pt x="50" y="56"/>
                    <a:pt x="51" y="57"/>
                  </a:cubicBezTo>
                  <a:close/>
                  <a:moveTo>
                    <a:pt x="36" y="58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5" y="63"/>
                    <a:pt x="35" y="63"/>
                    <a:pt x="35" y="63"/>
                  </a:cubicBezTo>
                  <a:lnTo>
                    <a:pt x="36" y="58"/>
                  </a:lnTo>
                  <a:close/>
                  <a:moveTo>
                    <a:pt x="41" y="55"/>
                  </a:moveTo>
                  <a:cubicBezTo>
                    <a:pt x="38" y="58"/>
                    <a:pt x="38" y="58"/>
                    <a:pt x="38" y="58"/>
                  </a:cubicBezTo>
                  <a:cubicBezTo>
                    <a:pt x="39" y="64"/>
                    <a:pt x="39" y="64"/>
                    <a:pt x="39" y="64"/>
                  </a:cubicBezTo>
                  <a:lnTo>
                    <a:pt x="41" y="55"/>
                  </a:lnTo>
                  <a:close/>
                  <a:moveTo>
                    <a:pt x="21" y="56"/>
                  </a:moveTo>
                  <a:cubicBezTo>
                    <a:pt x="21" y="57"/>
                    <a:pt x="19" y="58"/>
                    <a:pt x="18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0" y="69"/>
                    <a:pt x="0" y="68"/>
                  </a:cubicBezTo>
                  <a:cubicBezTo>
                    <a:pt x="0" y="66"/>
                    <a:pt x="1" y="53"/>
                    <a:pt x="3" y="51"/>
                  </a:cubicBezTo>
                  <a:cubicBezTo>
                    <a:pt x="4" y="50"/>
                    <a:pt x="6" y="49"/>
                    <a:pt x="9" y="48"/>
                  </a:cubicBezTo>
                  <a:cubicBezTo>
                    <a:pt x="9" y="48"/>
                    <a:pt x="10" y="48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8"/>
                    <a:pt x="11" y="48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2" y="47"/>
                    <a:pt x="12" y="46"/>
                  </a:cubicBezTo>
                  <a:cubicBezTo>
                    <a:pt x="12" y="45"/>
                    <a:pt x="12" y="45"/>
                    <a:pt x="12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9" y="40"/>
                    <a:pt x="9" y="39"/>
                  </a:cubicBezTo>
                  <a:cubicBezTo>
                    <a:pt x="8" y="38"/>
                    <a:pt x="9" y="37"/>
                    <a:pt x="9" y="37"/>
                  </a:cubicBezTo>
                  <a:cubicBezTo>
                    <a:pt x="9" y="37"/>
                    <a:pt x="9" y="36"/>
                    <a:pt x="9" y="36"/>
                  </a:cubicBezTo>
                  <a:cubicBezTo>
                    <a:pt x="9" y="31"/>
                    <a:pt x="12" y="28"/>
                    <a:pt x="16" y="28"/>
                  </a:cubicBezTo>
                  <a:cubicBezTo>
                    <a:pt x="20" y="28"/>
                    <a:pt x="23" y="31"/>
                    <a:pt x="23" y="36"/>
                  </a:cubicBezTo>
                  <a:cubicBezTo>
                    <a:pt x="23" y="36"/>
                    <a:pt x="23" y="37"/>
                    <a:pt x="23" y="37"/>
                  </a:cubicBezTo>
                  <a:cubicBezTo>
                    <a:pt x="23" y="37"/>
                    <a:pt x="24" y="38"/>
                    <a:pt x="23" y="39"/>
                  </a:cubicBezTo>
                  <a:cubicBezTo>
                    <a:pt x="23" y="40"/>
                    <a:pt x="22" y="41"/>
                    <a:pt x="22" y="41"/>
                  </a:cubicBezTo>
                  <a:cubicBezTo>
                    <a:pt x="22" y="42"/>
                    <a:pt x="21" y="43"/>
                    <a:pt x="20" y="44"/>
                  </a:cubicBezTo>
                  <a:cubicBezTo>
                    <a:pt x="20" y="46"/>
                    <a:pt x="20" y="47"/>
                    <a:pt x="21" y="47"/>
                  </a:cubicBezTo>
                  <a:cubicBezTo>
                    <a:pt x="21" y="47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1" y="48"/>
                    <a:pt x="21" y="48"/>
                    <a:pt x="22" y="48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6" y="49"/>
                    <a:pt x="28" y="50"/>
                    <a:pt x="29" y="51"/>
                  </a:cubicBezTo>
                  <a:cubicBezTo>
                    <a:pt x="30" y="51"/>
                    <a:pt x="30" y="52"/>
                    <a:pt x="30" y="52"/>
                  </a:cubicBezTo>
                  <a:cubicBezTo>
                    <a:pt x="30" y="52"/>
                    <a:pt x="29" y="52"/>
                    <a:pt x="29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5" y="54"/>
                    <a:pt x="22" y="55"/>
                    <a:pt x="21" y="56"/>
                  </a:cubicBezTo>
                  <a:close/>
                  <a:moveTo>
                    <a:pt x="15" y="52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14" y="56"/>
                    <a:pt x="14" y="56"/>
                    <a:pt x="14" y="56"/>
                  </a:cubicBezTo>
                  <a:lnTo>
                    <a:pt x="15" y="52"/>
                  </a:lnTo>
                  <a:close/>
                  <a:moveTo>
                    <a:pt x="20" y="49"/>
                  </a:moveTo>
                  <a:cubicBezTo>
                    <a:pt x="17" y="52"/>
                    <a:pt x="17" y="52"/>
                    <a:pt x="17" y="52"/>
                  </a:cubicBezTo>
                  <a:cubicBezTo>
                    <a:pt x="18" y="57"/>
                    <a:pt x="18" y="57"/>
                    <a:pt x="18" y="57"/>
                  </a:cubicBezTo>
                  <a:lnTo>
                    <a:pt x="20" y="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sp>
          <p:nvSpPr>
            <p:cNvPr id="16" name="Freeform 280"/>
            <p:cNvSpPr>
              <a:spLocks noEditPoints="1"/>
            </p:cNvSpPr>
            <p:nvPr/>
          </p:nvSpPr>
          <p:spPr bwMode="auto">
            <a:xfrm>
              <a:off x="6697399" y="3245137"/>
              <a:ext cx="251118" cy="274400"/>
            </a:xfrm>
            <a:custGeom>
              <a:avLst/>
              <a:gdLst>
                <a:gd name="T0" fmla="*/ 12 w 64"/>
                <a:gd name="T1" fmla="*/ 45 h 67"/>
                <a:gd name="T2" fmla="*/ 12 w 64"/>
                <a:gd name="T3" fmla="*/ 63 h 67"/>
                <a:gd name="T4" fmla="*/ 8 w 64"/>
                <a:gd name="T5" fmla="*/ 67 h 67"/>
                <a:gd name="T6" fmla="*/ 4 w 64"/>
                <a:gd name="T7" fmla="*/ 67 h 67"/>
                <a:gd name="T8" fmla="*/ 0 w 64"/>
                <a:gd name="T9" fmla="*/ 63 h 67"/>
                <a:gd name="T10" fmla="*/ 0 w 64"/>
                <a:gd name="T11" fmla="*/ 45 h 67"/>
                <a:gd name="T12" fmla="*/ 4 w 64"/>
                <a:gd name="T13" fmla="*/ 41 h 67"/>
                <a:gd name="T14" fmla="*/ 8 w 64"/>
                <a:gd name="T15" fmla="*/ 41 h 67"/>
                <a:gd name="T16" fmla="*/ 12 w 64"/>
                <a:gd name="T17" fmla="*/ 45 h 67"/>
                <a:gd name="T18" fmla="*/ 26 w 64"/>
                <a:gd name="T19" fmla="*/ 26 h 67"/>
                <a:gd name="T20" fmla="*/ 21 w 64"/>
                <a:gd name="T21" fmla="*/ 26 h 67"/>
                <a:gd name="T22" fmla="*/ 17 w 64"/>
                <a:gd name="T23" fmla="*/ 30 h 67"/>
                <a:gd name="T24" fmla="*/ 17 w 64"/>
                <a:gd name="T25" fmla="*/ 63 h 67"/>
                <a:gd name="T26" fmla="*/ 21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59 w 64"/>
                <a:gd name="T79" fmla="*/ 6 h 67"/>
                <a:gd name="T80" fmla="*/ 60 w 64"/>
                <a:gd name="T81" fmla="*/ 0 h 67"/>
                <a:gd name="T82" fmla="*/ 54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0 w 64"/>
                <a:gd name="T89" fmla="*/ 9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2" y="45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65"/>
                    <a:pt x="11" y="67"/>
                    <a:pt x="8" y="67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2" y="67"/>
                    <a:pt x="0" y="65"/>
                    <a:pt x="0" y="6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3"/>
                    <a:pt x="2" y="41"/>
                    <a:pt x="4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11" y="41"/>
                    <a:pt x="12" y="43"/>
                    <a:pt x="12" y="45"/>
                  </a:cubicBezTo>
                  <a:close/>
                  <a:moveTo>
                    <a:pt x="26" y="26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9" y="26"/>
                    <a:pt x="17" y="28"/>
                    <a:pt x="17" y="30"/>
                  </a:cubicBezTo>
                  <a:cubicBezTo>
                    <a:pt x="17" y="63"/>
                    <a:pt x="17" y="63"/>
                    <a:pt x="17" y="63"/>
                  </a:cubicBezTo>
                  <a:cubicBezTo>
                    <a:pt x="17" y="65"/>
                    <a:pt x="19" y="67"/>
                    <a:pt x="21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6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6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3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3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9060" tIns="49530" rIns="99060" bIns="49530" numCol="1" anchor="t" anchorCtr="0" compatLnSpc="1">
              <a:prstTxWarp prst="textNoShape">
                <a:avLst/>
              </a:prstTxWarp>
            </a:bodyPr>
            <a:lstStyle/>
            <a:p>
              <a:endParaRPr lang="en-US" sz="1950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290054" y="2944202"/>
              <a:ext cx="697780" cy="190698"/>
              <a:chOff x="7565603" y="2367866"/>
              <a:chExt cx="858806" cy="23470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7565603" y="2367866"/>
                <a:ext cx="234705" cy="2347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7798530" y="2367866"/>
                <a:ext cx="625879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/>
            <p:cNvGrpSpPr/>
            <p:nvPr/>
          </p:nvGrpSpPr>
          <p:grpSpPr>
            <a:xfrm>
              <a:off x="4096535" y="2944202"/>
              <a:ext cx="697778" cy="190698"/>
              <a:chOff x="3635119" y="2367866"/>
              <a:chExt cx="858804" cy="234705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4259218" y="2367866"/>
                <a:ext cx="234705" cy="2347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>
                <a:off x="3635119" y="2367866"/>
                <a:ext cx="625879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096535" y="5590302"/>
              <a:ext cx="697778" cy="190698"/>
              <a:chOff x="3635119" y="5624603"/>
              <a:chExt cx="858804" cy="234705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0800000" flipV="1">
                <a:off x="4259218" y="5624603"/>
                <a:ext cx="234705" cy="2347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3635119" y="5859308"/>
                <a:ext cx="625879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7290054" y="5590302"/>
              <a:ext cx="697780" cy="190698"/>
              <a:chOff x="7565603" y="5624603"/>
              <a:chExt cx="858806" cy="23470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rot="10800000" flipH="1" flipV="1">
                <a:off x="7565603" y="5624603"/>
                <a:ext cx="234705" cy="2347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 flipH="1">
                <a:off x="7798530" y="5859308"/>
                <a:ext cx="625879" cy="0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Shape 358"/>
          <p:cNvSpPr txBox="1"/>
          <p:nvPr/>
        </p:nvSpPr>
        <p:spPr>
          <a:xfrm>
            <a:off x="8235998" y="2029764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通过用户画像了解用户，进行精准营销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0" name="TextBox 13"/>
          <p:cNvSpPr txBox="1"/>
          <p:nvPr/>
        </p:nvSpPr>
        <p:spPr>
          <a:xfrm>
            <a:off x="8224868" y="1707326"/>
            <a:ext cx="1372819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意义三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Shape 358"/>
          <p:cNvSpPr txBox="1"/>
          <p:nvPr/>
        </p:nvSpPr>
        <p:spPr>
          <a:xfrm>
            <a:off x="8235998" y="4862747"/>
            <a:ext cx="2448330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探索性分析寻找可能有趣的知识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3" name="TextBox 13"/>
          <p:cNvSpPr txBox="1"/>
          <p:nvPr/>
        </p:nvSpPr>
        <p:spPr>
          <a:xfrm>
            <a:off x="8224868" y="4540309"/>
            <a:ext cx="1372819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意义四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Shape 358"/>
          <p:cNvSpPr txBox="1"/>
          <p:nvPr/>
        </p:nvSpPr>
        <p:spPr>
          <a:xfrm>
            <a:off x="1507673" y="2026101"/>
            <a:ext cx="2442888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通过挖掘商品关联规则给商家提供捆绑销售策略的建议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6" name="TextBox 13"/>
          <p:cNvSpPr txBox="1"/>
          <p:nvPr/>
        </p:nvSpPr>
        <p:spPr>
          <a:xfrm>
            <a:off x="2563247" y="1703663"/>
            <a:ext cx="1372819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意义一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Shape 358"/>
          <p:cNvSpPr txBox="1"/>
          <p:nvPr/>
        </p:nvSpPr>
        <p:spPr>
          <a:xfrm>
            <a:off x="1507673" y="4879076"/>
            <a:ext cx="2442887" cy="50386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zh-CN" altLang="en-US" sz="1400" b="0" i="0" u="none" strike="noStrike" cap="none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"/>
                <a:sym typeface="Lato"/>
              </a:rPr>
              <a:t>通过购买力预测了解顾客消费水平，精准推销商品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9" name="TextBox 13"/>
          <p:cNvSpPr txBox="1"/>
          <p:nvPr/>
        </p:nvSpPr>
        <p:spPr>
          <a:xfrm>
            <a:off x="2563247" y="4556638"/>
            <a:ext cx="1372819" cy="303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意义二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54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研究意义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3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/>
          <p:cNvSpPr/>
          <p:nvPr/>
        </p:nvSpPr>
        <p:spPr>
          <a:xfrm>
            <a:off x="1073368" y="2032393"/>
            <a:ext cx="3192651" cy="3192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sp>
        <p:nvSpPr>
          <p:cNvPr id="54" name="Oval 53"/>
          <p:cNvSpPr/>
          <p:nvPr/>
        </p:nvSpPr>
        <p:spPr>
          <a:xfrm>
            <a:off x="3752157" y="4110958"/>
            <a:ext cx="1248139" cy="1248139"/>
          </a:xfrm>
          <a:prstGeom prst="ellipse">
            <a:avLst/>
          </a:prstGeom>
          <a:solidFill>
            <a:schemeClr val="accent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sp>
        <p:nvSpPr>
          <p:cNvPr id="19" name="Oval 18"/>
          <p:cNvSpPr/>
          <p:nvPr/>
        </p:nvSpPr>
        <p:spPr>
          <a:xfrm>
            <a:off x="4499675" y="2032393"/>
            <a:ext cx="3192651" cy="319265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sp>
        <p:nvSpPr>
          <p:cNvPr id="26" name="Oval 25"/>
          <p:cNvSpPr/>
          <p:nvPr/>
        </p:nvSpPr>
        <p:spPr>
          <a:xfrm>
            <a:off x="7173229" y="1890799"/>
            <a:ext cx="1248139" cy="1248139"/>
          </a:xfrm>
          <a:prstGeom prst="ellipse">
            <a:avLst/>
          </a:prstGeom>
          <a:solidFill>
            <a:schemeClr val="accent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sp>
        <p:nvSpPr>
          <p:cNvPr id="27" name="Rectangle 26"/>
          <p:cNvSpPr/>
          <p:nvPr/>
        </p:nvSpPr>
        <p:spPr>
          <a:xfrm>
            <a:off x="7173230" y="1890799"/>
            <a:ext cx="55656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400" dirty="0">
                <a:solidFill>
                  <a:srgbClr val="3D3743"/>
                </a:solidFill>
                <a:latin typeface="FontAwesome" pitchFamily="2" charset="0"/>
              </a:rPr>
              <a:t>  </a:t>
            </a:r>
            <a:endParaRPr lang="bg-BG" sz="6400" dirty="0">
              <a:solidFill>
                <a:srgbClr val="F2F2F2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925981" y="2032393"/>
            <a:ext cx="3192651" cy="3192650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400"/>
          </a:p>
        </p:txBody>
      </p:sp>
      <p:sp>
        <p:nvSpPr>
          <p:cNvPr id="32" name="文本框 31"/>
          <p:cNvSpPr txBox="1"/>
          <p:nvPr/>
        </p:nvSpPr>
        <p:spPr>
          <a:xfrm>
            <a:off x="1532936" y="3120887"/>
            <a:ext cx="227351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Leo </a:t>
            </a:r>
            <a:r>
              <a:rPr lang="en-US" altLang="zh-CN" sz="1400" dirty="0" err="1" smtClean="0"/>
              <a:t>Breiman</a:t>
            </a:r>
            <a:r>
              <a:rPr lang="zh-CN" altLang="zh-CN" sz="1400" dirty="0" smtClean="0"/>
              <a:t>在</a:t>
            </a:r>
            <a:r>
              <a:rPr lang="en-US" altLang="zh-CN" sz="1400" dirty="0"/>
              <a:t>2001</a:t>
            </a:r>
            <a:r>
              <a:rPr lang="zh-CN" altLang="zh-CN" sz="1400" dirty="0"/>
              <a:t>年提出，基于决策树的思想，但性能比单棵决策树好，并能用于回归问题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84782" y="2751555"/>
            <a:ext cx="1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959243" y="3120887"/>
            <a:ext cx="227351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 err="1"/>
              <a:t>Brin</a:t>
            </a:r>
            <a:r>
              <a:rPr lang="zh-CN" altLang="zh-CN" sz="1400" dirty="0"/>
              <a:t>等</a:t>
            </a:r>
            <a:r>
              <a:rPr lang="zh-CN" altLang="zh-CN" sz="1400" dirty="0" smtClean="0"/>
              <a:t>人的</a:t>
            </a:r>
            <a:r>
              <a:rPr lang="zh-CN" altLang="zh-CN" sz="1400" dirty="0"/>
              <a:t>工作通过动态数据产生关联规则分析购物篮，这对我们的思路有一定启发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311089" y="2751555"/>
            <a:ext cx="1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购物篮分析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85549" y="3120887"/>
            <a:ext cx="22735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Zhang, Y.</a:t>
            </a:r>
            <a:r>
              <a:rPr lang="zh-CN" altLang="zh-CN" sz="1400" dirty="0" smtClean="0"/>
              <a:t>等使用</a:t>
            </a:r>
            <a:r>
              <a:rPr lang="zh-CN" altLang="zh-CN" sz="1400" dirty="0"/>
              <a:t>天猫公布的数据预测</a:t>
            </a:r>
            <a:r>
              <a:rPr lang="en-US" altLang="zh-CN" sz="1400" dirty="0"/>
              <a:t>B2C</a:t>
            </a:r>
            <a:r>
              <a:rPr lang="zh-CN" altLang="zh-CN" sz="1400" dirty="0"/>
              <a:t>业务的用户行为。</a:t>
            </a:r>
            <a:r>
              <a:rPr lang="en-US" altLang="zh-CN" sz="1400" dirty="0" err="1"/>
              <a:t>Jia</a:t>
            </a:r>
            <a:r>
              <a:rPr lang="zh-CN" altLang="zh-CN" sz="1400" dirty="0"/>
              <a:t>等</a:t>
            </a:r>
            <a:r>
              <a:rPr lang="zh-CN" altLang="zh-CN" sz="1400" dirty="0" smtClean="0"/>
              <a:t>人对</a:t>
            </a:r>
            <a:r>
              <a:rPr lang="zh-CN" altLang="zh-CN" sz="1400" dirty="0"/>
              <a:t>电子商务用户购买力预测，对我们有很大的启示。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37395" y="2751555"/>
            <a:ext cx="1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用户预测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5201" y="302192"/>
            <a:ext cx="268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前人工作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0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zh-CN" sz="1400" dirty="0"/>
              <a:t>产品</a:t>
            </a:r>
            <a:r>
              <a:rPr lang="en-US" altLang="zh-CN" sz="1400" dirty="0"/>
              <a:t>ID</a:t>
            </a:r>
            <a:r>
              <a:rPr lang="zh-CN" altLang="zh-CN" sz="1400" dirty="0"/>
              <a:t>和购买者数量柱状图，不同颜色代表不同的商品类别。发现有一些类别的商品在黑色星期五销量比较好，比如家电。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商品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7" y="1066049"/>
            <a:ext cx="6685471" cy="472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70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zh-CN" sz="1400" dirty="0"/>
              <a:t>性别和人数的柱状图，发现男性远比女性多，这和中国市场情况刚好相反，我们进一步将性别按年龄拆分。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 descr="性别和记录的关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6" y="1265009"/>
            <a:ext cx="6851961" cy="447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46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zh-CN" sz="1400" dirty="0"/>
              <a:t>年龄、性别和购买人数的关系，和我们想象中的不一样，在黑色星期五中各年龄段的男性消费者的数量都多于女性。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4" name="Picture 2" descr="性别和年龄组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6964"/>
            <a:ext cx="6784260" cy="4047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7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Shape 358"/>
          <p:cNvSpPr txBox="1"/>
          <p:nvPr/>
        </p:nvSpPr>
        <p:spPr>
          <a:xfrm>
            <a:off x="1540265" y="5932250"/>
            <a:ext cx="8712679" cy="7343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  <a:spcAft>
                <a:spcPts val="600"/>
              </a:spcAft>
              <a:buSzPct val="25000"/>
            </a:pPr>
            <a:r>
              <a:rPr lang="zh-CN" altLang="zh-CN" sz="1400" dirty="0"/>
              <a:t>单身男性消费者更多</a:t>
            </a:r>
            <a:endParaRPr lang="en-US" sz="1400" b="0" i="0" u="none" strike="noStrike" cap="none" baseline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ato"/>
              <a:sym typeface="Lato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55202" y="302192"/>
            <a:ext cx="190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探索性分析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Shape 454"/>
          <p:cNvSpPr/>
          <p:nvPr/>
        </p:nvSpPr>
        <p:spPr>
          <a:xfrm>
            <a:off x="355458" y="368872"/>
            <a:ext cx="328304" cy="3283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718" y="118870"/>
                </a:moveTo>
                <a:cubicBezTo>
                  <a:pt x="119718" y="118870"/>
                  <a:pt x="119718" y="118870"/>
                  <a:pt x="119718" y="118588"/>
                </a:cubicBezTo>
                <a:cubicBezTo>
                  <a:pt x="119718" y="118588"/>
                  <a:pt x="119718" y="118588"/>
                  <a:pt x="119999" y="118305"/>
                </a:cubicBezTo>
                <a:cubicBezTo>
                  <a:pt x="119999" y="118305"/>
                  <a:pt x="119999" y="118305"/>
                  <a:pt x="119999" y="118305"/>
                </a:cubicBezTo>
                <a:cubicBezTo>
                  <a:pt x="119999" y="118023"/>
                  <a:pt x="119999" y="118023"/>
                  <a:pt x="119999" y="117741"/>
                </a:cubicBezTo>
                <a:cubicBezTo>
                  <a:pt x="119999" y="117741"/>
                  <a:pt x="119999" y="117741"/>
                  <a:pt x="119999" y="117741"/>
                </a:cubicBezTo>
                <a:cubicBezTo>
                  <a:pt x="119999" y="117741"/>
                  <a:pt x="119999" y="117458"/>
                  <a:pt x="119999" y="117458"/>
                </a:cubicBezTo>
                <a:cubicBezTo>
                  <a:pt x="119999" y="117458"/>
                  <a:pt x="119999" y="117458"/>
                  <a:pt x="119999" y="117176"/>
                </a:cubicBezTo>
                <a:cubicBezTo>
                  <a:pt x="119999" y="117176"/>
                  <a:pt x="119999" y="117176"/>
                  <a:pt x="119999" y="117176"/>
                </a:cubicBezTo>
                <a:cubicBezTo>
                  <a:pt x="119999" y="117176"/>
                  <a:pt x="119999" y="116894"/>
                  <a:pt x="119999" y="116894"/>
                </a:cubicBezTo>
                <a:cubicBezTo>
                  <a:pt x="119999" y="116894"/>
                  <a:pt x="119999" y="116611"/>
                  <a:pt x="119999" y="116611"/>
                </a:cubicBezTo>
                <a:cubicBezTo>
                  <a:pt x="119999" y="116611"/>
                  <a:pt x="119999" y="116611"/>
                  <a:pt x="119999" y="116611"/>
                </a:cubicBezTo>
                <a:cubicBezTo>
                  <a:pt x="108450" y="80470"/>
                  <a:pt x="108450" y="80470"/>
                  <a:pt x="108450" y="80470"/>
                </a:cubicBezTo>
                <a:cubicBezTo>
                  <a:pt x="108169" y="80188"/>
                  <a:pt x="107887" y="79905"/>
                  <a:pt x="107605" y="79623"/>
                </a:cubicBezTo>
                <a:cubicBezTo>
                  <a:pt x="44788" y="16376"/>
                  <a:pt x="44788" y="16376"/>
                  <a:pt x="44788" y="16376"/>
                </a:cubicBezTo>
                <a:cubicBezTo>
                  <a:pt x="44507" y="16094"/>
                  <a:pt x="44507" y="16094"/>
                  <a:pt x="44225" y="15811"/>
                </a:cubicBezTo>
                <a:cubicBezTo>
                  <a:pt x="30422" y="1976"/>
                  <a:pt x="30422" y="1976"/>
                  <a:pt x="30422" y="1976"/>
                </a:cubicBezTo>
                <a:cubicBezTo>
                  <a:pt x="29295" y="847"/>
                  <a:pt x="27605" y="0"/>
                  <a:pt x="25915" y="0"/>
                </a:cubicBezTo>
                <a:cubicBezTo>
                  <a:pt x="24225" y="0"/>
                  <a:pt x="22535" y="847"/>
                  <a:pt x="21126" y="1976"/>
                </a:cubicBezTo>
                <a:cubicBezTo>
                  <a:pt x="1971" y="21458"/>
                  <a:pt x="1971" y="21458"/>
                  <a:pt x="1971" y="21458"/>
                </a:cubicBezTo>
                <a:cubicBezTo>
                  <a:pt x="563" y="22588"/>
                  <a:pt x="0" y="24282"/>
                  <a:pt x="0" y="25976"/>
                </a:cubicBezTo>
                <a:cubicBezTo>
                  <a:pt x="0" y="27670"/>
                  <a:pt x="563" y="29364"/>
                  <a:pt x="1971" y="30776"/>
                </a:cubicBezTo>
                <a:cubicBezTo>
                  <a:pt x="15211" y="44047"/>
                  <a:pt x="15211" y="44047"/>
                  <a:pt x="15211" y="44047"/>
                </a:cubicBezTo>
                <a:cubicBezTo>
                  <a:pt x="15492" y="44329"/>
                  <a:pt x="15492" y="44329"/>
                  <a:pt x="15492" y="44611"/>
                </a:cubicBezTo>
                <a:cubicBezTo>
                  <a:pt x="78591" y="108141"/>
                  <a:pt x="78591" y="108141"/>
                  <a:pt x="78591" y="108141"/>
                </a:cubicBezTo>
                <a:cubicBezTo>
                  <a:pt x="78873" y="108423"/>
                  <a:pt x="79436" y="108705"/>
                  <a:pt x="79718" y="108705"/>
                </a:cubicBezTo>
                <a:cubicBezTo>
                  <a:pt x="99436" y="114635"/>
                  <a:pt x="99436" y="114635"/>
                  <a:pt x="99436" y="114635"/>
                </a:cubicBezTo>
                <a:cubicBezTo>
                  <a:pt x="2535" y="114635"/>
                  <a:pt x="2535" y="114635"/>
                  <a:pt x="2535" y="114635"/>
                </a:cubicBezTo>
                <a:cubicBezTo>
                  <a:pt x="1126" y="114635"/>
                  <a:pt x="0" y="115764"/>
                  <a:pt x="0" y="117176"/>
                </a:cubicBezTo>
                <a:cubicBezTo>
                  <a:pt x="0" y="118870"/>
                  <a:pt x="1126" y="120000"/>
                  <a:pt x="2535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464" y="120000"/>
                  <a:pt x="117464" y="120000"/>
                  <a:pt x="117464" y="120000"/>
                </a:cubicBezTo>
                <a:cubicBezTo>
                  <a:pt x="117746" y="120000"/>
                  <a:pt x="117746" y="120000"/>
                  <a:pt x="118028" y="120000"/>
                </a:cubicBezTo>
                <a:cubicBezTo>
                  <a:pt x="118028" y="120000"/>
                  <a:pt x="118309" y="119717"/>
                  <a:pt x="118591" y="119717"/>
                </a:cubicBezTo>
                <a:cubicBezTo>
                  <a:pt x="118591" y="119717"/>
                  <a:pt x="118591" y="119717"/>
                  <a:pt x="118591" y="119717"/>
                </a:cubicBezTo>
                <a:cubicBezTo>
                  <a:pt x="118591" y="119717"/>
                  <a:pt x="118873" y="119717"/>
                  <a:pt x="118873" y="119435"/>
                </a:cubicBezTo>
                <a:cubicBezTo>
                  <a:pt x="118873" y="119435"/>
                  <a:pt x="118873" y="119435"/>
                  <a:pt x="118873" y="119435"/>
                </a:cubicBezTo>
                <a:cubicBezTo>
                  <a:pt x="119154" y="119435"/>
                  <a:pt x="119154" y="119152"/>
                  <a:pt x="119436" y="119152"/>
                </a:cubicBezTo>
                <a:cubicBezTo>
                  <a:pt x="119436" y="119152"/>
                  <a:pt x="119436" y="119152"/>
                  <a:pt x="119436" y="119152"/>
                </a:cubicBezTo>
                <a:cubicBezTo>
                  <a:pt x="119436" y="119152"/>
                  <a:pt x="119436" y="118870"/>
                  <a:pt x="119718" y="118870"/>
                </a:cubicBezTo>
                <a:close/>
                <a:moveTo>
                  <a:pt x="113521" y="113223"/>
                </a:moveTo>
                <a:cubicBezTo>
                  <a:pt x="84225" y="104752"/>
                  <a:pt x="84225" y="104752"/>
                  <a:pt x="84225" y="104752"/>
                </a:cubicBezTo>
                <a:cubicBezTo>
                  <a:pt x="86197" y="97694"/>
                  <a:pt x="86197" y="97694"/>
                  <a:pt x="86197" y="97694"/>
                </a:cubicBezTo>
                <a:cubicBezTo>
                  <a:pt x="95211" y="97694"/>
                  <a:pt x="95211" y="97694"/>
                  <a:pt x="95211" y="97694"/>
                </a:cubicBezTo>
                <a:cubicBezTo>
                  <a:pt x="96901" y="97694"/>
                  <a:pt x="98028" y="96564"/>
                  <a:pt x="98028" y="95152"/>
                </a:cubicBezTo>
                <a:cubicBezTo>
                  <a:pt x="98028" y="85835"/>
                  <a:pt x="98028" y="85835"/>
                  <a:pt x="98028" y="85835"/>
                </a:cubicBezTo>
                <a:cubicBezTo>
                  <a:pt x="103943" y="84423"/>
                  <a:pt x="103943" y="84423"/>
                  <a:pt x="103943" y="84423"/>
                </a:cubicBezTo>
                <a:lnTo>
                  <a:pt x="113521" y="113223"/>
                </a:lnTo>
                <a:close/>
                <a:moveTo>
                  <a:pt x="42253" y="21458"/>
                </a:moveTo>
                <a:cubicBezTo>
                  <a:pt x="100563" y="79905"/>
                  <a:pt x="100563" y="79905"/>
                  <a:pt x="100563" y="79905"/>
                </a:cubicBezTo>
                <a:cubicBezTo>
                  <a:pt x="96056" y="81035"/>
                  <a:pt x="96056" y="81035"/>
                  <a:pt x="96056" y="81035"/>
                </a:cubicBezTo>
                <a:cubicBezTo>
                  <a:pt x="39718" y="24282"/>
                  <a:pt x="39718" y="24282"/>
                  <a:pt x="39718" y="24282"/>
                </a:cubicBezTo>
                <a:lnTo>
                  <a:pt x="42253" y="21458"/>
                </a:lnTo>
                <a:close/>
                <a:moveTo>
                  <a:pt x="35774" y="27952"/>
                </a:moveTo>
                <a:cubicBezTo>
                  <a:pt x="92676" y="84988"/>
                  <a:pt x="92676" y="84988"/>
                  <a:pt x="92676" y="84988"/>
                </a:cubicBezTo>
                <a:cubicBezTo>
                  <a:pt x="92676" y="92611"/>
                  <a:pt x="92676" y="92611"/>
                  <a:pt x="92676" y="92611"/>
                </a:cubicBezTo>
                <a:cubicBezTo>
                  <a:pt x="85352" y="92611"/>
                  <a:pt x="85352" y="92611"/>
                  <a:pt x="85352" y="92611"/>
                </a:cubicBezTo>
                <a:cubicBezTo>
                  <a:pt x="27887" y="35858"/>
                  <a:pt x="27887" y="35858"/>
                  <a:pt x="27887" y="35858"/>
                </a:cubicBezTo>
                <a:lnTo>
                  <a:pt x="35774" y="27952"/>
                </a:lnTo>
                <a:close/>
                <a:moveTo>
                  <a:pt x="5352" y="25976"/>
                </a:moveTo>
                <a:cubicBezTo>
                  <a:pt x="5352" y="25976"/>
                  <a:pt x="5352" y="25411"/>
                  <a:pt x="5633" y="25129"/>
                </a:cubicBezTo>
                <a:cubicBezTo>
                  <a:pt x="25070" y="5647"/>
                  <a:pt x="25070" y="5647"/>
                  <a:pt x="25070" y="5647"/>
                </a:cubicBezTo>
                <a:cubicBezTo>
                  <a:pt x="25352" y="5364"/>
                  <a:pt x="25633" y="5364"/>
                  <a:pt x="25915" y="5364"/>
                </a:cubicBezTo>
                <a:cubicBezTo>
                  <a:pt x="26197" y="5364"/>
                  <a:pt x="26478" y="5364"/>
                  <a:pt x="26760" y="5647"/>
                </a:cubicBezTo>
                <a:cubicBezTo>
                  <a:pt x="38591" y="17788"/>
                  <a:pt x="38591" y="17788"/>
                  <a:pt x="38591" y="17788"/>
                </a:cubicBezTo>
                <a:cubicBezTo>
                  <a:pt x="17464" y="38964"/>
                  <a:pt x="17464" y="38964"/>
                  <a:pt x="17464" y="38964"/>
                </a:cubicBezTo>
                <a:cubicBezTo>
                  <a:pt x="5633" y="26823"/>
                  <a:pt x="5633" y="26823"/>
                  <a:pt x="5633" y="26823"/>
                </a:cubicBezTo>
                <a:cubicBezTo>
                  <a:pt x="5352" y="26541"/>
                  <a:pt x="5352" y="26258"/>
                  <a:pt x="5352" y="25976"/>
                </a:cubicBezTo>
                <a:close/>
                <a:moveTo>
                  <a:pt x="24225" y="39529"/>
                </a:moveTo>
                <a:cubicBezTo>
                  <a:pt x="81408" y="96000"/>
                  <a:pt x="81408" y="96000"/>
                  <a:pt x="81408" y="96000"/>
                </a:cubicBezTo>
                <a:cubicBezTo>
                  <a:pt x="79718" y="101647"/>
                  <a:pt x="79718" y="101647"/>
                  <a:pt x="79718" y="101647"/>
                </a:cubicBezTo>
                <a:cubicBezTo>
                  <a:pt x="21126" y="42635"/>
                  <a:pt x="21126" y="42635"/>
                  <a:pt x="21126" y="42635"/>
                </a:cubicBezTo>
                <a:lnTo>
                  <a:pt x="24225" y="395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8" name="Picture 2" descr="性别和婚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64" y="1185028"/>
            <a:ext cx="8211855" cy="45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49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6CCB3"/>
      </a:accent1>
      <a:accent2>
        <a:srgbClr val="459092"/>
      </a:accent2>
      <a:accent3>
        <a:srgbClr val="76CCB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870</Words>
  <Application>Microsoft Office PowerPoint</Application>
  <PresentationFormat>宽屏</PresentationFormat>
  <Paragraphs>88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FontAwesome</vt:lpstr>
      <vt:lpstr>Lato</vt:lpstr>
      <vt:lpstr>Raleway</vt:lpstr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Joyce</dc:creator>
  <cp:lastModifiedBy>Windows 用户</cp:lastModifiedBy>
  <cp:revision>18</cp:revision>
  <dcterms:created xsi:type="dcterms:W3CDTF">2017-02-22T14:33:50Z</dcterms:created>
  <dcterms:modified xsi:type="dcterms:W3CDTF">2019-01-14T01:36:08Z</dcterms:modified>
</cp:coreProperties>
</file>