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69" r:id="rId7"/>
    <p:sldId id="270" r:id="rId8"/>
    <p:sldId id="271" r:id="rId9"/>
    <p:sldId id="266" r:id="rId10"/>
    <p:sldId id="272" r:id="rId11"/>
    <p:sldId id="273" r:id="rId12"/>
    <p:sldId id="277" r:id="rId13"/>
    <p:sldId id="275" r:id="rId14"/>
    <p:sldId id="274" r:id="rId15"/>
    <p:sldId id="259" r:id="rId16"/>
    <p:sldId id="268" r:id="rId17"/>
    <p:sldId id="264"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1/28/2025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1/28/2025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1/28/2025</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1/28/2025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1/28/2025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1/28/2025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1/28/2025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1/28/2025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1/28/2025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1/28/2025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1/28/2025</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1587575"/>
          </a:xfrm>
        </p:spPr>
        <p:txBody>
          <a:bodyPr anchor="ctr"/>
          <a:lstStyle/>
          <a:p>
            <a:r>
              <a:rPr lang="en-US" cap="none" dirty="0" smtClean="0"/>
              <a:t>Cyclistic Case Study</a:t>
            </a:r>
            <a:endParaRPr lang="en-US" cap="none" dirty="0"/>
          </a:p>
        </p:txBody>
      </p:sp>
      <p:sp>
        <p:nvSpPr>
          <p:cNvPr id="7" name="Subtitle 6"/>
          <p:cNvSpPr>
            <a:spLocks noGrp="1"/>
          </p:cNvSpPr>
          <p:nvPr>
            <p:ph type="subTitle" idx="1"/>
          </p:nvPr>
        </p:nvSpPr>
        <p:spPr>
          <a:xfrm>
            <a:off x="1104900" y="3879670"/>
            <a:ext cx="5734050" cy="1587680"/>
          </a:xfrm>
        </p:spPr>
        <p:txBody>
          <a:bodyPr/>
          <a:lstStyle/>
          <a:p>
            <a:r>
              <a:rPr lang="en-US" dirty="0" smtClean="0"/>
              <a:t>GOOGLE DATA ANALYTICS CAPESTONE</a:t>
            </a:r>
          </a:p>
          <a:p>
            <a:r>
              <a:rPr lang="en-US" sz="1400" dirty="0" smtClean="0"/>
              <a:t>BY RAJESWARY LEKSHUMANAKUMAR</a:t>
            </a:r>
          </a:p>
          <a:p>
            <a:r>
              <a:rPr lang="en-US" sz="1400" dirty="0" smtClean="0"/>
              <a:t>02/2025</a:t>
            </a:r>
            <a:endParaRPr lang="en-US" sz="1400"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Riders</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a:p>
        </p:txBody>
      </p:sp>
      <p:sp>
        <p:nvSpPr>
          <p:cNvPr id="8" name="TextBox 7"/>
          <p:cNvSpPr txBox="1"/>
          <p:nvPr/>
        </p:nvSpPr>
        <p:spPr>
          <a:xfrm>
            <a:off x="1392316" y="2272159"/>
            <a:ext cx="3256945" cy="3139321"/>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t>Members ride more on weekdays.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Casual riders ride almost equally with Members on weekends.</a:t>
            </a:r>
          </a:p>
          <a:p>
            <a:pPr marL="342900" indent="-342900">
              <a:buFont typeface="Wingdings" panose="05000000000000000000" pitchFamily="2" charset="2"/>
              <a:buChar char="Ø"/>
            </a:pPr>
            <a:endParaRPr lang="en-US" dirty="0" smtClean="0"/>
          </a:p>
          <a:p>
            <a:pPr marL="342900" indent="-342900">
              <a:buFont typeface="Wingdings" panose="05000000000000000000" pitchFamily="2" charset="2"/>
              <a:buChar char="Ø"/>
            </a:pPr>
            <a:r>
              <a:rPr lang="en-US" dirty="0" smtClean="0"/>
              <a:t>Busiest weekday is Saturday.</a:t>
            </a:r>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5062946" y="2148744"/>
            <a:ext cx="5770587" cy="2638793"/>
          </a:xfrm>
          <a:prstGeom prst="rect">
            <a:avLst/>
          </a:prstGeom>
        </p:spPr>
      </p:pic>
    </p:spTree>
    <p:extLst>
      <p:ext uri="{BB962C8B-B14F-4D97-AF65-F5344CB8AC3E}">
        <p14:creationId xmlns:p14="http://schemas.microsoft.com/office/powerpoint/2010/main" val="102957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Rider Duration.</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a:p>
        </p:txBody>
      </p:sp>
      <p:sp>
        <p:nvSpPr>
          <p:cNvPr id="8" name="TextBox 7"/>
          <p:cNvSpPr txBox="1"/>
          <p:nvPr/>
        </p:nvSpPr>
        <p:spPr>
          <a:xfrm>
            <a:off x="1392316" y="2272159"/>
            <a:ext cx="3256945" cy="2031325"/>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t>Members ride long on average than casual riders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15 minutes is the average ride time</a:t>
            </a:r>
          </a:p>
          <a:p>
            <a:r>
              <a:rPr lang="en-US" dirty="0" smtClean="0"/>
              <a:t> </a:t>
            </a:r>
          </a:p>
          <a:p>
            <a:endParaRPr lang="en-US" dirty="0"/>
          </a:p>
        </p:txBody>
      </p:sp>
      <p:pic>
        <p:nvPicPr>
          <p:cNvPr id="9" name="Picture 8"/>
          <p:cNvPicPr>
            <a:picLocks noChangeAspect="1"/>
          </p:cNvPicPr>
          <p:nvPr/>
        </p:nvPicPr>
        <p:blipFill>
          <a:blip r:embed="rId2"/>
          <a:stretch>
            <a:fillRect/>
          </a:stretch>
        </p:blipFill>
        <p:spPr>
          <a:xfrm>
            <a:off x="9013858" y="3276514"/>
            <a:ext cx="1135981" cy="903600"/>
          </a:xfrm>
          <a:prstGeom prst="rect">
            <a:avLst/>
          </a:prstGeom>
        </p:spPr>
      </p:pic>
      <p:sp>
        <p:nvSpPr>
          <p:cNvPr id="7" name="TextBox 6"/>
          <p:cNvSpPr txBox="1"/>
          <p:nvPr/>
        </p:nvSpPr>
        <p:spPr>
          <a:xfrm>
            <a:off x="5734594" y="1789612"/>
            <a:ext cx="2312125" cy="369332"/>
          </a:xfrm>
          <a:prstGeom prst="rect">
            <a:avLst/>
          </a:prstGeom>
          <a:noFill/>
        </p:spPr>
        <p:txBody>
          <a:bodyPr wrap="square" rtlCol="0">
            <a:spAutoFit/>
          </a:bodyPr>
          <a:lstStyle/>
          <a:p>
            <a:r>
              <a:rPr lang="en-US" dirty="0" smtClean="0"/>
              <a:t>Riders per seasons</a:t>
            </a:r>
            <a:endParaRPr lang="en-US" dirty="0"/>
          </a:p>
        </p:txBody>
      </p:sp>
      <p:sp>
        <p:nvSpPr>
          <p:cNvPr id="3" name="Picture Placeholder 2"/>
          <p:cNvSpPr>
            <a:spLocks noGrp="1"/>
          </p:cNvSpPr>
          <p:nvPr>
            <p:ph type="pic" idx="1"/>
          </p:nvPr>
        </p:nvSpPr>
        <p:spPr/>
      </p:sp>
      <p:pic>
        <p:nvPicPr>
          <p:cNvPr id="5" name="Picture 4"/>
          <p:cNvPicPr>
            <a:picLocks noChangeAspect="1"/>
          </p:cNvPicPr>
          <p:nvPr/>
        </p:nvPicPr>
        <p:blipFill>
          <a:blip r:embed="rId3"/>
          <a:stretch>
            <a:fillRect/>
          </a:stretch>
        </p:blipFill>
        <p:spPr>
          <a:xfrm>
            <a:off x="4789312" y="2363133"/>
            <a:ext cx="6196551" cy="3397587"/>
          </a:xfrm>
          <a:prstGeom prst="rect">
            <a:avLst/>
          </a:prstGeom>
        </p:spPr>
      </p:pic>
    </p:spTree>
    <p:extLst>
      <p:ext uri="{BB962C8B-B14F-4D97-AF65-F5344CB8AC3E}">
        <p14:creationId xmlns:p14="http://schemas.microsoft.com/office/powerpoint/2010/main" val="23004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6" name="Vertical Scroll 5"/>
          <p:cNvSpPr/>
          <p:nvPr/>
        </p:nvSpPr>
        <p:spPr>
          <a:xfrm>
            <a:off x="1304365" y="2017058"/>
            <a:ext cx="2541494" cy="4007223"/>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Ø"/>
            </a:pPr>
            <a:r>
              <a:rPr lang="en-US" dirty="0" smtClean="0"/>
              <a:t>Total Number of Riders in 2024 is 5.86 Millions.</a:t>
            </a:r>
          </a:p>
          <a:p>
            <a:pPr marL="285750" indent="-285750" algn="ctr">
              <a:buFont typeface="Wingdings" panose="05000000000000000000" pitchFamily="2" charset="2"/>
              <a:buChar char="Ø"/>
            </a:pPr>
            <a:endParaRPr lang="en-US" dirty="0" smtClean="0"/>
          </a:p>
          <a:p>
            <a:pPr marL="285750" indent="-285750" algn="ctr">
              <a:buFont typeface="Wingdings" panose="05000000000000000000" pitchFamily="2" charset="2"/>
              <a:buChar char="Ø"/>
            </a:pPr>
            <a:r>
              <a:rPr lang="en-US" dirty="0" smtClean="0"/>
              <a:t> 2.15 millions are casual Riders.</a:t>
            </a:r>
          </a:p>
          <a:p>
            <a:pPr marL="285750" indent="-285750" algn="ctr">
              <a:buFont typeface="Wingdings" panose="05000000000000000000" pitchFamily="2" charset="2"/>
              <a:buChar char="Ø"/>
            </a:pPr>
            <a:endParaRPr lang="en-US" dirty="0" smtClean="0"/>
          </a:p>
          <a:p>
            <a:pPr marL="285750" indent="-285750" algn="ctr">
              <a:buFont typeface="Wingdings" panose="05000000000000000000" pitchFamily="2" charset="2"/>
              <a:buChar char="Ø"/>
            </a:pPr>
            <a:r>
              <a:rPr lang="en-US" dirty="0" smtClean="0"/>
              <a:t> 3.71 millions are Annual Members </a:t>
            </a:r>
          </a:p>
          <a:p>
            <a:pPr algn="ctr"/>
            <a:endParaRPr lang="en-US" dirty="0"/>
          </a:p>
        </p:txBody>
      </p:sp>
      <p:sp>
        <p:nvSpPr>
          <p:cNvPr id="8" name="Vertical Scroll 7"/>
          <p:cNvSpPr/>
          <p:nvPr/>
        </p:nvSpPr>
        <p:spPr>
          <a:xfrm>
            <a:off x="4186518" y="2017059"/>
            <a:ext cx="2541494" cy="3832412"/>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dirty="0" smtClean="0"/>
              <a:t>Busiest Month is  June.</a:t>
            </a:r>
          </a:p>
          <a:p>
            <a:endParaRPr lang="en-US" dirty="0" smtClean="0"/>
          </a:p>
          <a:p>
            <a:pPr marL="285750" indent="-285750">
              <a:buFont typeface="Wingdings" panose="05000000000000000000" pitchFamily="2" charset="2"/>
              <a:buChar char="Ø"/>
            </a:pPr>
            <a:r>
              <a:rPr lang="en-US" dirty="0" smtClean="0"/>
              <a:t>Busiest time is 5Pm.</a:t>
            </a:r>
          </a:p>
          <a:p>
            <a:endParaRPr lang="en-US" dirty="0" smtClean="0"/>
          </a:p>
          <a:p>
            <a:pPr marL="285750" indent="-285750">
              <a:buFont typeface="Wingdings" panose="05000000000000000000" pitchFamily="2" charset="2"/>
              <a:buChar char="Ø"/>
            </a:pPr>
            <a:r>
              <a:rPr lang="en-US" dirty="0"/>
              <a:t>Busiest season is </a:t>
            </a:r>
            <a:r>
              <a:rPr lang="en-US" dirty="0" smtClean="0"/>
              <a:t>Summer.</a:t>
            </a:r>
            <a:endParaRPr lang="en-US" dirty="0"/>
          </a:p>
          <a:p>
            <a:pPr algn="ctr"/>
            <a:endParaRPr lang="en-US" dirty="0" smtClean="0"/>
          </a:p>
          <a:p>
            <a:pPr algn="ctr"/>
            <a:endParaRPr lang="en-US" dirty="0"/>
          </a:p>
        </p:txBody>
      </p:sp>
      <p:sp>
        <p:nvSpPr>
          <p:cNvPr id="9" name="Vertical Scroll 8"/>
          <p:cNvSpPr/>
          <p:nvPr/>
        </p:nvSpPr>
        <p:spPr>
          <a:xfrm>
            <a:off x="7068671" y="2017059"/>
            <a:ext cx="2541494" cy="3496235"/>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dirty="0" smtClean="0"/>
              <a:t>Busiest day is Saturday.</a:t>
            </a:r>
          </a:p>
          <a:p>
            <a:endParaRPr lang="en-US" dirty="0" smtClean="0"/>
          </a:p>
          <a:p>
            <a:pPr marL="285750" indent="-285750">
              <a:buFont typeface="Wingdings" panose="05000000000000000000" pitchFamily="2" charset="2"/>
              <a:buChar char="Ø"/>
            </a:pPr>
            <a:r>
              <a:rPr lang="en-US" dirty="0" smtClean="0"/>
              <a:t>Most popular bike type is Electric Bike.</a:t>
            </a:r>
          </a:p>
          <a:p>
            <a:pPr marL="285750" indent="-285750">
              <a:buFont typeface="Wingdings" panose="05000000000000000000" pitchFamily="2" charset="2"/>
              <a:buChar char="Ø"/>
            </a:pPr>
            <a:r>
              <a:rPr lang="en-US" dirty="0" smtClean="0"/>
              <a:t>15 min is the average ride time.</a:t>
            </a:r>
          </a:p>
          <a:p>
            <a:pPr algn="ctr"/>
            <a:endParaRPr lang="en-US" dirty="0" smtClean="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10096500" cy="1195689"/>
          </a:xfrm>
        </p:spPr>
        <p:txBody>
          <a:bodyPr/>
          <a:lstStyle/>
          <a:p>
            <a:r>
              <a:rPr lang="en-US" smtClean="0"/>
              <a:t>Recommendations</a:t>
            </a:r>
            <a:endParaRPr lang="en-US" dirty="0"/>
          </a:p>
        </p:txBody>
      </p:sp>
      <p:sp>
        <p:nvSpPr>
          <p:cNvPr id="3" name="Subtitle 2"/>
          <p:cNvSpPr>
            <a:spLocks noGrp="1"/>
          </p:cNvSpPr>
          <p:nvPr>
            <p:ph type="subTitle" idx="1"/>
          </p:nvPr>
        </p:nvSpPr>
        <p:spPr>
          <a:xfrm>
            <a:off x="1104898" y="3278778"/>
            <a:ext cx="10096501" cy="2188572"/>
          </a:xfrm>
        </p:spPr>
        <p:txBody>
          <a:bodyPr>
            <a:noAutofit/>
          </a:bodyPr>
          <a:lstStyle/>
          <a:p>
            <a:r>
              <a:rPr lang="en-US" sz="2000" b="1" dirty="0"/>
              <a:t>Leveraging Social Media, Health Benefits Promotions, and Optimized Bike Distribution</a:t>
            </a:r>
          </a:p>
          <a:p>
            <a:r>
              <a:rPr lang="en-US" sz="2000" dirty="0"/>
              <a:t> </a:t>
            </a:r>
          </a:p>
          <a:p>
            <a:r>
              <a:rPr lang="en-US" sz="2000" dirty="0"/>
              <a:t>To promote bikeshare programs successfully, coupled with maximization of their use, a more strategic approach encompasses targeted social media campaigns, health benefits focused promotions, and optimizing the distribution of bikes. This comprehensive strategy shall not only increase the visibility of this program but attract even larger audiences. It shall also unfold environmental awareness and help to have a greener urban environment.</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577" y="666206"/>
            <a:ext cx="11430000" cy="4708981"/>
          </a:xfrm>
          <a:prstGeom prst="rect">
            <a:avLst/>
          </a:prstGeom>
          <a:noFill/>
        </p:spPr>
        <p:txBody>
          <a:bodyPr wrap="square" rtlCol="0">
            <a:spAutoFit/>
          </a:bodyPr>
          <a:lstStyle/>
          <a:p>
            <a:r>
              <a:rPr lang="en-US" sz="2000" b="1" dirty="0"/>
              <a:t>Harness the Social Media Power: </a:t>
            </a:r>
            <a:r>
              <a:rPr lang="en-US" sz="2000" dirty="0"/>
              <a:t>Use the massive reach and engagement by using Facebook, Twitter, YouTube, and Instagram to highlight benefits such as biking for sustainable living in cities</a:t>
            </a:r>
            <a:r>
              <a:rPr lang="en-US" sz="2000" dirty="0" smtClean="0"/>
              <a:t>.</a:t>
            </a:r>
          </a:p>
          <a:p>
            <a:r>
              <a:rPr lang="en-US" sz="2000" dirty="0" smtClean="0"/>
              <a:t> </a:t>
            </a:r>
            <a:endParaRPr lang="en-US" sz="2000" dirty="0"/>
          </a:p>
          <a:p>
            <a:r>
              <a:rPr lang="en-US" sz="2000" dirty="0"/>
              <a:t> </a:t>
            </a:r>
          </a:p>
          <a:p>
            <a:r>
              <a:rPr lang="en-US" sz="2000" b="1" dirty="0"/>
              <a:t>Promote health benefits: </a:t>
            </a:r>
            <a:r>
              <a:rPr lang="en-US" sz="2000" dirty="0"/>
              <a:t>Highlighting cycling's overall impact on good physical fitness and relief from stress while improving overall well-being is a pull for people with interest in healthier living</a:t>
            </a:r>
            <a:r>
              <a:rPr lang="en-US" sz="2000" dirty="0" smtClean="0"/>
              <a:t>.</a:t>
            </a:r>
          </a:p>
          <a:p>
            <a:endParaRPr lang="en-US" sz="2000" dirty="0"/>
          </a:p>
          <a:p>
            <a:r>
              <a:rPr lang="en-US" sz="2000" dirty="0"/>
              <a:t> </a:t>
            </a:r>
          </a:p>
          <a:p>
            <a:r>
              <a:rPr lang="en-US" sz="2000" b="1" dirty="0"/>
              <a:t>Seasonal Membership Offerings: </a:t>
            </a:r>
            <a:r>
              <a:rPr lang="en-US" sz="2000" dirty="0"/>
              <a:t>During summers, offer discounted seasonal memberships to attract casual riders and make the best use of the facility during peak periods</a:t>
            </a:r>
            <a:r>
              <a:rPr lang="en-US" sz="2000" dirty="0" smtClean="0"/>
              <a:t>.</a:t>
            </a:r>
          </a:p>
          <a:p>
            <a:endParaRPr lang="en-US" sz="2000" dirty="0"/>
          </a:p>
          <a:p>
            <a:r>
              <a:rPr lang="en-US" sz="2000" dirty="0"/>
              <a:t> </a:t>
            </a:r>
          </a:p>
          <a:p>
            <a:r>
              <a:rPr lang="en-US" sz="2000" b="1" dirty="0"/>
              <a:t>Optimization of Bike Allocation: </a:t>
            </a:r>
            <a:r>
              <a:rPr lang="en-US" sz="2000" dirty="0"/>
              <a:t>Docked less in low demand districts and relocated to surplus districts in high demand areas to provide an optimum user experience and increase utilization to achieve a balanced distribution.</a:t>
            </a:r>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4034" y="2455817"/>
            <a:ext cx="10698481" cy="923330"/>
          </a:xfrm>
          <a:prstGeom prst="rect">
            <a:avLst/>
          </a:prstGeom>
          <a:noFill/>
        </p:spPr>
        <p:txBody>
          <a:bodyPr wrap="square" rtlCol="0">
            <a:spAutoFit/>
          </a:bodyPr>
          <a:lstStyle/>
          <a:p>
            <a:endParaRPr lang="en-US" dirty="0" smtClean="0"/>
          </a:p>
          <a:p>
            <a:endParaRPr lang="en-US" dirty="0" smtClean="0"/>
          </a:p>
          <a:p>
            <a:endParaRPr lang="en-US" dirty="0"/>
          </a:p>
        </p:txBody>
      </p:sp>
      <p:sp>
        <p:nvSpPr>
          <p:cNvPr id="3" name="Rectangle 2"/>
          <p:cNvSpPr/>
          <p:nvPr/>
        </p:nvSpPr>
        <p:spPr>
          <a:xfrm>
            <a:off x="4272423" y="2967335"/>
            <a:ext cx="3647152"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01080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is the Objective of this cyclistic case study</a:t>
            </a:r>
            <a:endParaRPr lang="en-US" dirty="0"/>
          </a:p>
        </p:txBody>
      </p:sp>
      <p:sp>
        <p:nvSpPr>
          <p:cNvPr id="14" name="Content Placeholder 13"/>
          <p:cNvSpPr>
            <a:spLocks noGrp="1"/>
          </p:cNvSpPr>
          <p:nvPr>
            <p:ph idx="1"/>
          </p:nvPr>
        </p:nvSpPr>
        <p:spPr/>
        <p:txBody>
          <a:bodyPr/>
          <a:lstStyle/>
          <a:p>
            <a:r>
              <a:rPr lang="en-US" dirty="0" smtClean="0"/>
              <a:t>Convert casual riders to members to drive long term business success.</a:t>
            </a:r>
            <a:endParaRPr lang="en-US" dirty="0"/>
          </a:p>
          <a:p>
            <a:r>
              <a:rPr lang="en-US" dirty="0" smtClean="0"/>
              <a:t>To See how casual users ride differently than members.</a:t>
            </a:r>
            <a:endParaRPr lang="en-US" dirty="0"/>
          </a:p>
          <a:p>
            <a:r>
              <a:rPr lang="en-US" dirty="0"/>
              <a:t>What trends or relationships </a:t>
            </a:r>
            <a:r>
              <a:rPr lang="en-US" dirty="0" smtClean="0"/>
              <a:t>that we find in </a:t>
            </a:r>
            <a:r>
              <a:rPr lang="en-US" dirty="0"/>
              <a:t>the data</a:t>
            </a:r>
            <a:r>
              <a:rPr lang="en-US" dirty="0" smtClean="0"/>
              <a:t>?</a:t>
            </a:r>
          </a:p>
          <a:p>
            <a:r>
              <a:rPr lang="en-US" dirty="0" smtClean="0"/>
              <a:t>Top 3 recommendations based on the Analysis.</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About Cyclistic Bike-Share Company</a:t>
            </a:r>
            <a:endParaRPr lang="en-US" dirty="0"/>
          </a:p>
        </p:txBody>
      </p:sp>
      <p:sp>
        <p:nvSpPr>
          <p:cNvPr id="14" name="Content Placeholder 13"/>
          <p:cNvSpPr>
            <a:spLocks noGrp="1"/>
          </p:cNvSpPr>
          <p:nvPr>
            <p:ph idx="1"/>
          </p:nvPr>
        </p:nvSpPr>
        <p:spPr/>
        <p:txBody>
          <a:bodyPr>
            <a:normAutofit/>
          </a:bodyPr>
          <a:lstStyle/>
          <a:p>
            <a:r>
              <a:rPr lang="en-US" dirty="0"/>
              <a:t>In 2016, Cyclistic launched a successful bike-share offering. Since then, the program has </a:t>
            </a:r>
            <a:r>
              <a:rPr lang="en-US" dirty="0" smtClean="0"/>
              <a:t>grown to </a:t>
            </a:r>
            <a:r>
              <a:rPr lang="en-US" dirty="0"/>
              <a:t>a fleet of 5,824 bicycles that are geotracked and locked into a network of 692 </a:t>
            </a:r>
            <a:r>
              <a:rPr lang="en-US" dirty="0" smtClean="0"/>
              <a:t>stations across </a:t>
            </a:r>
            <a:r>
              <a:rPr lang="en-US" dirty="0"/>
              <a:t>Chicago. The bikes can be unlocked from one station and returned to any other </a:t>
            </a:r>
            <a:r>
              <a:rPr lang="en-US" dirty="0" smtClean="0"/>
              <a:t>station in </a:t>
            </a:r>
            <a:r>
              <a:rPr lang="en-US" dirty="0"/>
              <a:t>the system anytime.</a:t>
            </a:r>
          </a:p>
          <a:p>
            <a:r>
              <a:rPr lang="en-US" dirty="0" smtClean="0"/>
              <a:t>Cyclist's </a:t>
            </a:r>
            <a:r>
              <a:rPr lang="en-US" dirty="0"/>
              <a:t>marketing strategy relied on building general awareness and appealing </a:t>
            </a:r>
            <a:r>
              <a:rPr lang="en-US" dirty="0" smtClean="0"/>
              <a:t>to broad </a:t>
            </a:r>
            <a:r>
              <a:rPr lang="en-US" dirty="0"/>
              <a:t>consumer segments. One approach that helped make these things possible was </a:t>
            </a:r>
            <a:r>
              <a:rPr lang="en-US" dirty="0" smtClean="0"/>
              <a:t>the flexibility </a:t>
            </a:r>
            <a:r>
              <a:rPr lang="en-US" dirty="0"/>
              <a:t>of its pricing plans: single-ride passes, full-day passes, and annual memberships.</a:t>
            </a:r>
          </a:p>
          <a:p>
            <a:r>
              <a:rPr lang="en-US" dirty="0"/>
              <a:t>Customers who purchase single-ride or full-day passes are referred </a:t>
            </a:r>
            <a:r>
              <a:rPr lang="en-US" dirty="0" smtClean="0"/>
              <a:t>to </a:t>
            </a:r>
            <a:r>
              <a:rPr lang="en-US" dirty="0"/>
              <a:t>as casual </a:t>
            </a:r>
            <a:r>
              <a:rPr lang="en-US" dirty="0" smtClean="0"/>
              <a:t>riders. Customers </a:t>
            </a:r>
            <a:r>
              <a:rPr lang="en-US" dirty="0"/>
              <a:t>who purchase annual memberships are Cyclistic members</a:t>
            </a:r>
            <a:r>
              <a:rPr lang="en-US" dirty="0" smtClean="0"/>
              <a:t>.</a:t>
            </a:r>
            <a:endParaRPr lang="en-US" dirty="0"/>
          </a:p>
        </p:txBody>
      </p:sp>
    </p:spTree>
    <p:extLst>
      <p:ext uri="{BB962C8B-B14F-4D97-AF65-F5344CB8AC3E}">
        <p14:creationId xmlns:p14="http://schemas.microsoft.com/office/powerpoint/2010/main" val="354406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Data Shortcomings</a:t>
            </a:r>
            <a:endParaRPr lang="en-US" dirty="0"/>
          </a:p>
        </p:txBody>
      </p:sp>
      <p:sp>
        <p:nvSpPr>
          <p:cNvPr id="14" name="Content Placeholder 13"/>
          <p:cNvSpPr>
            <a:spLocks noGrp="1"/>
          </p:cNvSpPr>
          <p:nvPr>
            <p:ph idx="1"/>
          </p:nvPr>
        </p:nvSpPr>
        <p:spPr/>
        <p:txBody>
          <a:bodyPr>
            <a:normAutofit/>
          </a:bodyPr>
          <a:lstStyle/>
          <a:p>
            <a:r>
              <a:rPr lang="en-US" dirty="0" smtClean="0"/>
              <a:t>The dataset doesn’t include price of the rides.</a:t>
            </a:r>
          </a:p>
          <a:p>
            <a:r>
              <a:rPr lang="en-US" dirty="0" smtClean="0"/>
              <a:t>Due to privacy protection law, we can’t see the customer purchase details</a:t>
            </a:r>
            <a:endParaRPr lang="en-US" dirty="0"/>
          </a:p>
          <a:p>
            <a:r>
              <a:rPr lang="en-US" dirty="0" smtClean="0"/>
              <a:t>The dataset doesn’t include the gender and age of the riders. This led to minimal trend analysis.</a:t>
            </a:r>
            <a:endParaRPr lang="en-US" dirty="0"/>
          </a:p>
          <a:p>
            <a:r>
              <a:rPr lang="en-US" dirty="0" smtClean="0"/>
              <a:t>We don’t have access to distance rode per trip</a:t>
            </a:r>
          </a:p>
          <a:p>
            <a:pPr marL="0" indent="0">
              <a:buNone/>
            </a:pPr>
            <a:endParaRPr lang="en-US" dirty="0"/>
          </a:p>
        </p:txBody>
      </p:sp>
    </p:spTree>
    <p:extLst>
      <p:ext uri="{BB962C8B-B14F-4D97-AF65-F5344CB8AC3E}">
        <p14:creationId xmlns:p14="http://schemas.microsoft.com/office/powerpoint/2010/main" val="17217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23631"/>
            <a:ext cx="9980682" cy="1096962"/>
          </a:xfrm>
        </p:spPr>
        <p:txBody>
          <a:bodyPr/>
          <a:lstStyle/>
          <a:p>
            <a:r>
              <a:rPr lang="en-US" dirty="0" smtClean="0"/>
              <a:t>Data cleaning and Manipulation</a:t>
            </a:r>
            <a:endParaRPr lang="en-US" dirty="0"/>
          </a:p>
        </p:txBody>
      </p:sp>
      <p:sp>
        <p:nvSpPr>
          <p:cNvPr id="14" name="Content Placeholder 13"/>
          <p:cNvSpPr>
            <a:spLocks noGrp="1"/>
          </p:cNvSpPr>
          <p:nvPr>
            <p:ph idx="1"/>
          </p:nvPr>
        </p:nvSpPr>
        <p:spPr>
          <a:xfrm>
            <a:off x="1104900" y="1600200"/>
            <a:ext cx="9982200" cy="4056017"/>
          </a:xfrm>
        </p:spPr>
        <p:txBody>
          <a:bodyPr>
            <a:normAutofit/>
          </a:bodyPr>
          <a:lstStyle/>
          <a:p>
            <a:r>
              <a:rPr lang="en-US" dirty="0" smtClean="0"/>
              <a:t>Used Excel and PowerQuery for data cleaning and viz.</a:t>
            </a:r>
          </a:p>
          <a:p>
            <a:r>
              <a:rPr lang="en-US" dirty="0" smtClean="0"/>
              <a:t>Validated the data type across dataset.</a:t>
            </a:r>
          </a:p>
          <a:p>
            <a:r>
              <a:rPr lang="en-US" dirty="0" smtClean="0"/>
              <a:t>Removed columns rider_id, start_station_name, start_station_id, End_station_name and end_station_id since we are not using it in the analysis.</a:t>
            </a:r>
          </a:p>
          <a:p>
            <a:r>
              <a:rPr lang="en-US" dirty="0" smtClean="0"/>
              <a:t>Create a column rider_length, to calculate the length of the ride by subtracting the column started_at from the column ended_at and multiply it by 24*60.</a:t>
            </a:r>
          </a:p>
          <a:p>
            <a:r>
              <a:rPr lang="en-US" dirty="0" smtClean="0"/>
              <a:t>Created column month, day_name and season based on the month (1,2,3 fall,4,5,6 summer,7,8,9 spring,10,11,12 winter)</a:t>
            </a:r>
          </a:p>
          <a:p>
            <a:r>
              <a:rPr lang="en-US" dirty="0" smtClean="0"/>
              <a:t>Removed columns start_station_id, end_station_id, since I not using those columns for analysis.</a:t>
            </a: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34617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Riders</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a:p>
        </p:txBody>
      </p:sp>
      <p:pic>
        <p:nvPicPr>
          <p:cNvPr id="6" name="Picture Placeholder 5"/>
          <p:cNvPicPr>
            <a:picLocks noGrp="1" noChangeAspect="1"/>
          </p:cNvPicPr>
          <p:nvPr>
            <p:ph type="pic" idx="1"/>
          </p:nvPr>
        </p:nvPicPr>
        <p:blipFill>
          <a:blip r:embed="rId2"/>
          <a:srcRect l="9510" r="9510"/>
          <a:stretch>
            <a:fillRect/>
          </a:stretch>
        </p:blipFill>
        <p:spPr>
          <a:xfrm>
            <a:off x="4649261" y="1600199"/>
            <a:ext cx="6226690" cy="4572001"/>
          </a:xfrm>
          <a:prstGeom prst="rect">
            <a:avLst/>
          </a:prstGeom>
        </p:spPr>
      </p:pic>
      <p:pic>
        <p:nvPicPr>
          <p:cNvPr id="7" name="Picture 6"/>
          <p:cNvPicPr>
            <a:picLocks noChangeAspect="1"/>
          </p:cNvPicPr>
          <p:nvPr/>
        </p:nvPicPr>
        <p:blipFill>
          <a:blip r:embed="rId3"/>
          <a:stretch>
            <a:fillRect/>
          </a:stretch>
        </p:blipFill>
        <p:spPr>
          <a:xfrm>
            <a:off x="1545091" y="1600199"/>
            <a:ext cx="1943371" cy="1209844"/>
          </a:xfrm>
          <a:prstGeom prst="rect">
            <a:avLst/>
          </a:prstGeom>
        </p:spPr>
      </p:pic>
      <p:sp>
        <p:nvSpPr>
          <p:cNvPr id="8" name="TextBox 7"/>
          <p:cNvSpPr txBox="1"/>
          <p:nvPr/>
        </p:nvSpPr>
        <p:spPr>
          <a:xfrm>
            <a:off x="1397726" y="2810043"/>
            <a:ext cx="3256945" cy="369332"/>
          </a:xfrm>
          <a:prstGeom prst="rect">
            <a:avLst/>
          </a:prstGeom>
          <a:noFill/>
        </p:spPr>
        <p:txBody>
          <a:bodyPr wrap="square" rtlCol="0">
            <a:spAutoFit/>
          </a:bodyPr>
          <a:lstStyle/>
          <a:p>
            <a:r>
              <a:rPr lang="en-US" dirty="0" smtClean="0"/>
              <a:t>Total of 5.86M riders in 2024</a:t>
            </a:r>
            <a:endParaRPr lang="en-US" dirty="0"/>
          </a:p>
        </p:txBody>
      </p:sp>
      <p:pic>
        <p:nvPicPr>
          <p:cNvPr id="9" name="Picture 8"/>
          <p:cNvPicPr>
            <a:picLocks noChangeAspect="1"/>
          </p:cNvPicPr>
          <p:nvPr/>
        </p:nvPicPr>
        <p:blipFill>
          <a:blip r:embed="rId4"/>
          <a:stretch>
            <a:fillRect/>
          </a:stretch>
        </p:blipFill>
        <p:spPr>
          <a:xfrm>
            <a:off x="9013858" y="3276514"/>
            <a:ext cx="1135981" cy="903600"/>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Monthly Riders</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a:p>
        </p:txBody>
      </p:sp>
      <p:sp>
        <p:nvSpPr>
          <p:cNvPr id="8" name="TextBox 7"/>
          <p:cNvSpPr txBox="1"/>
          <p:nvPr/>
        </p:nvSpPr>
        <p:spPr>
          <a:xfrm>
            <a:off x="1392316" y="2272159"/>
            <a:ext cx="3256945" cy="2862322"/>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t>Busiest months was July, August and September.</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Slowest month was December, January and February.</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Member riders over take the casual riders. </a:t>
            </a:r>
          </a:p>
          <a:p>
            <a:endParaRPr lang="en-US" dirty="0"/>
          </a:p>
        </p:txBody>
      </p:sp>
      <p:pic>
        <p:nvPicPr>
          <p:cNvPr id="9" name="Picture 8"/>
          <p:cNvPicPr>
            <a:picLocks noChangeAspect="1"/>
          </p:cNvPicPr>
          <p:nvPr/>
        </p:nvPicPr>
        <p:blipFill>
          <a:blip r:embed="rId2"/>
          <a:stretch>
            <a:fillRect/>
          </a:stretch>
        </p:blipFill>
        <p:spPr>
          <a:xfrm>
            <a:off x="9013858" y="3276514"/>
            <a:ext cx="1135981" cy="903600"/>
          </a:xfrm>
          <a:prstGeom prst="rect">
            <a:avLst/>
          </a:prstGeom>
        </p:spPr>
      </p:pic>
      <p:sp>
        <p:nvSpPr>
          <p:cNvPr id="3" name="Picture Placeholder 2"/>
          <p:cNvSpPr>
            <a:spLocks noGrp="1"/>
          </p:cNvSpPr>
          <p:nvPr>
            <p:ph type="pic" idx="1"/>
          </p:nvPr>
        </p:nvSpPr>
        <p:spPr>
          <a:xfrm>
            <a:off x="4649261" y="1600199"/>
            <a:ext cx="6430912" cy="4572001"/>
          </a:xfrm>
        </p:spPr>
      </p:sp>
      <p:pic>
        <p:nvPicPr>
          <p:cNvPr id="5" name="Picture 4"/>
          <p:cNvPicPr>
            <a:picLocks noChangeAspect="1"/>
          </p:cNvPicPr>
          <p:nvPr/>
        </p:nvPicPr>
        <p:blipFill>
          <a:blip r:embed="rId3"/>
          <a:stretch>
            <a:fillRect/>
          </a:stretch>
        </p:blipFill>
        <p:spPr>
          <a:xfrm>
            <a:off x="5171471" y="1724297"/>
            <a:ext cx="5908702" cy="3958046"/>
          </a:xfrm>
          <a:prstGeom prst="rect">
            <a:avLst/>
          </a:prstGeom>
        </p:spPr>
      </p:pic>
    </p:spTree>
    <p:extLst>
      <p:ext uri="{BB962C8B-B14F-4D97-AF65-F5344CB8AC3E}">
        <p14:creationId xmlns:p14="http://schemas.microsoft.com/office/powerpoint/2010/main" val="5367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Seasonal Riders</a:t>
            </a: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a:p>
        </p:txBody>
      </p:sp>
      <p:sp>
        <p:nvSpPr>
          <p:cNvPr id="8" name="TextBox 7"/>
          <p:cNvSpPr txBox="1"/>
          <p:nvPr/>
        </p:nvSpPr>
        <p:spPr>
          <a:xfrm>
            <a:off x="1392316" y="2272159"/>
            <a:ext cx="3256945" cy="2585323"/>
          </a:xfrm>
          <a:prstGeom prst="rect">
            <a:avLst/>
          </a:prstGeom>
          <a:noFill/>
        </p:spPr>
        <p:txBody>
          <a:bodyPr wrap="square" rtlCol="0">
            <a:spAutoFit/>
          </a:bodyPr>
          <a:lstStyle/>
          <a:p>
            <a:pPr marL="342900" indent="-342900">
              <a:buFont typeface="Wingdings" panose="05000000000000000000" pitchFamily="2" charset="2"/>
              <a:buChar char="Ø"/>
            </a:pPr>
            <a:r>
              <a:rPr lang="en-US" dirty="0" smtClean="0"/>
              <a:t>Majority of the riders come from Summer and Spring.</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Minimal riders in the fall season.</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smtClean="0"/>
              <a:t>Member riders over take the casual riders. </a:t>
            </a:r>
          </a:p>
          <a:p>
            <a:endParaRPr lang="en-US" dirty="0"/>
          </a:p>
        </p:txBody>
      </p:sp>
      <p:pic>
        <p:nvPicPr>
          <p:cNvPr id="9" name="Picture 8"/>
          <p:cNvPicPr>
            <a:picLocks noChangeAspect="1"/>
          </p:cNvPicPr>
          <p:nvPr/>
        </p:nvPicPr>
        <p:blipFill>
          <a:blip r:embed="rId2"/>
          <a:stretch>
            <a:fillRect/>
          </a:stretch>
        </p:blipFill>
        <p:spPr>
          <a:xfrm>
            <a:off x="9013858" y="3276514"/>
            <a:ext cx="1135981" cy="903600"/>
          </a:xfrm>
          <a:prstGeom prst="rect">
            <a:avLst/>
          </a:prstGeom>
        </p:spPr>
      </p:pic>
      <p:pic>
        <p:nvPicPr>
          <p:cNvPr id="6" name="Picture Placeholder 5"/>
          <p:cNvPicPr>
            <a:picLocks noGrp="1" noChangeAspect="1"/>
          </p:cNvPicPr>
          <p:nvPr>
            <p:ph type="pic" idx="1"/>
          </p:nvPr>
        </p:nvPicPr>
        <p:blipFill>
          <a:blip r:embed="rId3"/>
          <a:srcRect l="736" r="736"/>
          <a:stretch>
            <a:fillRect/>
          </a:stretch>
        </p:blipFill>
        <p:spPr>
          <a:xfrm>
            <a:off x="4649788" y="1600200"/>
            <a:ext cx="6430962" cy="4572000"/>
          </a:xfrm>
          <a:prstGeom prst="rect">
            <a:avLst/>
          </a:prstGeom>
        </p:spPr>
      </p:pic>
      <p:sp>
        <p:nvSpPr>
          <p:cNvPr id="7" name="TextBox 6"/>
          <p:cNvSpPr txBox="1"/>
          <p:nvPr/>
        </p:nvSpPr>
        <p:spPr>
          <a:xfrm>
            <a:off x="5734594" y="1789612"/>
            <a:ext cx="2312125" cy="369332"/>
          </a:xfrm>
          <a:prstGeom prst="rect">
            <a:avLst/>
          </a:prstGeom>
          <a:noFill/>
        </p:spPr>
        <p:txBody>
          <a:bodyPr wrap="square" rtlCol="0">
            <a:spAutoFit/>
          </a:bodyPr>
          <a:lstStyle/>
          <a:p>
            <a:r>
              <a:rPr lang="en-US" dirty="0" smtClean="0"/>
              <a:t>Riders per seasons</a:t>
            </a:r>
            <a:endParaRPr lang="en-US" dirty="0"/>
          </a:p>
        </p:txBody>
      </p:sp>
    </p:spTree>
    <p:extLst>
      <p:ext uri="{BB962C8B-B14F-4D97-AF65-F5344CB8AC3E}">
        <p14:creationId xmlns:p14="http://schemas.microsoft.com/office/powerpoint/2010/main" val="98295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Bike Types</a:t>
            </a:r>
            <a:endParaRPr lang="en-US" dirty="0"/>
          </a:p>
        </p:txBody>
      </p:sp>
      <p:sp>
        <p:nvSpPr>
          <p:cNvPr id="3" name="Text Placeholder 2"/>
          <p:cNvSpPr>
            <a:spLocks noGrp="1"/>
          </p:cNvSpPr>
          <p:nvPr>
            <p:ph type="body" sz="half" idx="2"/>
          </p:nvPr>
        </p:nvSpPr>
        <p:spPr/>
        <p:txBody>
          <a:bodyPr/>
          <a:lstStyle/>
          <a:p>
            <a:endParaRPr lang="en-US" dirty="0" smtClean="0"/>
          </a:p>
          <a:p>
            <a:endParaRPr lang="en-US" dirty="0"/>
          </a:p>
          <a:p>
            <a:endParaRPr lang="en-US" dirty="0" smtClean="0"/>
          </a:p>
          <a:p>
            <a:r>
              <a:rPr lang="en-US" dirty="0" smtClean="0"/>
              <a:t>The </a:t>
            </a:r>
            <a:r>
              <a:rPr lang="en-US" dirty="0"/>
              <a:t>most preferred bike type, according to the analysis, is the </a:t>
            </a:r>
            <a:r>
              <a:rPr lang="en-US" dirty="0" smtClean="0"/>
              <a:t>Electric </a:t>
            </a:r>
            <a:r>
              <a:rPr lang="en-US" dirty="0"/>
              <a:t>bike, while the least preferred is the </a:t>
            </a:r>
            <a:r>
              <a:rPr lang="en-US" dirty="0" smtClean="0"/>
              <a:t>Electric Scooter.</a:t>
            </a:r>
            <a:endParaRPr lang="en-US" dirty="0"/>
          </a:p>
        </p:txBody>
      </p:sp>
      <p:sp>
        <p:nvSpPr>
          <p:cNvPr id="7" name="Picture Placeholder 6"/>
          <p:cNvSpPr>
            <a:spLocks noGrp="1"/>
          </p:cNvSpPr>
          <p:nvPr>
            <p:ph type="pic" idx="1"/>
          </p:nvPr>
        </p:nvSpPr>
        <p:spPr/>
      </p:sp>
      <p:pic>
        <p:nvPicPr>
          <p:cNvPr id="8" name="Picture 7"/>
          <p:cNvPicPr>
            <a:picLocks noChangeAspect="1"/>
          </p:cNvPicPr>
          <p:nvPr/>
        </p:nvPicPr>
        <p:blipFill>
          <a:blip r:embed="rId2"/>
          <a:stretch>
            <a:fillRect/>
          </a:stretch>
        </p:blipFill>
        <p:spPr>
          <a:xfrm>
            <a:off x="5159829" y="1909407"/>
            <a:ext cx="5925753" cy="3955816"/>
          </a:xfrm>
          <a:prstGeom prst="rect">
            <a:avLst/>
          </a:prstGeom>
        </p:spPr>
      </p:pic>
    </p:spTree>
    <p:extLst>
      <p:ext uri="{BB962C8B-B14F-4D97-AF65-F5344CB8AC3E}">
        <p14:creationId xmlns:p14="http://schemas.microsoft.com/office/powerpoint/2010/main" val="158950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dcmitype/"/>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schemas.openxmlformats.org/package/2006/metadata/core-properties"/>
    <ds:schemaRef ds:uri="4873beb7-5857-4685-be1f-d57550cc96cc"/>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1255</TotalTime>
  <Words>621</Words>
  <Application>Microsoft Office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Euphemia</vt:lpstr>
      <vt:lpstr>Plantagenet Cherokee</vt:lpstr>
      <vt:lpstr>Wingdings</vt:lpstr>
      <vt:lpstr>Academic Literature 16x9</vt:lpstr>
      <vt:lpstr>Cyclistic Case Study</vt:lpstr>
      <vt:lpstr>What is the Objective of this cyclistic case study</vt:lpstr>
      <vt:lpstr>About Cyclistic Bike-Share Company</vt:lpstr>
      <vt:lpstr>Data Shortcomings</vt:lpstr>
      <vt:lpstr>Data cleaning and Manipulation</vt:lpstr>
      <vt:lpstr>Overall Riders</vt:lpstr>
      <vt:lpstr>Monthly Riders</vt:lpstr>
      <vt:lpstr>Seasonal Riders</vt:lpstr>
      <vt:lpstr>Preferred Bike Types</vt:lpstr>
      <vt:lpstr>Daily Riders</vt:lpstr>
      <vt:lpstr>Average Rider Duration.</vt:lpstr>
      <vt:lpstr>INSIGHTS</vt:lpstr>
      <vt:lpstr>Recommendations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dc:title>
  <dc:creator>PC</dc:creator>
  <cp:lastModifiedBy>PC</cp:lastModifiedBy>
  <cp:revision>52</cp:revision>
  <dcterms:created xsi:type="dcterms:W3CDTF">2025-01-23T12:13:04Z</dcterms:created>
  <dcterms:modified xsi:type="dcterms:W3CDTF">2025-01-28T13:57:49Z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