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4" r:id="rId6"/>
    <p:sldId id="258" r:id="rId7"/>
    <p:sldId id="263" r:id="rId8"/>
    <p:sldId id="260" r:id="rId9"/>
    <p:sldId id="266" r:id="rId10"/>
    <p:sldId id="269" r:id="rId11"/>
    <p:sldId id="262" r:id="rId12"/>
    <p:sldId id="270" r:id="rId13"/>
    <p:sldId id="271" r:id="rId14"/>
    <p:sldId id="272" r:id="rId15"/>
    <p:sldId id="26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979"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wordsforthewise/lending-cl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allpaperflare.com/project-management-clipart-planning-business-project-manager-wallpaper-ukdls" TargetMode="External"/><Relationship Id="rId3" Type="http://schemas.openxmlformats.org/officeDocument/2006/relationships/image" Target="../media/image4.svg"/><Relationship Id="rId7"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foto.wuestenigel.com/money-bag-with-credit-text/" TargetMode="External"/><Relationship Id="rId5" Type="http://schemas.openxmlformats.org/officeDocument/2006/relationships/image" Target="../media/image5.jpeg"/><Relationship Id="rId4" Type="http://schemas.openxmlformats.org/officeDocument/2006/relationships/hyperlink" Target="https://blog.tohojo.dk/2016/05/the-ath9k-tx-path.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dney05233152.wikidot.com/"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app/profile/tyquese.taplin/viz/Project4-CreditAnalysis/Story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b="0" i="0" dirty="0">
                <a:effectLst/>
                <a:latin typeface="Arial" panose="020B0604020202020204" pitchFamily="34" charset="0"/>
              </a:rPr>
              <a:t>Project Proposal: Loan </a:t>
            </a:r>
            <a:br>
              <a:rPr lang="en-US" dirty="0"/>
            </a:br>
            <a:r>
              <a:rPr lang="en-US" b="0" i="0" dirty="0">
                <a:effectLst/>
                <a:latin typeface="Arial" panose="020B0604020202020204" pitchFamily="34" charset="0"/>
              </a:rPr>
              <a:t>Approval Prediction Using </a:t>
            </a:r>
            <a:br>
              <a:rPr lang="en-US" dirty="0"/>
            </a:br>
            <a:r>
              <a:rPr lang="en-US" b="0" i="0" dirty="0">
                <a:effectLst/>
                <a:latin typeface="Arial" panose="020B0604020202020204" pitchFamily="34" charset="0"/>
              </a:rPr>
              <a:t>Machine Learning</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dirty="0"/>
              <a:t>Team Contributors include Maryann Grace, Tyquese Taplin, Isaiah Rollie, Logan Dameron, Metaferya Fitsum, Inshirah Khatib, Cordette Gillis &amp; Charles Williams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046F-4EA9-1F18-1AF0-7996859793F9}"/>
              </a:ext>
            </a:extLst>
          </p:cNvPr>
          <p:cNvSpPr>
            <a:spLocks noGrp="1"/>
          </p:cNvSpPr>
          <p:nvPr>
            <p:ph type="title"/>
          </p:nvPr>
        </p:nvSpPr>
        <p:spPr/>
        <p:txBody>
          <a:bodyPr/>
          <a:lstStyle/>
          <a:p>
            <a:r>
              <a:rPr lang="en-US" dirty="0"/>
              <a:t>Model deployment</a:t>
            </a:r>
          </a:p>
        </p:txBody>
      </p:sp>
      <p:pic>
        <p:nvPicPr>
          <p:cNvPr id="4" name="Content Placeholder 3">
            <a:extLst>
              <a:ext uri="{FF2B5EF4-FFF2-40B4-BE49-F238E27FC236}">
                <a16:creationId xmlns:a16="http://schemas.microsoft.com/office/drawing/2014/main" id="{8C49D573-0F11-CC83-8384-A33A9C51D3B4}"/>
              </a:ext>
            </a:extLst>
          </p:cNvPr>
          <p:cNvPicPr>
            <a:picLocks noGrp="1" noChangeAspect="1"/>
          </p:cNvPicPr>
          <p:nvPr>
            <p:ph idx="1"/>
          </p:nvPr>
        </p:nvPicPr>
        <p:blipFill>
          <a:blip r:embed="rId2"/>
          <a:stretch>
            <a:fillRect/>
          </a:stretch>
        </p:blipFill>
        <p:spPr>
          <a:xfrm>
            <a:off x="0" y="2149058"/>
            <a:ext cx="5943880" cy="4301058"/>
          </a:xfrm>
          <a:prstGeom prst="rect">
            <a:avLst/>
          </a:prstGeom>
        </p:spPr>
      </p:pic>
      <p:pic>
        <p:nvPicPr>
          <p:cNvPr id="5" name="Picture 4">
            <a:extLst>
              <a:ext uri="{FF2B5EF4-FFF2-40B4-BE49-F238E27FC236}">
                <a16:creationId xmlns:a16="http://schemas.microsoft.com/office/drawing/2014/main" id="{DF8917BB-10DC-5341-A846-0F42470C7A79}"/>
              </a:ext>
            </a:extLst>
          </p:cNvPr>
          <p:cNvPicPr>
            <a:picLocks noChangeAspect="1"/>
          </p:cNvPicPr>
          <p:nvPr/>
        </p:nvPicPr>
        <p:blipFill>
          <a:blip r:embed="rId3"/>
          <a:stretch>
            <a:fillRect/>
          </a:stretch>
        </p:blipFill>
        <p:spPr>
          <a:xfrm>
            <a:off x="5588218" y="3052462"/>
            <a:ext cx="6212051" cy="2289560"/>
          </a:xfrm>
          <a:prstGeom prst="rect">
            <a:avLst/>
          </a:prstGeom>
        </p:spPr>
      </p:pic>
    </p:spTree>
    <p:extLst>
      <p:ext uri="{BB962C8B-B14F-4D97-AF65-F5344CB8AC3E}">
        <p14:creationId xmlns:p14="http://schemas.microsoft.com/office/powerpoint/2010/main" val="282138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E552-3655-A00D-C3C6-DD1F2658D784}"/>
              </a:ext>
            </a:extLst>
          </p:cNvPr>
          <p:cNvSpPr>
            <a:spLocks noGrp="1"/>
          </p:cNvSpPr>
          <p:nvPr>
            <p:ph type="title"/>
          </p:nvPr>
        </p:nvSpPr>
        <p:spPr/>
        <p:txBody>
          <a:bodyPr/>
          <a:lstStyle/>
          <a:p>
            <a:r>
              <a:rPr lang="en-US" b="1" i="0" dirty="0">
                <a:solidFill>
                  <a:srgbClr val="1D1C1D"/>
                </a:solidFill>
                <a:effectLst/>
                <a:latin typeface="Slack-Lato"/>
              </a:rPr>
              <a:t>Flask Frontend Development for Loan Default Prediction</a:t>
            </a:r>
            <a:br>
              <a:rPr lang="en-US" dirty="0"/>
            </a:br>
            <a:r>
              <a:rPr lang="en-US" b="1" i="0" dirty="0">
                <a:solidFill>
                  <a:srgbClr val="1D1C1D"/>
                </a:solidFill>
                <a:effectLst/>
                <a:latin typeface="Slack-Lato"/>
              </a:rPr>
              <a:t>Overview:</a:t>
            </a:r>
            <a:endParaRPr lang="en-US" dirty="0"/>
          </a:p>
        </p:txBody>
      </p:sp>
      <p:sp>
        <p:nvSpPr>
          <p:cNvPr id="5" name="Content Placeholder 4">
            <a:extLst>
              <a:ext uri="{FF2B5EF4-FFF2-40B4-BE49-F238E27FC236}">
                <a16:creationId xmlns:a16="http://schemas.microsoft.com/office/drawing/2014/main" id="{4C32551A-514D-8BCE-E6AD-0E78B5F45596}"/>
              </a:ext>
            </a:extLst>
          </p:cNvPr>
          <p:cNvSpPr>
            <a:spLocks noGrp="1"/>
          </p:cNvSpPr>
          <p:nvPr>
            <p:ph idx="1"/>
          </p:nvPr>
        </p:nvSpPr>
        <p:spPr>
          <a:xfrm>
            <a:off x="451184" y="2006309"/>
            <a:ext cx="5634881" cy="4652531"/>
          </a:xfrm>
        </p:spPr>
        <p:txBody>
          <a:bodyPr>
            <a:normAutofit/>
          </a:bodyPr>
          <a:lstStyle/>
          <a:p>
            <a:pPr algn="l">
              <a:buFont typeface="Arial" panose="020B0604020202020204" pitchFamily="34" charset="0"/>
              <a:buChar char="•"/>
            </a:pPr>
            <a:r>
              <a:rPr lang="en-US" sz="1800" b="0" i="0" dirty="0">
                <a:solidFill>
                  <a:srgbClr val="1D1C1D"/>
                </a:solidFill>
                <a:effectLst/>
                <a:latin typeface="Slack-Lato"/>
              </a:rPr>
              <a:t>Designed and implemented the frontend for the Loan Default Prediction web application using Flask.</a:t>
            </a:r>
          </a:p>
          <a:p>
            <a:pPr algn="l">
              <a:buFont typeface="Arial" panose="020B0604020202020204" pitchFamily="34" charset="0"/>
              <a:buChar char="•"/>
            </a:pPr>
            <a:r>
              <a:rPr lang="en-US" sz="1800" b="0" i="0" dirty="0">
                <a:solidFill>
                  <a:srgbClr val="1D1C1D"/>
                </a:solidFill>
                <a:effectLst/>
                <a:latin typeface="Slack-Lato"/>
              </a:rPr>
              <a:t>Created user-friendly HTML templates (index.html &amp; result.html) with CSS styling for an intuitive interface.</a:t>
            </a:r>
          </a:p>
          <a:p>
            <a:pPr algn="l">
              <a:buNone/>
            </a:pPr>
            <a:r>
              <a:rPr lang="en-US" sz="1800" b="1" i="0" dirty="0">
                <a:solidFill>
                  <a:srgbClr val="1D1C1D"/>
                </a:solidFill>
                <a:effectLst/>
                <a:latin typeface="Slack-Lato"/>
              </a:rPr>
              <a:t>Key Features:</a:t>
            </a:r>
            <a:endParaRPr lang="en-US" sz="1800" b="0" i="0" dirty="0">
              <a:solidFill>
                <a:srgbClr val="1D1C1D"/>
              </a:solidFill>
              <a:effectLst/>
              <a:latin typeface="Slack-Lato"/>
            </a:endParaRPr>
          </a:p>
          <a:p>
            <a:pPr algn="l">
              <a:buFont typeface="Arial" panose="020B0604020202020204" pitchFamily="34" charset="0"/>
              <a:buChar char="•"/>
            </a:pPr>
            <a:r>
              <a:rPr lang="en-US" sz="1800" b="1" i="0" dirty="0">
                <a:solidFill>
                  <a:srgbClr val="1D1C1D"/>
                </a:solidFill>
                <a:effectLst/>
                <a:latin typeface="Slack-Lato"/>
              </a:rPr>
              <a:t>Input Form (index.html):</a:t>
            </a:r>
            <a:endParaRPr lang="en-US" sz="1800" b="0" i="0" dirty="0">
              <a:solidFill>
                <a:srgbClr val="1D1C1D"/>
              </a:solidFill>
              <a:effectLst/>
              <a:latin typeface="Slack-Lato"/>
            </a:endParaRPr>
          </a:p>
          <a:p>
            <a:pPr marL="742950" lvl="1" indent="-285750" algn="l">
              <a:buFont typeface="Arial" panose="020B0604020202020204" pitchFamily="34" charset="0"/>
              <a:buChar char="•"/>
            </a:pPr>
            <a:r>
              <a:rPr lang="en-US" sz="1800" b="0" i="0" dirty="0">
                <a:solidFill>
                  <a:srgbClr val="1D1C1D"/>
                </a:solidFill>
                <a:effectLst/>
                <a:latin typeface="Slack-Lato"/>
              </a:rPr>
              <a:t>Users can input financial details such as annual income, loan amount, FICO scores, and DTI.</a:t>
            </a:r>
          </a:p>
          <a:p>
            <a:pPr marL="742950" lvl="1" indent="-285750" algn="l">
              <a:buFont typeface="Arial" panose="020B0604020202020204" pitchFamily="34" charset="0"/>
              <a:buChar char="•"/>
            </a:pPr>
            <a:r>
              <a:rPr lang="en-US" sz="1800" b="0" i="0" dirty="0">
                <a:solidFill>
                  <a:srgbClr val="1D1C1D"/>
                </a:solidFill>
                <a:effectLst/>
                <a:latin typeface="Slack-Lato"/>
              </a:rPr>
              <a:t>Form is structured for clarity with required input fields.</a:t>
            </a:r>
          </a:p>
          <a:p>
            <a:pPr marL="742950" lvl="1" indent="-285750" algn="l">
              <a:buFont typeface="Arial" panose="020B0604020202020204" pitchFamily="34" charset="0"/>
              <a:buChar char="•"/>
            </a:pPr>
            <a:r>
              <a:rPr lang="en-US" sz="1800" b="0" i="0" dirty="0">
                <a:solidFill>
                  <a:srgbClr val="1D1C1D"/>
                </a:solidFill>
                <a:effectLst/>
                <a:latin typeface="Slack-Lato"/>
              </a:rPr>
              <a:t>Styled with CSS to enhance user experience.</a:t>
            </a:r>
          </a:p>
          <a:p>
            <a:endParaRPr lang="en-US" dirty="0"/>
          </a:p>
        </p:txBody>
      </p:sp>
      <p:sp>
        <p:nvSpPr>
          <p:cNvPr id="7" name="TextBox 6">
            <a:extLst>
              <a:ext uri="{FF2B5EF4-FFF2-40B4-BE49-F238E27FC236}">
                <a16:creationId xmlns:a16="http://schemas.microsoft.com/office/drawing/2014/main" id="{CA265E87-7EB9-A8C7-3CBB-0715C09D3329}"/>
              </a:ext>
            </a:extLst>
          </p:cNvPr>
          <p:cNvSpPr txBox="1"/>
          <p:nvPr/>
        </p:nvSpPr>
        <p:spPr>
          <a:xfrm>
            <a:off x="6105936" y="1890876"/>
            <a:ext cx="5745018" cy="4752070"/>
          </a:xfrm>
          <a:prstGeom prst="rect">
            <a:avLst/>
          </a:prstGeom>
          <a:noFill/>
        </p:spPr>
        <p:txBody>
          <a:bodyPr wrap="square">
            <a:spAutoFit/>
          </a:bodyPr>
          <a:lstStyle/>
          <a:p>
            <a:pPr defTabSz="457200">
              <a:spcBef>
                <a:spcPct val="20000"/>
              </a:spcBef>
              <a:spcAft>
                <a:spcPts val="600"/>
              </a:spcAft>
              <a:buClr>
                <a:schemeClr val="accent1"/>
              </a:buClr>
              <a:buSzPct val="92000"/>
            </a:pPr>
            <a:r>
              <a:rPr lang="en-US" b="1" dirty="0">
                <a:solidFill>
                  <a:srgbClr val="1D1C1D"/>
                </a:solidFill>
                <a:latin typeface="Slack-Lato"/>
              </a:rPr>
              <a:t>Result Page (result.html):</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Displays loan default prediction dynamically.</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Uses conditional rendering to show results in red (likely to default) or green (not likely to default).</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Includes a link to return to the form for another prediction.</a:t>
            </a:r>
          </a:p>
          <a:p>
            <a:pPr defTabSz="457200">
              <a:spcBef>
                <a:spcPct val="20000"/>
              </a:spcBef>
              <a:spcAft>
                <a:spcPts val="600"/>
              </a:spcAft>
              <a:buClr>
                <a:schemeClr val="accent1"/>
              </a:buClr>
              <a:buSzPct val="92000"/>
              <a:buNone/>
            </a:pPr>
            <a:endParaRPr lang="en-US" dirty="0">
              <a:solidFill>
                <a:srgbClr val="1D1C1D"/>
              </a:solidFill>
              <a:latin typeface="Slack-Lato"/>
            </a:endParaRPr>
          </a:p>
          <a:p>
            <a:pPr defTabSz="457200">
              <a:spcBef>
                <a:spcPct val="20000"/>
              </a:spcBef>
              <a:spcAft>
                <a:spcPts val="600"/>
              </a:spcAft>
              <a:buClr>
                <a:schemeClr val="accent1"/>
              </a:buClr>
              <a:buSzPct val="92000"/>
              <a:buNone/>
            </a:pPr>
            <a:r>
              <a:rPr lang="en-US" b="1" dirty="0">
                <a:solidFill>
                  <a:srgbClr val="1D1C1D"/>
                </a:solidFill>
                <a:latin typeface="Slack-Lato"/>
              </a:rPr>
              <a:t>Technologies Used:</a:t>
            </a:r>
          </a:p>
          <a:p>
            <a:pPr lvl="1"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Flask: Backend framework to handle requests and responses.</a:t>
            </a:r>
          </a:p>
          <a:p>
            <a:pPr lvl="1"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HTML &amp; CSS: Designed and styled user interface.</a:t>
            </a:r>
          </a:p>
          <a:p>
            <a:pPr lvl="1" defTabSz="457200">
              <a:spcBef>
                <a:spcPct val="20000"/>
              </a:spcBef>
              <a:spcAft>
                <a:spcPts val="600"/>
              </a:spcAft>
              <a:buClr>
                <a:schemeClr val="accent1"/>
              </a:buClr>
              <a:buSzPct val="92000"/>
              <a:buFont typeface="Arial" panose="020B0604020202020204" pitchFamily="34" charset="0"/>
              <a:buChar char="•"/>
            </a:pPr>
            <a:r>
              <a:rPr lang="en-US" dirty="0">
                <a:solidFill>
                  <a:srgbClr val="1D1C1D"/>
                </a:solidFill>
                <a:latin typeface="Slack-Lato"/>
              </a:rPr>
              <a:t>Jinja2 Templating: Integrated dynamic content in result.html.</a:t>
            </a:r>
          </a:p>
        </p:txBody>
      </p:sp>
    </p:spTree>
    <p:extLst>
      <p:ext uri="{BB962C8B-B14F-4D97-AF65-F5344CB8AC3E}">
        <p14:creationId xmlns:p14="http://schemas.microsoft.com/office/powerpoint/2010/main" val="140591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EE97-69BA-7B66-F4B5-6A4A646D9A27}"/>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AC07F0B6-BDB5-1713-4D0C-1AF2006EA542}"/>
              </a:ext>
            </a:extLst>
          </p:cNvPr>
          <p:cNvSpPr>
            <a:spLocks noGrp="1"/>
          </p:cNvSpPr>
          <p:nvPr>
            <p:ph idx="1"/>
          </p:nvPr>
        </p:nvSpPr>
        <p:spPr/>
        <p:txBody>
          <a:bodyPr>
            <a:normAutofit/>
          </a:bodyPr>
          <a:lstStyle/>
          <a:p>
            <a:pPr marL="0" marR="0" indent="0">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Our team created a model for financial institutions that want to analyze a given borrower's likelihood of default. The target audience consists of borrowers seeking a variety of loans. This project focuses on the accuracy of credit scores, the classification report of the borrower, showcases the confusion matrix, and other facets of the loan screening process.  This model will help financial institutions quickly assess a borrower’s likelihood of default on a requested loan.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model predicts delinquency with 100% accuracy. </a:t>
            </a:r>
          </a:p>
          <a:p>
            <a:pPr marL="0" marR="0" indent="0">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Expanding the sample size, or looking at data from other major financial institutions, could increase the overall efficacy of the </a:t>
            </a:r>
            <a:r>
              <a:rPr lang="en-US" sz="2000" kern="100" dirty="0">
                <a:latin typeface="Calibri" panose="020F0502020204030204" pitchFamily="34" charset="0"/>
                <a:ea typeface="Calibri" panose="020F0502020204030204" pitchFamily="34" charset="0"/>
                <a:cs typeface="Times New Roman" panose="02020603050405020304" pitchFamily="18" charset="0"/>
              </a:rPr>
              <a:t>model.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164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3AB2-7ED4-75D5-0206-26B1197212FF}"/>
              </a:ext>
            </a:extLst>
          </p:cNvPr>
          <p:cNvSpPr>
            <a:spLocks noGrp="1"/>
          </p:cNvSpPr>
          <p:nvPr>
            <p:ph type="title"/>
          </p:nvPr>
        </p:nvSpPr>
        <p:spPr/>
        <p:txBody>
          <a:bodyPr/>
          <a:lstStyle/>
          <a:p>
            <a:r>
              <a:rPr lang="en-US" b="0" i="0" dirty="0">
                <a:effectLst/>
                <a:latin typeface="Arial" panose="020B0604020202020204" pitchFamily="34" charset="0"/>
              </a:rPr>
              <a:t>Dataset</a:t>
            </a:r>
            <a:endParaRPr lang="en-US" dirty="0"/>
          </a:p>
        </p:txBody>
      </p:sp>
      <p:sp>
        <p:nvSpPr>
          <p:cNvPr id="3" name="Content Placeholder 2">
            <a:extLst>
              <a:ext uri="{FF2B5EF4-FFF2-40B4-BE49-F238E27FC236}">
                <a16:creationId xmlns:a16="http://schemas.microsoft.com/office/drawing/2014/main" id="{AAA20888-574F-04A3-4798-2F937EADD744}"/>
              </a:ext>
            </a:extLst>
          </p:cNvPr>
          <p:cNvSpPr>
            <a:spLocks noGrp="1"/>
          </p:cNvSpPr>
          <p:nvPr>
            <p:ph idx="1"/>
          </p:nvPr>
        </p:nvSpPr>
        <p:spPr/>
        <p:txBody>
          <a:bodyPr>
            <a:normAutofit/>
          </a:bodyPr>
          <a:lstStyle/>
          <a:p>
            <a:r>
              <a:rPr lang="en-US" b="1" i="0" dirty="0">
                <a:solidFill>
                  <a:srgbClr val="1F2328"/>
                </a:solidFill>
                <a:effectLst/>
                <a:latin typeface="-apple-system"/>
              </a:rPr>
              <a:t>Source</a:t>
            </a:r>
            <a:r>
              <a:rPr lang="en-US" b="0" i="0" dirty="0">
                <a:solidFill>
                  <a:srgbClr val="1F2328"/>
                </a:solidFill>
                <a:effectLst/>
                <a:latin typeface="-apple-system"/>
              </a:rPr>
              <a:t>: </a:t>
            </a:r>
            <a:r>
              <a:rPr lang="en-US" b="0" i="0" u="sng" dirty="0">
                <a:solidFill>
                  <a:srgbClr val="1F2328"/>
                </a:solidFill>
                <a:effectLst/>
                <a:latin typeface="-apple-system"/>
                <a:hlinkClick r:id="rId2"/>
              </a:rPr>
              <a:t>LendingClub Loan Data on Kaggle</a:t>
            </a:r>
            <a:endParaRPr lang="en-US" b="0" i="0" dirty="0">
              <a:effectLst/>
              <a:latin typeface="Arial" panose="020B0604020202020204" pitchFamily="34" charset="0"/>
            </a:endParaRPr>
          </a:p>
          <a:p>
            <a:r>
              <a:rPr lang="en-US" b="0" i="0" dirty="0">
                <a:effectLst/>
                <a:latin typeface="Arial" panose="020B0604020202020204" pitchFamily="34" charset="0"/>
              </a:rPr>
              <a:t>We are using the LendingClub Loan Data from Kaggle, which contains </a:t>
            </a:r>
            <a:br>
              <a:rPr lang="en-US" dirty="0"/>
            </a:br>
            <a:r>
              <a:rPr lang="en-US" b="0" i="0" dirty="0">
                <a:effectLst/>
                <a:latin typeface="Arial" panose="020B0604020202020204" pitchFamily="34" charset="0"/>
              </a:rPr>
              <a:t>detailed information on personal loan applications. The dataset includes over</a:t>
            </a:r>
            <a:br>
              <a:rPr lang="en-US" dirty="0"/>
            </a:br>
            <a:r>
              <a:rPr lang="en-US" b="0" i="0" dirty="0">
                <a:effectLst/>
                <a:latin typeface="Arial" panose="020B0604020202020204" pitchFamily="34" charset="0"/>
              </a:rPr>
              <a:t>1 million records and covers borrower attributes like income, employment, </a:t>
            </a:r>
            <a:br>
              <a:rPr lang="en-US" dirty="0"/>
            </a:br>
            <a:r>
              <a:rPr lang="en-US" b="0" i="0" dirty="0">
                <a:effectLst/>
                <a:latin typeface="Arial" panose="020B0604020202020204" pitchFamily="34" charset="0"/>
              </a:rPr>
              <a:t>credit grade, loan amount, and purpose. It is well-suited for a binary </a:t>
            </a:r>
            <a:br>
              <a:rPr lang="en-US" dirty="0"/>
            </a:br>
            <a:r>
              <a:rPr lang="en-US" b="0" i="0" dirty="0">
                <a:effectLst/>
                <a:latin typeface="Arial" panose="020B0604020202020204" pitchFamily="34" charset="0"/>
              </a:rPr>
              <a:t>classification task.</a:t>
            </a:r>
            <a:br>
              <a:rPr lang="en-US" dirty="0"/>
            </a:br>
            <a:r>
              <a:rPr lang="en-US" b="0" i="0" dirty="0">
                <a:effectLst/>
                <a:latin typeface="Arial" panose="020B0604020202020204" pitchFamily="34" charset="0"/>
              </a:rPr>
              <a:t>Dataset Link: https://www.kaggle.com/datasets/wordsforthewise/lending-</a:t>
            </a:r>
            <a:br>
              <a:rPr lang="en-US" dirty="0"/>
            </a:br>
            <a:r>
              <a:rPr lang="en-US" b="0" i="0" dirty="0">
                <a:effectLst/>
                <a:latin typeface="Arial" panose="020B0604020202020204" pitchFamily="34" charset="0"/>
              </a:rPr>
              <a:t>club</a:t>
            </a:r>
            <a:br>
              <a:rPr lang="en-US" dirty="0"/>
            </a:br>
            <a:endParaRPr lang="en-US" dirty="0"/>
          </a:p>
        </p:txBody>
      </p:sp>
    </p:spTree>
    <p:extLst>
      <p:ext uri="{BB962C8B-B14F-4D97-AF65-F5344CB8AC3E}">
        <p14:creationId xmlns:p14="http://schemas.microsoft.com/office/powerpoint/2010/main" val="288891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B86AA5-1C27-AD33-32ED-B8A0AFF144DC}"/>
              </a:ext>
            </a:extLst>
          </p:cNvPr>
          <p:cNvPicPr>
            <a:picLocks noChangeAspect="1"/>
          </p:cNvPicPr>
          <p:nvPr/>
        </p:nvPicPr>
        <p:blipFill>
          <a:blip r:embed="rId2"/>
          <a:stretch>
            <a:fillRect/>
          </a:stretch>
        </p:blipFill>
        <p:spPr>
          <a:xfrm>
            <a:off x="2612603" y="709862"/>
            <a:ext cx="6966794" cy="5979695"/>
          </a:xfrm>
          <a:prstGeom prst="rect">
            <a:avLst/>
          </a:prstGeom>
        </p:spPr>
      </p:pic>
    </p:spTree>
    <p:extLst>
      <p:ext uri="{BB962C8B-B14F-4D97-AF65-F5344CB8AC3E}">
        <p14:creationId xmlns:p14="http://schemas.microsoft.com/office/powerpoint/2010/main" val="215109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b="0" i="0" dirty="0">
                <a:effectLst/>
                <a:latin typeface="Arial" panose="020B0604020202020204" pitchFamily="34" charset="0"/>
              </a:rPr>
              <a:t>Main Objective</a:t>
            </a:r>
            <a:endParaRPr lang="en-US" dirty="0"/>
          </a:p>
        </p:txBody>
      </p:sp>
      <p:sp>
        <p:nvSpPr>
          <p:cNvPr id="5" name="Content Placeholder 4">
            <a:extLst>
              <a:ext uri="{FF2B5EF4-FFF2-40B4-BE49-F238E27FC236}">
                <a16:creationId xmlns:a16="http://schemas.microsoft.com/office/drawing/2014/main" id="{CB22449E-92A3-F1A7-EBFC-BC3BCD7955CF}"/>
              </a:ext>
            </a:extLst>
          </p:cNvPr>
          <p:cNvSpPr>
            <a:spLocks noGrp="1"/>
          </p:cNvSpPr>
          <p:nvPr>
            <p:ph idx="1"/>
          </p:nvPr>
        </p:nvSpPr>
        <p:spPr>
          <a:xfrm>
            <a:off x="446213" y="2745125"/>
            <a:ext cx="11421736" cy="3634486"/>
          </a:xfrm>
        </p:spPr>
        <p:txBody>
          <a:bodyPr/>
          <a:lstStyle/>
          <a:p>
            <a:r>
              <a:rPr lang="en-US" b="0" i="0" dirty="0">
                <a:effectLst/>
                <a:latin typeface="Arial" panose="020B0604020202020204" pitchFamily="34" charset="0"/>
              </a:rPr>
              <a:t>To build a machine learning model that predicts the likelihood of loan defaults using logistic regression based on borrower financial and demographic details. The goal is to simulate a data-driven loan evaluation </a:t>
            </a:r>
            <a:br>
              <a:rPr lang="en-US" dirty="0"/>
            </a:br>
            <a:r>
              <a:rPr lang="en-US" b="0" i="0" dirty="0">
                <a:effectLst/>
                <a:latin typeface="Arial" panose="020B0604020202020204" pitchFamily="34" charset="0"/>
              </a:rPr>
              <a:t>system that mirrors the decision-making process of real-world lenders. By </a:t>
            </a:r>
            <a:br>
              <a:rPr lang="en-US" dirty="0"/>
            </a:br>
            <a:r>
              <a:rPr lang="en-US" b="0" i="0" dirty="0">
                <a:effectLst/>
                <a:latin typeface="Arial" panose="020B0604020202020204" pitchFamily="34" charset="0"/>
              </a:rPr>
              <a:t>analyzing features like income, credit history, loan amount, and employment</a:t>
            </a:r>
            <a:br>
              <a:rPr lang="en-US" dirty="0"/>
            </a:br>
            <a:r>
              <a:rPr lang="en-US" b="0" i="0" dirty="0">
                <a:effectLst/>
                <a:latin typeface="Arial" panose="020B0604020202020204" pitchFamily="34" charset="0"/>
              </a:rPr>
              <a:t>status, the model will help predict default likelihood and highlight key </a:t>
            </a:r>
            <a:br>
              <a:rPr lang="en-US" dirty="0"/>
            </a:br>
            <a:r>
              <a:rPr lang="en-US" b="0" i="0" dirty="0">
                <a:effectLst/>
                <a:latin typeface="Arial" panose="020B0604020202020204" pitchFamily="34" charset="0"/>
              </a:rPr>
              <a:t>contributing factors.</a:t>
            </a:r>
            <a:endParaRPr lang="en-US" dirty="0"/>
          </a:p>
        </p:txBody>
      </p:sp>
      <p:pic>
        <p:nvPicPr>
          <p:cNvPr id="10" name="Graphic 9">
            <a:extLst>
              <a:ext uri="{FF2B5EF4-FFF2-40B4-BE49-F238E27FC236}">
                <a16:creationId xmlns:a16="http://schemas.microsoft.com/office/drawing/2014/main" id="{04F68D5F-2806-6F10-E249-A3F4B65594B1}"/>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262015" y="604551"/>
            <a:ext cx="2741886" cy="2519681"/>
          </a:xfrm>
          <a:prstGeom prst="rect">
            <a:avLst/>
          </a:prstGeom>
        </p:spPr>
      </p:pic>
      <p:pic>
        <p:nvPicPr>
          <p:cNvPr id="13" name="Picture 12">
            <a:extLst>
              <a:ext uri="{FF2B5EF4-FFF2-40B4-BE49-F238E27FC236}">
                <a16:creationId xmlns:a16="http://schemas.microsoft.com/office/drawing/2014/main" id="{AF66173A-6499-E61C-74B4-677BF64CA8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003901" y="604553"/>
            <a:ext cx="2741886" cy="2519680"/>
          </a:xfrm>
          <a:prstGeom prst="rect">
            <a:avLst/>
          </a:prstGeom>
        </p:spPr>
      </p:pic>
      <p:pic>
        <p:nvPicPr>
          <p:cNvPr id="20" name="Picture 19">
            <a:extLst>
              <a:ext uri="{FF2B5EF4-FFF2-40B4-BE49-F238E27FC236}">
                <a16:creationId xmlns:a16="http://schemas.microsoft.com/office/drawing/2014/main" id="{1FB9F35D-70EF-A3A4-113D-E3DFE6346A2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10000" y="604553"/>
            <a:ext cx="2452015" cy="2519680"/>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D76D-6B37-4283-5681-DD8F22D06BA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E7B75C6-BEC6-F5F1-8039-1CBAE66300E4}"/>
              </a:ext>
            </a:extLst>
          </p:cNvPr>
          <p:cNvSpPr>
            <a:spLocks noGrp="1"/>
          </p:cNvSpPr>
          <p:nvPr>
            <p:ph idx="1"/>
          </p:nvPr>
        </p:nvSpPr>
        <p:spPr>
          <a:xfrm>
            <a:off x="581192" y="2547820"/>
            <a:ext cx="11029615" cy="1450439"/>
          </a:xfrm>
        </p:spPr>
        <p:txBody>
          <a:bodyPr>
            <a:normAutofit fontScale="70000" lnSpcReduction="20000"/>
          </a:bodyPr>
          <a:lstStyle/>
          <a:p>
            <a:r>
              <a:rPr lang="en-US" dirty="0"/>
              <a:t>We utilized a dataset from Lending Club Loan Data which contained well over 500,000 rows. This data provided insights on past borrowers, including their loan amount, employment status, </a:t>
            </a:r>
            <a:r>
              <a:rPr lang="en-US" dirty="0" err="1"/>
              <a:t>dti</a:t>
            </a:r>
            <a:r>
              <a:rPr lang="en-US" dirty="0"/>
              <a:t> ratio, and loan status. The various statuses ranged from current and paid off, to late (16-30 days. 31-120 days) and charged off.</a:t>
            </a:r>
          </a:p>
          <a:p>
            <a:r>
              <a:rPr lang="en-US" dirty="0"/>
              <a:t>This csv was loaded to a pandas </a:t>
            </a:r>
            <a:r>
              <a:rPr lang="en-US" dirty="0" err="1"/>
              <a:t>dataframe</a:t>
            </a:r>
            <a:r>
              <a:rPr lang="en-US" dirty="0"/>
              <a:t>, reviewed for missing values, filtered down to necessary columns, trimmed down to fit the repository, and featured engineering was added to determine delinquency status.</a:t>
            </a:r>
          </a:p>
          <a:p>
            <a:r>
              <a:rPr lang="en-US" dirty="0"/>
              <a:t>1.6M KB -&gt; 34.5KB</a:t>
            </a:r>
          </a:p>
          <a:p>
            <a:pPr marL="0" indent="0">
              <a:buNone/>
            </a:pPr>
            <a:endParaRPr lang="en-US" dirty="0"/>
          </a:p>
        </p:txBody>
      </p:sp>
      <p:pic>
        <p:nvPicPr>
          <p:cNvPr id="12" name="Picture 11">
            <a:extLst>
              <a:ext uri="{FF2B5EF4-FFF2-40B4-BE49-F238E27FC236}">
                <a16:creationId xmlns:a16="http://schemas.microsoft.com/office/drawing/2014/main" id="{D740DDB3-39A4-62C8-D30D-1B7E724AB2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74141" y="594739"/>
            <a:ext cx="7566212" cy="1746126"/>
          </a:xfrm>
          <a:prstGeom prst="rect">
            <a:avLst/>
          </a:prstGeom>
        </p:spPr>
      </p:pic>
      <p:sp>
        <p:nvSpPr>
          <p:cNvPr id="13" name="TextBox 12">
            <a:extLst>
              <a:ext uri="{FF2B5EF4-FFF2-40B4-BE49-F238E27FC236}">
                <a16:creationId xmlns:a16="http://schemas.microsoft.com/office/drawing/2014/main" id="{B91A602A-D943-2982-6A23-1832A81F2A00}"/>
              </a:ext>
            </a:extLst>
          </p:cNvPr>
          <p:cNvSpPr txBox="1"/>
          <p:nvPr/>
        </p:nvSpPr>
        <p:spPr>
          <a:xfrm>
            <a:off x="0" y="6858000"/>
            <a:ext cx="12192000" cy="230832"/>
          </a:xfrm>
          <a:prstGeom prst="rect">
            <a:avLst/>
          </a:prstGeom>
          <a:noFill/>
        </p:spPr>
        <p:txBody>
          <a:bodyPr wrap="square" rtlCol="0">
            <a:spAutoFit/>
          </a:bodyPr>
          <a:lstStyle/>
          <a:p>
            <a:r>
              <a:rPr lang="en-US" sz="900" dirty="0">
                <a:hlinkClick r:id="rId3" tooltip="http://sidney05233152.wikidot.com/"/>
              </a:rPr>
              <a:t>This Photo</a:t>
            </a:r>
            <a:r>
              <a:rPr lang="en-US" sz="900" dirty="0"/>
              <a:t> by Unknown Author is licensed under </a:t>
            </a:r>
            <a:r>
              <a:rPr lang="en-US" sz="900" dirty="0">
                <a:hlinkClick r:id="rId4" tooltip="https://creativecommons.org/licenses/by-sa/3.0/"/>
              </a:rPr>
              <a:t>CC BY-SA</a:t>
            </a:r>
            <a:endParaRPr lang="en-US" sz="900" dirty="0"/>
          </a:p>
        </p:txBody>
      </p:sp>
      <p:pic>
        <p:nvPicPr>
          <p:cNvPr id="5" name="Picture 4">
            <a:extLst>
              <a:ext uri="{FF2B5EF4-FFF2-40B4-BE49-F238E27FC236}">
                <a16:creationId xmlns:a16="http://schemas.microsoft.com/office/drawing/2014/main" id="{6940C950-2CB3-3206-7C06-F289FB11AE0D}"/>
              </a:ext>
            </a:extLst>
          </p:cNvPr>
          <p:cNvPicPr>
            <a:picLocks noChangeAspect="1"/>
          </p:cNvPicPr>
          <p:nvPr/>
        </p:nvPicPr>
        <p:blipFill>
          <a:blip r:embed="rId5"/>
          <a:stretch>
            <a:fillRect/>
          </a:stretch>
        </p:blipFill>
        <p:spPr>
          <a:xfrm>
            <a:off x="406099" y="4456404"/>
            <a:ext cx="11610808" cy="1021441"/>
          </a:xfrm>
          <a:prstGeom prst="rect">
            <a:avLst/>
          </a:prstGeom>
        </p:spPr>
      </p:pic>
    </p:spTree>
    <p:extLst>
      <p:ext uri="{BB962C8B-B14F-4D97-AF65-F5344CB8AC3E}">
        <p14:creationId xmlns:p14="http://schemas.microsoft.com/office/powerpoint/2010/main" val="282099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210E-1098-8EE9-47A8-B72EE68E1DCE}"/>
              </a:ext>
            </a:extLst>
          </p:cNvPr>
          <p:cNvSpPr>
            <a:spLocks noGrp="1"/>
          </p:cNvSpPr>
          <p:nvPr>
            <p:ph type="title"/>
          </p:nvPr>
        </p:nvSpPr>
        <p:spPr/>
        <p:txBody>
          <a:bodyPr/>
          <a:lstStyle/>
          <a:p>
            <a:r>
              <a:rPr lang="en-US" dirty="0"/>
              <a:t>Relevant Columns in the Data Set</a:t>
            </a:r>
          </a:p>
        </p:txBody>
      </p:sp>
      <p:sp>
        <p:nvSpPr>
          <p:cNvPr id="3" name="Content Placeholder 2">
            <a:extLst>
              <a:ext uri="{FF2B5EF4-FFF2-40B4-BE49-F238E27FC236}">
                <a16:creationId xmlns:a16="http://schemas.microsoft.com/office/drawing/2014/main" id="{E1417B49-A50D-A4A0-CA16-F66ED18B4EA9}"/>
              </a:ext>
            </a:extLst>
          </p:cNvPr>
          <p:cNvSpPr>
            <a:spLocks noGrp="1"/>
          </p:cNvSpPr>
          <p:nvPr>
            <p:ph idx="1"/>
          </p:nvPr>
        </p:nvSpPr>
        <p:spPr/>
        <p:txBody>
          <a:bodyPr>
            <a:normAutofit fontScale="92500" lnSpcReduction="20000"/>
          </a:bodyPr>
          <a:lstStyle/>
          <a:p>
            <a:r>
              <a:rPr lang="en-US" dirty="0"/>
              <a:t>Loan amount</a:t>
            </a:r>
          </a:p>
          <a:p>
            <a:r>
              <a:rPr lang="en-US" dirty="0"/>
              <a:t>Term of mortgage</a:t>
            </a:r>
          </a:p>
          <a:p>
            <a:r>
              <a:rPr lang="en-US" dirty="0"/>
              <a:t>Interest Rate</a:t>
            </a:r>
          </a:p>
          <a:p>
            <a:r>
              <a:rPr lang="en-US" dirty="0"/>
              <a:t>Credit Grade/ Sub Grade</a:t>
            </a:r>
          </a:p>
          <a:p>
            <a:r>
              <a:rPr lang="en-US" dirty="0"/>
              <a:t>Employment Length</a:t>
            </a:r>
          </a:p>
          <a:p>
            <a:r>
              <a:rPr lang="en-US" dirty="0"/>
              <a:t>Annual Income</a:t>
            </a:r>
          </a:p>
          <a:p>
            <a:r>
              <a:rPr lang="en-US" dirty="0"/>
              <a:t>Purpose</a:t>
            </a:r>
          </a:p>
          <a:p>
            <a:r>
              <a:rPr lang="en-US" dirty="0"/>
              <a:t>Verification Status</a:t>
            </a:r>
          </a:p>
          <a:p>
            <a:r>
              <a:rPr lang="en-US" dirty="0"/>
              <a:t>Loan Status Target</a:t>
            </a:r>
          </a:p>
          <a:p>
            <a:pPr marL="0" indent="0">
              <a:buNone/>
            </a:pPr>
            <a:br>
              <a:rPr lang="en-US" dirty="0"/>
            </a:br>
            <a:endParaRPr lang="en-US" dirty="0"/>
          </a:p>
        </p:txBody>
      </p:sp>
    </p:spTree>
    <p:extLst>
      <p:ext uri="{BB962C8B-B14F-4D97-AF65-F5344CB8AC3E}">
        <p14:creationId xmlns:p14="http://schemas.microsoft.com/office/powerpoint/2010/main" val="67245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65A8-A9B5-A339-3139-34F0618B7825}"/>
              </a:ext>
            </a:extLst>
          </p:cNvPr>
          <p:cNvSpPr>
            <a:spLocks noGrp="1"/>
          </p:cNvSpPr>
          <p:nvPr>
            <p:ph type="title"/>
          </p:nvPr>
        </p:nvSpPr>
        <p:spPr/>
        <p:txBody>
          <a:bodyPr/>
          <a:lstStyle/>
          <a:p>
            <a:r>
              <a:rPr lang="en-US" dirty="0"/>
              <a:t>Loan Data Set for Training Model</a:t>
            </a:r>
          </a:p>
        </p:txBody>
      </p:sp>
      <p:graphicFrame>
        <p:nvGraphicFramePr>
          <p:cNvPr id="23" name="Content Placeholder 22">
            <a:extLst>
              <a:ext uri="{FF2B5EF4-FFF2-40B4-BE49-F238E27FC236}">
                <a16:creationId xmlns:a16="http://schemas.microsoft.com/office/drawing/2014/main" id="{B42B27FC-4B0F-4D64-73D8-3E4C6E583905}"/>
              </a:ext>
            </a:extLst>
          </p:cNvPr>
          <p:cNvGraphicFramePr>
            <a:graphicFrameLocks noGrp="1"/>
          </p:cNvGraphicFramePr>
          <p:nvPr>
            <p:ph idx="1"/>
            <p:extLst>
              <p:ext uri="{D42A27DB-BD31-4B8C-83A1-F6EECF244321}">
                <p14:modId xmlns:p14="http://schemas.microsoft.com/office/powerpoint/2010/main" val="1155631534"/>
              </p:ext>
            </p:extLst>
          </p:nvPr>
        </p:nvGraphicFramePr>
        <p:xfrm>
          <a:off x="851026" y="2105664"/>
          <a:ext cx="9098730" cy="4367556"/>
        </p:xfrm>
        <a:graphic>
          <a:graphicData uri="http://schemas.openxmlformats.org/drawingml/2006/table">
            <a:tbl>
              <a:tblPr>
                <a:tableStyleId>{5C22544A-7EE6-4342-B048-85BDC9FD1C3A}</a:tableStyleId>
              </a:tblPr>
              <a:tblGrid>
                <a:gridCol w="1516455">
                  <a:extLst>
                    <a:ext uri="{9D8B030D-6E8A-4147-A177-3AD203B41FA5}">
                      <a16:colId xmlns:a16="http://schemas.microsoft.com/office/drawing/2014/main" val="2843600043"/>
                    </a:ext>
                  </a:extLst>
                </a:gridCol>
                <a:gridCol w="1516455">
                  <a:extLst>
                    <a:ext uri="{9D8B030D-6E8A-4147-A177-3AD203B41FA5}">
                      <a16:colId xmlns:a16="http://schemas.microsoft.com/office/drawing/2014/main" val="307258903"/>
                    </a:ext>
                  </a:extLst>
                </a:gridCol>
                <a:gridCol w="1516455">
                  <a:extLst>
                    <a:ext uri="{9D8B030D-6E8A-4147-A177-3AD203B41FA5}">
                      <a16:colId xmlns:a16="http://schemas.microsoft.com/office/drawing/2014/main" val="1508785221"/>
                    </a:ext>
                  </a:extLst>
                </a:gridCol>
                <a:gridCol w="1516455">
                  <a:extLst>
                    <a:ext uri="{9D8B030D-6E8A-4147-A177-3AD203B41FA5}">
                      <a16:colId xmlns:a16="http://schemas.microsoft.com/office/drawing/2014/main" val="501117222"/>
                    </a:ext>
                  </a:extLst>
                </a:gridCol>
                <a:gridCol w="1516455">
                  <a:extLst>
                    <a:ext uri="{9D8B030D-6E8A-4147-A177-3AD203B41FA5}">
                      <a16:colId xmlns:a16="http://schemas.microsoft.com/office/drawing/2014/main" val="4031833028"/>
                    </a:ext>
                  </a:extLst>
                </a:gridCol>
                <a:gridCol w="1516455">
                  <a:extLst>
                    <a:ext uri="{9D8B030D-6E8A-4147-A177-3AD203B41FA5}">
                      <a16:colId xmlns:a16="http://schemas.microsoft.com/office/drawing/2014/main" val="2084931879"/>
                    </a:ext>
                  </a:extLst>
                </a:gridCol>
              </a:tblGrid>
              <a:tr h="242642">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0</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2</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1"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232354377"/>
                  </a:ext>
                </a:extLst>
              </a:tr>
              <a:tr h="242642">
                <a:tc>
                  <a:txBody>
                    <a:bodyPr/>
                    <a:lstStyle/>
                    <a:p>
                      <a:pPr algn="l" fontAlgn="b"/>
                      <a:r>
                        <a:rPr lang="en-US" sz="1200" u="none" strike="noStrike" dirty="0">
                          <a:effectLst/>
                        </a:rPr>
                        <a:t>id</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112575999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122347826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133439083</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119216681</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142845437</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443765039"/>
                  </a:ext>
                </a:extLst>
              </a:tr>
              <a:tr h="242642">
                <a:tc>
                  <a:txBody>
                    <a:bodyPr/>
                    <a:lstStyle/>
                    <a:p>
                      <a:pPr algn="l" fontAlgn="b"/>
                      <a:r>
                        <a:rPr lang="en-US" sz="1200" u="none" strike="noStrike" dirty="0">
                          <a:effectLst/>
                        </a:rPr>
                        <a:t>issue date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7/1/2017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6/1/2018</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10/1/2018</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115918287"/>
                  </a:ext>
                </a:extLst>
              </a:tr>
              <a:tr h="242642">
                <a:tc>
                  <a:txBody>
                    <a:bodyPr/>
                    <a:lstStyle/>
                    <a:p>
                      <a:pPr algn="l" fontAlgn="b"/>
                      <a:r>
                        <a:rPr lang="en-US" sz="1200" u="none" strike="noStrike" dirty="0">
                          <a:effectLst/>
                        </a:rPr>
                        <a:t>loan amt</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12100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17000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14000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731860473"/>
                  </a:ext>
                </a:extLst>
              </a:tr>
              <a:tr h="242642">
                <a:tc>
                  <a:txBody>
                    <a:bodyPr/>
                    <a:lstStyle/>
                    <a:p>
                      <a:pPr algn="l"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501455569"/>
                  </a:ext>
                </a:extLst>
              </a:tr>
              <a:tr h="242642">
                <a:tc>
                  <a:txBody>
                    <a:bodyPr/>
                    <a:lstStyle/>
                    <a:p>
                      <a:pPr algn="l" fontAlgn="b"/>
                      <a:r>
                        <a:rPr lang="en-US" sz="1200" u="none" strike="noStrike" dirty="0">
                          <a:effectLst/>
                        </a:rPr>
                        <a:t>installment</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851.51</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467.83</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533.5</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327.69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426.61</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308497448"/>
                  </a:ext>
                </a:extLst>
              </a:tr>
              <a:tr h="242642">
                <a:tc>
                  <a:txBody>
                    <a:bodyPr/>
                    <a:lstStyle/>
                    <a:p>
                      <a:pPr algn="l" fontAlgn="b"/>
                      <a:r>
                        <a:rPr lang="en-US" sz="1200" u="none" strike="noStrike" dirty="0">
                          <a:effectLst/>
                        </a:rPr>
                        <a:t>emp length</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0631356"/>
                  </a:ext>
                </a:extLst>
              </a:tr>
              <a:tr h="242642">
                <a:tc>
                  <a:txBody>
                    <a:bodyPr/>
                    <a:lstStyle/>
                    <a:p>
                      <a:pPr algn="l" fontAlgn="b"/>
                      <a:r>
                        <a:rPr lang="en-US" sz="1200" u="none" strike="noStrike" dirty="0">
                          <a:effectLst/>
                        </a:rPr>
                        <a:t>home ownership</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rent</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rent</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494962018"/>
                  </a:ext>
                </a:extLst>
              </a:tr>
              <a:tr h="242642">
                <a:tc>
                  <a:txBody>
                    <a:bodyPr/>
                    <a:lstStyle/>
                    <a:p>
                      <a:pPr algn="l" fontAlgn="b"/>
                      <a:r>
                        <a:rPr lang="en-US" sz="1200" u="none" strike="noStrike" dirty="0">
                          <a:effectLst/>
                        </a:rPr>
                        <a:t>annual income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175000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106000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57000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139675008"/>
                  </a:ext>
                </a:extLst>
              </a:tr>
              <a:tr h="242642">
                <a:tc>
                  <a:txBody>
                    <a:bodyPr/>
                    <a:lstStyle/>
                    <a:p>
                      <a:pPr algn="l" fontAlgn="b"/>
                      <a:r>
                        <a:rPr lang="en-US" sz="1200" u="none" strike="noStrike" dirty="0">
                          <a:effectLst/>
                        </a:rPr>
                        <a:t>verification status</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not 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source 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source verified</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003434371"/>
                  </a:ext>
                </a:extLst>
              </a:tr>
              <a:tr h="242642">
                <a:tc>
                  <a:txBody>
                    <a:bodyPr/>
                    <a:lstStyle/>
                    <a:p>
                      <a:pPr algn="l" fontAlgn="b"/>
                      <a:r>
                        <a:rPr lang="en-US" sz="1200" u="none" strike="noStrike" dirty="0">
                          <a:effectLst/>
                        </a:rPr>
                        <a:t>purpose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other</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debt cons</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credit card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det cons</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debt cons</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660264514"/>
                  </a:ext>
                </a:extLst>
              </a:tr>
              <a:tr h="242642">
                <a:tc>
                  <a:txBody>
                    <a:bodyPr/>
                    <a:lstStyle/>
                    <a:p>
                      <a:pPr algn="l" fontAlgn="b"/>
                      <a:r>
                        <a:rPr lang="en-US" sz="1200" u="none" strike="noStrike" dirty="0">
                          <a:effectLst/>
                        </a:rPr>
                        <a:t>address state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AZ</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903048863"/>
                  </a:ext>
                </a:extLst>
              </a:tr>
              <a:tr h="242642">
                <a:tc>
                  <a:txBody>
                    <a:bodyPr/>
                    <a:lstStyle/>
                    <a:p>
                      <a:pPr algn="l" fontAlgn="b"/>
                      <a:r>
                        <a:rPr lang="en-US" sz="1200" u="none" strike="noStrike" dirty="0" err="1">
                          <a:effectLst/>
                        </a:rPr>
                        <a:t>dti</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13.51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27.47</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12.78</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26.6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10.74</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409087280"/>
                  </a:ext>
                </a:extLst>
              </a:tr>
              <a:tr h="242642">
                <a:tc>
                  <a:txBody>
                    <a:bodyPr/>
                    <a:lstStyle/>
                    <a:p>
                      <a:pPr algn="l" fontAlgn="b"/>
                      <a:r>
                        <a:rPr lang="en-US" sz="1200" u="none" strike="noStrike">
                          <a:effectLst/>
                        </a:rPr>
                        <a:t>delinquent 2 yrs</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525274957"/>
                  </a:ext>
                </a:extLst>
              </a:tr>
              <a:tr h="242642">
                <a:tc>
                  <a:txBody>
                    <a:bodyPr/>
                    <a:lstStyle/>
                    <a:p>
                      <a:pPr algn="l" fontAlgn="b"/>
                      <a:r>
                        <a:rPr lang="en-US" sz="1200" u="none" strike="noStrike">
                          <a:effectLst/>
                        </a:rPr>
                        <a:t>fico range low</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710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670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660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685</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101545942"/>
                  </a:ext>
                </a:extLst>
              </a:tr>
              <a:tr h="242642">
                <a:tc>
                  <a:txBody>
                    <a:bodyPr/>
                    <a:lstStyle/>
                    <a:p>
                      <a:pPr algn="l" fontAlgn="b"/>
                      <a:r>
                        <a:rPr lang="en-US" sz="1200" u="none" strike="noStrike">
                          <a:effectLst/>
                        </a:rPr>
                        <a:t>fico range high</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714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674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664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689</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567126309"/>
                  </a:ext>
                </a:extLst>
              </a:tr>
              <a:tr h="242642">
                <a:tc>
                  <a:txBody>
                    <a:bodyPr/>
                    <a:lstStyle/>
                    <a:p>
                      <a:pPr algn="l" fontAlgn="b"/>
                      <a:r>
                        <a:rPr lang="en-US" sz="1200" u="none" strike="noStrike">
                          <a:effectLst/>
                        </a:rPr>
                        <a:t>inq last 6 mths</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491084180"/>
                  </a:ext>
                </a:extLst>
              </a:tr>
              <a:tr h="242642">
                <a:tc>
                  <a:txBody>
                    <a:bodyPr/>
                    <a:lstStyle/>
                    <a:p>
                      <a:pPr algn="l" fontAlgn="b"/>
                      <a:r>
                        <a:rPr lang="en-US" sz="1200" u="none" strike="noStrike">
                          <a:effectLst/>
                        </a:rPr>
                        <a:t>delinquent</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762163805"/>
                  </a:ext>
                </a:extLst>
              </a:tr>
            </a:tbl>
          </a:graphicData>
        </a:graphic>
      </p:graphicFrame>
    </p:spTree>
    <p:extLst>
      <p:ext uri="{BB962C8B-B14F-4D97-AF65-F5344CB8AC3E}">
        <p14:creationId xmlns:p14="http://schemas.microsoft.com/office/powerpoint/2010/main" val="151317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77A2-5061-930D-76E2-181C23E8EA08}"/>
              </a:ext>
            </a:extLst>
          </p:cNvPr>
          <p:cNvSpPr>
            <a:spLocks noGrp="1"/>
          </p:cNvSpPr>
          <p:nvPr>
            <p:ph type="title"/>
          </p:nvPr>
        </p:nvSpPr>
        <p:spPr/>
        <p:txBody>
          <a:bodyPr/>
          <a:lstStyle/>
          <a:p>
            <a:r>
              <a:rPr lang="en-US" dirty="0"/>
              <a:t>Training the Model</a:t>
            </a:r>
          </a:p>
        </p:txBody>
      </p:sp>
      <p:pic>
        <p:nvPicPr>
          <p:cNvPr id="4" name="Content Placeholder 3">
            <a:extLst>
              <a:ext uri="{FF2B5EF4-FFF2-40B4-BE49-F238E27FC236}">
                <a16:creationId xmlns:a16="http://schemas.microsoft.com/office/drawing/2014/main" id="{C04F17B6-D3E1-2AB1-66BF-2DDCF3C1D66F}"/>
              </a:ext>
            </a:extLst>
          </p:cNvPr>
          <p:cNvPicPr>
            <a:picLocks noGrp="1" noChangeAspect="1"/>
          </p:cNvPicPr>
          <p:nvPr>
            <p:ph idx="1"/>
          </p:nvPr>
        </p:nvPicPr>
        <p:blipFill>
          <a:blip r:embed="rId2"/>
          <a:stretch>
            <a:fillRect/>
          </a:stretch>
        </p:blipFill>
        <p:spPr>
          <a:xfrm>
            <a:off x="580858" y="2158037"/>
            <a:ext cx="11029950" cy="1730054"/>
          </a:xfrm>
          <a:prstGeom prst="rect">
            <a:avLst/>
          </a:prstGeom>
        </p:spPr>
      </p:pic>
    </p:spTree>
    <p:extLst>
      <p:ext uri="{BB962C8B-B14F-4D97-AF65-F5344CB8AC3E}">
        <p14:creationId xmlns:p14="http://schemas.microsoft.com/office/powerpoint/2010/main" val="38040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023F-4223-1A54-D7BC-8C7CB3589981}"/>
              </a:ext>
            </a:extLst>
          </p:cNvPr>
          <p:cNvSpPr>
            <a:spLocks noGrp="1"/>
          </p:cNvSpPr>
          <p:nvPr>
            <p:ph type="title"/>
          </p:nvPr>
        </p:nvSpPr>
        <p:spPr/>
        <p:txBody>
          <a:bodyPr/>
          <a:lstStyle/>
          <a:p>
            <a:r>
              <a:rPr lang="en-US" dirty="0"/>
              <a:t>Optimizing the Model</a:t>
            </a:r>
          </a:p>
        </p:txBody>
      </p:sp>
      <p:sp>
        <p:nvSpPr>
          <p:cNvPr id="3" name="Content Placeholder 2">
            <a:extLst>
              <a:ext uri="{FF2B5EF4-FFF2-40B4-BE49-F238E27FC236}">
                <a16:creationId xmlns:a16="http://schemas.microsoft.com/office/drawing/2014/main" id="{04747E64-DEA9-7895-87D0-015326649B57}"/>
              </a:ext>
            </a:extLst>
          </p:cNvPr>
          <p:cNvSpPr>
            <a:spLocks noGrp="1"/>
          </p:cNvSpPr>
          <p:nvPr>
            <p:ph idx="1"/>
          </p:nvPr>
        </p:nvSpPr>
        <p:spPr>
          <a:xfrm>
            <a:off x="518439" y="1988909"/>
            <a:ext cx="11029615" cy="1298807"/>
          </a:xfrm>
        </p:spPr>
        <p:txBody>
          <a:bodyPr/>
          <a:lstStyle/>
          <a:p>
            <a:pPr marL="0" indent="0">
              <a:buNone/>
            </a:pPr>
            <a:r>
              <a:rPr lang="en-US" dirty="0"/>
              <a:t>The trained test model created a Classification Report aka “Confusion Matrix” giving us an accuracy: 100.00%</a:t>
            </a:r>
          </a:p>
          <a:p>
            <a:endParaRPr lang="en-US" dirty="0"/>
          </a:p>
        </p:txBody>
      </p:sp>
      <p:pic>
        <p:nvPicPr>
          <p:cNvPr id="5" name="Picture 4">
            <a:extLst>
              <a:ext uri="{FF2B5EF4-FFF2-40B4-BE49-F238E27FC236}">
                <a16:creationId xmlns:a16="http://schemas.microsoft.com/office/drawing/2014/main" id="{837B7D5A-4D20-83BD-F67F-FB10AC0B3FF8}"/>
              </a:ext>
            </a:extLst>
          </p:cNvPr>
          <p:cNvPicPr>
            <a:picLocks noChangeAspect="1"/>
          </p:cNvPicPr>
          <p:nvPr/>
        </p:nvPicPr>
        <p:blipFill>
          <a:blip r:embed="rId2"/>
          <a:stretch>
            <a:fillRect/>
          </a:stretch>
        </p:blipFill>
        <p:spPr>
          <a:xfrm>
            <a:off x="376520" y="3385750"/>
            <a:ext cx="4482352" cy="2770094"/>
          </a:xfrm>
          <a:prstGeom prst="rect">
            <a:avLst/>
          </a:prstGeom>
        </p:spPr>
      </p:pic>
      <p:pic>
        <p:nvPicPr>
          <p:cNvPr id="7" name="Picture 6">
            <a:extLst>
              <a:ext uri="{FF2B5EF4-FFF2-40B4-BE49-F238E27FC236}">
                <a16:creationId xmlns:a16="http://schemas.microsoft.com/office/drawing/2014/main" id="{3BF7D180-49AC-1689-413E-03EA10E3D012}"/>
              </a:ext>
            </a:extLst>
          </p:cNvPr>
          <p:cNvPicPr>
            <a:picLocks noChangeAspect="1"/>
          </p:cNvPicPr>
          <p:nvPr/>
        </p:nvPicPr>
        <p:blipFill>
          <a:blip r:embed="rId3"/>
          <a:stretch>
            <a:fillRect/>
          </a:stretch>
        </p:blipFill>
        <p:spPr>
          <a:xfrm>
            <a:off x="5063544" y="2994212"/>
            <a:ext cx="5909256" cy="3863788"/>
          </a:xfrm>
          <a:prstGeom prst="rect">
            <a:avLst/>
          </a:prstGeom>
        </p:spPr>
      </p:pic>
    </p:spTree>
    <p:extLst>
      <p:ext uri="{BB962C8B-B14F-4D97-AF65-F5344CB8AC3E}">
        <p14:creationId xmlns:p14="http://schemas.microsoft.com/office/powerpoint/2010/main" val="27736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127A-2424-54FF-494B-79CDDB8CAB7F}"/>
              </a:ext>
            </a:extLst>
          </p:cNvPr>
          <p:cNvSpPr>
            <a:spLocks noGrp="1"/>
          </p:cNvSpPr>
          <p:nvPr>
            <p:ph type="title"/>
          </p:nvPr>
        </p:nvSpPr>
        <p:spPr/>
        <p:txBody>
          <a:bodyPr/>
          <a:lstStyle/>
          <a:p>
            <a:r>
              <a:rPr lang="en-US" dirty="0"/>
              <a:t>Visualization - Tableau Dashboard</a:t>
            </a:r>
          </a:p>
        </p:txBody>
      </p:sp>
      <p:sp>
        <p:nvSpPr>
          <p:cNvPr id="3" name="Content Placeholder 2">
            <a:extLst>
              <a:ext uri="{FF2B5EF4-FFF2-40B4-BE49-F238E27FC236}">
                <a16:creationId xmlns:a16="http://schemas.microsoft.com/office/drawing/2014/main" id="{B0F4C794-9214-2E13-1165-3E286BB47FF2}"/>
              </a:ext>
            </a:extLst>
          </p:cNvPr>
          <p:cNvSpPr>
            <a:spLocks noGrp="1"/>
          </p:cNvSpPr>
          <p:nvPr>
            <p:ph idx="1"/>
          </p:nvPr>
        </p:nvSpPr>
        <p:spPr/>
        <p:txBody>
          <a:bodyPr/>
          <a:lstStyle/>
          <a:p>
            <a:pPr algn="l">
              <a:buFont typeface="Arial" panose="020B0604020202020204" pitchFamily="34" charset="0"/>
              <a:buChar char="•"/>
            </a:pPr>
            <a:r>
              <a:rPr lang="en-US" b="0" i="1" u="sng" dirty="0">
                <a:solidFill>
                  <a:srgbClr val="1F2328"/>
                </a:solidFill>
                <a:effectLst/>
                <a:latin typeface="-apple-system"/>
                <a:hlinkClick r:id="rId2"/>
              </a:rPr>
              <a:t>https://public.tableau.com/app/profile/tyquese.taplin/viz/Project4-CreditAnalysis/Story1?publish=yes</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Visualizations show approval rates by income, loan purpose, and other features</a:t>
            </a:r>
          </a:p>
        </p:txBody>
      </p:sp>
    </p:spTree>
    <p:extLst>
      <p:ext uri="{BB962C8B-B14F-4D97-AF65-F5344CB8AC3E}">
        <p14:creationId xmlns:p14="http://schemas.microsoft.com/office/powerpoint/2010/main" val="23882282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{9C87BB7A-4D78-438C-B9AF-498796D21A04}tf33552983_win32</Template>
  <TotalTime>605</TotalTime>
  <Words>848</Words>
  <Application>Microsoft Office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Franklin Gothic Book</vt:lpstr>
      <vt:lpstr>Franklin Gothic Demi</vt:lpstr>
      <vt:lpstr>Slack-Lato</vt:lpstr>
      <vt:lpstr>Wingdings 2</vt:lpstr>
      <vt:lpstr>DividendVTI</vt:lpstr>
      <vt:lpstr>Project Proposal: Loan  Approval Prediction Using  Machine Learning</vt:lpstr>
      <vt:lpstr>PowerPoint Presentation</vt:lpstr>
      <vt:lpstr>Main Objective</vt:lpstr>
      <vt:lpstr>Data Cleaning</vt:lpstr>
      <vt:lpstr>Relevant Columns in the Data Set</vt:lpstr>
      <vt:lpstr>Loan Data Set for Training Model</vt:lpstr>
      <vt:lpstr>Training the Model</vt:lpstr>
      <vt:lpstr>Optimizing the Model</vt:lpstr>
      <vt:lpstr>Visualization - Tableau Dashboard</vt:lpstr>
      <vt:lpstr>Model deployment</vt:lpstr>
      <vt:lpstr>Flask Frontend Development for Loan Default Prediction Overview:</vt:lpstr>
      <vt:lpstr>         Conclusion</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Williams</dc:creator>
  <cp:lastModifiedBy>Cordette Gillis</cp:lastModifiedBy>
  <cp:revision>3</cp:revision>
  <dcterms:created xsi:type="dcterms:W3CDTF">2025-03-25T00:52:12Z</dcterms:created>
  <dcterms:modified xsi:type="dcterms:W3CDTF">2025-03-28T01:05:51Z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