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64" r:id="rId6"/>
    <p:sldId id="258" r:id="rId7"/>
    <p:sldId id="267" r:id="rId8"/>
    <p:sldId id="265" r:id="rId9"/>
    <p:sldId id="263" r:id="rId10"/>
    <p:sldId id="260" r:id="rId11"/>
    <p:sldId id="261" r:id="rId12"/>
    <p:sldId id="266" r:id="rId13"/>
    <p:sldId id="262" r:id="rId14"/>
    <p:sldId id="268"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979" autoAdjust="0"/>
  </p:normalViewPr>
  <p:slideViewPr>
    <p:cSldViewPr snapToGrid="0">
      <p:cViewPr varScale="1">
        <p:scale>
          <a:sx n="99" d="100"/>
          <a:sy n="99" d="100"/>
        </p:scale>
        <p:origin x="9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es Williams" userId="03c1a7b85f093646" providerId="LiveId" clId="{B76E3F42-B48C-4A2A-950C-981FD30FB9B3}"/>
    <pc:docChg chg="undo custSel addSld modSld sldOrd">
      <pc:chgData name="Charles Williams" userId="03c1a7b85f093646" providerId="LiveId" clId="{B76E3F42-B48C-4A2A-950C-981FD30FB9B3}" dt="2025-03-27T03:34:02.371" v="1984" actId="313"/>
      <pc:docMkLst>
        <pc:docMk/>
      </pc:docMkLst>
      <pc:sldChg chg="modSp mod">
        <pc:chgData name="Charles Williams" userId="03c1a7b85f093646" providerId="LiveId" clId="{B76E3F42-B48C-4A2A-950C-981FD30FB9B3}" dt="2025-03-27T03:33:46.388" v="1979" actId="2"/>
        <pc:sldMkLst>
          <pc:docMk/>
          <pc:sldMk cId="2475805559" sldId="257"/>
        </pc:sldMkLst>
        <pc:spChg chg="mod">
          <ac:chgData name="Charles Williams" userId="03c1a7b85f093646" providerId="LiveId" clId="{B76E3F42-B48C-4A2A-950C-981FD30FB9B3}" dt="2025-03-27T03:33:46.388" v="1979" actId="2"/>
          <ac:spMkLst>
            <pc:docMk/>
            <pc:sldMk cId="2475805559" sldId="257"/>
            <ac:spMk id="3" creationId="{835D6E6B-3353-491C-A3C6-F278D6CED8B3}"/>
          </ac:spMkLst>
        </pc:spChg>
      </pc:sldChg>
      <pc:sldChg chg="modSp mod">
        <pc:chgData name="Charles Williams" userId="03c1a7b85f093646" providerId="LiveId" clId="{B76E3F42-B48C-4A2A-950C-981FD30FB9B3}" dt="2025-03-27T03:26:12.616" v="1970" actId="20577"/>
        <pc:sldMkLst>
          <pc:docMk/>
          <pc:sldMk cId="263784652" sldId="258"/>
        </pc:sldMkLst>
        <pc:spChg chg="mod">
          <ac:chgData name="Charles Williams" userId="03c1a7b85f093646" providerId="LiveId" clId="{B76E3F42-B48C-4A2A-950C-981FD30FB9B3}" dt="2025-03-27T03:26:12.616" v="1970" actId="20577"/>
          <ac:spMkLst>
            <pc:docMk/>
            <pc:sldMk cId="263784652" sldId="258"/>
            <ac:spMk id="5" creationId="{CB22449E-92A3-F1A7-EBFC-BC3BCD7955CF}"/>
          </ac:spMkLst>
        </pc:spChg>
      </pc:sldChg>
      <pc:sldChg chg="modSp mod ord">
        <pc:chgData name="Charles Williams" userId="03c1a7b85f093646" providerId="LiveId" clId="{B76E3F42-B48C-4A2A-950C-981FD30FB9B3}" dt="2025-03-27T03:33:43.373" v="1977" actId="2"/>
        <pc:sldMkLst>
          <pc:docMk/>
          <pc:sldMk cId="2888919365" sldId="259"/>
        </pc:sldMkLst>
        <pc:spChg chg="mod">
          <ac:chgData name="Charles Williams" userId="03c1a7b85f093646" providerId="LiveId" clId="{B76E3F42-B48C-4A2A-950C-981FD30FB9B3}" dt="2025-03-27T03:33:43.373" v="1977" actId="2"/>
          <ac:spMkLst>
            <pc:docMk/>
            <pc:sldMk cId="2888919365" sldId="259"/>
            <ac:spMk id="3" creationId="{AAA20888-574F-04A3-4798-2F937EADD744}"/>
          </ac:spMkLst>
        </pc:spChg>
      </pc:sldChg>
      <pc:sldChg chg="modSp mod">
        <pc:chgData name="Charles Williams" userId="03c1a7b85f093646" providerId="LiveId" clId="{B76E3F42-B48C-4A2A-950C-981FD30FB9B3}" dt="2025-03-27T03:34:02.371" v="1984" actId="313"/>
        <pc:sldMkLst>
          <pc:docMk/>
          <pc:sldMk cId="672450252" sldId="260"/>
        </pc:sldMkLst>
        <pc:spChg chg="mod">
          <ac:chgData name="Charles Williams" userId="03c1a7b85f093646" providerId="LiveId" clId="{B76E3F42-B48C-4A2A-950C-981FD30FB9B3}" dt="2025-03-27T03:34:02.371" v="1984" actId="313"/>
          <ac:spMkLst>
            <pc:docMk/>
            <pc:sldMk cId="672450252" sldId="260"/>
            <ac:spMk id="2" creationId="{7200210E-1098-8EE9-47A8-B72EE68E1DCE}"/>
          </ac:spMkLst>
        </pc:spChg>
      </pc:sldChg>
      <pc:sldChg chg="modSp mod ord">
        <pc:chgData name="Charles Williams" userId="03c1a7b85f093646" providerId="LiveId" clId="{B76E3F42-B48C-4A2A-950C-981FD30FB9B3}" dt="2025-03-27T03:24:25.500" v="1962" actId="2"/>
        <pc:sldMkLst>
          <pc:docMk/>
          <pc:sldMk cId="3425471233" sldId="261"/>
        </pc:sldMkLst>
        <pc:spChg chg="mod">
          <ac:chgData name="Charles Williams" userId="03c1a7b85f093646" providerId="LiveId" clId="{B76E3F42-B48C-4A2A-950C-981FD30FB9B3}" dt="2025-03-27T03:24:19.241" v="1957" actId="313"/>
          <ac:spMkLst>
            <pc:docMk/>
            <pc:sldMk cId="3425471233" sldId="261"/>
            <ac:spMk id="2" creationId="{6EF3E054-DF4E-35F6-1DA5-F6AA967A4F37}"/>
          </ac:spMkLst>
        </pc:spChg>
        <pc:spChg chg="mod">
          <ac:chgData name="Charles Williams" userId="03c1a7b85f093646" providerId="LiveId" clId="{B76E3F42-B48C-4A2A-950C-981FD30FB9B3}" dt="2025-03-27T03:24:25.500" v="1962" actId="2"/>
          <ac:spMkLst>
            <pc:docMk/>
            <pc:sldMk cId="3425471233" sldId="261"/>
            <ac:spMk id="3" creationId="{BA5FCFF1-05D2-C7B6-0D8C-1F0E9D5CCF12}"/>
          </ac:spMkLst>
        </pc:spChg>
      </pc:sldChg>
      <pc:sldChg chg="addSp modSp mod">
        <pc:chgData name="Charles Williams" userId="03c1a7b85f093646" providerId="LiveId" clId="{B76E3F42-B48C-4A2A-950C-981FD30FB9B3}" dt="2025-03-26T02:00:03.266" v="775" actId="1076"/>
        <pc:sldMkLst>
          <pc:docMk/>
          <pc:sldMk cId="2773693812" sldId="262"/>
        </pc:sldMkLst>
        <pc:spChg chg="mod">
          <ac:chgData name="Charles Williams" userId="03c1a7b85f093646" providerId="LiveId" clId="{B76E3F42-B48C-4A2A-950C-981FD30FB9B3}" dt="2025-03-26T01:46:10.139" v="611" actId="20577"/>
          <ac:spMkLst>
            <pc:docMk/>
            <pc:sldMk cId="2773693812" sldId="262"/>
            <ac:spMk id="2" creationId="{0F4B023F-4223-1A54-D7BC-8C7CB3589981}"/>
          </ac:spMkLst>
        </pc:spChg>
        <pc:spChg chg="mod">
          <ac:chgData name="Charles Williams" userId="03c1a7b85f093646" providerId="LiveId" clId="{B76E3F42-B48C-4A2A-950C-981FD30FB9B3}" dt="2025-03-26T02:00:03.266" v="775" actId="1076"/>
          <ac:spMkLst>
            <pc:docMk/>
            <pc:sldMk cId="2773693812" sldId="262"/>
            <ac:spMk id="3" creationId="{04747E64-DEA9-7895-87D0-015326649B57}"/>
          </ac:spMkLst>
        </pc:spChg>
        <pc:picChg chg="add mod">
          <ac:chgData name="Charles Williams" userId="03c1a7b85f093646" providerId="LiveId" clId="{B76E3F42-B48C-4A2A-950C-981FD30FB9B3}" dt="2025-03-26T01:52:16.183" v="735" actId="14100"/>
          <ac:picMkLst>
            <pc:docMk/>
            <pc:sldMk cId="2773693812" sldId="262"/>
            <ac:picMk id="5" creationId="{837B7D5A-4D20-83BD-F67F-FB10AC0B3FF8}"/>
          </ac:picMkLst>
        </pc:picChg>
        <pc:picChg chg="add mod">
          <ac:chgData name="Charles Williams" userId="03c1a7b85f093646" providerId="LiveId" clId="{B76E3F42-B48C-4A2A-950C-981FD30FB9B3}" dt="2025-03-26T01:55:49.082" v="741" actId="14100"/>
          <ac:picMkLst>
            <pc:docMk/>
            <pc:sldMk cId="2773693812" sldId="262"/>
            <ac:picMk id="7" creationId="{3BF7D180-49AC-1689-413E-03EA10E3D012}"/>
          </ac:picMkLst>
        </pc:picChg>
      </pc:sldChg>
      <pc:sldChg chg="addSp delSp modSp mod">
        <pc:chgData name="Charles Williams" userId="03c1a7b85f093646" providerId="LiveId" clId="{B76E3F42-B48C-4A2A-950C-981FD30FB9B3}" dt="2025-03-26T21:57:50.271" v="907" actId="20577"/>
        <pc:sldMkLst>
          <pc:docMk/>
          <pc:sldMk cId="2820994277" sldId="263"/>
        </pc:sldMkLst>
        <pc:spChg chg="add del mod">
          <ac:chgData name="Charles Williams" userId="03c1a7b85f093646" providerId="LiveId" clId="{B76E3F42-B48C-4A2A-950C-981FD30FB9B3}" dt="2025-03-26T21:57:50.271" v="907" actId="20577"/>
          <ac:spMkLst>
            <pc:docMk/>
            <pc:sldMk cId="2820994277" sldId="263"/>
            <ac:spMk id="3" creationId="{5E7B75C6-BEC6-F5F1-8039-1CBAE66300E4}"/>
          </ac:spMkLst>
        </pc:spChg>
        <pc:spChg chg="add mod">
          <ac:chgData name="Charles Williams" userId="03c1a7b85f093646" providerId="LiveId" clId="{B76E3F42-B48C-4A2A-950C-981FD30FB9B3}" dt="2025-03-26T01:20:02.939" v="1"/>
          <ac:spMkLst>
            <pc:docMk/>
            <pc:sldMk cId="2820994277" sldId="263"/>
            <ac:spMk id="4" creationId="{4E542271-FB2C-5F74-83C1-E4C6733D5B2D}"/>
          </ac:spMkLst>
        </pc:spChg>
        <pc:spChg chg="add">
          <ac:chgData name="Charles Williams" userId="03c1a7b85f093646" providerId="LiveId" clId="{B76E3F42-B48C-4A2A-950C-981FD30FB9B3}" dt="2025-03-26T01:34:26.014" v="559"/>
          <ac:spMkLst>
            <pc:docMk/>
            <pc:sldMk cId="2820994277" sldId="263"/>
            <ac:spMk id="5" creationId="{E097DF03-DFCB-EB93-13A3-CDC798AA22DA}"/>
          </ac:spMkLst>
        </pc:spChg>
        <pc:spChg chg="add mod">
          <ac:chgData name="Charles Williams" userId="03c1a7b85f093646" providerId="LiveId" clId="{B76E3F42-B48C-4A2A-950C-981FD30FB9B3}" dt="2025-03-26T01:34:57.733" v="563"/>
          <ac:spMkLst>
            <pc:docMk/>
            <pc:sldMk cId="2820994277" sldId="263"/>
            <ac:spMk id="6" creationId="{D3F07DF0-08EE-C0BD-3658-0622CAE6896F}"/>
          </ac:spMkLst>
        </pc:spChg>
        <pc:spChg chg="add mod">
          <ac:chgData name="Charles Williams" userId="03c1a7b85f093646" providerId="LiveId" clId="{B76E3F42-B48C-4A2A-950C-981FD30FB9B3}" dt="2025-03-26T01:34:57.032" v="562"/>
          <ac:spMkLst>
            <pc:docMk/>
            <pc:sldMk cId="2820994277" sldId="263"/>
            <ac:spMk id="7" creationId="{D07FF0C7-5A64-14FF-4A31-395041D15EE0}"/>
          </ac:spMkLst>
        </pc:spChg>
        <pc:spChg chg="add">
          <ac:chgData name="Charles Williams" userId="03c1a7b85f093646" providerId="LiveId" clId="{B76E3F42-B48C-4A2A-950C-981FD30FB9B3}" dt="2025-03-26T01:35:22.719" v="565"/>
          <ac:spMkLst>
            <pc:docMk/>
            <pc:sldMk cId="2820994277" sldId="263"/>
            <ac:spMk id="8" creationId="{D0D24654-BC6F-74B2-21AB-D71E186C3E11}"/>
          </ac:spMkLst>
        </pc:spChg>
        <pc:spChg chg="add mod">
          <ac:chgData name="Charles Williams" userId="03c1a7b85f093646" providerId="LiveId" clId="{B76E3F42-B48C-4A2A-950C-981FD30FB9B3}" dt="2025-03-26T01:39:41.690" v="581" actId="931"/>
          <ac:spMkLst>
            <pc:docMk/>
            <pc:sldMk cId="2820994277" sldId="263"/>
            <ac:spMk id="13" creationId="{B91A602A-D943-2982-6A23-1832A81F2A00}"/>
          </ac:spMkLst>
        </pc:spChg>
        <pc:picChg chg="add mod">
          <ac:chgData name="Charles Williams" userId="03c1a7b85f093646" providerId="LiveId" clId="{B76E3F42-B48C-4A2A-950C-981FD30FB9B3}" dt="2025-03-26T01:43:48.805" v="589" actId="1076"/>
          <ac:picMkLst>
            <pc:docMk/>
            <pc:sldMk cId="2820994277" sldId="263"/>
            <ac:picMk id="10" creationId="{01F5C96E-FDBC-6FA2-55A8-4A5DF332E1FF}"/>
          </ac:picMkLst>
        </pc:picChg>
        <pc:picChg chg="add mod">
          <ac:chgData name="Charles Williams" userId="03c1a7b85f093646" providerId="LiveId" clId="{B76E3F42-B48C-4A2A-950C-981FD30FB9B3}" dt="2025-03-26T01:40:38.497" v="587" actId="14100"/>
          <ac:picMkLst>
            <pc:docMk/>
            <pc:sldMk cId="2820994277" sldId="263"/>
            <ac:picMk id="12" creationId="{D740DDB3-39A4-62C8-D30D-1B7E724AB284}"/>
          </ac:picMkLst>
        </pc:picChg>
      </pc:sldChg>
      <pc:sldChg chg="addSp delSp modSp new mod">
        <pc:chgData name="Charles Williams" userId="03c1a7b85f093646" providerId="LiveId" clId="{B76E3F42-B48C-4A2A-950C-981FD30FB9B3}" dt="2025-03-27T03:25:55.941" v="1963" actId="14100"/>
        <pc:sldMkLst>
          <pc:docMk/>
          <pc:sldMk cId="2151093361" sldId="264"/>
        </pc:sldMkLst>
        <pc:spChg chg="del">
          <ac:chgData name="Charles Williams" userId="03c1a7b85f093646" providerId="LiveId" clId="{B76E3F42-B48C-4A2A-950C-981FD30FB9B3}" dt="2025-03-26T21:38:41.932" v="779" actId="22"/>
          <ac:spMkLst>
            <pc:docMk/>
            <pc:sldMk cId="2151093361" sldId="264"/>
            <ac:spMk id="3" creationId="{0C588DF1-4BBE-C5BD-3977-AF8B346A338C}"/>
          </ac:spMkLst>
        </pc:spChg>
        <pc:picChg chg="add mod ord">
          <ac:chgData name="Charles Williams" userId="03c1a7b85f093646" providerId="LiveId" clId="{B76E3F42-B48C-4A2A-950C-981FD30FB9B3}" dt="2025-03-26T21:49:32.939" v="808" actId="1076"/>
          <ac:picMkLst>
            <pc:docMk/>
            <pc:sldMk cId="2151093361" sldId="264"/>
            <ac:picMk id="5" creationId="{8D3FDD3B-7045-C595-FDA9-5235F52BC911}"/>
          </ac:picMkLst>
        </pc:picChg>
        <pc:picChg chg="add mod">
          <ac:chgData name="Charles Williams" userId="03c1a7b85f093646" providerId="LiveId" clId="{B76E3F42-B48C-4A2A-950C-981FD30FB9B3}" dt="2025-03-27T03:25:55.941" v="1963" actId="14100"/>
          <ac:picMkLst>
            <pc:docMk/>
            <pc:sldMk cId="2151093361" sldId="264"/>
            <ac:picMk id="7" creationId="{F90B2FF5-5F4A-5FAA-D8DC-161DE09479A5}"/>
          </ac:picMkLst>
        </pc:picChg>
        <pc:picChg chg="add mod">
          <ac:chgData name="Charles Williams" userId="03c1a7b85f093646" providerId="LiveId" clId="{B76E3F42-B48C-4A2A-950C-981FD30FB9B3}" dt="2025-03-26T21:49:39.437" v="809" actId="1076"/>
          <ac:picMkLst>
            <pc:docMk/>
            <pc:sldMk cId="2151093361" sldId="264"/>
            <ac:picMk id="9" creationId="{506C6A78-D047-37BF-4775-341D0EF7C1D7}"/>
          </ac:picMkLst>
        </pc:picChg>
      </pc:sldChg>
      <pc:sldChg chg="addSp delSp modSp new mod">
        <pc:chgData name="Charles Williams" userId="03c1a7b85f093646" providerId="LiveId" clId="{B76E3F42-B48C-4A2A-950C-981FD30FB9B3}" dt="2025-03-27T03:04:44.046" v="1479" actId="1076"/>
        <pc:sldMkLst>
          <pc:docMk/>
          <pc:sldMk cId="394960437" sldId="265"/>
        </pc:sldMkLst>
        <pc:spChg chg="del">
          <ac:chgData name="Charles Williams" userId="03c1a7b85f093646" providerId="LiveId" clId="{B76E3F42-B48C-4A2A-950C-981FD30FB9B3}" dt="2025-03-26T22:01:39.975" v="909" actId="22"/>
          <ac:spMkLst>
            <pc:docMk/>
            <pc:sldMk cId="394960437" sldId="265"/>
            <ac:spMk id="3" creationId="{053228BB-6BA9-B518-9359-F2C1686E3418}"/>
          </ac:spMkLst>
        </pc:spChg>
        <pc:picChg chg="add mod ord">
          <ac:chgData name="Charles Williams" userId="03c1a7b85f093646" providerId="LiveId" clId="{B76E3F42-B48C-4A2A-950C-981FD30FB9B3}" dt="2025-03-27T03:04:44.046" v="1479" actId="1076"/>
          <ac:picMkLst>
            <pc:docMk/>
            <pc:sldMk cId="394960437" sldId="265"/>
            <ac:picMk id="5" creationId="{37920B6B-B08B-E548-F06F-AB4B75011626}"/>
          </ac:picMkLst>
        </pc:picChg>
        <pc:picChg chg="add mod">
          <ac:chgData name="Charles Williams" userId="03c1a7b85f093646" providerId="LiveId" clId="{B76E3F42-B48C-4A2A-950C-981FD30FB9B3}" dt="2025-03-26T22:03:12.285" v="917" actId="14100"/>
          <ac:picMkLst>
            <pc:docMk/>
            <pc:sldMk cId="394960437" sldId="265"/>
            <ac:picMk id="7" creationId="{94D14B93-CF81-E664-34DF-A3DE8B04D40A}"/>
          </ac:picMkLst>
        </pc:picChg>
      </pc:sldChg>
      <pc:sldChg chg="addSp delSp modSp new mod ord">
        <pc:chgData name="Charles Williams" userId="03c1a7b85f093646" providerId="LiveId" clId="{B76E3F42-B48C-4A2A-950C-981FD30FB9B3}" dt="2025-03-27T02:53:41.411" v="1125" actId="14100"/>
        <pc:sldMkLst>
          <pc:docMk/>
          <pc:sldMk cId="1513177747" sldId="266"/>
        </pc:sldMkLst>
        <pc:spChg chg="mod">
          <ac:chgData name="Charles Williams" userId="03c1a7b85f093646" providerId="LiveId" clId="{B76E3F42-B48C-4A2A-950C-981FD30FB9B3}" dt="2025-03-26T22:29:58.640" v="1026" actId="20577"/>
          <ac:spMkLst>
            <pc:docMk/>
            <pc:sldMk cId="1513177747" sldId="266"/>
            <ac:spMk id="2" creationId="{1D1765A8-A9B5-A339-3139-34F0618B7825}"/>
          </ac:spMkLst>
        </pc:spChg>
        <pc:spChg chg="add del">
          <ac:chgData name="Charles Williams" userId="03c1a7b85f093646" providerId="LiveId" clId="{B76E3F42-B48C-4A2A-950C-981FD30FB9B3}" dt="2025-03-26T22:23:30.080" v="954" actId="3680"/>
          <ac:spMkLst>
            <pc:docMk/>
            <pc:sldMk cId="1513177747" sldId="266"/>
            <ac:spMk id="3" creationId="{AD0F15BC-D99C-DC7D-5548-EF88F3563C79}"/>
          </ac:spMkLst>
        </pc:spChg>
        <pc:spChg chg="add del mod">
          <ac:chgData name="Charles Williams" userId="03c1a7b85f093646" providerId="LiveId" clId="{B76E3F42-B48C-4A2A-950C-981FD30FB9B3}" dt="2025-03-26T22:28:18.404" v="956" actId="22"/>
          <ac:spMkLst>
            <pc:docMk/>
            <pc:sldMk cId="1513177747" sldId="266"/>
            <ac:spMk id="8" creationId="{CDAD131A-9C64-8ABC-28E9-105209E74391}"/>
          </ac:spMkLst>
        </pc:spChg>
        <pc:spChg chg="add del mod">
          <ac:chgData name="Charles Williams" userId="03c1a7b85f093646" providerId="LiveId" clId="{B76E3F42-B48C-4A2A-950C-981FD30FB9B3}" dt="2025-03-26T22:52:34.639" v="1113" actId="478"/>
          <ac:spMkLst>
            <pc:docMk/>
            <pc:sldMk cId="1513177747" sldId="266"/>
            <ac:spMk id="17" creationId="{47A346FC-BC5C-0CB0-C352-4AB13A4D475E}"/>
          </ac:spMkLst>
        </pc:spChg>
        <pc:spChg chg="add del mod">
          <ac:chgData name="Charles Williams" userId="03c1a7b85f093646" providerId="LiveId" clId="{B76E3F42-B48C-4A2A-950C-981FD30FB9B3}" dt="2025-03-26T22:52:42.469" v="1114"/>
          <ac:spMkLst>
            <pc:docMk/>
            <pc:sldMk cId="1513177747" sldId="266"/>
            <ac:spMk id="19" creationId="{EF7E5FBD-5454-62E9-96C3-A848AD7A83D7}"/>
          </ac:spMkLst>
        </pc:spChg>
        <pc:spChg chg="add del mod">
          <ac:chgData name="Charles Williams" userId="03c1a7b85f093646" providerId="LiveId" clId="{B76E3F42-B48C-4A2A-950C-981FD30FB9B3}" dt="2025-03-27T02:42:03.054" v="1120"/>
          <ac:spMkLst>
            <pc:docMk/>
            <pc:sldMk cId="1513177747" sldId="266"/>
            <ac:spMk id="22" creationId="{052F32A8-7C78-B538-A9D6-D8B8A6E5F71B}"/>
          </ac:spMkLst>
        </pc:spChg>
        <pc:graphicFrameChg chg="add del mod ord modGraphic">
          <ac:chgData name="Charles Williams" userId="03c1a7b85f093646" providerId="LiveId" clId="{B76E3F42-B48C-4A2A-950C-981FD30FB9B3}" dt="2025-03-26T22:28:14.599" v="955" actId="478"/>
          <ac:graphicFrameMkLst>
            <pc:docMk/>
            <pc:sldMk cId="1513177747" sldId="266"/>
            <ac:graphicFrameMk id="6" creationId="{3BE71446-60C6-364F-D10B-2DD2A5325209}"/>
          </ac:graphicFrameMkLst>
        </pc:graphicFrameChg>
        <pc:graphicFrameChg chg="add del mod modGraphic">
          <ac:chgData name="Charles Williams" userId="03c1a7b85f093646" providerId="LiveId" clId="{B76E3F42-B48C-4A2A-950C-981FD30FB9B3}" dt="2025-03-26T22:53:23.530" v="1117" actId="478"/>
          <ac:graphicFrameMkLst>
            <pc:docMk/>
            <pc:sldMk cId="1513177747" sldId="266"/>
            <ac:graphicFrameMk id="13" creationId="{3E4507B5-751A-8E4E-8C09-F0F74EE8707B}"/>
          </ac:graphicFrameMkLst>
        </pc:graphicFrameChg>
        <pc:graphicFrameChg chg="add mod modGraphic">
          <ac:chgData name="Charles Williams" userId="03c1a7b85f093646" providerId="LiveId" clId="{B76E3F42-B48C-4A2A-950C-981FD30FB9B3}" dt="2025-03-27T02:53:41.411" v="1125" actId="14100"/>
          <ac:graphicFrameMkLst>
            <pc:docMk/>
            <pc:sldMk cId="1513177747" sldId="266"/>
            <ac:graphicFrameMk id="23" creationId="{B42B27FC-4B0F-4D64-73D8-3E4C6E583905}"/>
          </ac:graphicFrameMkLst>
        </pc:graphicFrameChg>
        <pc:picChg chg="add del mod ord">
          <ac:chgData name="Charles Williams" userId="03c1a7b85f093646" providerId="LiveId" clId="{B76E3F42-B48C-4A2A-950C-981FD30FB9B3}" dt="2025-03-26T22:16:55.349" v="953" actId="22"/>
          <ac:picMkLst>
            <pc:docMk/>
            <pc:sldMk cId="1513177747" sldId="266"/>
            <ac:picMk id="5" creationId="{C24BC55A-20DD-7CCC-6886-2AD12CA30BAE}"/>
          </ac:picMkLst>
        </pc:picChg>
        <pc:picChg chg="add del mod ord">
          <ac:chgData name="Charles Williams" userId="03c1a7b85f093646" providerId="LiveId" clId="{B76E3F42-B48C-4A2A-950C-981FD30FB9B3}" dt="2025-03-26T22:52:15.663" v="1108" actId="21"/>
          <ac:picMkLst>
            <pc:docMk/>
            <pc:sldMk cId="1513177747" sldId="266"/>
            <ac:picMk id="10" creationId="{7B7207A6-568E-A0AC-B2D7-8DC764F27361}"/>
          </ac:picMkLst>
        </pc:picChg>
        <pc:picChg chg="add del mod">
          <ac:chgData name="Charles Williams" userId="03c1a7b85f093646" providerId="LiveId" clId="{B76E3F42-B48C-4A2A-950C-981FD30FB9B3}" dt="2025-03-26T22:51:34.900" v="1093" actId="21"/>
          <ac:picMkLst>
            <pc:docMk/>
            <pc:sldMk cId="1513177747" sldId="266"/>
            <ac:picMk id="12" creationId="{6637F9A2-ADBE-66D4-81FB-389D653AFDD8}"/>
          </ac:picMkLst>
        </pc:picChg>
        <pc:picChg chg="add del mod">
          <ac:chgData name="Charles Williams" userId="03c1a7b85f093646" providerId="LiveId" clId="{B76E3F42-B48C-4A2A-950C-981FD30FB9B3}" dt="2025-03-26T22:52:08.399" v="1105" actId="21"/>
          <ac:picMkLst>
            <pc:docMk/>
            <pc:sldMk cId="1513177747" sldId="266"/>
            <ac:picMk id="14" creationId="{6637F9A2-ADBE-66D4-81FB-389D653AFDD8}"/>
          </ac:picMkLst>
        </pc:picChg>
        <pc:picChg chg="add del mod">
          <ac:chgData name="Charles Williams" userId="03c1a7b85f093646" providerId="LiveId" clId="{B76E3F42-B48C-4A2A-950C-981FD30FB9B3}" dt="2025-03-27T02:42:00.035" v="1119" actId="478"/>
          <ac:picMkLst>
            <pc:docMk/>
            <pc:sldMk cId="1513177747" sldId="266"/>
            <ac:picMk id="15" creationId="{6637F9A2-ADBE-66D4-81FB-389D653AFDD8}"/>
          </ac:picMkLst>
        </pc:picChg>
        <pc:picChg chg="add del mod">
          <ac:chgData name="Charles Williams" userId="03c1a7b85f093646" providerId="LiveId" clId="{B76E3F42-B48C-4A2A-950C-981FD30FB9B3}" dt="2025-03-27T02:41:58.278" v="1118" actId="478"/>
          <ac:picMkLst>
            <pc:docMk/>
            <pc:sldMk cId="1513177747" sldId="266"/>
            <ac:picMk id="20" creationId="{7B7207A6-568E-A0AC-B2D7-8DC764F27361}"/>
          </ac:picMkLst>
        </pc:picChg>
      </pc:sldChg>
      <pc:sldChg chg="addSp delSp modSp new mod">
        <pc:chgData name="Charles Williams" userId="03c1a7b85f093646" providerId="LiveId" clId="{B76E3F42-B48C-4A2A-950C-981FD30FB9B3}" dt="2025-03-26T22:41:11.915" v="1084" actId="14100"/>
        <pc:sldMkLst>
          <pc:docMk/>
          <pc:sldMk cId="3685388113" sldId="267"/>
        </pc:sldMkLst>
        <pc:spChg chg="mod">
          <ac:chgData name="Charles Williams" userId="03c1a7b85f093646" providerId="LiveId" clId="{B76E3F42-B48C-4A2A-950C-981FD30FB9B3}" dt="2025-03-26T22:41:01.398" v="1083" actId="20577"/>
          <ac:spMkLst>
            <pc:docMk/>
            <pc:sldMk cId="3685388113" sldId="267"/>
            <ac:spMk id="2" creationId="{54C879B0-7071-DB70-159A-64BCF81007A2}"/>
          </ac:spMkLst>
        </pc:spChg>
        <pc:spChg chg="del">
          <ac:chgData name="Charles Williams" userId="03c1a7b85f093646" providerId="LiveId" clId="{B76E3F42-B48C-4A2A-950C-981FD30FB9B3}" dt="2025-03-26T22:40:11.221" v="1028" actId="22"/>
          <ac:spMkLst>
            <pc:docMk/>
            <pc:sldMk cId="3685388113" sldId="267"/>
            <ac:spMk id="3" creationId="{1326AF1C-F7D1-7295-0D4F-ABBE4A2A36FB}"/>
          </ac:spMkLst>
        </pc:spChg>
        <pc:picChg chg="add mod ord">
          <ac:chgData name="Charles Williams" userId="03c1a7b85f093646" providerId="LiveId" clId="{B76E3F42-B48C-4A2A-950C-981FD30FB9B3}" dt="2025-03-26T22:41:11.915" v="1084" actId="14100"/>
          <ac:picMkLst>
            <pc:docMk/>
            <pc:sldMk cId="3685388113" sldId="267"/>
            <ac:picMk id="5" creationId="{1FB9E128-7646-DC4D-7382-123CA6BF8C48}"/>
          </ac:picMkLst>
        </pc:picChg>
      </pc:sldChg>
      <pc:sldChg chg="modSp new mod">
        <pc:chgData name="Charles Williams" userId="03c1a7b85f093646" providerId="LiveId" clId="{B76E3F42-B48C-4A2A-950C-981FD30FB9B3}" dt="2025-03-27T03:33:32.449" v="1975" actId="255"/>
        <pc:sldMkLst>
          <pc:docMk/>
          <pc:sldMk cId="1363164844" sldId="268"/>
        </pc:sldMkLst>
        <pc:spChg chg="mod">
          <ac:chgData name="Charles Williams" userId="03c1a7b85f093646" providerId="LiveId" clId="{B76E3F42-B48C-4A2A-950C-981FD30FB9B3}" dt="2025-03-27T02:56:11.281" v="1145" actId="20577"/>
          <ac:spMkLst>
            <pc:docMk/>
            <pc:sldMk cId="1363164844" sldId="268"/>
            <ac:spMk id="2" creationId="{4F6CEE97-69BA-7B66-F4B5-6A4A646D9A27}"/>
          </ac:spMkLst>
        </pc:spChg>
        <pc:spChg chg="mod">
          <ac:chgData name="Charles Williams" userId="03c1a7b85f093646" providerId="LiveId" clId="{B76E3F42-B48C-4A2A-950C-981FD30FB9B3}" dt="2025-03-27T03:33:32.449" v="1975" actId="255"/>
          <ac:spMkLst>
            <pc:docMk/>
            <pc:sldMk cId="1363164844" sldId="268"/>
            <ac:spMk id="3" creationId="{AC07F0B6-BDB5-1713-4D0C-1AF2006EA54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3/26/2025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3/26/2025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3/26/2025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3/26/2025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3/26/2025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3/26/2025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wordsforthewise/lending-clu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hyperlink" Target="https://www.wallpaperflare.com/project-management-clipart-planning-business-project-manager-wallpaper-ukdls" TargetMode="External"/><Relationship Id="rId3" Type="http://schemas.openxmlformats.org/officeDocument/2006/relationships/image" Target="../media/image6.svg"/><Relationship Id="rId7" Type="http://schemas.openxmlformats.org/officeDocument/2006/relationships/image" Target="../media/image8.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foto.wuestenigel.com/money-bag-with-credit-text/" TargetMode="External"/><Relationship Id="rId5" Type="http://schemas.openxmlformats.org/officeDocument/2006/relationships/image" Target="../media/image7.jpeg"/><Relationship Id="rId4" Type="http://schemas.openxmlformats.org/officeDocument/2006/relationships/hyperlink" Target="https://blog.tohojo.dk/2016/05/the-ath9k-tx-path.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idney05233152.wikidot.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r>
              <a:rPr lang="en-US" b="0" i="0" dirty="0">
                <a:effectLst/>
                <a:latin typeface="Arial" panose="020B0604020202020204" pitchFamily="34" charset="0"/>
              </a:rPr>
              <a:t>Project Proposal: Loan </a:t>
            </a:r>
            <a:br>
              <a:rPr lang="en-US" dirty="0"/>
            </a:br>
            <a:r>
              <a:rPr lang="en-US" b="0" i="0" dirty="0">
                <a:effectLst/>
                <a:latin typeface="Arial" panose="020B0604020202020204" pitchFamily="34" charset="0"/>
              </a:rPr>
              <a:t>Approval Prediction Using </a:t>
            </a:r>
            <a:br>
              <a:rPr lang="en-US" dirty="0"/>
            </a:br>
            <a:r>
              <a:rPr lang="en-US" b="0" i="0" dirty="0">
                <a:effectLst/>
                <a:latin typeface="Arial" panose="020B0604020202020204" pitchFamily="34" charset="0"/>
              </a:rPr>
              <a:t>Machine Learning</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fontScale="77500" lnSpcReduction="20000"/>
          </a:bodyPr>
          <a:lstStyle/>
          <a:p>
            <a:r>
              <a:rPr lang="en-US" dirty="0"/>
              <a:t>Team Contributors include Maryann Grace, Tyquese Taplin, Isaiah Rollie, Logan Dameron, Metaferya Fitsum, Inshirah Khatib, Cordette Gillis &amp; Charles Williams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B023F-4223-1A54-D7BC-8C7CB3589981}"/>
              </a:ext>
            </a:extLst>
          </p:cNvPr>
          <p:cNvSpPr>
            <a:spLocks noGrp="1"/>
          </p:cNvSpPr>
          <p:nvPr>
            <p:ph type="title"/>
          </p:nvPr>
        </p:nvSpPr>
        <p:spPr/>
        <p:txBody>
          <a:bodyPr/>
          <a:lstStyle/>
          <a:p>
            <a:r>
              <a:rPr lang="en-US" dirty="0"/>
              <a:t>Trained Model</a:t>
            </a:r>
          </a:p>
        </p:txBody>
      </p:sp>
      <p:sp>
        <p:nvSpPr>
          <p:cNvPr id="3" name="Content Placeholder 2">
            <a:extLst>
              <a:ext uri="{FF2B5EF4-FFF2-40B4-BE49-F238E27FC236}">
                <a16:creationId xmlns:a16="http://schemas.microsoft.com/office/drawing/2014/main" id="{04747E64-DEA9-7895-87D0-015326649B57}"/>
              </a:ext>
            </a:extLst>
          </p:cNvPr>
          <p:cNvSpPr>
            <a:spLocks noGrp="1"/>
          </p:cNvSpPr>
          <p:nvPr>
            <p:ph idx="1"/>
          </p:nvPr>
        </p:nvSpPr>
        <p:spPr>
          <a:xfrm>
            <a:off x="518439" y="1988909"/>
            <a:ext cx="11029615" cy="1298807"/>
          </a:xfrm>
        </p:spPr>
        <p:txBody>
          <a:bodyPr/>
          <a:lstStyle/>
          <a:p>
            <a:pPr marL="0" indent="0">
              <a:buNone/>
            </a:pPr>
            <a:r>
              <a:rPr lang="en-US" dirty="0"/>
              <a:t>The trained test model created a Classification Report aka “Confusion Matrix” giving us an accuracy: 100.00%</a:t>
            </a:r>
          </a:p>
          <a:p>
            <a:endParaRPr lang="en-US" dirty="0"/>
          </a:p>
        </p:txBody>
      </p:sp>
      <p:pic>
        <p:nvPicPr>
          <p:cNvPr id="5" name="Picture 4">
            <a:extLst>
              <a:ext uri="{FF2B5EF4-FFF2-40B4-BE49-F238E27FC236}">
                <a16:creationId xmlns:a16="http://schemas.microsoft.com/office/drawing/2014/main" id="{837B7D5A-4D20-83BD-F67F-FB10AC0B3FF8}"/>
              </a:ext>
            </a:extLst>
          </p:cNvPr>
          <p:cNvPicPr>
            <a:picLocks noChangeAspect="1"/>
          </p:cNvPicPr>
          <p:nvPr/>
        </p:nvPicPr>
        <p:blipFill>
          <a:blip r:embed="rId2"/>
          <a:stretch>
            <a:fillRect/>
          </a:stretch>
        </p:blipFill>
        <p:spPr>
          <a:xfrm>
            <a:off x="376520" y="3385750"/>
            <a:ext cx="4482352" cy="2770094"/>
          </a:xfrm>
          <a:prstGeom prst="rect">
            <a:avLst/>
          </a:prstGeom>
        </p:spPr>
      </p:pic>
      <p:pic>
        <p:nvPicPr>
          <p:cNvPr id="7" name="Picture 6">
            <a:extLst>
              <a:ext uri="{FF2B5EF4-FFF2-40B4-BE49-F238E27FC236}">
                <a16:creationId xmlns:a16="http://schemas.microsoft.com/office/drawing/2014/main" id="{3BF7D180-49AC-1689-413E-03EA10E3D012}"/>
              </a:ext>
            </a:extLst>
          </p:cNvPr>
          <p:cNvPicPr>
            <a:picLocks noChangeAspect="1"/>
          </p:cNvPicPr>
          <p:nvPr/>
        </p:nvPicPr>
        <p:blipFill>
          <a:blip r:embed="rId3"/>
          <a:stretch>
            <a:fillRect/>
          </a:stretch>
        </p:blipFill>
        <p:spPr>
          <a:xfrm>
            <a:off x="5063544" y="2994212"/>
            <a:ext cx="5909256" cy="3863788"/>
          </a:xfrm>
          <a:prstGeom prst="rect">
            <a:avLst/>
          </a:prstGeom>
        </p:spPr>
      </p:pic>
    </p:spTree>
    <p:extLst>
      <p:ext uri="{BB962C8B-B14F-4D97-AF65-F5344CB8AC3E}">
        <p14:creationId xmlns:p14="http://schemas.microsoft.com/office/powerpoint/2010/main" val="2773693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EE97-69BA-7B66-F4B5-6A4A646D9A27}"/>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id="{AC07F0B6-BDB5-1713-4D0C-1AF2006EA542}"/>
              </a:ext>
            </a:extLst>
          </p:cNvPr>
          <p:cNvSpPr>
            <a:spLocks noGrp="1"/>
          </p:cNvSpPr>
          <p:nvPr>
            <p:ph idx="1"/>
          </p:nvPr>
        </p:nvSpPr>
        <p:spPr/>
        <p:txBody>
          <a:bodyPr>
            <a:normAutofit/>
          </a:bodyPr>
          <a:lstStyle/>
          <a:p>
            <a:pPr marL="0" marR="0" indent="0">
              <a:lnSpc>
                <a:spcPct val="115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Our team created a model for businesses that want to analyze the projected customer need for various mortgage products. The target audience consists of buyers who are ready, willing, and able to purchase a property. The term property broadly refers to but isn’t limited to things such as a commercial building, a primary residence, an investment property, or land. This project focuses on the accuracy of credit scores, the classification report of the borrower, showcases the confusion matrix, and other facets of the mortgage process.  This model will help companies quickly assess a borrower’s availability to purchase a property.</a:t>
            </a:r>
          </a:p>
        </p:txBody>
      </p:sp>
    </p:spTree>
    <p:extLst>
      <p:ext uri="{BB962C8B-B14F-4D97-AF65-F5344CB8AC3E}">
        <p14:creationId xmlns:p14="http://schemas.microsoft.com/office/powerpoint/2010/main" val="1363164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3AB2-7ED4-75D5-0206-26B1197212FF}"/>
              </a:ext>
            </a:extLst>
          </p:cNvPr>
          <p:cNvSpPr>
            <a:spLocks noGrp="1"/>
          </p:cNvSpPr>
          <p:nvPr>
            <p:ph type="title"/>
          </p:nvPr>
        </p:nvSpPr>
        <p:spPr/>
        <p:txBody>
          <a:bodyPr/>
          <a:lstStyle/>
          <a:p>
            <a:r>
              <a:rPr lang="en-US" b="0" i="0" dirty="0">
                <a:effectLst/>
                <a:latin typeface="Arial" panose="020B0604020202020204" pitchFamily="34" charset="0"/>
              </a:rPr>
              <a:t>Dataset</a:t>
            </a:r>
            <a:endParaRPr lang="en-US" dirty="0"/>
          </a:p>
        </p:txBody>
      </p:sp>
      <p:sp>
        <p:nvSpPr>
          <p:cNvPr id="3" name="Content Placeholder 2">
            <a:extLst>
              <a:ext uri="{FF2B5EF4-FFF2-40B4-BE49-F238E27FC236}">
                <a16:creationId xmlns:a16="http://schemas.microsoft.com/office/drawing/2014/main" id="{AAA20888-574F-04A3-4798-2F937EADD744}"/>
              </a:ext>
            </a:extLst>
          </p:cNvPr>
          <p:cNvSpPr>
            <a:spLocks noGrp="1"/>
          </p:cNvSpPr>
          <p:nvPr>
            <p:ph idx="1"/>
          </p:nvPr>
        </p:nvSpPr>
        <p:spPr/>
        <p:txBody>
          <a:bodyPr>
            <a:normAutofit/>
          </a:bodyPr>
          <a:lstStyle/>
          <a:p>
            <a:r>
              <a:rPr lang="en-US" b="1" i="0" dirty="0">
                <a:solidFill>
                  <a:srgbClr val="1F2328"/>
                </a:solidFill>
                <a:effectLst/>
                <a:latin typeface="-apple-system"/>
              </a:rPr>
              <a:t>Source</a:t>
            </a:r>
            <a:r>
              <a:rPr lang="en-US" b="0" i="0" dirty="0">
                <a:solidFill>
                  <a:srgbClr val="1F2328"/>
                </a:solidFill>
                <a:effectLst/>
                <a:latin typeface="-apple-system"/>
              </a:rPr>
              <a:t>: </a:t>
            </a:r>
            <a:r>
              <a:rPr lang="en-US" b="0" i="0" u="sng" dirty="0">
                <a:solidFill>
                  <a:srgbClr val="1F2328"/>
                </a:solidFill>
                <a:effectLst/>
                <a:latin typeface="-apple-system"/>
                <a:hlinkClick r:id="rId2"/>
              </a:rPr>
              <a:t>LendingClub Loan Data on Kaggle</a:t>
            </a:r>
            <a:endParaRPr lang="en-US" b="0" i="0" dirty="0">
              <a:effectLst/>
              <a:latin typeface="Arial" panose="020B0604020202020204" pitchFamily="34" charset="0"/>
            </a:endParaRPr>
          </a:p>
          <a:p>
            <a:r>
              <a:rPr lang="en-US" b="0" i="0" dirty="0">
                <a:effectLst/>
                <a:latin typeface="Arial" panose="020B0604020202020204" pitchFamily="34" charset="0"/>
              </a:rPr>
              <a:t>We are using the LendingClub Loan Data from Kaggle, which contains </a:t>
            </a:r>
            <a:br>
              <a:rPr lang="en-US" dirty="0"/>
            </a:br>
            <a:r>
              <a:rPr lang="en-US" b="0" i="0" dirty="0">
                <a:effectLst/>
                <a:latin typeface="Arial" panose="020B0604020202020204" pitchFamily="34" charset="0"/>
              </a:rPr>
              <a:t>detailed information on personal loan applications. The dataset includes over</a:t>
            </a:r>
            <a:br>
              <a:rPr lang="en-US" dirty="0"/>
            </a:br>
            <a:r>
              <a:rPr lang="en-US" b="0" i="0" dirty="0">
                <a:effectLst/>
                <a:latin typeface="Arial" panose="020B0604020202020204" pitchFamily="34" charset="0"/>
              </a:rPr>
              <a:t>1 million records and covers borrower attributes like income, employment, </a:t>
            </a:r>
            <a:br>
              <a:rPr lang="en-US" dirty="0"/>
            </a:br>
            <a:r>
              <a:rPr lang="en-US" b="0" i="0" dirty="0">
                <a:effectLst/>
                <a:latin typeface="Arial" panose="020B0604020202020204" pitchFamily="34" charset="0"/>
              </a:rPr>
              <a:t>credit grade, loan amount, and purpose. It is well-suited for a binary </a:t>
            </a:r>
            <a:br>
              <a:rPr lang="en-US" dirty="0"/>
            </a:br>
            <a:r>
              <a:rPr lang="en-US" b="0" i="0" dirty="0">
                <a:effectLst/>
                <a:latin typeface="Arial" panose="020B0604020202020204" pitchFamily="34" charset="0"/>
              </a:rPr>
              <a:t>classification task.</a:t>
            </a:r>
            <a:br>
              <a:rPr lang="en-US" dirty="0"/>
            </a:br>
            <a:r>
              <a:rPr lang="en-US" b="0" i="0" dirty="0">
                <a:effectLst/>
                <a:latin typeface="Arial" panose="020B0604020202020204" pitchFamily="34" charset="0"/>
              </a:rPr>
              <a:t>Dataset Link: https://www.kaggle.com/datasets/wordsforthewise/lending-</a:t>
            </a:r>
            <a:br>
              <a:rPr lang="en-US" dirty="0"/>
            </a:br>
            <a:r>
              <a:rPr lang="en-US" b="0" i="0" dirty="0">
                <a:effectLst/>
                <a:latin typeface="Arial" panose="020B0604020202020204" pitchFamily="34" charset="0"/>
              </a:rPr>
              <a:t>club</a:t>
            </a:r>
            <a:br>
              <a:rPr lang="en-US" dirty="0"/>
            </a:br>
            <a:endParaRPr lang="en-US" dirty="0"/>
          </a:p>
          <a:p>
            <a:r>
              <a:rPr lang="en-US" b="1" i="0" dirty="0">
                <a:solidFill>
                  <a:srgbClr val="1F2328"/>
                </a:solidFill>
                <a:effectLst/>
                <a:latin typeface="-apple-system"/>
              </a:rPr>
              <a:t>Key Fields</a:t>
            </a:r>
            <a:r>
              <a:rPr lang="en-US" b="0" i="0" dirty="0">
                <a:solidFill>
                  <a:srgbClr val="1F2328"/>
                </a:solidFill>
                <a:effectLst/>
                <a:latin typeface="-apple-system"/>
              </a:rPr>
              <a:t>: </a:t>
            </a:r>
          </a:p>
          <a:p>
            <a:endParaRPr lang="en-US" dirty="0"/>
          </a:p>
        </p:txBody>
      </p:sp>
    </p:spTree>
    <p:extLst>
      <p:ext uri="{BB962C8B-B14F-4D97-AF65-F5344CB8AC3E}">
        <p14:creationId xmlns:p14="http://schemas.microsoft.com/office/powerpoint/2010/main" val="2888919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EB39-8297-4292-5466-7D8A2239BF1C}"/>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8D3FDD3B-7045-C595-FDA9-5235F52BC911}"/>
              </a:ext>
            </a:extLst>
          </p:cNvPr>
          <p:cNvPicPr>
            <a:picLocks noGrp="1" noChangeAspect="1"/>
          </p:cNvPicPr>
          <p:nvPr>
            <p:ph idx="1"/>
          </p:nvPr>
        </p:nvPicPr>
        <p:blipFill>
          <a:blip r:embed="rId2"/>
          <a:stretch>
            <a:fillRect/>
          </a:stretch>
        </p:blipFill>
        <p:spPr>
          <a:xfrm>
            <a:off x="850133" y="2473570"/>
            <a:ext cx="10687443" cy="1452282"/>
          </a:xfrm>
        </p:spPr>
      </p:pic>
      <p:pic>
        <p:nvPicPr>
          <p:cNvPr id="7" name="Picture 6">
            <a:extLst>
              <a:ext uri="{FF2B5EF4-FFF2-40B4-BE49-F238E27FC236}">
                <a16:creationId xmlns:a16="http://schemas.microsoft.com/office/drawing/2014/main" id="{F90B2FF5-5F4A-5FAA-D8DC-161DE09479A5}"/>
              </a:ext>
            </a:extLst>
          </p:cNvPr>
          <p:cNvPicPr>
            <a:picLocks noChangeAspect="1"/>
          </p:cNvPicPr>
          <p:nvPr/>
        </p:nvPicPr>
        <p:blipFill>
          <a:blip r:embed="rId3"/>
          <a:stretch>
            <a:fillRect/>
          </a:stretch>
        </p:blipFill>
        <p:spPr>
          <a:xfrm>
            <a:off x="581192" y="702156"/>
            <a:ext cx="11773557" cy="1309524"/>
          </a:xfrm>
          <a:prstGeom prst="rect">
            <a:avLst/>
          </a:prstGeom>
        </p:spPr>
      </p:pic>
      <p:pic>
        <p:nvPicPr>
          <p:cNvPr id="9" name="Picture 8">
            <a:extLst>
              <a:ext uri="{FF2B5EF4-FFF2-40B4-BE49-F238E27FC236}">
                <a16:creationId xmlns:a16="http://schemas.microsoft.com/office/drawing/2014/main" id="{506C6A78-D047-37BF-4775-341D0EF7C1D7}"/>
              </a:ext>
            </a:extLst>
          </p:cNvPr>
          <p:cNvPicPr>
            <a:picLocks noChangeAspect="1"/>
          </p:cNvPicPr>
          <p:nvPr/>
        </p:nvPicPr>
        <p:blipFill>
          <a:blip r:embed="rId4"/>
          <a:stretch>
            <a:fillRect/>
          </a:stretch>
        </p:blipFill>
        <p:spPr>
          <a:xfrm>
            <a:off x="518033" y="4598194"/>
            <a:ext cx="4448413" cy="2000529"/>
          </a:xfrm>
          <a:prstGeom prst="rect">
            <a:avLst/>
          </a:prstGeom>
        </p:spPr>
      </p:pic>
    </p:spTree>
    <p:extLst>
      <p:ext uri="{BB962C8B-B14F-4D97-AF65-F5344CB8AC3E}">
        <p14:creationId xmlns:p14="http://schemas.microsoft.com/office/powerpoint/2010/main" val="2151093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b="0" i="0" dirty="0">
                <a:effectLst/>
                <a:latin typeface="Arial" panose="020B0604020202020204" pitchFamily="34" charset="0"/>
              </a:rPr>
              <a:t>Main Objective</a:t>
            </a:r>
            <a:endParaRPr lang="en-US" dirty="0"/>
          </a:p>
        </p:txBody>
      </p:sp>
      <p:sp>
        <p:nvSpPr>
          <p:cNvPr id="5" name="Content Placeholder 4">
            <a:extLst>
              <a:ext uri="{FF2B5EF4-FFF2-40B4-BE49-F238E27FC236}">
                <a16:creationId xmlns:a16="http://schemas.microsoft.com/office/drawing/2014/main" id="{CB22449E-92A3-F1A7-EBFC-BC3BCD7955CF}"/>
              </a:ext>
            </a:extLst>
          </p:cNvPr>
          <p:cNvSpPr>
            <a:spLocks noGrp="1"/>
          </p:cNvSpPr>
          <p:nvPr>
            <p:ph idx="1"/>
          </p:nvPr>
        </p:nvSpPr>
        <p:spPr/>
        <p:txBody>
          <a:bodyPr/>
          <a:lstStyle/>
          <a:p>
            <a:r>
              <a:rPr lang="en-US" b="0" i="0" dirty="0">
                <a:effectLst/>
                <a:latin typeface="Arial" panose="020B0604020202020204" pitchFamily="34" charset="0"/>
              </a:rPr>
              <a:t>To build a machine learning model that predicts whether a loan application </a:t>
            </a:r>
            <a:br>
              <a:rPr lang="en-US" dirty="0"/>
            </a:br>
            <a:r>
              <a:rPr lang="en-US" b="0" i="0" dirty="0">
                <a:effectLst/>
                <a:latin typeface="Arial" panose="020B0604020202020204" pitchFamily="34" charset="0"/>
              </a:rPr>
              <a:t>should be approved (binary: Yes/No) based on borrower financial and </a:t>
            </a:r>
            <a:br>
              <a:rPr lang="en-US" dirty="0"/>
            </a:br>
            <a:r>
              <a:rPr lang="en-US" b="0" i="0" dirty="0">
                <a:effectLst/>
                <a:latin typeface="Arial" panose="020B0604020202020204" pitchFamily="34" charset="0"/>
              </a:rPr>
              <a:t>demographic details. The goal is to simulate a data-driven loan evaluation </a:t>
            </a:r>
            <a:br>
              <a:rPr lang="en-US" dirty="0"/>
            </a:br>
            <a:r>
              <a:rPr lang="en-US" b="0" i="0" dirty="0">
                <a:effectLst/>
                <a:latin typeface="Arial" panose="020B0604020202020204" pitchFamily="34" charset="0"/>
              </a:rPr>
              <a:t>system that mirrors the decision-making process of real-world lenders. By </a:t>
            </a:r>
            <a:br>
              <a:rPr lang="en-US" dirty="0"/>
            </a:br>
            <a:r>
              <a:rPr lang="en-US" b="0" i="0" dirty="0">
                <a:effectLst/>
                <a:latin typeface="Arial" panose="020B0604020202020204" pitchFamily="34" charset="0"/>
              </a:rPr>
              <a:t>analyzing features like income, credit history, loan amount, and employment</a:t>
            </a:r>
            <a:br>
              <a:rPr lang="en-US" dirty="0"/>
            </a:br>
            <a:r>
              <a:rPr lang="en-US" b="0" i="0" dirty="0">
                <a:effectLst/>
                <a:latin typeface="Arial" panose="020B0604020202020204" pitchFamily="34" charset="0"/>
              </a:rPr>
              <a:t>status, the model will help identify approval likelihood and highlight key </a:t>
            </a:r>
            <a:br>
              <a:rPr lang="en-US" dirty="0"/>
            </a:br>
            <a:r>
              <a:rPr lang="en-US" b="0" i="0" dirty="0">
                <a:effectLst/>
                <a:latin typeface="Arial" panose="020B0604020202020204" pitchFamily="34" charset="0"/>
              </a:rPr>
              <a:t>contributing factors.</a:t>
            </a:r>
            <a:endParaRPr lang="en-US" dirty="0"/>
          </a:p>
        </p:txBody>
      </p:sp>
      <p:pic>
        <p:nvPicPr>
          <p:cNvPr id="10" name="Graphic 9">
            <a:extLst>
              <a:ext uri="{FF2B5EF4-FFF2-40B4-BE49-F238E27FC236}">
                <a16:creationId xmlns:a16="http://schemas.microsoft.com/office/drawing/2014/main" id="{04F68D5F-2806-6F10-E249-A3F4B65594B1}"/>
              </a:ext>
            </a:extLst>
          </p:cNvPr>
          <p:cNvPicPr>
            <a:picLocks noChangeAspect="1"/>
          </p:cNvPicPr>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6262015" y="604551"/>
            <a:ext cx="2741886" cy="2519681"/>
          </a:xfrm>
          <a:prstGeom prst="rect">
            <a:avLst/>
          </a:prstGeom>
        </p:spPr>
      </p:pic>
      <p:pic>
        <p:nvPicPr>
          <p:cNvPr id="13" name="Picture 12">
            <a:extLst>
              <a:ext uri="{FF2B5EF4-FFF2-40B4-BE49-F238E27FC236}">
                <a16:creationId xmlns:a16="http://schemas.microsoft.com/office/drawing/2014/main" id="{AF66173A-6499-E61C-74B4-677BF64CA8F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003901" y="604553"/>
            <a:ext cx="2741886" cy="2519680"/>
          </a:xfrm>
          <a:prstGeom prst="rect">
            <a:avLst/>
          </a:prstGeom>
        </p:spPr>
      </p:pic>
      <p:sp>
        <p:nvSpPr>
          <p:cNvPr id="14" name="TextBox 13">
            <a:extLst>
              <a:ext uri="{FF2B5EF4-FFF2-40B4-BE49-F238E27FC236}">
                <a16:creationId xmlns:a16="http://schemas.microsoft.com/office/drawing/2014/main" id="{CD3918CA-1380-8A69-A101-9A0F06DB08D1}"/>
              </a:ext>
            </a:extLst>
          </p:cNvPr>
          <p:cNvSpPr txBox="1"/>
          <p:nvPr/>
        </p:nvSpPr>
        <p:spPr>
          <a:xfrm>
            <a:off x="6654800" y="3349227"/>
            <a:ext cx="2741886" cy="230832"/>
          </a:xfrm>
          <a:prstGeom prst="rect">
            <a:avLst/>
          </a:prstGeom>
          <a:noFill/>
        </p:spPr>
        <p:txBody>
          <a:bodyPr wrap="square" rtlCol="0">
            <a:spAutoFit/>
          </a:bodyPr>
          <a:lstStyle/>
          <a:p>
            <a:r>
              <a:rPr lang="en-US" sz="900" dirty="0"/>
              <a:t> Y</a:t>
            </a:r>
          </a:p>
        </p:txBody>
      </p:sp>
      <p:pic>
        <p:nvPicPr>
          <p:cNvPr id="20" name="Picture 19">
            <a:extLst>
              <a:ext uri="{FF2B5EF4-FFF2-40B4-BE49-F238E27FC236}">
                <a16:creationId xmlns:a16="http://schemas.microsoft.com/office/drawing/2014/main" id="{1FB9F35D-70EF-A3A4-113D-E3DFE6346A22}"/>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810000" y="604553"/>
            <a:ext cx="2452015" cy="2519680"/>
          </a:xfrm>
          <a:prstGeom prst="rect">
            <a:avLst/>
          </a:prstGeom>
        </p:spPr>
      </p:pic>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879B0-7071-DB70-159A-64BCF81007A2}"/>
              </a:ext>
            </a:extLst>
          </p:cNvPr>
          <p:cNvSpPr>
            <a:spLocks noGrp="1"/>
          </p:cNvSpPr>
          <p:nvPr>
            <p:ph type="title"/>
          </p:nvPr>
        </p:nvSpPr>
        <p:spPr/>
        <p:txBody>
          <a:bodyPr/>
          <a:lstStyle/>
          <a:p>
            <a:r>
              <a:rPr lang="en-US" dirty="0"/>
              <a:t>Imports used to create Model</a:t>
            </a:r>
          </a:p>
        </p:txBody>
      </p:sp>
      <p:pic>
        <p:nvPicPr>
          <p:cNvPr id="5" name="Content Placeholder 4">
            <a:extLst>
              <a:ext uri="{FF2B5EF4-FFF2-40B4-BE49-F238E27FC236}">
                <a16:creationId xmlns:a16="http://schemas.microsoft.com/office/drawing/2014/main" id="{1FB9E128-7646-DC4D-7382-123CA6BF8C48}"/>
              </a:ext>
            </a:extLst>
          </p:cNvPr>
          <p:cNvPicPr>
            <a:picLocks noGrp="1" noChangeAspect="1"/>
          </p:cNvPicPr>
          <p:nvPr>
            <p:ph idx="1"/>
          </p:nvPr>
        </p:nvPicPr>
        <p:blipFill>
          <a:blip r:embed="rId2"/>
          <a:stretch>
            <a:fillRect/>
          </a:stretch>
        </p:blipFill>
        <p:spPr>
          <a:xfrm>
            <a:off x="581193" y="3129613"/>
            <a:ext cx="10059914" cy="2706411"/>
          </a:xfrm>
        </p:spPr>
      </p:pic>
    </p:spTree>
    <p:extLst>
      <p:ext uri="{BB962C8B-B14F-4D97-AF65-F5344CB8AC3E}">
        <p14:creationId xmlns:p14="http://schemas.microsoft.com/office/powerpoint/2010/main" val="368538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3227-9885-CFC4-FCCF-79F63D54E95E}"/>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37920B6B-B08B-E548-F06F-AB4B75011626}"/>
              </a:ext>
            </a:extLst>
          </p:cNvPr>
          <p:cNvPicPr>
            <a:picLocks noGrp="1" noChangeAspect="1"/>
          </p:cNvPicPr>
          <p:nvPr>
            <p:ph idx="1"/>
          </p:nvPr>
        </p:nvPicPr>
        <p:blipFill>
          <a:blip r:embed="rId2"/>
          <a:stretch>
            <a:fillRect/>
          </a:stretch>
        </p:blipFill>
        <p:spPr>
          <a:xfrm>
            <a:off x="878541" y="2931725"/>
            <a:ext cx="10434917" cy="2259106"/>
          </a:xfrm>
        </p:spPr>
      </p:pic>
      <p:pic>
        <p:nvPicPr>
          <p:cNvPr id="7" name="Picture 6">
            <a:extLst>
              <a:ext uri="{FF2B5EF4-FFF2-40B4-BE49-F238E27FC236}">
                <a16:creationId xmlns:a16="http://schemas.microsoft.com/office/drawing/2014/main" id="{94D14B93-CF81-E664-34DF-A3DE8B04D40A}"/>
              </a:ext>
            </a:extLst>
          </p:cNvPr>
          <p:cNvPicPr>
            <a:picLocks noChangeAspect="1"/>
          </p:cNvPicPr>
          <p:nvPr/>
        </p:nvPicPr>
        <p:blipFill>
          <a:blip r:embed="rId3"/>
          <a:stretch>
            <a:fillRect/>
          </a:stretch>
        </p:blipFill>
        <p:spPr>
          <a:xfrm>
            <a:off x="681318" y="960718"/>
            <a:ext cx="5280211" cy="930157"/>
          </a:xfrm>
          <a:prstGeom prst="rect">
            <a:avLst/>
          </a:prstGeom>
        </p:spPr>
      </p:pic>
    </p:spTree>
    <p:extLst>
      <p:ext uri="{BB962C8B-B14F-4D97-AF65-F5344CB8AC3E}">
        <p14:creationId xmlns:p14="http://schemas.microsoft.com/office/powerpoint/2010/main" val="394960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4D76D-6B37-4283-5681-DD8F22D06BA0}"/>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5E7B75C6-BEC6-F5F1-8039-1CBAE66300E4}"/>
              </a:ext>
            </a:extLst>
          </p:cNvPr>
          <p:cNvSpPr>
            <a:spLocks noGrp="1"/>
          </p:cNvSpPr>
          <p:nvPr>
            <p:ph idx="1"/>
          </p:nvPr>
        </p:nvSpPr>
        <p:spPr>
          <a:xfrm>
            <a:off x="581192" y="2547820"/>
            <a:ext cx="11029615" cy="1450439"/>
          </a:xfrm>
        </p:spPr>
        <p:txBody>
          <a:bodyPr>
            <a:normAutofit fontScale="85000" lnSpcReduction="10000"/>
          </a:bodyPr>
          <a:lstStyle/>
          <a:p>
            <a:pPr marL="0" indent="0">
              <a:buNone/>
            </a:pPr>
            <a:endParaRPr lang="en-US" dirty="0"/>
          </a:p>
          <a:p>
            <a:pPr marL="0" indent="0">
              <a:buNone/>
            </a:pPr>
            <a:endParaRPr lang="en-US" dirty="0"/>
          </a:p>
          <a:p>
            <a:pPr marL="0" indent="0">
              <a:buNone/>
            </a:pPr>
            <a:r>
              <a:rPr lang="en-US" dirty="0"/>
              <a:t>The accepted data in the CSV sample utilized information such as, customers delinquent payment status, and history. The various time frames were from (16-30 days late), (31-120 days late) and lastly charge offs, dataset of created output displayed below.</a:t>
            </a:r>
          </a:p>
          <a:p>
            <a:pPr marL="0" indent="0">
              <a:buNone/>
            </a:pPr>
            <a:endParaRPr lang="en-US" dirty="0"/>
          </a:p>
          <a:p>
            <a:pPr marL="0" indent="0">
              <a:buNone/>
            </a:pPr>
            <a:endParaRPr lang="en-US" dirty="0"/>
          </a:p>
        </p:txBody>
      </p:sp>
      <p:pic>
        <p:nvPicPr>
          <p:cNvPr id="10" name="Picture 9">
            <a:extLst>
              <a:ext uri="{FF2B5EF4-FFF2-40B4-BE49-F238E27FC236}">
                <a16:creationId xmlns:a16="http://schemas.microsoft.com/office/drawing/2014/main" id="{01F5C96E-FDBC-6FA2-55A8-4A5DF332E1FF}"/>
              </a:ext>
            </a:extLst>
          </p:cNvPr>
          <p:cNvPicPr>
            <a:picLocks noChangeAspect="1"/>
          </p:cNvPicPr>
          <p:nvPr/>
        </p:nvPicPr>
        <p:blipFill>
          <a:blip r:embed="rId2"/>
          <a:stretch>
            <a:fillRect/>
          </a:stretch>
        </p:blipFill>
        <p:spPr>
          <a:xfrm>
            <a:off x="3576918" y="4180163"/>
            <a:ext cx="4130545" cy="2040886"/>
          </a:xfrm>
          <a:prstGeom prst="rect">
            <a:avLst/>
          </a:prstGeom>
        </p:spPr>
      </p:pic>
      <p:pic>
        <p:nvPicPr>
          <p:cNvPr id="12" name="Picture 11">
            <a:extLst>
              <a:ext uri="{FF2B5EF4-FFF2-40B4-BE49-F238E27FC236}">
                <a16:creationId xmlns:a16="http://schemas.microsoft.com/office/drawing/2014/main" id="{D740DDB3-39A4-62C8-D30D-1B7E724AB28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774141" y="594739"/>
            <a:ext cx="7566212" cy="1746126"/>
          </a:xfrm>
          <a:prstGeom prst="rect">
            <a:avLst/>
          </a:prstGeom>
        </p:spPr>
      </p:pic>
      <p:sp>
        <p:nvSpPr>
          <p:cNvPr id="13" name="TextBox 12">
            <a:extLst>
              <a:ext uri="{FF2B5EF4-FFF2-40B4-BE49-F238E27FC236}">
                <a16:creationId xmlns:a16="http://schemas.microsoft.com/office/drawing/2014/main" id="{B91A602A-D943-2982-6A23-1832A81F2A00}"/>
              </a:ext>
            </a:extLst>
          </p:cNvPr>
          <p:cNvSpPr txBox="1"/>
          <p:nvPr/>
        </p:nvSpPr>
        <p:spPr>
          <a:xfrm>
            <a:off x="0" y="6858000"/>
            <a:ext cx="12192000" cy="230832"/>
          </a:xfrm>
          <a:prstGeom prst="rect">
            <a:avLst/>
          </a:prstGeom>
          <a:noFill/>
        </p:spPr>
        <p:txBody>
          <a:bodyPr wrap="square" rtlCol="0">
            <a:spAutoFit/>
          </a:bodyPr>
          <a:lstStyle/>
          <a:p>
            <a:r>
              <a:rPr lang="en-US" sz="900" dirty="0">
                <a:hlinkClick r:id="rId4" tooltip="http://sidney05233152.wikidot.com/"/>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2820994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210E-1098-8EE9-47A8-B72EE68E1DCE}"/>
              </a:ext>
            </a:extLst>
          </p:cNvPr>
          <p:cNvSpPr>
            <a:spLocks noGrp="1"/>
          </p:cNvSpPr>
          <p:nvPr>
            <p:ph type="title"/>
          </p:nvPr>
        </p:nvSpPr>
        <p:spPr/>
        <p:txBody>
          <a:bodyPr/>
          <a:lstStyle/>
          <a:p>
            <a:r>
              <a:rPr lang="en-US" dirty="0"/>
              <a:t>Relevant Columns in the Data Set</a:t>
            </a:r>
          </a:p>
        </p:txBody>
      </p:sp>
      <p:sp>
        <p:nvSpPr>
          <p:cNvPr id="3" name="Content Placeholder 2">
            <a:extLst>
              <a:ext uri="{FF2B5EF4-FFF2-40B4-BE49-F238E27FC236}">
                <a16:creationId xmlns:a16="http://schemas.microsoft.com/office/drawing/2014/main" id="{E1417B49-A50D-A4A0-CA16-F66ED18B4EA9}"/>
              </a:ext>
            </a:extLst>
          </p:cNvPr>
          <p:cNvSpPr>
            <a:spLocks noGrp="1"/>
          </p:cNvSpPr>
          <p:nvPr>
            <p:ph idx="1"/>
          </p:nvPr>
        </p:nvSpPr>
        <p:spPr/>
        <p:txBody>
          <a:bodyPr>
            <a:normAutofit fontScale="92500" lnSpcReduction="20000"/>
          </a:bodyPr>
          <a:lstStyle/>
          <a:p>
            <a:r>
              <a:rPr lang="en-US" dirty="0"/>
              <a:t>Loan amount</a:t>
            </a:r>
          </a:p>
          <a:p>
            <a:r>
              <a:rPr lang="en-US" dirty="0"/>
              <a:t>Term of mortgage</a:t>
            </a:r>
          </a:p>
          <a:p>
            <a:r>
              <a:rPr lang="en-US" dirty="0"/>
              <a:t>Interest Rate</a:t>
            </a:r>
          </a:p>
          <a:p>
            <a:r>
              <a:rPr lang="en-US" dirty="0"/>
              <a:t>Credit Grade/ Sub Grade</a:t>
            </a:r>
          </a:p>
          <a:p>
            <a:r>
              <a:rPr lang="en-US" dirty="0"/>
              <a:t>Employment Length</a:t>
            </a:r>
          </a:p>
          <a:p>
            <a:r>
              <a:rPr lang="en-US" dirty="0"/>
              <a:t>Annual Income</a:t>
            </a:r>
          </a:p>
          <a:p>
            <a:r>
              <a:rPr lang="en-US" dirty="0"/>
              <a:t>Purpose</a:t>
            </a:r>
          </a:p>
          <a:p>
            <a:r>
              <a:rPr lang="en-US" dirty="0"/>
              <a:t>Verification Status</a:t>
            </a:r>
          </a:p>
          <a:p>
            <a:r>
              <a:rPr lang="en-US" dirty="0"/>
              <a:t>Loan Status Target</a:t>
            </a:r>
          </a:p>
          <a:p>
            <a:pPr marL="0" indent="0">
              <a:buNone/>
            </a:pPr>
            <a:br>
              <a:rPr lang="en-US" dirty="0"/>
            </a:br>
            <a:endParaRPr lang="en-US" dirty="0"/>
          </a:p>
        </p:txBody>
      </p:sp>
    </p:spTree>
    <p:extLst>
      <p:ext uri="{BB962C8B-B14F-4D97-AF65-F5344CB8AC3E}">
        <p14:creationId xmlns:p14="http://schemas.microsoft.com/office/powerpoint/2010/main" val="672450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E054-DF4E-35F6-1DA5-F6AA967A4F37}"/>
              </a:ext>
            </a:extLst>
          </p:cNvPr>
          <p:cNvSpPr>
            <a:spLocks noGrp="1"/>
          </p:cNvSpPr>
          <p:nvPr>
            <p:ph type="title"/>
          </p:nvPr>
        </p:nvSpPr>
        <p:spPr/>
        <p:txBody>
          <a:bodyPr/>
          <a:lstStyle/>
          <a:p>
            <a:r>
              <a:rPr lang="en-US" b="0" i="0" dirty="0">
                <a:effectLst/>
                <a:latin typeface="Arial" panose="020B0604020202020204" pitchFamily="34" charset="0"/>
              </a:rPr>
              <a:t>Intended Deliverables</a:t>
            </a:r>
            <a:endParaRPr lang="en-US" dirty="0"/>
          </a:p>
        </p:txBody>
      </p:sp>
      <p:sp>
        <p:nvSpPr>
          <p:cNvPr id="3" name="Content Placeholder 2">
            <a:extLst>
              <a:ext uri="{FF2B5EF4-FFF2-40B4-BE49-F238E27FC236}">
                <a16:creationId xmlns:a16="http://schemas.microsoft.com/office/drawing/2014/main" id="{BA5FCFF1-05D2-C7B6-0D8C-1F0E9D5CCF12}"/>
              </a:ext>
            </a:extLst>
          </p:cNvPr>
          <p:cNvSpPr>
            <a:spLocks noGrp="1"/>
          </p:cNvSpPr>
          <p:nvPr>
            <p:ph idx="1"/>
          </p:nvPr>
        </p:nvSpPr>
        <p:spPr/>
        <p:txBody>
          <a:bodyPr/>
          <a:lstStyle/>
          <a:p>
            <a:pPr marL="0" indent="0">
              <a:buNone/>
            </a:pPr>
            <a:r>
              <a:rPr lang="en-US" b="0" i="0" dirty="0">
                <a:effectLst/>
                <a:latin typeface="Arial" panose="020B0604020202020204" pitchFamily="34" charset="0"/>
              </a:rPr>
              <a:t>Our final deliverable will include:</a:t>
            </a:r>
          </a:p>
          <a:p>
            <a:pPr marL="0" indent="0">
              <a:buNone/>
            </a:pPr>
            <a:r>
              <a:rPr lang="en-US" dirty="0">
                <a:latin typeface="Arial" panose="020B0604020202020204" pitchFamily="34" charset="0"/>
              </a:rPr>
              <a:t>° </a:t>
            </a:r>
            <a:r>
              <a:rPr lang="en-US" b="0" i="0" dirty="0">
                <a:effectLst/>
                <a:latin typeface="Arial" panose="020B0604020202020204" pitchFamily="34" charset="0"/>
              </a:rPr>
              <a:t>A trained machine learning model that predicts loan approval (Yes/No)</a:t>
            </a:r>
            <a:br>
              <a:rPr lang="en-US" dirty="0"/>
            </a:br>
            <a:r>
              <a:rPr lang="en-US" dirty="0">
                <a:latin typeface="Arial" panose="020B0604020202020204" pitchFamily="34" charset="0"/>
              </a:rPr>
              <a:t>° </a:t>
            </a:r>
            <a:r>
              <a:rPr lang="en-US" b="0" i="0" dirty="0">
                <a:effectLst/>
                <a:latin typeface="Arial" panose="020B0604020202020204" pitchFamily="34" charset="0"/>
              </a:rPr>
              <a:t>An interactive web interface built with Flask, allowing user input and displaying real-time predictions</a:t>
            </a:r>
            <a:br>
              <a:rPr lang="en-US" dirty="0"/>
            </a:br>
            <a:r>
              <a:rPr lang="en-US" dirty="0">
                <a:latin typeface="Arial" panose="020B0604020202020204" pitchFamily="34" charset="0"/>
              </a:rPr>
              <a:t>° </a:t>
            </a:r>
            <a:r>
              <a:rPr lang="en-US" b="0" i="0" dirty="0">
                <a:effectLst/>
                <a:latin typeface="Arial" panose="020B0604020202020204" pitchFamily="34" charset="0"/>
              </a:rPr>
              <a:t>Visualizations using Matplotlib, Plotly, or hvPlot</a:t>
            </a:r>
            <a:br>
              <a:rPr lang="en-US" dirty="0"/>
            </a:br>
            <a:r>
              <a:rPr lang="en-US" dirty="0">
                <a:latin typeface="Arial" panose="020B0604020202020204" pitchFamily="34" charset="0"/>
              </a:rPr>
              <a:t>° </a:t>
            </a:r>
            <a:r>
              <a:rPr lang="en-US" b="0" i="0" dirty="0">
                <a:effectLst/>
                <a:latin typeface="Arial" panose="020B0604020202020204" pitchFamily="34" charset="0"/>
              </a:rPr>
              <a:t>Supporting documentation, Jupyter notebooks, and evaluation results</a:t>
            </a:r>
            <a:br>
              <a:rPr lang="en-US" dirty="0"/>
            </a:br>
            <a:r>
              <a:rPr lang="en-US" dirty="0">
                <a:latin typeface="Arial" panose="020B0604020202020204" pitchFamily="34" charset="0"/>
              </a:rPr>
              <a:t>° </a:t>
            </a:r>
            <a:r>
              <a:rPr lang="en-US" b="0" i="0" dirty="0">
                <a:effectLst/>
                <a:latin typeface="Arial" panose="020B0604020202020204" pitchFamily="34" charset="0"/>
              </a:rPr>
              <a:t>A presentation summarizing objectives, process, and results</a:t>
            </a:r>
            <a:br>
              <a:rPr lang="en-US" dirty="0"/>
            </a:br>
            <a:r>
              <a:rPr lang="en-US" dirty="0">
                <a:latin typeface="Arial" panose="020B0604020202020204" pitchFamily="34" charset="0"/>
              </a:rPr>
              <a:t>° </a:t>
            </a:r>
            <a:r>
              <a:rPr lang="en-US" b="0" i="0" dirty="0">
                <a:effectLst/>
                <a:latin typeface="Arial" panose="020B0604020202020204" pitchFamily="34" charset="0"/>
              </a:rPr>
              <a:t>This deliverable meets assignment requirements by using a real dataset with 100+ records, applying Scikit-</a:t>
            </a:r>
            <a:r>
              <a:rPr lang="en-US" dirty="0">
                <a:latin typeface="Arial" panose="020B0604020202020204" pitchFamily="34" charset="0"/>
              </a:rPr>
              <a:t>     </a:t>
            </a:r>
            <a:r>
              <a:rPr lang="en-US" b="0" i="0" dirty="0">
                <a:effectLst/>
                <a:latin typeface="Arial" panose="020B0604020202020204" pitchFamily="34" charset="0"/>
              </a:rPr>
              <a:t>learn, and incorporating Pandas with at least one visualization library (Matplotlib, Plotly, or hvPlot)</a:t>
            </a:r>
            <a:endParaRPr lang="en-US" dirty="0"/>
          </a:p>
        </p:txBody>
      </p:sp>
    </p:spTree>
    <p:extLst>
      <p:ext uri="{BB962C8B-B14F-4D97-AF65-F5344CB8AC3E}">
        <p14:creationId xmlns:p14="http://schemas.microsoft.com/office/powerpoint/2010/main" val="3425471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65A8-A9B5-A339-3139-34F0618B7825}"/>
              </a:ext>
            </a:extLst>
          </p:cNvPr>
          <p:cNvSpPr>
            <a:spLocks noGrp="1"/>
          </p:cNvSpPr>
          <p:nvPr>
            <p:ph type="title"/>
          </p:nvPr>
        </p:nvSpPr>
        <p:spPr/>
        <p:txBody>
          <a:bodyPr/>
          <a:lstStyle/>
          <a:p>
            <a:r>
              <a:rPr lang="en-US" dirty="0"/>
              <a:t>Loan Data Set for Training Model</a:t>
            </a:r>
          </a:p>
        </p:txBody>
      </p:sp>
      <p:graphicFrame>
        <p:nvGraphicFramePr>
          <p:cNvPr id="23" name="Content Placeholder 22">
            <a:extLst>
              <a:ext uri="{FF2B5EF4-FFF2-40B4-BE49-F238E27FC236}">
                <a16:creationId xmlns:a16="http://schemas.microsoft.com/office/drawing/2014/main" id="{B42B27FC-4B0F-4D64-73D8-3E4C6E583905}"/>
              </a:ext>
            </a:extLst>
          </p:cNvPr>
          <p:cNvGraphicFramePr>
            <a:graphicFrameLocks noGrp="1"/>
          </p:cNvGraphicFramePr>
          <p:nvPr>
            <p:ph idx="1"/>
            <p:extLst>
              <p:ext uri="{D42A27DB-BD31-4B8C-83A1-F6EECF244321}">
                <p14:modId xmlns:p14="http://schemas.microsoft.com/office/powerpoint/2010/main" val="1155631534"/>
              </p:ext>
            </p:extLst>
          </p:nvPr>
        </p:nvGraphicFramePr>
        <p:xfrm>
          <a:off x="851026" y="2105664"/>
          <a:ext cx="9098730" cy="4367556"/>
        </p:xfrm>
        <a:graphic>
          <a:graphicData uri="http://schemas.openxmlformats.org/drawingml/2006/table">
            <a:tbl>
              <a:tblPr>
                <a:tableStyleId>{5C22544A-7EE6-4342-B048-85BDC9FD1C3A}</a:tableStyleId>
              </a:tblPr>
              <a:tblGrid>
                <a:gridCol w="1516455">
                  <a:extLst>
                    <a:ext uri="{9D8B030D-6E8A-4147-A177-3AD203B41FA5}">
                      <a16:colId xmlns:a16="http://schemas.microsoft.com/office/drawing/2014/main" val="2843600043"/>
                    </a:ext>
                  </a:extLst>
                </a:gridCol>
                <a:gridCol w="1516455">
                  <a:extLst>
                    <a:ext uri="{9D8B030D-6E8A-4147-A177-3AD203B41FA5}">
                      <a16:colId xmlns:a16="http://schemas.microsoft.com/office/drawing/2014/main" val="307258903"/>
                    </a:ext>
                  </a:extLst>
                </a:gridCol>
                <a:gridCol w="1516455">
                  <a:extLst>
                    <a:ext uri="{9D8B030D-6E8A-4147-A177-3AD203B41FA5}">
                      <a16:colId xmlns:a16="http://schemas.microsoft.com/office/drawing/2014/main" val="1508785221"/>
                    </a:ext>
                  </a:extLst>
                </a:gridCol>
                <a:gridCol w="1516455">
                  <a:extLst>
                    <a:ext uri="{9D8B030D-6E8A-4147-A177-3AD203B41FA5}">
                      <a16:colId xmlns:a16="http://schemas.microsoft.com/office/drawing/2014/main" val="501117222"/>
                    </a:ext>
                  </a:extLst>
                </a:gridCol>
                <a:gridCol w="1516455">
                  <a:extLst>
                    <a:ext uri="{9D8B030D-6E8A-4147-A177-3AD203B41FA5}">
                      <a16:colId xmlns:a16="http://schemas.microsoft.com/office/drawing/2014/main" val="4031833028"/>
                    </a:ext>
                  </a:extLst>
                </a:gridCol>
                <a:gridCol w="1516455">
                  <a:extLst>
                    <a:ext uri="{9D8B030D-6E8A-4147-A177-3AD203B41FA5}">
                      <a16:colId xmlns:a16="http://schemas.microsoft.com/office/drawing/2014/main" val="2084931879"/>
                    </a:ext>
                  </a:extLst>
                </a:gridCol>
              </a:tblGrid>
              <a:tr h="242642">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0</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2</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3</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4</a:t>
                      </a:r>
                      <a:endParaRPr lang="en-US" sz="1200" b="1"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1232354377"/>
                  </a:ext>
                </a:extLst>
              </a:tr>
              <a:tr h="242642">
                <a:tc>
                  <a:txBody>
                    <a:bodyPr/>
                    <a:lstStyle/>
                    <a:p>
                      <a:pPr algn="l" fontAlgn="b"/>
                      <a:r>
                        <a:rPr lang="en-US" sz="1200" u="none" strike="noStrike" dirty="0">
                          <a:effectLst/>
                        </a:rPr>
                        <a:t>id</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112575999</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122347826</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133439083</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119216681</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142845437</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443765039"/>
                  </a:ext>
                </a:extLst>
              </a:tr>
              <a:tr h="242642">
                <a:tc>
                  <a:txBody>
                    <a:bodyPr/>
                    <a:lstStyle/>
                    <a:p>
                      <a:pPr algn="l" fontAlgn="b"/>
                      <a:r>
                        <a:rPr lang="en-US" sz="1200" u="none" strike="noStrike" dirty="0">
                          <a:effectLst/>
                        </a:rPr>
                        <a:t>issue date</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7/1/2017</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11/1/2017</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6/1/2018</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10/1/2017</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10/1/2018</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3115918287"/>
                  </a:ext>
                </a:extLst>
              </a:tr>
              <a:tr h="242642">
                <a:tc>
                  <a:txBody>
                    <a:bodyPr/>
                    <a:lstStyle/>
                    <a:p>
                      <a:pPr algn="l" fontAlgn="b"/>
                      <a:r>
                        <a:rPr lang="en-US" sz="1200" u="none" strike="noStrike" dirty="0">
                          <a:effectLst/>
                        </a:rPr>
                        <a:t>loan amt</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35000</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12100</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17000</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12000</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14000</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3731860473"/>
                  </a:ext>
                </a:extLst>
              </a:tr>
              <a:tr h="242642">
                <a:tc>
                  <a:txBody>
                    <a:bodyPr/>
                    <a:lstStyle/>
                    <a:p>
                      <a:pPr algn="l" fontAlgn="b"/>
                      <a:r>
                        <a:rPr lang="en-US" sz="1200" u="none" strike="noStrike" dirty="0">
                          <a:effectLst/>
                        </a:rPr>
                        <a:t>term</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60</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36</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36</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60</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36</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1501455569"/>
                  </a:ext>
                </a:extLst>
              </a:tr>
              <a:tr h="242642">
                <a:tc>
                  <a:txBody>
                    <a:bodyPr/>
                    <a:lstStyle/>
                    <a:p>
                      <a:pPr algn="l" fontAlgn="b"/>
                      <a:r>
                        <a:rPr lang="en-US" sz="1200" u="none" strike="noStrike" dirty="0">
                          <a:effectLst/>
                        </a:rPr>
                        <a:t>installment</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851.51</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467.83</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533.5</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327.69</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426.61</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1308497448"/>
                  </a:ext>
                </a:extLst>
              </a:tr>
              <a:tr h="242642">
                <a:tc>
                  <a:txBody>
                    <a:bodyPr/>
                    <a:lstStyle/>
                    <a:p>
                      <a:pPr algn="l" fontAlgn="b"/>
                      <a:r>
                        <a:rPr lang="en-US" sz="1200" u="none" strike="noStrike" dirty="0">
                          <a:effectLst/>
                        </a:rPr>
                        <a:t>emp length</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9</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4</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4</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10+</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4</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30631356"/>
                  </a:ext>
                </a:extLst>
              </a:tr>
              <a:tr h="242642">
                <a:tc>
                  <a:txBody>
                    <a:bodyPr/>
                    <a:lstStyle/>
                    <a:p>
                      <a:pPr algn="l" fontAlgn="b"/>
                      <a:r>
                        <a:rPr lang="en-US" sz="1200" u="none" strike="noStrike" dirty="0">
                          <a:effectLst/>
                        </a:rPr>
                        <a:t>home ownership</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rent</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mortgage</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mortgage</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rent</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mortgage</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1494962018"/>
                  </a:ext>
                </a:extLst>
              </a:tr>
              <a:tr h="242642">
                <a:tc>
                  <a:txBody>
                    <a:bodyPr/>
                    <a:lstStyle/>
                    <a:p>
                      <a:pPr algn="l" fontAlgn="b"/>
                      <a:r>
                        <a:rPr lang="en-US" sz="1200" u="none" strike="noStrike" dirty="0">
                          <a:effectLst/>
                        </a:rPr>
                        <a:t>annual income</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175000</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106000</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65000</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60000</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57000</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3139675008"/>
                  </a:ext>
                </a:extLst>
              </a:tr>
              <a:tr h="242642">
                <a:tc>
                  <a:txBody>
                    <a:bodyPr/>
                    <a:lstStyle/>
                    <a:p>
                      <a:pPr algn="l" fontAlgn="b"/>
                      <a:r>
                        <a:rPr lang="en-US" sz="1200" u="none" strike="noStrike" dirty="0">
                          <a:effectLst/>
                        </a:rPr>
                        <a:t>verification status</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verified</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not verified</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source verified</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verified</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source verified</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1003434371"/>
                  </a:ext>
                </a:extLst>
              </a:tr>
              <a:tr h="242642">
                <a:tc>
                  <a:txBody>
                    <a:bodyPr/>
                    <a:lstStyle/>
                    <a:p>
                      <a:pPr algn="l" fontAlgn="b"/>
                      <a:r>
                        <a:rPr lang="en-US" sz="1200" u="none" strike="noStrike" dirty="0">
                          <a:effectLst/>
                        </a:rPr>
                        <a:t>purpose</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other</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debt cons</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credit card</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det cons</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debt cons</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1660264514"/>
                  </a:ext>
                </a:extLst>
              </a:tr>
              <a:tr h="242642">
                <a:tc>
                  <a:txBody>
                    <a:bodyPr/>
                    <a:lstStyle/>
                    <a:p>
                      <a:pPr algn="l" fontAlgn="b"/>
                      <a:r>
                        <a:rPr lang="en-US" sz="1200" u="none" strike="noStrike" dirty="0">
                          <a:effectLst/>
                        </a:rPr>
                        <a:t>address state</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CA</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VA</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CA</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AZ</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CA</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1903048863"/>
                  </a:ext>
                </a:extLst>
              </a:tr>
              <a:tr h="242642">
                <a:tc>
                  <a:txBody>
                    <a:bodyPr/>
                    <a:lstStyle/>
                    <a:p>
                      <a:pPr algn="l" fontAlgn="b"/>
                      <a:r>
                        <a:rPr lang="en-US" sz="1200" u="none" strike="noStrike" dirty="0" err="1">
                          <a:effectLst/>
                        </a:rPr>
                        <a:t>dti</a:t>
                      </a:r>
                      <a:endParaRPr lang="en-US" sz="1200" b="1"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13.51</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27.47</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12.78</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26.6</a:t>
                      </a:r>
                      <a:endParaRPr lang="en-US" sz="1200" b="0" i="0" u="none" strike="noStrike" dirty="0">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10.74</a:t>
                      </a:r>
                      <a:endParaRPr lang="en-US" sz="1200" b="0" i="0" u="none" strike="noStrike">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409087280"/>
                  </a:ext>
                </a:extLst>
              </a:tr>
              <a:tr h="242642">
                <a:tc>
                  <a:txBody>
                    <a:bodyPr/>
                    <a:lstStyle/>
                    <a:p>
                      <a:pPr algn="l" fontAlgn="b"/>
                      <a:r>
                        <a:rPr lang="en-US" sz="1200" u="none" strike="noStrike">
                          <a:effectLst/>
                        </a:rPr>
                        <a:t>delinquent 2 yrs</a:t>
                      </a:r>
                      <a:endParaRPr lang="en-US" sz="1200" b="1"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525274957"/>
                  </a:ext>
                </a:extLst>
              </a:tr>
              <a:tr h="242642">
                <a:tc>
                  <a:txBody>
                    <a:bodyPr/>
                    <a:lstStyle/>
                    <a:p>
                      <a:pPr algn="l" fontAlgn="b"/>
                      <a:r>
                        <a:rPr lang="en-US" sz="1200" u="none" strike="noStrike">
                          <a:effectLst/>
                        </a:rPr>
                        <a:t>fico range low</a:t>
                      </a:r>
                      <a:endParaRPr lang="en-US" sz="1200" b="1"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710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670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700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660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685</a:t>
                      </a:r>
                      <a:endParaRPr lang="en-US" sz="1200" b="0" i="0" u="none" strike="noStrike">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2101545942"/>
                  </a:ext>
                </a:extLst>
              </a:tr>
              <a:tr h="242642">
                <a:tc>
                  <a:txBody>
                    <a:bodyPr/>
                    <a:lstStyle/>
                    <a:p>
                      <a:pPr algn="l" fontAlgn="b"/>
                      <a:r>
                        <a:rPr lang="en-US" sz="1200" u="none" strike="noStrike">
                          <a:effectLst/>
                        </a:rPr>
                        <a:t>fico range high</a:t>
                      </a:r>
                      <a:endParaRPr lang="en-US" sz="1200" b="1"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714</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674</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704</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664</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689</a:t>
                      </a:r>
                      <a:endParaRPr lang="en-US" sz="1200" b="0" i="0" u="none" strike="noStrike">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2567126309"/>
                  </a:ext>
                </a:extLst>
              </a:tr>
              <a:tr h="242642">
                <a:tc>
                  <a:txBody>
                    <a:bodyPr/>
                    <a:lstStyle/>
                    <a:p>
                      <a:pPr algn="l" fontAlgn="b"/>
                      <a:r>
                        <a:rPr lang="en-US" sz="1200" u="none" strike="noStrike">
                          <a:effectLst/>
                        </a:rPr>
                        <a:t>inq last 6 mths</a:t>
                      </a:r>
                      <a:endParaRPr lang="en-US" sz="1200" b="1"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2</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2491084180"/>
                  </a:ext>
                </a:extLst>
              </a:tr>
              <a:tr h="242642">
                <a:tc>
                  <a:txBody>
                    <a:bodyPr/>
                    <a:lstStyle/>
                    <a:p>
                      <a:pPr algn="l" fontAlgn="b"/>
                      <a:r>
                        <a:rPr lang="en-US" sz="1200" u="none" strike="noStrike">
                          <a:effectLst/>
                        </a:rPr>
                        <a:t>delinquent</a:t>
                      </a:r>
                      <a:endParaRPr lang="en-US" sz="1200" b="1"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1</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8075" marR="8075" marT="8075"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8075" marR="8075" marT="8075" marB="0" anchor="b"/>
                </a:tc>
                <a:extLst>
                  <a:ext uri="{0D108BD9-81ED-4DB2-BD59-A6C34878D82A}">
                    <a16:rowId xmlns:a16="http://schemas.microsoft.com/office/drawing/2014/main" val="1762163805"/>
                  </a:ext>
                </a:extLst>
              </a:tr>
            </a:tbl>
          </a:graphicData>
        </a:graphic>
      </p:graphicFrame>
    </p:spTree>
    <p:extLst>
      <p:ext uri="{BB962C8B-B14F-4D97-AF65-F5344CB8AC3E}">
        <p14:creationId xmlns:p14="http://schemas.microsoft.com/office/powerpoint/2010/main" val="151317774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{9C87BB7A-4D78-438C-B9AF-498796D21A04}tf33552983_win32</Template>
  <TotalTime>520</TotalTime>
  <Words>699</Words>
  <Application>Microsoft Office PowerPoint</Application>
  <PresentationFormat>Widescreen</PresentationFormat>
  <Paragraphs>142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Franklin Gothic Book</vt:lpstr>
      <vt:lpstr>Franklin Gothic Demi</vt:lpstr>
      <vt:lpstr>Wingdings 2</vt:lpstr>
      <vt:lpstr>DividendVTI</vt:lpstr>
      <vt:lpstr>Project Proposal: Loan  Approval Prediction Using  Machine Learning</vt:lpstr>
      <vt:lpstr>PowerPoint Presentation</vt:lpstr>
      <vt:lpstr>Main Objective</vt:lpstr>
      <vt:lpstr>Imports used to create Model</vt:lpstr>
      <vt:lpstr>PowerPoint Presentation</vt:lpstr>
      <vt:lpstr>Data Cleaning</vt:lpstr>
      <vt:lpstr>Relevant Columns in the Data Set</vt:lpstr>
      <vt:lpstr>Intended Deliverables</vt:lpstr>
      <vt:lpstr>Loan Data Set for Training Model</vt:lpstr>
      <vt:lpstr>Trained Model</vt:lpstr>
      <vt:lpstr>         Conclusion</vt:lpstr>
      <vt:lpstr>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Charles Williams</dc:creator>
  <cp:lastModifiedBy>Charles Williams</cp:lastModifiedBy>
  <cp:revision>1</cp:revision>
  <dcterms:created xsi:type="dcterms:W3CDTF">2025-03-25T00:52:12Z</dcterms:created>
  <dcterms:modified xsi:type="dcterms:W3CDTF">2025-03-27T03:34:48Z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