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CDD50-3090-4709-8A83-D121EC621FEF}" type="datetimeFigureOut">
              <a:rPr lang="en-SG" smtClean="0"/>
              <a:t>20/11/2016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5296C-F7ED-4311-807F-FEF8D030C1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2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1F69-3A52-4B87-B92B-E4350BD85CDC}" type="datetime1">
              <a:rPr lang="en-SG" smtClean="0"/>
              <a:t>20/11/2016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1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61ED-A9D5-4551-8491-B120D76FC1A8}" type="datetime1">
              <a:rPr lang="en-SG" smtClean="0"/>
              <a:t>20/11/2016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2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41C8-769B-4555-B147-37D30D4DB379}" type="datetime1">
              <a:rPr lang="en-SG" smtClean="0"/>
              <a:t>20/11/2016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0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80EB-A957-4D07-9B33-2B1896954286}" type="datetime1">
              <a:rPr lang="en-SG" smtClean="0"/>
              <a:t>20/11/2016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1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DD61-C070-46F3-8C05-882FB9A7C835}" type="datetime1">
              <a:rPr lang="en-SG" smtClean="0"/>
              <a:t>20/11/2016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39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A143-B232-4C99-8E86-3A24B872C410}" type="datetime1">
              <a:rPr lang="en-SG" smtClean="0"/>
              <a:t>20/11/2016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8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82E2-225A-4169-830D-ED7358A074F9}" type="datetime1">
              <a:rPr lang="en-SG" smtClean="0"/>
              <a:t>20/11/2016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8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D05A-8AFE-470C-A684-2E1A52033ACF}" type="datetime1">
              <a:rPr lang="en-SG" smtClean="0"/>
              <a:t>20/11/2016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9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97-67FB-4290-99F4-B516140C1253}" type="datetime1">
              <a:rPr lang="en-SG" smtClean="0"/>
              <a:t>20/11/2016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02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5E6E-F0B8-4CC6-B80B-606F4C078750}" type="datetime1">
              <a:rPr lang="en-SG" smtClean="0"/>
              <a:t>20/11/2016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6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F1FB-6D56-44B3-A640-9075EF732D46}" type="datetime1">
              <a:rPr lang="en-SG" smtClean="0"/>
              <a:t>20/11/2016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51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647-3D18-432B-97D5-76DCBA12F0B5}" type="datetime1">
              <a:rPr lang="en-SG" smtClean="0"/>
              <a:t>20/11/2016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706E-C227-47D4-ABCC-FE43E734DB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8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wiftSerial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9-pinout.com/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sparkfun.com/tutorials/serial-communication/rules-of-seri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digital.ni.com/public.nsf/allkb/1EE0DD8AF67922FA86256F720071DEC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okm1/SwiftLinuxSerial/blob/master/Sources/SwiftLinuxSerial.swif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yeokm1/SwiftSerial/blob/master/Sources/SwiftSerial.swif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okm1/SwiftSerial/blob/master/Examples/SwiftSerialIM/Sources/main.swif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reference/swift/1641199-readline" TargetMode="External"/><Relationship Id="rId2" Type="http://schemas.openxmlformats.org/officeDocument/2006/relationships/hyperlink" Target="https://bugs.swift.org/browse/SR-39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logs.msdn.microsoft.com/oldnewthing/20130319-00/?p=49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ilytech.com/Microsoft+Exec+Reveals+Steve+Ballmer+Created+Original+Blue+Screen+of+Death+Message/article36512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oldnewthing/20130319-00/?p=49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yeokm1/SwiftLinuxSe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wiftLinuxSerial/pull/1" TargetMode="External"/><Relationship Id="rId2" Type="http://schemas.openxmlformats.org/officeDocument/2006/relationships/hyperlink" Target="https://github.com/yeokm1/SwiftSe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754" y="12742"/>
            <a:ext cx="10355284" cy="1049337"/>
          </a:xfrm>
        </p:spPr>
        <p:txBody>
          <a:bodyPr>
            <a:normAutofit fontScale="90000"/>
          </a:bodyPr>
          <a:lstStyle/>
          <a:p>
            <a:r>
              <a:rPr lang="en-SG" dirty="0"/>
              <a:t>A Science Project: Swift Serial Chat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23" y="6071502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iOS Dev Scout (23 Nov 2016)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0078" y="5889005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https://github.com/yeokm1/SwiftSerial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9" y="1248218"/>
            <a:ext cx="11187855" cy="439058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49" y="0"/>
            <a:ext cx="10515600" cy="1325563"/>
          </a:xfrm>
        </p:spPr>
        <p:txBody>
          <a:bodyPr/>
          <a:lstStyle/>
          <a:p>
            <a:r>
              <a:rPr lang="en-SG" dirty="0"/>
              <a:t>RS232 Hardware Pinout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1405"/>
            <a:ext cx="4690437" cy="45286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10</a:t>
            </a:fld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21445"/>
              </p:ext>
            </p:extLst>
          </p:nvPr>
        </p:nvGraphicFramePr>
        <p:xfrm>
          <a:off x="4621164" y="1540974"/>
          <a:ext cx="7501563" cy="40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66">
                  <a:extLst>
                    <a:ext uri="{9D8B030D-6E8A-4147-A177-3AD203B41FA5}">
                      <a16:colId xmlns:a16="http://schemas.microsoft.com/office/drawing/2014/main" val="3802572971"/>
                    </a:ext>
                  </a:extLst>
                </a:gridCol>
                <a:gridCol w="2655787">
                  <a:extLst>
                    <a:ext uri="{9D8B030D-6E8A-4147-A177-3AD203B41FA5}">
                      <a16:colId xmlns:a16="http://schemas.microsoft.com/office/drawing/2014/main" val="3348743648"/>
                    </a:ext>
                  </a:extLst>
                </a:gridCol>
                <a:gridCol w="4263310">
                  <a:extLst>
                    <a:ext uri="{9D8B030D-6E8A-4147-A177-3AD203B41FA5}">
                      <a16:colId xmlns:a16="http://schemas.microsoft.com/office/drawing/2014/main" val="1563007942"/>
                    </a:ext>
                  </a:extLst>
                </a:gridCol>
              </a:tblGrid>
              <a:tr h="409644">
                <a:tc>
                  <a:txBody>
                    <a:bodyPr/>
                    <a:lstStyle/>
                    <a:p>
                      <a:r>
                        <a:rPr lang="en-SG" sz="1600" dirty="0"/>
                        <a:t>Pins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53906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Data Carrier</a:t>
                      </a:r>
                      <a:r>
                        <a:rPr lang="en-SG" sz="1600" baseline="0" dirty="0"/>
                        <a:t> Detect (DCD)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Device is 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67666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Receive (RD)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Receive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71212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Transmit (TD)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Transmit</a:t>
                      </a:r>
                      <a:r>
                        <a:rPr lang="en-SG" sz="1600" b="1" baseline="0" dirty="0"/>
                        <a:t> data</a:t>
                      </a:r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87742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Data Terminal Ready (DTR)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Ready to start a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3519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Zero reference</a:t>
                      </a:r>
                      <a:r>
                        <a:rPr lang="en-SG" sz="1600" b="1" baseline="0" dirty="0"/>
                        <a:t> voltage for transmission</a:t>
                      </a:r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69478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Ringing</a:t>
                      </a:r>
                      <a:r>
                        <a:rPr lang="en-SG" sz="1600" baseline="0" dirty="0"/>
                        <a:t> Indicator (RI)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Phone is ringing!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69994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Clear</a:t>
                      </a:r>
                      <a:r>
                        <a:rPr lang="en-SG" sz="1600" b="1" baseline="0" dirty="0"/>
                        <a:t> to Send (CTS)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Hardware flow control (You can send data now!)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68934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Request to Send (RTS)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Hardware flow control (Can I send data to you?)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34997"/>
                  </a:ext>
                </a:extLst>
              </a:tr>
              <a:tr h="409644">
                <a:tc>
                  <a:txBody>
                    <a:bodyPr/>
                    <a:lstStyle/>
                    <a:p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Data Set Ready (DSR)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Ready to</a:t>
                      </a:r>
                      <a:r>
                        <a:rPr lang="en-SG" sz="1600" baseline="0" dirty="0"/>
                        <a:t> receive commands or data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308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6131" y="6216570"/>
            <a:ext cx="295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http://www.db9-pinout.com/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069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-14119"/>
            <a:ext cx="10515600" cy="978694"/>
          </a:xfrm>
        </p:spPr>
        <p:txBody>
          <a:bodyPr/>
          <a:lstStyle/>
          <a:p>
            <a:r>
              <a:rPr lang="en-SG" dirty="0"/>
              <a:t>RS232 Communication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9" y="1892714"/>
            <a:ext cx="10929851" cy="4828761"/>
          </a:xfrm>
        </p:spPr>
        <p:txBody>
          <a:bodyPr>
            <a:noAutofit/>
          </a:bodyPr>
          <a:lstStyle/>
          <a:p>
            <a:r>
              <a:rPr lang="en-SG" sz="2000" dirty="0"/>
              <a:t>Baud Rate (Speed: bits/s)</a:t>
            </a:r>
          </a:p>
          <a:p>
            <a:pPr lvl="1"/>
            <a:r>
              <a:rPr lang="en-SG" sz="1600" dirty="0"/>
              <a:t>Linux max = 4 million bits/s</a:t>
            </a:r>
          </a:p>
          <a:p>
            <a:pPr lvl="1"/>
            <a:r>
              <a:rPr lang="en-SG" sz="1600" dirty="0"/>
              <a:t>Mac max  = 230400 bits/s</a:t>
            </a:r>
          </a:p>
          <a:p>
            <a:r>
              <a:rPr lang="en-SG" sz="2000" dirty="0"/>
              <a:t>Data bits</a:t>
            </a:r>
          </a:p>
          <a:p>
            <a:pPr lvl="1"/>
            <a:r>
              <a:rPr lang="en-SG" sz="1600" dirty="0"/>
              <a:t>Indicates frame size</a:t>
            </a:r>
          </a:p>
          <a:p>
            <a:r>
              <a:rPr lang="en-SG" sz="2000" dirty="0"/>
              <a:t>Parity </a:t>
            </a:r>
          </a:p>
          <a:p>
            <a:pPr lvl="1"/>
            <a:r>
              <a:rPr lang="en-SG" sz="1600" dirty="0"/>
              <a:t>Error detection</a:t>
            </a:r>
          </a:p>
          <a:p>
            <a:pPr lvl="1"/>
            <a:r>
              <a:rPr lang="en-SG" sz="1600" dirty="0"/>
              <a:t>Even/Odd/None</a:t>
            </a:r>
          </a:p>
          <a:p>
            <a:pPr lvl="1"/>
            <a:r>
              <a:rPr lang="en-SG" sz="1600" dirty="0"/>
              <a:t>Makes number of 1 bits count even/odd </a:t>
            </a:r>
          </a:p>
          <a:p>
            <a:r>
              <a:rPr lang="en-SG" sz="2000" dirty="0"/>
              <a:t>Stop bits</a:t>
            </a:r>
          </a:p>
          <a:p>
            <a:pPr lvl="1"/>
            <a:r>
              <a:rPr lang="en-SG" sz="1600" dirty="0"/>
              <a:t>Number of bits to indicates end of frame</a:t>
            </a:r>
          </a:p>
          <a:p>
            <a:r>
              <a:rPr lang="en-SG" sz="2000" dirty="0"/>
              <a:t>Hardware flow control</a:t>
            </a:r>
          </a:p>
          <a:p>
            <a:pPr lvl="1"/>
            <a:r>
              <a:rPr lang="en-SG" sz="1600" dirty="0"/>
              <a:t>CTS/RTS Pins</a:t>
            </a:r>
            <a:endParaRPr lang="en-SG" sz="2400" dirty="0"/>
          </a:p>
          <a:p>
            <a:r>
              <a:rPr lang="en-SG" sz="2000" dirty="0"/>
              <a:t>Software flow control </a:t>
            </a:r>
          </a:p>
          <a:p>
            <a:pPr lvl="1"/>
            <a:r>
              <a:rPr lang="en-SG" sz="1600" dirty="0" err="1"/>
              <a:t>Xon</a:t>
            </a:r>
            <a:r>
              <a:rPr lang="en-SG" sz="1600" dirty="0"/>
              <a:t>/</a:t>
            </a:r>
            <a:r>
              <a:rPr lang="en-SG" sz="1600" dirty="0" err="1"/>
              <a:t>Xoff</a:t>
            </a:r>
            <a:r>
              <a:rPr lang="en-SG" sz="1600" dirty="0"/>
              <a:t> = Transmit on /Transmit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11</a:t>
            </a:fld>
            <a:endParaRPr lang="en-SG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2" y="1363583"/>
            <a:ext cx="4690436" cy="4528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4" y="791096"/>
            <a:ext cx="6851073" cy="918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7831" y="6382921"/>
            <a:ext cx="6313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https://learn.sparkfun.com/tutorials/serial-communication/rules-of-serial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43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8" y="53306"/>
            <a:ext cx="10515600" cy="786279"/>
          </a:xfrm>
        </p:spPr>
        <p:txBody>
          <a:bodyPr/>
          <a:lstStyle/>
          <a:p>
            <a:r>
              <a:rPr lang="en-SG" dirty="0"/>
              <a:t>Hardware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02" y="2726391"/>
            <a:ext cx="7331117" cy="3930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23448"/>
            <a:ext cx="444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 err="1"/>
              <a:t>Thinkpad</a:t>
            </a:r>
            <a:r>
              <a:rPr lang="en-SG" sz="2400" u="sng" dirty="0"/>
              <a:t> T400 (2009)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Linux Mint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FTDI FT232 USB-Serial adapter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880200"/>
            <a:ext cx="482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 err="1"/>
              <a:t>Macbook</a:t>
            </a:r>
            <a:r>
              <a:rPr lang="en-SG" sz="2400" u="sng" dirty="0"/>
              <a:t> Pro Retina 15 (Late 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err="1"/>
              <a:t>macOS</a:t>
            </a:r>
            <a:r>
              <a:rPr lang="en-SG" sz="2400" dirty="0"/>
              <a:t> Sierra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Prolific PL-2303 USB-serial adapter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9283" y="2278387"/>
            <a:ext cx="247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Null-modem cable</a:t>
            </a:r>
          </a:p>
        </p:txBody>
      </p:sp>
      <p:sp>
        <p:nvSpPr>
          <p:cNvPr id="10" name="Arrow: Left-Right 9"/>
          <p:cNvSpPr/>
          <p:nvPr/>
        </p:nvSpPr>
        <p:spPr>
          <a:xfrm>
            <a:off x="4206240" y="2154396"/>
            <a:ext cx="3108960" cy="2479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3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071789"/>
          </a:xfrm>
        </p:spPr>
        <p:txBody>
          <a:bodyPr/>
          <a:lstStyle/>
          <a:p>
            <a:r>
              <a:rPr lang="en-SG" dirty="0"/>
              <a:t>Simple null modem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06" y="1512117"/>
            <a:ext cx="10515600" cy="4351338"/>
          </a:xfrm>
        </p:spPr>
        <p:txBody>
          <a:bodyPr/>
          <a:lstStyle/>
          <a:p>
            <a:r>
              <a:rPr lang="en-SG" dirty="0"/>
              <a:t>GND &lt;-&gt; GND</a:t>
            </a:r>
          </a:p>
          <a:p>
            <a:r>
              <a:rPr lang="en-SG" dirty="0"/>
              <a:t>TX -&gt; RX</a:t>
            </a:r>
          </a:p>
          <a:p>
            <a:r>
              <a:rPr lang="en-SG" dirty="0"/>
              <a:t>RX &lt;- 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13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241070" y="6356350"/>
            <a:ext cx="748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2"/>
              </a:rPr>
              <a:t>http://digital.ni.com/public.nsf/allkb/1EE0DD8AF67922FA86256F720071DECF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5" y="1326439"/>
            <a:ext cx="8459747" cy="28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Original Swift Linux Serial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2000" dirty="0">
                <a:hlinkClick r:id="rId2"/>
              </a:rPr>
              <a:t>https://github.com/yeokm1/SwiftLinuxSerial/blob/master/Sources/SwiftLinuxSerial.swift</a:t>
            </a:r>
            <a:endParaRPr lang="en-SG" sz="2000" dirty="0"/>
          </a:p>
          <a:p>
            <a:endParaRPr lang="en-SG" dirty="0"/>
          </a:p>
          <a:p>
            <a:r>
              <a:rPr lang="en-SG" dirty="0" err="1"/>
              <a:t>Enums</a:t>
            </a:r>
            <a:r>
              <a:rPr lang="en-SG" dirty="0"/>
              <a:t> for</a:t>
            </a:r>
          </a:p>
          <a:p>
            <a:pPr lvl="1"/>
            <a:r>
              <a:rPr lang="en-SG" dirty="0"/>
              <a:t>Baud rate</a:t>
            </a:r>
          </a:p>
          <a:p>
            <a:pPr lvl="1"/>
            <a:r>
              <a:rPr lang="en-SG" dirty="0"/>
              <a:t>Data bits</a:t>
            </a:r>
          </a:p>
          <a:p>
            <a:pPr lvl="1"/>
            <a:r>
              <a:rPr lang="en-SG" dirty="0"/>
              <a:t>Stop bits</a:t>
            </a:r>
          </a:p>
          <a:p>
            <a:r>
              <a:rPr lang="en-SG" dirty="0" err="1"/>
              <a:t>Termios</a:t>
            </a:r>
            <a:r>
              <a:rPr lang="en-SG" dirty="0"/>
              <a:t> configuration structure</a:t>
            </a:r>
          </a:p>
          <a:p>
            <a:pPr lvl="1"/>
            <a:r>
              <a:rPr lang="en-SG" dirty="0" err="1"/>
              <a:t>c_cc</a:t>
            </a:r>
            <a:r>
              <a:rPr lang="en-SG" dirty="0"/>
              <a:t> C fixed array as Swift tuple</a:t>
            </a:r>
          </a:p>
          <a:p>
            <a:r>
              <a:rPr lang="en-SG" dirty="0"/>
              <a:t>Reading and Writing bytes to port</a:t>
            </a:r>
          </a:p>
          <a:p>
            <a:pPr lvl="1"/>
            <a:r>
              <a:rPr lang="en-SG" dirty="0" err="1"/>
              <a:t>UnsafeMutable</a:t>
            </a:r>
            <a:r>
              <a:rPr lang="en-SG" dirty="0"/>
              <a:t> Pointers required for C functions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74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8" y="6379"/>
            <a:ext cx="10515600" cy="1325563"/>
          </a:xfrm>
        </p:spPr>
        <p:txBody>
          <a:bodyPr/>
          <a:lstStyle/>
          <a:p>
            <a:r>
              <a:rPr lang="en-SG" dirty="0"/>
              <a:t>Improved Swift Serial code by Jay Jun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59" y="1588237"/>
            <a:ext cx="10515600" cy="4915996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https://github.com/yeokm1/SwiftSerial/blob/master/Sources/SwiftSerial.swift</a:t>
            </a:r>
            <a:endParaRPr lang="en-SG" sz="2000" dirty="0"/>
          </a:p>
          <a:p>
            <a:endParaRPr lang="en-SG" dirty="0"/>
          </a:p>
          <a:p>
            <a:r>
              <a:rPr lang="en-SG" dirty="0"/>
              <a:t>Cross platform Mac and Linux</a:t>
            </a:r>
          </a:p>
          <a:p>
            <a:pPr lvl="1"/>
            <a:r>
              <a:rPr lang="en-SG" dirty="0" err="1"/>
              <a:t>Preprocessor</a:t>
            </a:r>
            <a:r>
              <a:rPr lang="en-SG" dirty="0"/>
              <a:t> directives:</a:t>
            </a:r>
          </a:p>
          <a:p>
            <a:pPr lvl="2"/>
            <a:r>
              <a:rPr lang="en-SG" dirty="0"/>
              <a:t>C directive is line level</a:t>
            </a:r>
          </a:p>
          <a:p>
            <a:pPr lvl="2"/>
            <a:r>
              <a:rPr lang="en-SG" dirty="0"/>
              <a:t>Swift directive is statement level</a:t>
            </a:r>
          </a:p>
          <a:p>
            <a:pPr lvl="1"/>
            <a:r>
              <a:rPr lang="en-SG" dirty="0"/>
              <a:t>Baud rates, port opening</a:t>
            </a:r>
          </a:p>
          <a:p>
            <a:pPr lvl="1"/>
            <a:endParaRPr lang="en-SG" dirty="0"/>
          </a:p>
          <a:p>
            <a:r>
              <a:rPr lang="en-SG" dirty="0" err="1"/>
              <a:t>Swiftier</a:t>
            </a:r>
            <a:endParaRPr lang="en-SG" dirty="0"/>
          </a:p>
          <a:p>
            <a:pPr lvl="1"/>
            <a:r>
              <a:rPr lang="en-SG" dirty="0"/>
              <a:t>Guard statements</a:t>
            </a:r>
          </a:p>
          <a:p>
            <a:pPr lvl="1"/>
            <a:r>
              <a:rPr lang="en-SG" dirty="0" err="1"/>
              <a:t>typealias</a:t>
            </a:r>
            <a:r>
              <a:rPr lang="en-SG" dirty="0"/>
              <a:t> </a:t>
            </a:r>
            <a:r>
              <a:rPr lang="en-SG" dirty="0" err="1"/>
              <a:t>c_cc</a:t>
            </a:r>
            <a:r>
              <a:rPr lang="en-SG" dirty="0"/>
              <a:t> objects of </a:t>
            </a:r>
            <a:r>
              <a:rPr lang="en-SG" dirty="0" err="1"/>
              <a:t>termios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, synonyms for pre-existing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09" y="2321633"/>
            <a:ext cx="2959100" cy="199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321633"/>
            <a:ext cx="2501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 Swift chat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Swift 3 command line desktop app</a:t>
            </a:r>
          </a:p>
          <a:p>
            <a:endParaRPr lang="en-SG" dirty="0"/>
          </a:p>
          <a:p>
            <a:r>
              <a:rPr lang="en-SG" dirty="0"/>
              <a:t>Uses Swift Serial library</a:t>
            </a:r>
          </a:p>
          <a:p>
            <a:r>
              <a:rPr lang="en-SG" dirty="0"/>
              <a:t>Cross platform: Mac and Linux</a:t>
            </a:r>
          </a:p>
          <a:p>
            <a:endParaRPr lang="en-SG" dirty="0"/>
          </a:p>
          <a:p>
            <a:r>
              <a:rPr lang="en-SG" dirty="0"/>
              <a:t>Live chat between 2 machines</a:t>
            </a:r>
          </a:p>
          <a:p>
            <a:endParaRPr lang="en-SG" dirty="0"/>
          </a:p>
          <a:p>
            <a:r>
              <a:rPr lang="en-SG" sz="2000" dirty="0">
                <a:hlinkClick r:id="rId2"/>
              </a:rPr>
              <a:t>https://github.com/yeokm1/SwiftSerial/blob/master/Examples/SwiftSerialIM/Sources/main.swift</a:t>
            </a:r>
            <a:endParaRPr lang="en-SG" sz="2000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86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732154"/>
          </a:xfrm>
        </p:spPr>
        <p:txBody>
          <a:bodyPr/>
          <a:lstStyle/>
          <a:p>
            <a:r>
              <a:rPr lang="en-SG" dirty="0"/>
              <a:t>Swift chat app interesting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7" y="748778"/>
            <a:ext cx="11182003" cy="5972697"/>
          </a:xfrm>
        </p:spPr>
        <p:txBody>
          <a:bodyPr>
            <a:noAutofit/>
          </a:bodyPr>
          <a:lstStyle/>
          <a:p>
            <a:r>
              <a:rPr lang="en-SG" sz="2000" dirty="0" err="1"/>
              <a:t>openPort</a:t>
            </a:r>
            <a:r>
              <a:rPr lang="en-SG" sz="2000" dirty="0"/>
              <a:t>()</a:t>
            </a:r>
          </a:p>
          <a:p>
            <a:pPr lvl="1"/>
            <a:r>
              <a:rPr lang="en-SG" sz="1800" dirty="0"/>
              <a:t>Using Swift Serial</a:t>
            </a:r>
          </a:p>
          <a:p>
            <a:r>
              <a:rPr lang="en-SG" sz="2000" dirty="0" err="1"/>
              <a:t>prepareStdin</a:t>
            </a:r>
            <a:r>
              <a:rPr lang="en-SG" sz="2000" dirty="0"/>
              <a:t>()</a:t>
            </a:r>
          </a:p>
          <a:p>
            <a:pPr lvl="1"/>
            <a:r>
              <a:rPr lang="en-SG" sz="1800" dirty="0"/>
              <a:t>Don’t echo immediately to screen when user is typing</a:t>
            </a:r>
          </a:p>
          <a:p>
            <a:r>
              <a:rPr lang="en-SG" sz="2000" dirty="0"/>
              <a:t>Background thread reads from port</a:t>
            </a:r>
          </a:p>
          <a:p>
            <a:pPr lvl="1"/>
            <a:r>
              <a:rPr lang="en-SG" sz="1800" dirty="0"/>
              <a:t>Mac: Grand Central Dispatch</a:t>
            </a:r>
          </a:p>
          <a:p>
            <a:pPr lvl="1"/>
            <a:r>
              <a:rPr lang="en-SG" sz="1800" dirty="0"/>
              <a:t>Linux: </a:t>
            </a:r>
            <a:r>
              <a:rPr lang="en-SG" sz="1800" dirty="0" err="1"/>
              <a:t>Posix</a:t>
            </a:r>
            <a:r>
              <a:rPr lang="en-SG" sz="1800" dirty="0"/>
              <a:t> threads (</a:t>
            </a:r>
            <a:r>
              <a:rPr lang="en-SG" sz="1800" dirty="0" err="1"/>
              <a:t>pthreads</a:t>
            </a:r>
            <a:r>
              <a:rPr lang="en-SG" sz="1800" dirty="0"/>
              <a:t>) as GCD (</a:t>
            </a:r>
            <a:r>
              <a:rPr lang="en-SG" sz="1800" dirty="0" err="1"/>
              <a:t>libdispatch</a:t>
            </a:r>
            <a:r>
              <a:rPr lang="en-SG" sz="1800" dirty="0"/>
              <a:t>) does not work with Swift Package Manager on Linux</a:t>
            </a:r>
          </a:p>
          <a:p>
            <a:pPr lvl="1"/>
            <a:r>
              <a:rPr lang="en-SG" sz="1800" dirty="0">
                <a:hlinkClick r:id="rId2"/>
              </a:rPr>
              <a:t>https://bugs.swift.org/browse/SR-397</a:t>
            </a:r>
            <a:endParaRPr lang="en-SG" sz="1800" dirty="0"/>
          </a:p>
          <a:p>
            <a:r>
              <a:rPr lang="en-SG" sz="2000" dirty="0"/>
              <a:t>Main thread reads from keyboard</a:t>
            </a:r>
          </a:p>
          <a:p>
            <a:pPr lvl="1"/>
            <a:r>
              <a:rPr lang="en-SG" sz="1800" dirty="0" err="1"/>
              <a:t>getchar</a:t>
            </a:r>
            <a:r>
              <a:rPr lang="en-SG" sz="1800" dirty="0"/>
              <a:t>() instead of </a:t>
            </a:r>
            <a:r>
              <a:rPr lang="en-SG" sz="1800" dirty="0" err="1"/>
              <a:t>readline</a:t>
            </a:r>
            <a:r>
              <a:rPr lang="en-SG" sz="1800" dirty="0"/>
              <a:t>() to read without pressing ”Enter”</a:t>
            </a:r>
          </a:p>
          <a:p>
            <a:pPr lvl="1"/>
            <a:r>
              <a:rPr lang="en-SG" sz="1800" dirty="0">
                <a:hlinkClick r:id="rId3"/>
              </a:rPr>
              <a:t>https://developer.apple.com/reference/swift/1641199-readline</a:t>
            </a:r>
            <a:endParaRPr lang="en-SG" sz="1800" dirty="0"/>
          </a:p>
          <a:p>
            <a:r>
              <a:rPr lang="en-SG" sz="2000" dirty="0"/>
              <a:t>Turn off output buffering</a:t>
            </a:r>
          </a:p>
          <a:p>
            <a:pPr lvl="1"/>
            <a:r>
              <a:rPr lang="en-SG" sz="1800" dirty="0" err="1"/>
              <a:t>setbuf</a:t>
            </a:r>
            <a:r>
              <a:rPr lang="en-SG" sz="1800" dirty="0"/>
              <a:t>(</a:t>
            </a:r>
            <a:r>
              <a:rPr lang="en-SG" sz="1800" dirty="0" err="1"/>
              <a:t>stdout</a:t>
            </a:r>
            <a:r>
              <a:rPr lang="en-SG" sz="1800" dirty="0"/>
              <a:t>, nil)</a:t>
            </a:r>
          </a:p>
          <a:p>
            <a:pPr lvl="1"/>
            <a:r>
              <a:rPr lang="en-SG" sz="1800" dirty="0"/>
              <a:t>If not multiple threads will have problems printing to screen</a:t>
            </a:r>
          </a:p>
          <a:p>
            <a:r>
              <a:rPr lang="en-SG" sz="2000" dirty="0"/>
              <a:t>Print to screen without newline</a:t>
            </a:r>
          </a:p>
          <a:p>
            <a:pPr lvl="1"/>
            <a:r>
              <a:rPr lang="en-SG" sz="1800" dirty="0"/>
              <a:t>print(“string”, terminator:"")</a:t>
            </a:r>
          </a:p>
          <a:p>
            <a:pPr lvl="1"/>
            <a:r>
              <a:rPr lang="en-SG" sz="1800" dirty="0"/>
              <a:t>Default print prints the newline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3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978" y="0"/>
            <a:ext cx="7017096" cy="840220"/>
          </a:xfrm>
        </p:spPr>
        <p:txBody>
          <a:bodyPr>
            <a:normAutofit/>
          </a:bodyPr>
          <a:lstStyle/>
          <a:p>
            <a:r>
              <a:rPr lang="en-US" sz="4000" dirty="0"/>
              <a:t>What is a “Science Project”?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79" y="3740068"/>
            <a:ext cx="11890665" cy="2867542"/>
          </a:xfrm>
        </p:spPr>
        <p:txBody>
          <a:bodyPr>
            <a:normAutofit/>
          </a:bodyPr>
          <a:lstStyle/>
          <a:p>
            <a:r>
              <a:rPr lang="en-US" dirty="0"/>
              <a:t>By Raymond Chen</a:t>
            </a:r>
          </a:p>
          <a:p>
            <a:r>
              <a:rPr lang="en-US" dirty="0"/>
              <a:t>Principal Software Engineer, Microsoft</a:t>
            </a:r>
          </a:p>
          <a:p>
            <a:r>
              <a:rPr lang="en-US" dirty="0"/>
              <a:t>Joined 1992</a:t>
            </a:r>
          </a:p>
          <a:p>
            <a:r>
              <a:rPr lang="en-US" dirty="0"/>
              <a:t>Runs a blog “Old New Thing” </a:t>
            </a:r>
          </a:p>
          <a:p>
            <a:r>
              <a:rPr lang="en-US" dirty="0"/>
              <a:t>Mar 2013 post: </a:t>
            </a:r>
            <a:r>
              <a:rPr lang="en-US" sz="2400" dirty="0">
                <a:hlinkClick r:id="rId2"/>
              </a:rPr>
              <a:t>https://blogs.msdn.microsoft.com/oldnewthing/20130319-00/?p=4913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93" y="735616"/>
            <a:ext cx="6073239" cy="2923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7618"/>
            <a:ext cx="1231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Raymond Chen image from: </a:t>
            </a:r>
            <a:r>
              <a:rPr lang="en-US" sz="1400" dirty="0">
                <a:hlinkClick r:id="rId4"/>
              </a:rPr>
              <a:t>http://www.dailytech.com/Microsoft+Exec+Reveals+Steve+Ballmer+Created+Original+Blue+Screen+of+Death+Message/article36512.htm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35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SG" dirty="0"/>
              <a:t>A Science Project by Raymond 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1" y="18478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feature that is really cool and challenging from a technological standpoint but is overkill for the user-scenario: </a:t>
            </a:r>
          </a:p>
          <a:p>
            <a:pPr lvl="1"/>
            <a:r>
              <a:rPr lang="en-US" dirty="0"/>
              <a:t>Networked bouncing ball screen saver for computers in a building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Requires hardware few people have:</a:t>
            </a:r>
          </a:p>
          <a:p>
            <a:pPr lvl="1"/>
            <a:r>
              <a:rPr lang="en-US" dirty="0"/>
              <a:t>Tablet with 2 touch-enabled screens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Trying to solve a problem that nobody really considers to be a problem. You're doing it just for the Gee Whiz factor.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19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73825" y="6356350"/>
            <a:ext cx="805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Taken from: </a:t>
            </a:r>
            <a:r>
              <a:rPr lang="en-SG" dirty="0">
                <a:hlinkClick r:id="rId2"/>
              </a:rPr>
              <a:t>https://blogs.msdn.microsoft.com/oldnewthing/20130319-00/?p=4913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90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80" y="52603"/>
            <a:ext cx="10515600" cy="1021679"/>
          </a:xfrm>
        </p:spPr>
        <p:txBody>
          <a:bodyPr/>
          <a:lstStyle/>
          <a:p>
            <a:r>
              <a:rPr lang="en-SG" dirty="0"/>
              <a:t>Modern networking options for apps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0" y="1521232"/>
            <a:ext cx="3552140" cy="22786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54" y="3799931"/>
            <a:ext cx="3217850" cy="2475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9" y="4646348"/>
            <a:ext cx="4912181" cy="125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16" y="812224"/>
            <a:ext cx="3517526" cy="28022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2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708298" y="297712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476" y="3101404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9547" y="2927498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1191" y="221233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03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540" y="0"/>
            <a:ext cx="10515600" cy="1021679"/>
          </a:xfrm>
        </p:spPr>
        <p:txBody>
          <a:bodyPr/>
          <a:lstStyle/>
          <a:p>
            <a:r>
              <a:rPr lang="en-SG" dirty="0"/>
              <a:t>Any questions for a world without these?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0" y="1521232"/>
            <a:ext cx="3552140" cy="22786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54" y="3799931"/>
            <a:ext cx="3217850" cy="2475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9" y="4646348"/>
            <a:ext cx="4912181" cy="125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16" y="812224"/>
            <a:ext cx="3517526" cy="28022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20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708298" y="297712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476" y="3101404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9547" y="2927498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1191" y="221233"/>
            <a:ext cx="20954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7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03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657" y="387566"/>
            <a:ext cx="6645766" cy="718562"/>
          </a:xfrm>
        </p:spPr>
        <p:txBody>
          <a:bodyPr>
            <a:noAutofit/>
          </a:bodyPr>
          <a:lstStyle/>
          <a:p>
            <a:r>
              <a:rPr lang="en-SG" sz="5400" dirty="0"/>
              <a:t>Live Swift app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3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56" y="1318779"/>
            <a:ext cx="7777484" cy="48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" y="0"/>
            <a:ext cx="10515600" cy="755463"/>
          </a:xfrm>
        </p:spPr>
        <p:txBody>
          <a:bodyPr>
            <a:normAutofit/>
          </a:bodyPr>
          <a:lstStyle/>
          <a:p>
            <a:r>
              <a:rPr lang="en-SG" dirty="0"/>
              <a:t>Swift for </a:t>
            </a:r>
            <a:r>
              <a:rPr lang="en-SG" dirty="0" err="1"/>
              <a:t>IoT</a:t>
            </a:r>
            <a:r>
              <a:rPr lang="en-SG" dirty="0"/>
              <a:t> @ iOS </a:t>
            </a:r>
            <a:r>
              <a:rPr lang="en-SG" dirty="0" err="1"/>
              <a:t>Conf</a:t>
            </a:r>
            <a:r>
              <a:rPr lang="en-SG" dirty="0"/>
              <a:t> 2016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4" y="1709144"/>
            <a:ext cx="3810000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58" y="860432"/>
            <a:ext cx="5106732" cy="3229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81" y="3327986"/>
            <a:ext cx="4484231" cy="29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6" y="-74006"/>
            <a:ext cx="10515600" cy="960438"/>
          </a:xfrm>
        </p:spPr>
        <p:txBody>
          <a:bodyPr/>
          <a:lstStyle/>
          <a:p>
            <a:r>
              <a:rPr lang="en-SG" dirty="0"/>
              <a:t>Swift Linux Serial Port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6" y="1731776"/>
            <a:ext cx="10226749" cy="4351338"/>
          </a:xfrm>
        </p:spPr>
        <p:txBody>
          <a:bodyPr>
            <a:normAutofit/>
          </a:bodyPr>
          <a:lstStyle/>
          <a:p>
            <a:r>
              <a:rPr lang="en-SG" sz="1800" dirty="0">
                <a:hlinkClick r:id="rId2"/>
              </a:rPr>
              <a:t>https://github.com/yeokm1/SwiftLinuxSerial</a:t>
            </a:r>
            <a:endParaRPr lang="en-SG" sz="1800" dirty="0"/>
          </a:p>
          <a:p>
            <a:r>
              <a:rPr lang="en-SG" sz="1800" dirty="0"/>
              <a:t>Deprecated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27" y="771338"/>
            <a:ext cx="7090406" cy="5585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608"/>
            <a:ext cx="10515600" cy="764428"/>
          </a:xfrm>
        </p:spPr>
        <p:txBody>
          <a:bodyPr/>
          <a:lstStyle/>
          <a:p>
            <a:r>
              <a:rPr lang="en-SG" dirty="0"/>
              <a:t>Updated Swift Serial Port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86" y="1208936"/>
            <a:ext cx="9691005" cy="4351338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https://github.com/yeokm1/SwiftSerial</a:t>
            </a: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Mac and Linux compatible</a:t>
            </a:r>
          </a:p>
          <a:p>
            <a:r>
              <a:rPr lang="en-SG" sz="2000" dirty="0" err="1"/>
              <a:t>Swiftier</a:t>
            </a:r>
            <a:r>
              <a:rPr lang="en-SG" sz="2000" dirty="0"/>
              <a:t>: No more C in Swift!</a:t>
            </a:r>
          </a:p>
          <a:p>
            <a:pPr marL="457200" lvl="1" indent="0">
              <a:buNone/>
            </a:pPr>
            <a:endParaRPr lang="en-SG" sz="1600" dirty="0"/>
          </a:p>
          <a:p>
            <a:r>
              <a:rPr lang="en-SG" sz="2000" dirty="0"/>
              <a:t>Thanks to Jay Jun’s pull request</a:t>
            </a:r>
          </a:p>
          <a:p>
            <a:pPr lvl="1"/>
            <a:r>
              <a:rPr lang="en-SG" sz="1400" dirty="0">
                <a:hlinkClick r:id="rId3"/>
              </a:rPr>
              <a:t>https://github.com/yeokm1/SwiftLinuxSerial/pull/1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48" y="662968"/>
            <a:ext cx="7092078" cy="5782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5" y="3768990"/>
            <a:ext cx="2251883" cy="27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9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41" y="2617017"/>
            <a:ext cx="11693405" cy="1325563"/>
          </a:xfrm>
        </p:spPr>
        <p:txBody>
          <a:bodyPr>
            <a:normAutofit/>
          </a:bodyPr>
          <a:lstStyle/>
          <a:p>
            <a:r>
              <a:rPr lang="en-SG" sz="4000" dirty="0" err="1"/>
              <a:t>Subh</a:t>
            </a:r>
            <a:r>
              <a:rPr lang="en-SG" sz="4000" dirty="0"/>
              <a:t>: Why not give a talk about your Swift Serial library?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2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What is a Serial Port?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My hardware setup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Walkthrough of original Swift Linux Serial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Learning points of Jay Jun’s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My cross-platform command-line Swift chat app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66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0"/>
            <a:ext cx="10515600" cy="1219200"/>
          </a:xfrm>
        </p:spPr>
        <p:txBody>
          <a:bodyPr/>
          <a:lstStyle/>
          <a:p>
            <a:r>
              <a:rPr lang="en-SG" dirty="0"/>
              <a:t>What is a Serial 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" y="1020445"/>
            <a:ext cx="8604267" cy="5701030"/>
          </a:xfrm>
        </p:spPr>
        <p:txBody>
          <a:bodyPr>
            <a:noAutofit/>
          </a:bodyPr>
          <a:lstStyle/>
          <a:p>
            <a:r>
              <a:rPr lang="en-SG" sz="2000" dirty="0"/>
              <a:t>Hardware complying to RS-232 standard</a:t>
            </a:r>
          </a:p>
          <a:p>
            <a:r>
              <a:rPr lang="en-SG" sz="2000" dirty="0"/>
              <a:t>Introduced in 1962 by Electronic Industries Alliance</a:t>
            </a:r>
          </a:p>
          <a:p>
            <a:r>
              <a:rPr lang="en-SG" sz="2000" dirty="0"/>
              <a:t>Standardised as RS-232C in 1969</a:t>
            </a:r>
          </a:p>
          <a:p>
            <a:endParaRPr lang="en-SG" sz="2000" dirty="0"/>
          </a:p>
          <a:p>
            <a:r>
              <a:rPr lang="en-SG" sz="2000" dirty="0"/>
              <a:t>Vintage consumer usage</a:t>
            </a:r>
          </a:p>
          <a:p>
            <a:pPr lvl="1"/>
            <a:r>
              <a:rPr lang="en-SG" sz="1800" dirty="0"/>
              <a:t>Modems</a:t>
            </a:r>
          </a:p>
          <a:p>
            <a:pPr lvl="1"/>
            <a:r>
              <a:rPr lang="en-SG" sz="1800" dirty="0"/>
              <a:t>Mouse</a:t>
            </a:r>
          </a:p>
          <a:p>
            <a:pPr lvl="1"/>
            <a:r>
              <a:rPr lang="en-SG" sz="1800" dirty="0"/>
              <a:t>Point-to-point network</a:t>
            </a:r>
          </a:p>
          <a:p>
            <a:pPr lvl="1"/>
            <a:r>
              <a:rPr lang="en-SG" sz="1800" dirty="0"/>
              <a:t>Obsolete by 2000s</a:t>
            </a:r>
          </a:p>
          <a:p>
            <a:r>
              <a:rPr lang="en-SG" sz="2000" dirty="0"/>
              <a:t>Modern Usage</a:t>
            </a:r>
          </a:p>
          <a:p>
            <a:pPr lvl="1"/>
            <a:r>
              <a:rPr lang="en-SG" sz="1800" dirty="0"/>
              <a:t>Medical Devices</a:t>
            </a:r>
          </a:p>
          <a:p>
            <a:pPr lvl="1"/>
            <a:r>
              <a:rPr lang="en-SG" sz="1800" dirty="0"/>
              <a:t>Scientific equipment</a:t>
            </a:r>
          </a:p>
          <a:p>
            <a:pPr lvl="1"/>
            <a:r>
              <a:rPr lang="en-SG" sz="1800" dirty="0"/>
              <a:t>Industrial Control Systems</a:t>
            </a:r>
          </a:p>
          <a:p>
            <a:pPr lvl="1"/>
            <a:r>
              <a:rPr lang="en-SG" sz="1800" dirty="0"/>
              <a:t>Uninterruptible Power Supply</a:t>
            </a:r>
          </a:p>
          <a:p>
            <a:pPr lvl="1"/>
            <a:r>
              <a:rPr lang="en-SG" sz="1800" dirty="0"/>
              <a:t>Simpler/Cheaper to implement and longer distance (300m) compared to USB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706E-C227-47D4-ABCC-FE43E734DB16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22" y="3422568"/>
            <a:ext cx="3139703" cy="2354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19763" y="5777345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Male DE-9 connector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03" y="402493"/>
            <a:ext cx="5381897" cy="14453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96243" y="1740631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Traditional DB-25 connector</a:t>
            </a:r>
          </a:p>
        </p:txBody>
      </p:sp>
    </p:spTree>
    <p:extLst>
      <p:ext uri="{BB962C8B-B14F-4D97-AF65-F5344CB8AC3E}">
        <p14:creationId xmlns:p14="http://schemas.microsoft.com/office/powerpoint/2010/main" val="10379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786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Science Project: Swift Serial Chat</vt:lpstr>
      <vt:lpstr>Modern networking options for apps</vt:lpstr>
      <vt:lpstr>Live Swift app Demo</vt:lpstr>
      <vt:lpstr>Swift for IoT @ iOS Conf 2016</vt:lpstr>
      <vt:lpstr>Swift Linux Serial Port library</vt:lpstr>
      <vt:lpstr>Updated Swift Serial Port library</vt:lpstr>
      <vt:lpstr>Subh: Why not give a talk about your Swift Serial library? </vt:lpstr>
      <vt:lpstr>Agenda</vt:lpstr>
      <vt:lpstr>What is a Serial Port?</vt:lpstr>
      <vt:lpstr>RS232 Hardware Pinout</vt:lpstr>
      <vt:lpstr>RS232 Communication Parameters</vt:lpstr>
      <vt:lpstr>Hardware setup</vt:lpstr>
      <vt:lpstr>Simple null modem cable</vt:lpstr>
      <vt:lpstr>Original Swift Linux Serial code</vt:lpstr>
      <vt:lpstr>Improved Swift Serial code by Jay Jun</vt:lpstr>
      <vt:lpstr>My Swift chat app</vt:lpstr>
      <vt:lpstr>Swift chat app interesting details</vt:lpstr>
      <vt:lpstr>What is a “Science Project”?</vt:lpstr>
      <vt:lpstr>A Science Project by Raymond Chen</vt:lpstr>
      <vt:lpstr>Any questions for a world without these?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Serial Chat</dc:title>
  <dc:creator>Yeo Kheng Meng</dc:creator>
  <cp:lastModifiedBy>Yeo Kheng Meng</cp:lastModifiedBy>
  <cp:revision>60</cp:revision>
  <dcterms:created xsi:type="dcterms:W3CDTF">2016-11-19T02:46:48Z</dcterms:created>
  <dcterms:modified xsi:type="dcterms:W3CDTF">2016-11-20T07:37:00Z</dcterms:modified>
</cp:coreProperties>
</file>