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590" r:id="rId2"/>
    <p:sldId id="804" r:id="rId3"/>
    <p:sldId id="873" r:id="rId4"/>
    <p:sldId id="821" r:id="rId5"/>
    <p:sldId id="805" r:id="rId6"/>
    <p:sldId id="807" r:id="rId7"/>
    <p:sldId id="874" r:id="rId8"/>
    <p:sldId id="880" r:id="rId9"/>
    <p:sldId id="883" r:id="rId10"/>
    <p:sldId id="887" r:id="rId11"/>
    <p:sldId id="809" r:id="rId12"/>
    <p:sldId id="810" r:id="rId13"/>
    <p:sldId id="891" r:id="rId14"/>
    <p:sldId id="898" r:id="rId15"/>
    <p:sldId id="897" r:id="rId16"/>
    <p:sldId id="895" r:id="rId17"/>
    <p:sldId id="896" r:id="rId18"/>
    <p:sldId id="900" r:id="rId19"/>
    <p:sldId id="893" r:id="rId20"/>
    <p:sldId id="899" r:id="rId21"/>
    <p:sldId id="894" r:id="rId22"/>
    <p:sldId id="90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99864" autoAdjust="0"/>
  </p:normalViewPr>
  <p:slideViewPr>
    <p:cSldViewPr snapToGrid="0" snapToObjects="1">
      <p:cViewPr varScale="1">
        <p:scale>
          <a:sx n="119" d="100"/>
          <a:sy n="119" d="100"/>
        </p:scale>
        <p:origin x="118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87AE3-470F-48D7-8AFA-31CB247DB669}" type="datetimeFigureOut">
              <a:rPr lang="en-US" smtClean="0"/>
              <a:t>3/31/2023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979886-74EF-4642-AE36-6DD0E190882A}" type="slidenum">
              <a:rPr lang="en-US" smtClean="0"/>
              <a:t>‹#›</a:t>
            </a:fld>
            <a:endParaRPr lang="en-US"/>
          </a:p>
        </p:txBody>
      </p:sp>
    </p:spTree>
    <p:extLst>
      <p:ext uri="{BB962C8B-B14F-4D97-AF65-F5344CB8AC3E}">
        <p14:creationId xmlns:p14="http://schemas.microsoft.com/office/powerpoint/2010/main" val="306038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4560C-E380-1943-B5D7-49A23CA338C0}"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4560C-E380-1943-B5D7-49A23CA338C0}"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4560C-E380-1943-B5D7-49A23CA338C0}" type="datetimeFigureOut">
              <a:rPr lang="en-US" smtClean="0"/>
              <a:pPr/>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4560C-E380-1943-B5D7-49A23CA338C0}" type="datetimeFigureOut">
              <a:rPr lang="en-US" smtClean="0"/>
              <a:pPr/>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560C-E380-1943-B5D7-49A23CA338C0}" type="datetimeFigureOut">
              <a:rPr lang="en-US" smtClean="0"/>
              <a:pPr/>
              <a:t>3/31/2023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14" name="Picture 13" descr="Engineering_Powerpoint.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ikit-learn.org/stable/modules/generated/sklearn.ensemble.RandomForestClassifier.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4168" y="1200681"/>
            <a:ext cx="8746958" cy="1470025"/>
          </a:xfrm>
        </p:spPr>
        <p:txBody>
          <a:bodyPr>
            <a:normAutofit/>
          </a:bodyPr>
          <a:lstStyle/>
          <a:p>
            <a:r>
              <a:rPr lang="en-US" dirty="0"/>
              <a:t>Decision Tree Algorithms</a:t>
            </a:r>
            <a:endParaRPr lang="en-US" sz="2200" dirty="0"/>
          </a:p>
        </p:txBody>
      </p:sp>
      <p:sp>
        <p:nvSpPr>
          <p:cNvPr id="4" name="TextBox 3">
            <a:extLst>
              <a:ext uri="{FF2B5EF4-FFF2-40B4-BE49-F238E27FC236}">
                <a16:creationId xmlns:a16="http://schemas.microsoft.com/office/drawing/2014/main" id="{23D73926-4339-E0B2-8D93-02D51D0A42F2}"/>
              </a:ext>
            </a:extLst>
          </p:cNvPr>
          <p:cNvSpPr txBox="1"/>
          <p:nvPr/>
        </p:nvSpPr>
        <p:spPr>
          <a:xfrm>
            <a:off x="256674" y="2670706"/>
            <a:ext cx="7820526" cy="923330"/>
          </a:xfrm>
          <a:prstGeom prst="rect">
            <a:avLst/>
          </a:prstGeom>
          <a:noFill/>
        </p:spPr>
        <p:txBody>
          <a:bodyPr wrap="square">
            <a:spAutoFit/>
          </a:bodyPr>
          <a:lstStyle/>
          <a:p>
            <a:r>
              <a:rPr lang="en-US" sz="1800" b="1" i="0" dirty="0">
                <a:solidFill>
                  <a:srgbClr val="292929"/>
                </a:solidFill>
                <a:effectLst/>
                <a:latin typeface="sohne"/>
              </a:rPr>
              <a:t>Information Gain</a:t>
            </a:r>
            <a:br>
              <a:rPr lang="en-US" sz="1800" b="1" i="0" dirty="0">
                <a:solidFill>
                  <a:srgbClr val="292929"/>
                </a:solidFill>
                <a:effectLst/>
                <a:latin typeface="sohne"/>
              </a:rPr>
            </a:br>
            <a:r>
              <a:rPr lang="en-US" sz="1800" b="0" i="0" dirty="0">
                <a:solidFill>
                  <a:srgbClr val="292929"/>
                </a:solidFill>
                <a:effectLst/>
                <a:latin typeface="source-serif-pro"/>
              </a:rPr>
              <a:t>In order to pick which, feature to split on, we need a way of measuring how good the split is. This is where </a:t>
            </a:r>
            <a:r>
              <a:rPr lang="en-US" sz="1800" b="0" i="1" dirty="0">
                <a:solidFill>
                  <a:srgbClr val="292929"/>
                </a:solidFill>
                <a:effectLst/>
                <a:latin typeface="source-serif-pro"/>
              </a:rPr>
              <a:t>information gain</a:t>
            </a:r>
            <a:r>
              <a:rPr lang="en-US" sz="1800" b="0" i="0" dirty="0">
                <a:solidFill>
                  <a:srgbClr val="292929"/>
                </a:solidFill>
                <a:effectLst/>
                <a:latin typeface="source-serif-pro"/>
              </a:rPr>
              <a:t> and </a:t>
            </a:r>
            <a:r>
              <a:rPr lang="en-US" sz="1800" b="0" i="1" dirty="0">
                <a:solidFill>
                  <a:srgbClr val="292929"/>
                </a:solidFill>
                <a:effectLst/>
                <a:latin typeface="source-serif-pro"/>
              </a:rPr>
              <a:t>entropy </a:t>
            </a:r>
            <a:r>
              <a:rPr lang="en-US" sz="1800" b="0" i="0" dirty="0">
                <a:solidFill>
                  <a:srgbClr val="292929"/>
                </a:solidFill>
                <a:effectLst/>
                <a:latin typeface="source-serif-pro"/>
              </a:rPr>
              <a:t>come in</a:t>
            </a:r>
            <a:r>
              <a:rPr lang="en-US" sz="1800" b="0" i="1" dirty="0">
                <a:solidFill>
                  <a:srgbClr val="292929"/>
                </a:solidFill>
                <a:effectLst/>
                <a:latin typeface="source-serif-pro"/>
              </a:rPr>
              <a:t>.</a:t>
            </a:r>
            <a:endParaRPr lang="en-US" dirty="0"/>
          </a:p>
        </p:txBody>
      </p:sp>
    </p:spTree>
    <p:extLst>
      <p:ext uri="{BB962C8B-B14F-4D97-AF65-F5344CB8AC3E}">
        <p14:creationId xmlns:p14="http://schemas.microsoft.com/office/powerpoint/2010/main" val="360835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202383D-7114-5A2B-CAC9-4F34131645FF}"/>
              </a:ext>
            </a:extLst>
          </p:cNvPr>
          <p:cNvPicPr>
            <a:picLocks noChangeAspect="1"/>
          </p:cNvPicPr>
          <p:nvPr/>
        </p:nvPicPr>
        <p:blipFill>
          <a:blip r:embed="rId2"/>
          <a:stretch>
            <a:fillRect/>
          </a:stretch>
        </p:blipFill>
        <p:spPr>
          <a:xfrm>
            <a:off x="205899" y="1224463"/>
            <a:ext cx="2924175" cy="542925"/>
          </a:xfrm>
          <a:prstGeom prst="rect">
            <a:avLst/>
          </a:prstGeom>
        </p:spPr>
      </p:pic>
      <p:pic>
        <p:nvPicPr>
          <p:cNvPr id="3" name="Picture 2">
            <a:extLst>
              <a:ext uri="{FF2B5EF4-FFF2-40B4-BE49-F238E27FC236}">
                <a16:creationId xmlns:a16="http://schemas.microsoft.com/office/drawing/2014/main" id="{5F5B7DA1-4C10-2CFB-FAFF-FE47CA12A48B}"/>
              </a:ext>
            </a:extLst>
          </p:cNvPr>
          <p:cNvPicPr>
            <a:picLocks noChangeAspect="1"/>
          </p:cNvPicPr>
          <p:nvPr/>
        </p:nvPicPr>
        <p:blipFill>
          <a:blip r:embed="rId3"/>
          <a:stretch>
            <a:fillRect/>
          </a:stretch>
        </p:blipFill>
        <p:spPr>
          <a:xfrm>
            <a:off x="205899" y="1800225"/>
            <a:ext cx="3714750" cy="1628775"/>
          </a:xfrm>
          <a:prstGeom prst="rect">
            <a:avLst/>
          </a:prstGeom>
        </p:spPr>
      </p:pic>
      <p:pic>
        <p:nvPicPr>
          <p:cNvPr id="8" name="Picture 7">
            <a:extLst>
              <a:ext uri="{FF2B5EF4-FFF2-40B4-BE49-F238E27FC236}">
                <a16:creationId xmlns:a16="http://schemas.microsoft.com/office/drawing/2014/main" id="{93BA9F4C-862E-2360-C53A-DFEF7038BB8B}"/>
              </a:ext>
            </a:extLst>
          </p:cNvPr>
          <p:cNvPicPr>
            <a:picLocks noChangeAspect="1"/>
          </p:cNvPicPr>
          <p:nvPr/>
        </p:nvPicPr>
        <p:blipFill>
          <a:blip r:embed="rId4"/>
          <a:stretch>
            <a:fillRect/>
          </a:stretch>
        </p:blipFill>
        <p:spPr>
          <a:xfrm>
            <a:off x="264695" y="3825233"/>
            <a:ext cx="2659941" cy="1717314"/>
          </a:xfrm>
          <a:prstGeom prst="rect">
            <a:avLst/>
          </a:prstGeom>
        </p:spPr>
      </p:pic>
      <p:pic>
        <p:nvPicPr>
          <p:cNvPr id="5" name="Picture 4">
            <a:extLst>
              <a:ext uri="{FF2B5EF4-FFF2-40B4-BE49-F238E27FC236}">
                <a16:creationId xmlns:a16="http://schemas.microsoft.com/office/drawing/2014/main" id="{1E08A87F-BF4F-1B53-3495-7AB12AE11471}"/>
              </a:ext>
            </a:extLst>
          </p:cNvPr>
          <p:cNvPicPr>
            <a:picLocks noChangeAspect="1"/>
          </p:cNvPicPr>
          <p:nvPr/>
        </p:nvPicPr>
        <p:blipFill>
          <a:blip r:embed="rId5"/>
          <a:stretch>
            <a:fillRect/>
          </a:stretch>
        </p:blipFill>
        <p:spPr>
          <a:xfrm>
            <a:off x="4175960" y="2614612"/>
            <a:ext cx="4610100" cy="2676525"/>
          </a:xfrm>
          <a:prstGeom prst="rect">
            <a:avLst/>
          </a:prstGeom>
        </p:spPr>
      </p:pic>
    </p:spTree>
    <p:extLst>
      <p:ext uri="{BB962C8B-B14F-4D97-AF65-F5344CB8AC3E}">
        <p14:creationId xmlns:p14="http://schemas.microsoft.com/office/powerpoint/2010/main" val="317906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5168" y="1725433"/>
            <a:ext cx="8085101" cy="3906450"/>
          </a:xfrm>
          <a:prstGeom prst="rect">
            <a:avLst/>
          </a:prstGeom>
        </p:spPr>
      </p:pic>
    </p:spTree>
    <p:extLst>
      <p:ext uri="{BB962C8B-B14F-4D97-AF65-F5344CB8AC3E}">
        <p14:creationId xmlns:p14="http://schemas.microsoft.com/office/powerpoint/2010/main" val="66633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0230" y="1550504"/>
            <a:ext cx="8632688" cy="4359468"/>
          </a:xfrm>
          <a:prstGeom prst="rect">
            <a:avLst/>
          </a:prstGeom>
        </p:spPr>
      </p:pic>
    </p:spTree>
    <p:extLst>
      <p:ext uri="{BB962C8B-B14F-4D97-AF65-F5344CB8AC3E}">
        <p14:creationId xmlns:p14="http://schemas.microsoft.com/office/powerpoint/2010/main" val="250074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DC0AB-3057-5F09-CE61-07529D25258D}"/>
              </a:ext>
            </a:extLst>
          </p:cNvPr>
          <p:cNvSpPr txBox="1"/>
          <p:nvPr/>
        </p:nvSpPr>
        <p:spPr>
          <a:xfrm>
            <a:off x="316832" y="1421956"/>
            <a:ext cx="8638672" cy="4493538"/>
          </a:xfrm>
          <a:prstGeom prst="rect">
            <a:avLst/>
          </a:prstGeom>
          <a:noFill/>
        </p:spPr>
        <p:txBody>
          <a:bodyPr wrap="square">
            <a:spAutoFit/>
          </a:bodyPr>
          <a:lstStyle/>
          <a:p>
            <a:pPr algn="l"/>
            <a:r>
              <a:rPr lang="en-US" sz="2200" b="0" i="0" dirty="0">
                <a:solidFill>
                  <a:srgbClr val="374151"/>
                </a:solidFill>
                <a:effectLst/>
                <a:latin typeface="Calibri" panose="020F0502020204030204" pitchFamily="34" charset="0"/>
                <a:cs typeface="Calibri" panose="020F0502020204030204" pitchFamily="34" charset="0"/>
              </a:rPr>
              <a:t>Random Forest is a popular machine learning algorithm that belongs to the family of ensemble methods. It is based on decision trees and combines the predictions of multiple decision trees to improve the accuracy and robustness of the model. The basic idea behind Random Forest is to build many decision trees, each on a different subset of the training data, and then combine their predictions to obtain a final prediction. </a:t>
            </a:r>
          </a:p>
          <a:p>
            <a:pPr algn="l"/>
            <a:endParaRPr lang="en-US" sz="2200" b="0" i="0" dirty="0">
              <a:solidFill>
                <a:srgbClr val="374151"/>
              </a:solidFill>
              <a:effectLst/>
              <a:latin typeface="Calibri" panose="020F0502020204030204" pitchFamily="34" charset="0"/>
              <a:cs typeface="Calibri" panose="020F0502020204030204" pitchFamily="34" charset="0"/>
            </a:endParaRPr>
          </a:p>
          <a:p>
            <a:r>
              <a:rPr lang="en-US" sz="2200" b="0" i="0" dirty="0">
                <a:solidFill>
                  <a:srgbClr val="374151"/>
                </a:solidFill>
                <a:effectLst/>
                <a:latin typeface="Calibri" panose="020F0502020204030204" pitchFamily="34" charset="0"/>
                <a:cs typeface="Calibri" panose="020F0502020204030204" pitchFamily="34" charset="0"/>
              </a:rPr>
              <a:t>The main advantages of Random Forest are its ability to handle large datasets with many features, its robustness to outliers and noisy data, and its ability to estimate the importance of each feature. The main disadvantages of Random Forest are its computational complexity and the difficulty in interpreting the individual trees.</a:t>
            </a:r>
          </a:p>
        </p:txBody>
      </p:sp>
    </p:spTree>
    <p:extLst>
      <p:ext uri="{BB962C8B-B14F-4D97-AF65-F5344CB8AC3E}">
        <p14:creationId xmlns:p14="http://schemas.microsoft.com/office/powerpoint/2010/main" val="362668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DC0AB-3057-5F09-CE61-07529D25258D}"/>
              </a:ext>
            </a:extLst>
          </p:cNvPr>
          <p:cNvSpPr txBox="1"/>
          <p:nvPr/>
        </p:nvSpPr>
        <p:spPr>
          <a:xfrm>
            <a:off x="340896" y="1542272"/>
            <a:ext cx="8638672" cy="4124206"/>
          </a:xfrm>
          <a:prstGeom prst="rect">
            <a:avLst/>
          </a:prstGeom>
          <a:noFill/>
        </p:spPr>
        <p:txBody>
          <a:bodyPr wrap="square">
            <a:spAutoFit/>
          </a:bodyPr>
          <a:lstStyle/>
          <a:p>
            <a:pPr algn="l"/>
            <a:r>
              <a:rPr lang="en-US" sz="2400" b="0" i="0" dirty="0">
                <a:solidFill>
                  <a:srgbClr val="292929"/>
                </a:solidFill>
                <a:effectLst/>
                <a:latin typeface="source-serif-pro"/>
              </a:rPr>
              <a:t>The idea behind a Random Forest is simple: </a:t>
            </a:r>
          </a:p>
          <a:p>
            <a:pPr algn="l"/>
            <a:endParaRPr lang="en-US" sz="2400" dirty="0">
              <a:solidFill>
                <a:srgbClr val="292929"/>
              </a:solidFill>
              <a:latin typeface="source-serif-pro"/>
            </a:endParaRPr>
          </a:p>
          <a:p>
            <a:pPr algn="l"/>
            <a:r>
              <a:rPr lang="en-US" sz="2400" b="0" i="0" dirty="0">
                <a:solidFill>
                  <a:srgbClr val="292929"/>
                </a:solidFill>
                <a:effectLst/>
                <a:latin typeface="source-serif-pro"/>
              </a:rPr>
              <a:t>We repeatedly select data from the data set (with replacement) and build a Decision Tree with each new sample. It is important to note that since we are sampling with replacement, many data points will be repeated, and many won’t be included as well. This is important to keep in mind when we talk about measuring error of a Random Forest. Another important feature of the Random Forest is that each node of the Decision Tree is limited to only considering splits on random subsets of the features.</a:t>
            </a:r>
          </a:p>
          <a:p>
            <a:pPr algn="l"/>
            <a:endParaRPr lang="en-US" sz="22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042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DC0AB-3057-5F09-CE61-07529D25258D}"/>
              </a:ext>
            </a:extLst>
          </p:cNvPr>
          <p:cNvSpPr txBox="1"/>
          <p:nvPr/>
        </p:nvSpPr>
        <p:spPr>
          <a:xfrm>
            <a:off x="252664" y="1109135"/>
            <a:ext cx="8638672" cy="4493538"/>
          </a:xfrm>
          <a:prstGeom prst="rect">
            <a:avLst/>
          </a:prstGeom>
          <a:noFill/>
        </p:spPr>
        <p:txBody>
          <a:bodyPr wrap="square">
            <a:spAutoFit/>
          </a:bodyPr>
          <a:lstStyle/>
          <a:p>
            <a:pPr algn="l"/>
            <a:endParaRPr lang="en-US" sz="2400" dirty="0">
              <a:solidFill>
                <a:srgbClr val="292929"/>
              </a:solidFill>
              <a:latin typeface="source-serif-pro"/>
            </a:endParaRPr>
          </a:p>
          <a:p>
            <a:pPr algn="l"/>
            <a:endParaRPr lang="en-US" sz="2400" dirty="0">
              <a:solidFill>
                <a:srgbClr val="292929"/>
              </a:solidFill>
              <a:latin typeface="source-serif-pro"/>
            </a:endParaRPr>
          </a:p>
          <a:p>
            <a:pPr algn="l"/>
            <a:endParaRPr lang="en-US" sz="2400" dirty="0">
              <a:solidFill>
                <a:srgbClr val="292929"/>
              </a:solidFill>
              <a:latin typeface="source-serif-pro"/>
            </a:endParaRPr>
          </a:p>
          <a:p>
            <a:pPr algn="l"/>
            <a:r>
              <a:rPr lang="en-US" sz="2400" b="0" i="0" dirty="0">
                <a:solidFill>
                  <a:srgbClr val="292929"/>
                </a:solidFill>
                <a:effectLst/>
                <a:latin typeface="source-serif-pro"/>
              </a:rPr>
              <a:t>In the case of classification with Random Forests, we use each tree in our forest to get a prediction, then the label with the most votes becomes the predicted class for that data point. </a:t>
            </a:r>
          </a:p>
          <a:p>
            <a:pPr algn="l"/>
            <a:endParaRPr lang="en-US" sz="2400" dirty="0">
              <a:solidFill>
                <a:srgbClr val="292929"/>
              </a:solidFill>
              <a:latin typeface="source-serif-pro"/>
            </a:endParaRPr>
          </a:p>
          <a:p>
            <a:pPr algn="l"/>
            <a:r>
              <a:rPr lang="en-US" sz="2400" b="0" i="0" dirty="0">
                <a:solidFill>
                  <a:srgbClr val="292929"/>
                </a:solidFill>
                <a:effectLst/>
                <a:latin typeface="source-serif-pro"/>
              </a:rPr>
              <a:t>The usual parameters when building a forest (standard defaults used in the </a:t>
            </a:r>
            <a:r>
              <a:rPr lang="en-US" sz="2400" b="0" i="0" u="sng" dirty="0" err="1">
                <a:solidFill>
                  <a:srgbClr val="292929"/>
                </a:solidFill>
                <a:effectLst/>
                <a:latin typeface="source-serif-pro"/>
                <a:hlinkClick r:id="rId2"/>
              </a:rPr>
              <a:t>SciKit</a:t>
            </a:r>
            <a:r>
              <a:rPr lang="en-US" sz="2400" b="0" i="0" u="sng" dirty="0">
                <a:solidFill>
                  <a:srgbClr val="292929"/>
                </a:solidFill>
                <a:effectLst/>
                <a:latin typeface="source-serif-pro"/>
                <a:hlinkClick r:id="rId2"/>
              </a:rPr>
              <a:t>-Learn</a:t>
            </a:r>
            <a:r>
              <a:rPr lang="en-US" sz="2400" b="0" i="0" dirty="0">
                <a:solidFill>
                  <a:srgbClr val="292929"/>
                </a:solidFill>
                <a:effectLst/>
                <a:latin typeface="source-serif-pro"/>
              </a:rPr>
              <a:t> library) are 10 trees and only considering the square root of ‘n’ features, where n is the total number of features.</a:t>
            </a:r>
          </a:p>
          <a:p>
            <a:pPr algn="l"/>
            <a:endParaRPr lang="en-US" sz="22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1826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DC0AB-3057-5F09-CE61-07529D25258D}"/>
              </a:ext>
            </a:extLst>
          </p:cNvPr>
          <p:cNvSpPr txBox="1"/>
          <p:nvPr/>
        </p:nvSpPr>
        <p:spPr>
          <a:xfrm>
            <a:off x="136358" y="1389871"/>
            <a:ext cx="8638672" cy="4370427"/>
          </a:xfrm>
          <a:prstGeom prst="rect">
            <a:avLst/>
          </a:prstGeom>
          <a:noFill/>
        </p:spPr>
        <p:txBody>
          <a:bodyPr wrap="square">
            <a:spAutoFit/>
          </a:bodyPr>
          <a:lstStyle/>
          <a:p>
            <a:pPr algn="l"/>
            <a:r>
              <a:rPr lang="en-US" sz="2200" b="0" i="0" dirty="0">
                <a:solidFill>
                  <a:srgbClr val="374151"/>
                </a:solidFill>
                <a:effectLst/>
                <a:latin typeface="Calibri" panose="020F0502020204030204" pitchFamily="34" charset="0"/>
                <a:cs typeface="Calibri" panose="020F0502020204030204" pitchFamily="34" charset="0"/>
              </a:rPr>
              <a:t>The key features of the Random Forest algorithm are:</a:t>
            </a:r>
          </a:p>
          <a:p>
            <a:pPr algn="l"/>
            <a:endParaRPr lang="en-US" sz="2200" b="0" i="0" dirty="0">
              <a:solidFill>
                <a:srgbClr val="374151"/>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b="0" i="0" dirty="0">
                <a:solidFill>
                  <a:srgbClr val="374151"/>
                </a:solidFill>
                <a:effectLst/>
                <a:latin typeface="Calibri" panose="020F0502020204030204" pitchFamily="34" charset="0"/>
                <a:cs typeface="Calibri" panose="020F0502020204030204" pitchFamily="34" charset="0"/>
              </a:rPr>
              <a:t>Decision Tree: The individual decision trees in a Random Forest are built using the CART (Classification and Regression Trees) algorithm. Each tree is grown independently of the others, using a random subset of the features and a random subset of the training data.</a:t>
            </a:r>
          </a:p>
          <a:p>
            <a:pPr algn="l">
              <a:buFont typeface="+mj-lt"/>
              <a:buAutoNum type="arabicPeriod"/>
            </a:pPr>
            <a:endParaRPr lang="en-US" sz="2200" b="0" i="0" dirty="0">
              <a:solidFill>
                <a:srgbClr val="374151"/>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b="0" i="0" dirty="0">
                <a:solidFill>
                  <a:srgbClr val="374151"/>
                </a:solidFill>
                <a:effectLst/>
                <a:latin typeface="Calibri" panose="020F0502020204030204" pitchFamily="34" charset="0"/>
                <a:cs typeface="Calibri" panose="020F0502020204030204" pitchFamily="34" charset="0"/>
              </a:rPr>
              <a:t>Bagging: Random Forest uses a technique called bagging (bootstrap aggregating) to create the subsets of the training data. Bagging involves sampling the training data with replacement, which means that some observations may appear in multiple subsets, and some may not appear at all.</a:t>
            </a:r>
          </a:p>
          <a:p>
            <a:pPr algn="l"/>
            <a:endParaRPr lang="en-US" sz="14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320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DC0AB-3057-5F09-CE61-07529D25258D}"/>
              </a:ext>
            </a:extLst>
          </p:cNvPr>
          <p:cNvSpPr txBox="1"/>
          <p:nvPr/>
        </p:nvSpPr>
        <p:spPr>
          <a:xfrm>
            <a:off x="252664" y="1606440"/>
            <a:ext cx="8638672" cy="4247317"/>
          </a:xfrm>
          <a:prstGeom prst="rect">
            <a:avLst/>
          </a:prstGeom>
          <a:noFill/>
        </p:spPr>
        <p:txBody>
          <a:bodyPr wrap="square">
            <a:spAutoFit/>
          </a:bodyPr>
          <a:lstStyle/>
          <a:p>
            <a:pPr algn="l">
              <a:buFont typeface="+mj-lt"/>
              <a:buAutoNum type="arabicPeriod"/>
            </a:pPr>
            <a:endParaRPr lang="en-US" sz="1400" b="0" i="0" dirty="0">
              <a:solidFill>
                <a:srgbClr val="374151"/>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b="0" i="0" dirty="0">
                <a:solidFill>
                  <a:srgbClr val="374151"/>
                </a:solidFill>
                <a:effectLst/>
                <a:latin typeface="Calibri" panose="020F0502020204030204" pitchFamily="34" charset="0"/>
                <a:cs typeface="Calibri" panose="020F0502020204030204" pitchFamily="34" charset="0"/>
              </a:rPr>
              <a:t>Randomness: Random Forest introduces randomness into the algorithm in two ways. First, the subsets of the training data and the features used to build each tree are selected randomly. Second, at each node of the tree, a random subset of the features is considered for splitting.</a:t>
            </a:r>
          </a:p>
          <a:p>
            <a:pPr algn="l">
              <a:buFont typeface="+mj-lt"/>
              <a:buAutoNum type="arabicPeriod"/>
            </a:pPr>
            <a:endParaRPr lang="en-US" sz="2200" b="0" i="0" dirty="0">
              <a:solidFill>
                <a:srgbClr val="374151"/>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200" b="0" i="0" dirty="0">
                <a:solidFill>
                  <a:srgbClr val="374151"/>
                </a:solidFill>
                <a:effectLst/>
                <a:latin typeface="Calibri" panose="020F0502020204030204" pitchFamily="34" charset="0"/>
                <a:cs typeface="Calibri" panose="020F0502020204030204" pitchFamily="34" charset="0"/>
              </a:rPr>
              <a:t>Ensemble: The final prediction of the Random Forest is based on the ensemble of the predictions of the individual trees. In classification problems, the majority vote of the trees is used to make the final prediction. In regression problems, the average of the predictions of the trees is used.</a:t>
            </a:r>
          </a:p>
          <a:p>
            <a:pPr algn="l"/>
            <a:endParaRPr lang="en-US" sz="14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6975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FCE59-72BF-C13C-13B5-4859462A36A6}"/>
              </a:ext>
            </a:extLst>
          </p:cNvPr>
          <p:cNvSpPr txBox="1"/>
          <p:nvPr/>
        </p:nvSpPr>
        <p:spPr>
          <a:xfrm>
            <a:off x="344905" y="1964158"/>
            <a:ext cx="8630653" cy="3693319"/>
          </a:xfrm>
          <a:prstGeom prst="rect">
            <a:avLst/>
          </a:prstGeom>
          <a:noFill/>
        </p:spPr>
        <p:txBody>
          <a:bodyPr wrap="square">
            <a:spAutoFit/>
          </a:bodyPr>
          <a:lstStyle/>
          <a:p>
            <a:pPr algn="l"/>
            <a:r>
              <a:rPr lang="en-US" b="0" i="0" dirty="0">
                <a:solidFill>
                  <a:srgbClr val="374151"/>
                </a:solidFill>
                <a:effectLst/>
                <a:latin typeface="Söhne"/>
              </a:rPr>
              <a:t>XGBClassifier is a popular machine learning algorithm that belongs to the family of gradient boosting methods. It is based on decision trees and combines the predictions of multiple decision trees to improve the accuracy and robustness of the model. </a:t>
            </a:r>
          </a:p>
          <a:p>
            <a:pPr algn="l"/>
            <a:endParaRPr lang="en-US" dirty="0">
              <a:solidFill>
                <a:srgbClr val="374151"/>
              </a:solidFill>
              <a:latin typeface="Söhne"/>
            </a:endParaRPr>
          </a:p>
          <a:p>
            <a:pPr algn="l"/>
            <a:r>
              <a:rPr lang="en-US" b="0" i="0" dirty="0">
                <a:solidFill>
                  <a:srgbClr val="374151"/>
                </a:solidFill>
                <a:effectLst/>
                <a:latin typeface="Söhne"/>
              </a:rPr>
              <a:t>The basic idea behind XGBClassifier is to build many decision trees sequentially, where each tree corrects the errors of the previous tree.</a:t>
            </a:r>
          </a:p>
          <a:p>
            <a:pPr algn="l"/>
            <a:endParaRPr lang="en-US" dirty="0">
              <a:solidFill>
                <a:srgbClr val="374151"/>
              </a:solidFill>
              <a:latin typeface="Söhne"/>
            </a:endParaRPr>
          </a:p>
          <a:p>
            <a:r>
              <a:rPr lang="en-US" b="0" i="0" dirty="0">
                <a:solidFill>
                  <a:srgbClr val="374151"/>
                </a:solidFill>
                <a:effectLst/>
                <a:latin typeface="Söhne"/>
              </a:rPr>
              <a:t>The main advantages of XGBClassifier are its ability to handle large datasets with many features, its high accuracy, and its efficiency in training and prediction. The main disadvantages of XGBClassifier are its sensitivity to the choice of hyperparameters and its difficulty in interpreting the individual trees.</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673518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FCE59-72BF-C13C-13B5-4859462A36A6}"/>
              </a:ext>
            </a:extLst>
          </p:cNvPr>
          <p:cNvSpPr txBox="1"/>
          <p:nvPr/>
        </p:nvSpPr>
        <p:spPr>
          <a:xfrm>
            <a:off x="344905" y="1596669"/>
            <a:ext cx="8630653" cy="4801314"/>
          </a:xfrm>
          <a:prstGeom prst="rect">
            <a:avLst/>
          </a:prstGeom>
          <a:noFill/>
        </p:spPr>
        <p:txBody>
          <a:bodyPr wrap="square">
            <a:spAutoFit/>
          </a:bodyPr>
          <a:lstStyle/>
          <a:p>
            <a:pPr algn="l"/>
            <a:r>
              <a:rPr lang="en-US" b="0" i="0" dirty="0">
                <a:solidFill>
                  <a:srgbClr val="374151"/>
                </a:solidFill>
                <a:effectLst/>
                <a:latin typeface="Söhne"/>
              </a:rPr>
              <a:t>The key features of the XGBClassifier algorithm are:</a:t>
            </a:r>
          </a:p>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Decision Tree: XGBClassifier uses a modified version of the CART (Classification and Regression Trees) algorithm to build decision trees. The modifications include the use of a regularization term to prevent overfitting and the use of a weighted quantile sketch algorithm to efficiently find the optimal split points.</a:t>
            </a:r>
          </a:p>
          <a:p>
            <a:pPr marL="285750" indent="-285750" algn="l">
              <a:buFont typeface="Arial" panose="020B0604020202020204" pitchFamily="34" charset="0"/>
              <a:buChar char="•"/>
            </a:pPr>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Boosting: XGBClassifier uses a technique called boosting to create the sequence of decision trees. Boosting involves training each tree on a modified version of the training data, where the observations that were misclassified by the previous trees are given more weight.</a:t>
            </a:r>
          </a:p>
          <a:p>
            <a:pPr marL="285750" indent="-285750" algn="l">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b="0" i="0" dirty="0">
                <a:solidFill>
                  <a:srgbClr val="374151"/>
                </a:solidFill>
                <a:effectLst/>
                <a:latin typeface="Söhne"/>
              </a:rPr>
              <a:t>Gradient Descent: XGBClassifier uses a variant of gradient descent called gradient boosting to minimize the loss function. The loss function measures the difference between the predicted values and the actual values, and the goal is to minimize this difference.</a:t>
            </a:r>
          </a:p>
          <a:p>
            <a:pPr marL="285750" indent="-285750" algn="l">
              <a:buFont typeface="Arial" panose="020B0604020202020204" pitchFamily="34" charset="0"/>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177960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6C028B-869F-41B8-875D-A4FF083558C9}"/>
              </a:ext>
            </a:extLst>
          </p:cNvPr>
          <p:cNvSpPr/>
          <p:nvPr/>
        </p:nvSpPr>
        <p:spPr>
          <a:xfrm>
            <a:off x="338567" y="1191155"/>
            <a:ext cx="8650887" cy="1631216"/>
          </a:xfrm>
          <a:prstGeom prst="rect">
            <a:avLst/>
          </a:prstGeom>
        </p:spPr>
        <p:txBody>
          <a:bodyPr wrap="square">
            <a:spAutoFit/>
          </a:bodyPr>
          <a:lstStyle/>
          <a:p>
            <a:r>
              <a:rPr lang="en-US" b="1" dirty="0">
                <a:latin typeface="inherit"/>
              </a:rPr>
              <a:t>ID3 (Iterative Dichotomize)</a:t>
            </a:r>
          </a:p>
          <a:p>
            <a:pPr marL="285750" indent="-285750">
              <a:buFont typeface="Arial" panose="020B0604020202020204" pitchFamily="34" charset="0"/>
              <a:buChar char="•"/>
            </a:pPr>
            <a:r>
              <a:rPr lang="en-US" sz="1600" b="1" dirty="0">
                <a:effectLst/>
                <a:latin typeface="inherit"/>
              </a:rPr>
              <a:t>Uses Information Theory (Entropy) to split on an attribute that gives the highest information gain</a:t>
            </a:r>
          </a:p>
          <a:p>
            <a:endParaRPr lang="en-US" sz="1600" b="1" dirty="0">
              <a:latin typeface="inherit"/>
            </a:endParaRPr>
          </a:p>
          <a:p>
            <a:r>
              <a:rPr lang="en-US" b="1" dirty="0">
                <a:latin typeface="inherit"/>
              </a:rPr>
              <a:t>Entropy (Information Theory)</a:t>
            </a:r>
          </a:p>
          <a:p>
            <a:pPr marL="285750" indent="-285750">
              <a:buFont typeface="Arial" panose="020B0604020202020204" pitchFamily="34" charset="0"/>
              <a:buChar char="•"/>
            </a:pPr>
            <a:r>
              <a:rPr lang="en-US" sz="1600" b="1" dirty="0">
                <a:effectLst/>
                <a:latin typeface="inherit"/>
              </a:rPr>
              <a:t>A measure of the impurity of a </a:t>
            </a:r>
            <a:r>
              <a:rPr lang="en-US" sz="1600" b="1" dirty="0">
                <a:latin typeface="inherit"/>
              </a:rPr>
              <a:t>distribution</a:t>
            </a:r>
          </a:p>
          <a:p>
            <a:pPr marL="285750" indent="-285750">
              <a:buFont typeface="Arial" panose="020B0604020202020204" pitchFamily="34" charset="0"/>
              <a:buChar char="•"/>
            </a:pPr>
            <a:r>
              <a:rPr lang="en-US" sz="1600" b="1" dirty="0">
                <a:latin typeface="inherit"/>
              </a:rPr>
              <a:t>Calculation: for a discrete random variable Y taking m distinct values {y1, …, </a:t>
            </a:r>
            <a:r>
              <a:rPr lang="en-US" sz="1600" b="1" dirty="0" err="1">
                <a:latin typeface="inherit"/>
              </a:rPr>
              <a:t>ym</a:t>
            </a:r>
            <a:r>
              <a:rPr lang="en-US" sz="1600" b="1" dirty="0">
                <a:latin typeface="inherit"/>
              </a:rPr>
              <a:t>}</a:t>
            </a:r>
          </a:p>
        </p:txBody>
      </p:sp>
      <p:pic>
        <p:nvPicPr>
          <p:cNvPr id="20" name="Picture 19">
            <a:extLst>
              <a:ext uri="{FF2B5EF4-FFF2-40B4-BE49-F238E27FC236}">
                <a16:creationId xmlns:a16="http://schemas.microsoft.com/office/drawing/2014/main" id="{6589F002-D01A-7A6B-3401-7C83BF3D8D16}"/>
              </a:ext>
            </a:extLst>
          </p:cNvPr>
          <p:cNvPicPr>
            <a:picLocks noChangeAspect="1"/>
          </p:cNvPicPr>
          <p:nvPr/>
        </p:nvPicPr>
        <p:blipFill>
          <a:blip r:embed="rId2"/>
          <a:stretch>
            <a:fillRect/>
          </a:stretch>
        </p:blipFill>
        <p:spPr>
          <a:xfrm>
            <a:off x="481263" y="3213649"/>
            <a:ext cx="8181473" cy="2760762"/>
          </a:xfrm>
          <a:prstGeom prst="rect">
            <a:avLst/>
          </a:prstGeom>
        </p:spPr>
      </p:pic>
    </p:spTree>
    <p:extLst>
      <p:ext uri="{BB962C8B-B14F-4D97-AF65-F5344CB8AC3E}">
        <p14:creationId xmlns:p14="http://schemas.microsoft.com/office/powerpoint/2010/main" val="155307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FCE59-72BF-C13C-13B5-4859462A36A6}"/>
              </a:ext>
            </a:extLst>
          </p:cNvPr>
          <p:cNvSpPr txBox="1"/>
          <p:nvPr/>
        </p:nvSpPr>
        <p:spPr>
          <a:xfrm>
            <a:off x="344905" y="1850772"/>
            <a:ext cx="8630653" cy="2862322"/>
          </a:xfrm>
          <a:prstGeom prst="rect">
            <a:avLst/>
          </a:prstGeom>
          <a:noFill/>
        </p:spPr>
        <p:txBody>
          <a:bodyPr wrap="square">
            <a:spAutoFit/>
          </a:bodyPr>
          <a:lstStyle/>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Regularization: XGBClassifier uses two types of regularization to prevent overfitting. The first type is called shrinkage, which involves multiplying the predictions of each tree by a small constant. The second type is called feature subsampling, which involves randomly selecting a subset of the features to consider for each split.</a:t>
            </a:r>
          </a:p>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Ensemble: The final prediction of XGBClassifier is based on the ensemble of the predictions of the individual trees. In classification problems, the majority vote of the trees is used to make the final prediction. In regression problems, the average of the predictions of the trees is used.</a:t>
            </a:r>
          </a:p>
        </p:txBody>
      </p:sp>
    </p:spTree>
    <p:extLst>
      <p:ext uri="{BB962C8B-B14F-4D97-AF65-F5344CB8AC3E}">
        <p14:creationId xmlns:p14="http://schemas.microsoft.com/office/powerpoint/2010/main" val="112969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56738A-0332-F26E-44BC-40C5DBBD0958}"/>
              </a:ext>
            </a:extLst>
          </p:cNvPr>
          <p:cNvSpPr txBox="1"/>
          <p:nvPr/>
        </p:nvSpPr>
        <p:spPr>
          <a:xfrm>
            <a:off x="116305" y="2703701"/>
            <a:ext cx="8911389" cy="1169551"/>
          </a:xfrm>
          <a:prstGeom prst="rect">
            <a:avLst/>
          </a:prstGeom>
          <a:noFill/>
        </p:spPr>
        <p:txBody>
          <a:bodyPr wrap="square">
            <a:spAutoFit/>
          </a:bodyPr>
          <a:lstStyle/>
          <a:p>
            <a:pPr algn="l"/>
            <a:r>
              <a:rPr lang="en-US" sz="1400" b="0" i="0" dirty="0">
                <a:solidFill>
                  <a:srgbClr val="374151"/>
                </a:solidFill>
                <a:effectLst/>
                <a:latin typeface="Söhne"/>
              </a:rPr>
              <a:t>Precision is the proportion of correctly predicted positive observations (i.e., true positives) out of all observations that the model predicted as positive. It can be calculated as: true positives / (true positives + false positives)</a:t>
            </a:r>
          </a:p>
          <a:p>
            <a:pPr algn="l">
              <a:buFont typeface="Arial" panose="020B0604020202020204" pitchFamily="34" charset="0"/>
              <a:buChar char="•"/>
            </a:pPr>
            <a:endParaRPr lang="en-US" sz="1400" b="0" i="0" dirty="0">
              <a:solidFill>
                <a:srgbClr val="374151"/>
              </a:solidFill>
              <a:effectLst/>
              <a:latin typeface="Söhne"/>
            </a:endParaRPr>
          </a:p>
          <a:p>
            <a:pPr algn="l"/>
            <a:r>
              <a:rPr lang="en-US" sz="1400" b="0" i="0" dirty="0">
                <a:solidFill>
                  <a:srgbClr val="374151"/>
                </a:solidFill>
                <a:effectLst/>
                <a:latin typeface="Söhne"/>
              </a:rPr>
              <a:t>Precision measures the accuracy of the positive predictions made by the model. A high precision indicates that the model makes very few false positive predictions.</a:t>
            </a:r>
          </a:p>
        </p:txBody>
      </p:sp>
      <p:pic>
        <p:nvPicPr>
          <p:cNvPr id="5" name="Picture 4">
            <a:extLst>
              <a:ext uri="{FF2B5EF4-FFF2-40B4-BE49-F238E27FC236}">
                <a16:creationId xmlns:a16="http://schemas.microsoft.com/office/drawing/2014/main" id="{440D5772-C57C-EBA0-D05A-7F3D4F9ACE05}"/>
              </a:ext>
            </a:extLst>
          </p:cNvPr>
          <p:cNvPicPr>
            <a:picLocks noChangeAspect="1"/>
          </p:cNvPicPr>
          <p:nvPr/>
        </p:nvPicPr>
        <p:blipFill>
          <a:blip r:embed="rId2"/>
          <a:stretch>
            <a:fillRect/>
          </a:stretch>
        </p:blipFill>
        <p:spPr>
          <a:xfrm>
            <a:off x="2001696" y="1166445"/>
            <a:ext cx="4257876" cy="1523101"/>
          </a:xfrm>
          <a:prstGeom prst="rect">
            <a:avLst/>
          </a:prstGeom>
        </p:spPr>
      </p:pic>
      <p:sp>
        <p:nvSpPr>
          <p:cNvPr id="16" name="TextBox 15">
            <a:extLst>
              <a:ext uri="{FF2B5EF4-FFF2-40B4-BE49-F238E27FC236}">
                <a16:creationId xmlns:a16="http://schemas.microsoft.com/office/drawing/2014/main" id="{DD3662F5-3AD6-5367-4F48-AFD898B1FBE1}"/>
              </a:ext>
            </a:extLst>
          </p:cNvPr>
          <p:cNvSpPr txBox="1"/>
          <p:nvPr/>
        </p:nvSpPr>
        <p:spPr>
          <a:xfrm>
            <a:off x="116305" y="3983659"/>
            <a:ext cx="8706853" cy="1169551"/>
          </a:xfrm>
          <a:prstGeom prst="rect">
            <a:avLst/>
          </a:prstGeom>
          <a:noFill/>
        </p:spPr>
        <p:txBody>
          <a:bodyPr wrap="square">
            <a:spAutoFit/>
          </a:bodyPr>
          <a:lstStyle/>
          <a:p>
            <a:pPr algn="l"/>
            <a:r>
              <a:rPr lang="en-US" sz="1400" b="0" i="0" dirty="0">
                <a:solidFill>
                  <a:srgbClr val="374151"/>
                </a:solidFill>
                <a:effectLst/>
                <a:latin typeface="Söhne"/>
              </a:rPr>
              <a:t>Recall is the proportion of correctly predicted positive observations (i.e., true positives) out of all actual positive observations. It can be calculated as: true positives / (true positives + false negatives)</a:t>
            </a:r>
          </a:p>
          <a:p>
            <a:pPr algn="l">
              <a:buFont typeface="Arial" panose="020B0604020202020204" pitchFamily="34" charset="0"/>
              <a:buChar char="•"/>
            </a:pPr>
            <a:endParaRPr lang="en-US" sz="1400" b="0" i="0" dirty="0">
              <a:solidFill>
                <a:srgbClr val="374151"/>
              </a:solidFill>
              <a:effectLst/>
              <a:latin typeface="Söhne"/>
            </a:endParaRPr>
          </a:p>
          <a:p>
            <a:pPr algn="l"/>
            <a:r>
              <a:rPr lang="en-US" sz="1400" dirty="0">
                <a:solidFill>
                  <a:srgbClr val="374151"/>
                </a:solidFill>
                <a:latin typeface="Söhne"/>
              </a:rPr>
              <a:t>Recall </a:t>
            </a:r>
            <a:r>
              <a:rPr lang="en-US" sz="1400" b="0" i="0" dirty="0">
                <a:solidFill>
                  <a:srgbClr val="374151"/>
                </a:solidFill>
                <a:effectLst/>
                <a:latin typeface="Söhne"/>
              </a:rPr>
              <a:t>measures the ability of the model to identify all positive observations in the test data. A high recall </a:t>
            </a:r>
          </a:p>
          <a:p>
            <a:pPr algn="l"/>
            <a:r>
              <a:rPr lang="en-US" sz="1400" b="0" i="0" dirty="0">
                <a:solidFill>
                  <a:srgbClr val="374151"/>
                </a:solidFill>
                <a:effectLst/>
                <a:latin typeface="Söhne"/>
              </a:rPr>
              <a:t>indicates that the model makes very few false negative predictions.</a:t>
            </a:r>
          </a:p>
        </p:txBody>
      </p:sp>
      <p:sp>
        <p:nvSpPr>
          <p:cNvPr id="17" name="TextBox 16">
            <a:extLst>
              <a:ext uri="{FF2B5EF4-FFF2-40B4-BE49-F238E27FC236}">
                <a16:creationId xmlns:a16="http://schemas.microsoft.com/office/drawing/2014/main" id="{0CC644B6-1A5F-F8D8-74FA-C614F498200D}"/>
              </a:ext>
            </a:extLst>
          </p:cNvPr>
          <p:cNvSpPr txBox="1"/>
          <p:nvPr/>
        </p:nvSpPr>
        <p:spPr>
          <a:xfrm>
            <a:off x="116305" y="5242601"/>
            <a:ext cx="8706853" cy="1169551"/>
          </a:xfrm>
          <a:prstGeom prst="rect">
            <a:avLst/>
          </a:prstGeom>
          <a:noFill/>
        </p:spPr>
        <p:txBody>
          <a:bodyPr wrap="square">
            <a:spAutoFit/>
          </a:bodyPr>
          <a:lstStyle/>
          <a:p>
            <a:pPr algn="l"/>
            <a:r>
              <a:rPr lang="en-US" sz="1400" b="0" i="0" dirty="0">
                <a:solidFill>
                  <a:srgbClr val="374151"/>
                </a:solidFill>
                <a:effectLst/>
                <a:latin typeface="Söhne"/>
              </a:rPr>
              <a:t>F1 score is the harmonic mean of precision and recall, and it provides a balanced measure of the two metrics. It can be calculated as: 2 * (precision * recall) / (precision + recall)</a:t>
            </a:r>
          </a:p>
          <a:p>
            <a:pPr algn="l">
              <a:buFont typeface="Arial" panose="020B0604020202020204" pitchFamily="34" charset="0"/>
              <a:buChar char="•"/>
            </a:pPr>
            <a:endParaRPr lang="en-US" sz="1400" b="0" i="0" dirty="0">
              <a:solidFill>
                <a:srgbClr val="374151"/>
              </a:solidFill>
              <a:effectLst/>
              <a:latin typeface="Söhne"/>
            </a:endParaRPr>
          </a:p>
          <a:p>
            <a:pPr algn="l"/>
            <a:r>
              <a:rPr lang="en-US" sz="1400" b="0" i="0" dirty="0">
                <a:solidFill>
                  <a:srgbClr val="374151"/>
                </a:solidFill>
                <a:effectLst/>
                <a:latin typeface="Söhne"/>
              </a:rPr>
              <a:t>F1 score ranges from 0 to 1, where 1 indicates perfect precision and recall, and 0 indicates that the model's predictions are completely wrong.</a:t>
            </a:r>
          </a:p>
        </p:txBody>
      </p:sp>
      <p:cxnSp>
        <p:nvCxnSpPr>
          <p:cNvPr id="19" name="Straight Connector 18">
            <a:extLst>
              <a:ext uri="{FF2B5EF4-FFF2-40B4-BE49-F238E27FC236}">
                <a16:creationId xmlns:a16="http://schemas.microsoft.com/office/drawing/2014/main" id="{B5BA14B0-6835-4917-A254-2950088356FF}"/>
              </a:ext>
            </a:extLst>
          </p:cNvPr>
          <p:cNvCxnSpPr/>
          <p:nvPr/>
        </p:nvCxnSpPr>
        <p:spPr>
          <a:xfrm>
            <a:off x="216568" y="3873252"/>
            <a:ext cx="853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A28023A-80B8-3344-88D5-DD55789B0FB9}"/>
              </a:ext>
            </a:extLst>
          </p:cNvPr>
          <p:cNvCxnSpPr/>
          <p:nvPr/>
        </p:nvCxnSpPr>
        <p:spPr>
          <a:xfrm>
            <a:off x="216568" y="5176357"/>
            <a:ext cx="853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3AF8DE6-2DCB-82CC-E946-53F33DB0526E}"/>
              </a:ext>
            </a:extLst>
          </p:cNvPr>
          <p:cNvCxnSpPr/>
          <p:nvPr/>
        </p:nvCxnSpPr>
        <p:spPr>
          <a:xfrm>
            <a:off x="216568" y="268954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136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4E625C-1DD7-032A-5CF9-983BA0B7E4A3}"/>
              </a:ext>
            </a:extLst>
          </p:cNvPr>
          <p:cNvPicPr>
            <a:picLocks noChangeAspect="1"/>
          </p:cNvPicPr>
          <p:nvPr/>
        </p:nvPicPr>
        <p:blipFill>
          <a:blip r:embed="rId2"/>
          <a:stretch>
            <a:fillRect/>
          </a:stretch>
        </p:blipFill>
        <p:spPr>
          <a:xfrm>
            <a:off x="1163052" y="2097567"/>
            <a:ext cx="6392780" cy="2034757"/>
          </a:xfrm>
          <a:prstGeom prst="rect">
            <a:avLst/>
          </a:prstGeom>
        </p:spPr>
      </p:pic>
      <p:sp>
        <p:nvSpPr>
          <p:cNvPr id="10" name="TextBox 9">
            <a:extLst>
              <a:ext uri="{FF2B5EF4-FFF2-40B4-BE49-F238E27FC236}">
                <a16:creationId xmlns:a16="http://schemas.microsoft.com/office/drawing/2014/main" id="{7DF3AF06-0B17-6503-C7F7-1D14C663DEDE}"/>
              </a:ext>
            </a:extLst>
          </p:cNvPr>
          <p:cNvSpPr txBox="1"/>
          <p:nvPr/>
        </p:nvSpPr>
        <p:spPr>
          <a:xfrm>
            <a:off x="409073" y="1231049"/>
            <a:ext cx="8467479" cy="646331"/>
          </a:xfrm>
          <a:prstGeom prst="rect">
            <a:avLst/>
          </a:prstGeom>
          <a:noFill/>
        </p:spPr>
        <p:txBody>
          <a:bodyPr wrap="square">
            <a:spAutoFit/>
          </a:bodyPr>
          <a:lstStyle/>
          <a:p>
            <a:r>
              <a:rPr lang="en-US" b="0" i="0" dirty="0">
                <a:solidFill>
                  <a:srgbClr val="374151"/>
                </a:solidFill>
                <a:effectLst/>
                <a:latin typeface="Söhne"/>
              </a:rPr>
              <a:t>We can use confusion matrix to evaluate performance of our model. </a:t>
            </a:r>
            <a:r>
              <a:rPr lang="en-US" dirty="0">
                <a:solidFill>
                  <a:srgbClr val="374151"/>
                </a:solidFill>
                <a:latin typeface="Söhne"/>
              </a:rPr>
              <a:t>A confusion matrix for a binary class such predicting a disease:</a:t>
            </a:r>
            <a:endParaRPr lang="en-US" dirty="0"/>
          </a:p>
        </p:txBody>
      </p:sp>
      <p:sp>
        <p:nvSpPr>
          <p:cNvPr id="12" name="TextBox 11">
            <a:extLst>
              <a:ext uri="{FF2B5EF4-FFF2-40B4-BE49-F238E27FC236}">
                <a16:creationId xmlns:a16="http://schemas.microsoft.com/office/drawing/2014/main" id="{58C0FCC9-83B6-33D7-86B1-A14402F6EE20}"/>
              </a:ext>
            </a:extLst>
          </p:cNvPr>
          <p:cNvSpPr txBox="1"/>
          <p:nvPr/>
        </p:nvSpPr>
        <p:spPr>
          <a:xfrm>
            <a:off x="409073" y="4471012"/>
            <a:ext cx="7900738" cy="369332"/>
          </a:xfrm>
          <a:prstGeom prst="rect">
            <a:avLst/>
          </a:prstGeom>
          <a:noFill/>
        </p:spPr>
        <p:txBody>
          <a:bodyPr wrap="square">
            <a:spAutoFit/>
          </a:bodyPr>
          <a:lstStyle/>
          <a:p>
            <a:r>
              <a:rPr lang="en-US" dirty="0">
                <a:solidFill>
                  <a:srgbClr val="374151"/>
                </a:solidFill>
                <a:latin typeface="Söhne"/>
              </a:rPr>
              <a:t>A confusion matrix for a multi class data set such as predicting iris flower:</a:t>
            </a:r>
            <a:endParaRPr lang="en-US" dirty="0"/>
          </a:p>
        </p:txBody>
      </p:sp>
      <p:pic>
        <p:nvPicPr>
          <p:cNvPr id="14" name="Picture 13">
            <a:extLst>
              <a:ext uri="{FF2B5EF4-FFF2-40B4-BE49-F238E27FC236}">
                <a16:creationId xmlns:a16="http://schemas.microsoft.com/office/drawing/2014/main" id="{0C9E1576-8F24-D50F-63B2-7167EEFA1984}"/>
              </a:ext>
            </a:extLst>
          </p:cNvPr>
          <p:cNvPicPr>
            <a:picLocks noChangeAspect="1"/>
          </p:cNvPicPr>
          <p:nvPr/>
        </p:nvPicPr>
        <p:blipFill>
          <a:blip r:embed="rId3"/>
          <a:stretch>
            <a:fillRect/>
          </a:stretch>
        </p:blipFill>
        <p:spPr>
          <a:xfrm>
            <a:off x="1163052" y="5046495"/>
            <a:ext cx="6356523" cy="1217947"/>
          </a:xfrm>
          <a:prstGeom prst="rect">
            <a:avLst/>
          </a:prstGeom>
        </p:spPr>
      </p:pic>
    </p:spTree>
    <p:extLst>
      <p:ext uri="{BB962C8B-B14F-4D97-AF65-F5344CB8AC3E}">
        <p14:creationId xmlns:p14="http://schemas.microsoft.com/office/powerpoint/2010/main" val="76799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2942" y="1399430"/>
            <a:ext cx="8019544" cy="4887774"/>
          </a:xfrm>
          <a:prstGeom prst="rect">
            <a:avLst/>
          </a:prstGeom>
        </p:spPr>
      </p:pic>
    </p:spTree>
    <p:extLst>
      <p:ext uri="{BB962C8B-B14F-4D97-AF65-F5344CB8AC3E}">
        <p14:creationId xmlns:p14="http://schemas.microsoft.com/office/powerpoint/2010/main" val="145126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718" y="1249032"/>
            <a:ext cx="7379308" cy="4906024"/>
          </a:xfrm>
          <a:prstGeom prst="rect">
            <a:avLst/>
          </a:prstGeom>
        </p:spPr>
      </p:pic>
    </p:spTree>
    <p:extLst>
      <p:ext uri="{BB962C8B-B14F-4D97-AF65-F5344CB8AC3E}">
        <p14:creationId xmlns:p14="http://schemas.microsoft.com/office/powerpoint/2010/main" val="294413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3203" y="1733384"/>
            <a:ext cx="8059032" cy="3858743"/>
          </a:xfrm>
          <a:prstGeom prst="rect">
            <a:avLst/>
          </a:prstGeom>
        </p:spPr>
      </p:pic>
    </p:spTree>
    <p:extLst>
      <p:ext uri="{BB962C8B-B14F-4D97-AF65-F5344CB8AC3E}">
        <p14:creationId xmlns:p14="http://schemas.microsoft.com/office/powerpoint/2010/main" val="240678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1067" y="1637969"/>
            <a:ext cx="8143345" cy="4042948"/>
          </a:xfrm>
          <a:prstGeom prst="rect">
            <a:avLst/>
          </a:prstGeom>
        </p:spPr>
      </p:pic>
    </p:spTree>
    <p:extLst>
      <p:ext uri="{BB962C8B-B14F-4D97-AF65-F5344CB8AC3E}">
        <p14:creationId xmlns:p14="http://schemas.microsoft.com/office/powerpoint/2010/main" val="205671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0418" y="1614114"/>
            <a:ext cx="8793381" cy="4451240"/>
          </a:xfrm>
          <a:prstGeom prst="rect">
            <a:avLst/>
          </a:prstGeom>
        </p:spPr>
      </p:pic>
      <p:pic>
        <p:nvPicPr>
          <p:cNvPr id="6" name="Picture 5">
            <a:extLst>
              <a:ext uri="{FF2B5EF4-FFF2-40B4-BE49-F238E27FC236}">
                <a16:creationId xmlns:a16="http://schemas.microsoft.com/office/drawing/2014/main" id="{A1D6CAFA-D455-DEB8-30C2-EC1A4085BE01}"/>
              </a:ext>
            </a:extLst>
          </p:cNvPr>
          <p:cNvPicPr>
            <a:picLocks noChangeAspect="1"/>
          </p:cNvPicPr>
          <p:nvPr/>
        </p:nvPicPr>
        <p:blipFill>
          <a:blip r:embed="rId3"/>
          <a:stretch>
            <a:fillRect/>
          </a:stretch>
        </p:blipFill>
        <p:spPr>
          <a:xfrm>
            <a:off x="3651834" y="1558496"/>
            <a:ext cx="5381965" cy="4910402"/>
          </a:xfrm>
          <a:prstGeom prst="rect">
            <a:avLst/>
          </a:prstGeom>
        </p:spPr>
      </p:pic>
    </p:spTree>
    <p:extLst>
      <p:ext uri="{BB962C8B-B14F-4D97-AF65-F5344CB8AC3E}">
        <p14:creationId xmlns:p14="http://schemas.microsoft.com/office/powerpoint/2010/main" val="28401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0418" y="1614114"/>
            <a:ext cx="8793381" cy="4451240"/>
          </a:xfrm>
          <a:prstGeom prst="rect">
            <a:avLst/>
          </a:prstGeom>
        </p:spPr>
      </p:pic>
      <p:pic>
        <p:nvPicPr>
          <p:cNvPr id="5" name="Picture 4">
            <a:extLst>
              <a:ext uri="{FF2B5EF4-FFF2-40B4-BE49-F238E27FC236}">
                <a16:creationId xmlns:a16="http://schemas.microsoft.com/office/drawing/2014/main" id="{8E0B986A-5C27-30E6-0686-F144A9537A8A}"/>
              </a:ext>
            </a:extLst>
          </p:cNvPr>
          <p:cNvPicPr>
            <a:picLocks noChangeAspect="1"/>
          </p:cNvPicPr>
          <p:nvPr/>
        </p:nvPicPr>
        <p:blipFill>
          <a:blip r:embed="rId3"/>
          <a:stretch>
            <a:fillRect/>
          </a:stretch>
        </p:blipFill>
        <p:spPr>
          <a:xfrm>
            <a:off x="3545339" y="3874169"/>
            <a:ext cx="5430219" cy="2203211"/>
          </a:xfrm>
          <a:prstGeom prst="rect">
            <a:avLst/>
          </a:prstGeom>
        </p:spPr>
      </p:pic>
      <p:pic>
        <p:nvPicPr>
          <p:cNvPr id="10" name="Picture 9">
            <a:extLst>
              <a:ext uri="{FF2B5EF4-FFF2-40B4-BE49-F238E27FC236}">
                <a16:creationId xmlns:a16="http://schemas.microsoft.com/office/drawing/2014/main" id="{8D520A1B-2B86-458A-95B6-6C051C9F4F65}"/>
              </a:ext>
            </a:extLst>
          </p:cNvPr>
          <p:cNvPicPr>
            <a:picLocks noChangeAspect="1"/>
          </p:cNvPicPr>
          <p:nvPr/>
        </p:nvPicPr>
        <p:blipFill>
          <a:blip r:embed="rId4"/>
          <a:stretch>
            <a:fillRect/>
          </a:stretch>
        </p:blipFill>
        <p:spPr>
          <a:xfrm>
            <a:off x="3545339" y="2150144"/>
            <a:ext cx="5181600" cy="1724025"/>
          </a:xfrm>
          <a:prstGeom prst="rect">
            <a:avLst/>
          </a:prstGeom>
        </p:spPr>
      </p:pic>
    </p:spTree>
    <p:extLst>
      <p:ext uri="{BB962C8B-B14F-4D97-AF65-F5344CB8AC3E}">
        <p14:creationId xmlns:p14="http://schemas.microsoft.com/office/powerpoint/2010/main" val="194878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D33F3-DFE7-5E89-4A00-75ED79EFCFEE}"/>
              </a:ext>
            </a:extLst>
          </p:cNvPr>
          <p:cNvPicPr>
            <a:picLocks noChangeAspect="1"/>
          </p:cNvPicPr>
          <p:nvPr/>
        </p:nvPicPr>
        <p:blipFill>
          <a:blip r:embed="rId2"/>
          <a:stretch>
            <a:fillRect/>
          </a:stretch>
        </p:blipFill>
        <p:spPr>
          <a:xfrm>
            <a:off x="120102" y="1836651"/>
            <a:ext cx="3095770" cy="1355402"/>
          </a:xfrm>
          <a:prstGeom prst="rect">
            <a:avLst/>
          </a:prstGeom>
        </p:spPr>
      </p:pic>
      <p:pic>
        <p:nvPicPr>
          <p:cNvPr id="10" name="Picture 9">
            <a:extLst>
              <a:ext uri="{FF2B5EF4-FFF2-40B4-BE49-F238E27FC236}">
                <a16:creationId xmlns:a16="http://schemas.microsoft.com/office/drawing/2014/main" id="{F202383D-7114-5A2B-CAC9-4F34131645FF}"/>
              </a:ext>
            </a:extLst>
          </p:cNvPr>
          <p:cNvPicPr>
            <a:picLocks noChangeAspect="1"/>
          </p:cNvPicPr>
          <p:nvPr/>
        </p:nvPicPr>
        <p:blipFill>
          <a:blip r:embed="rId3"/>
          <a:stretch>
            <a:fillRect/>
          </a:stretch>
        </p:blipFill>
        <p:spPr>
          <a:xfrm>
            <a:off x="205899" y="1224463"/>
            <a:ext cx="2924175" cy="542925"/>
          </a:xfrm>
          <a:prstGeom prst="rect">
            <a:avLst/>
          </a:prstGeom>
        </p:spPr>
      </p:pic>
      <p:pic>
        <p:nvPicPr>
          <p:cNvPr id="8" name="Picture 7">
            <a:extLst>
              <a:ext uri="{FF2B5EF4-FFF2-40B4-BE49-F238E27FC236}">
                <a16:creationId xmlns:a16="http://schemas.microsoft.com/office/drawing/2014/main" id="{5CAFCBB8-F8AC-CBCA-1880-E07D1DD1132D}"/>
              </a:ext>
            </a:extLst>
          </p:cNvPr>
          <p:cNvPicPr>
            <a:picLocks noChangeAspect="1"/>
          </p:cNvPicPr>
          <p:nvPr/>
        </p:nvPicPr>
        <p:blipFill>
          <a:blip r:embed="rId4"/>
          <a:stretch>
            <a:fillRect/>
          </a:stretch>
        </p:blipFill>
        <p:spPr>
          <a:xfrm>
            <a:off x="120102" y="3513051"/>
            <a:ext cx="1984930" cy="1411875"/>
          </a:xfrm>
          <a:prstGeom prst="rect">
            <a:avLst/>
          </a:prstGeom>
        </p:spPr>
      </p:pic>
      <p:pic>
        <p:nvPicPr>
          <p:cNvPr id="2" name="Picture 1">
            <a:extLst>
              <a:ext uri="{FF2B5EF4-FFF2-40B4-BE49-F238E27FC236}">
                <a16:creationId xmlns:a16="http://schemas.microsoft.com/office/drawing/2014/main" id="{C0ED2211-F681-B5AC-FFED-5FA82ADF9AB8}"/>
              </a:ext>
            </a:extLst>
          </p:cNvPr>
          <p:cNvPicPr>
            <a:picLocks noChangeAspect="1"/>
          </p:cNvPicPr>
          <p:nvPr/>
        </p:nvPicPr>
        <p:blipFill>
          <a:blip r:embed="rId5"/>
          <a:stretch>
            <a:fillRect/>
          </a:stretch>
        </p:blipFill>
        <p:spPr>
          <a:xfrm>
            <a:off x="3590350" y="1981030"/>
            <a:ext cx="5237934" cy="3409117"/>
          </a:xfrm>
          <a:prstGeom prst="rect">
            <a:avLst/>
          </a:prstGeom>
        </p:spPr>
      </p:pic>
    </p:spTree>
    <p:extLst>
      <p:ext uri="{BB962C8B-B14F-4D97-AF65-F5344CB8AC3E}">
        <p14:creationId xmlns:p14="http://schemas.microsoft.com/office/powerpoint/2010/main" val="3083459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47430</TotalTime>
  <Words>1242</Words>
  <Application>Microsoft Office PowerPoint</Application>
  <PresentationFormat>On-screen Show (4:3)</PresentationFormat>
  <Paragraphs>57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inherit</vt:lpstr>
      <vt:lpstr>sohne</vt:lpstr>
      <vt:lpstr>Söhne</vt:lpstr>
      <vt:lpstr>source-serif-pro</vt:lpstr>
      <vt:lpstr>Office Theme</vt:lpstr>
      <vt:lpstr>Decision Tree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lxe072000</dc:creator>
  <cp:lastModifiedBy>Khan, Kamran</cp:lastModifiedBy>
  <cp:revision>287</cp:revision>
  <dcterms:created xsi:type="dcterms:W3CDTF">2011-08-25T15:49:05Z</dcterms:created>
  <dcterms:modified xsi:type="dcterms:W3CDTF">2023-03-31T21:02:37Z</dcterms:modified>
</cp:coreProperties>
</file>