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0"/>
  </p:notesMasterIdLst>
  <p:sldIdLst>
    <p:sldId id="256" r:id="rId3"/>
    <p:sldId id="293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78" r:id="rId25"/>
    <p:sldId id="282" r:id="rId26"/>
    <p:sldId id="283" r:id="rId27"/>
    <p:sldId id="284" r:id="rId28"/>
    <p:sldId id="281" r:id="rId29"/>
    <p:sldId id="285" r:id="rId30"/>
    <p:sldId id="286" r:id="rId31"/>
    <p:sldId id="288" r:id="rId32"/>
    <p:sldId id="289" r:id="rId33"/>
    <p:sldId id="290" r:id="rId34"/>
    <p:sldId id="291" r:id="rId35"/>
    <p:sldId id="294" r:id="rId36"/>
    <p:sldId id="295" r:id="rId37"/>
    <p:sldId id="300" r:id="rId38"/>
    <p:sldId id="30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F408F-9067-4624-9DF0-8934023B573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125F6-D40B-40BB-87EF-1D2DCD3C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8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788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147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2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9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1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5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95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5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9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19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07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2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1B17-1914-4E62-9E17-20DA15BCBE4B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8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Object-oriented programming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897214"/>
          </a:xfrm>
        </p:spPr>
        <p:txBody>
          <a:bodyPr>
            <a:normAutofit/>
          </a:bodyPr>
          <a:lstStyle/>
          <a:p>
            <a:r>
              <a:rPr lang="ru-RU" dirty="0"/>
              <a:t>based on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ru-RU" dirty="0" smtClean="0"/>
              <a:t>++</a:t>
            </a:r>
            <a:r>
              <a:rPr lang="en-US" dirty="0" smtClean="0"/>
              <a:t> </a:t>
            </a:r>
            <a:r>
              <a:rPr lang="ru-RU" dirty="0" err="1"/>
              <a:t>language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ru-RU" dirty="0" smtClean="0"/>
              <a:t>2</a:t>
            </a:r>
            <a:r>
              <a:rPr lang="en-US" dirty="0" smtClean="0"/>
              <a:t>-</a:t>
            </a:r>
            <a:r>
              <a:rPr lang="en-US" dirty="0" err="1" smtClean="0"/>
              <a:t>nd</a:t>
            </a:r>
            <a:r>
              <a:rPr lang="ru-RU" dirty="0" smtClean="0"/>
              <a:t> </a:t>
            </a:r>
            <a:r>
              <a:rPr lang="ru-RU" dirty="0" smtClean="0"/>
              <a:t>semester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4725144"/>
            <a:ext cx="52164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i="1" dirty="0" smtClean="0"/>
              <a:t>"</a:t>
            </a:r>
            <a:r>
              <a:rPr lang="ru-RU" i="1" dirty="0" err="1" smtClean="0"/>
              <a:t>Programming</a:t>
            </a:r>
            <a:r>
              <a:rPr lang="ru-RU" i="1" dirty="0" smtClean="0"/>
              <a:t> </a:t>
            </a:r>
            <a:r>
              <a:rPr lang="ru-RU" i="1" dirty="0" err="1"/>
              <a:t>today</a:t>
            </a:r>
            <a:r>
              <a:rPr lang="ru-RU" i="1" dirty="0"/>
              <a:t> </a:t>
            </a:r>
            <a:r>
              <a:rPr lang="ru-RU" i="1" dirty="0" err="1"/>
              <a:t>is</a:t>
            </a:r>
            <a:r>
              <a:rPr lang="ru-RU" i="1" dirty="0"/>
              <a:t> a </a:t>
            </a:r>
            <a:r>
              <a:rPr lang="ru-RU" i="1" dirty="0" err="1"/>
              <a:t>race</a:t>
            </a:r>
            <a:r>
              <a:rPr lang="ru-RU" i="1" dirty="0"/>
              <a:t> </a:t>
            </a:r>
            <a:r>
              <a:rPr lang="ru-RU" i="1" dirty="0" err="1"/>
              <a:t>between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endParaRPr lang="ru-RU" i="1" dirty="0"/>
          </a:p>
          <a:p>
            <a:pPr eaLnBrk="0" hangingPunct="0"/>
            <a:r>
              <a:rPr lang="ru-RU" i="1" dirty="0" err="1"/>
              <a:t>engineers</a:t>
            </a:r>
            <a:r>
              <a:rPr lang="ru-RU" i="1" dirty="0"/>
              <a:t> </a:t>
            </a:r>
            <a:r>
              <a:rPr lang="ru-RU" i="1" dirty="0" err="1"/>
              <a:t>striving</a:t>
            </a:r>
            <a:r>
              <a:rPr lang="ru-RU" i="1" dirty="0"/>
              <a:t> </a:t>
            </a:r>
            <a:r>
              <a:rPr lang="ru-RU" i="1" dirty="0" err="1"/>
              <a:t>to</a:t>
            </a:r>
            <a:r>
              <a:rPr lang="ru-RU" i="1" dirty="0"/>
              <a:t> </a:t>
            </a:r>
            <a:r>
              <a:rPr lang="ru-RU" i="1" dirty="0" err="1"/>
              <a:t>build</a:t>
            </a:r>
            <a:r>
              <a:rPr lang="ru-RU" i="1" dirty="0"/>
              <a:t> </a:t>
            </a:r>
            <a:r>
              <a:rPr lang="ru-RU" i="1" dirty="0" err="1"/>
              <a:t>bigger</a:t>
            </a:r>
            <a:r>
              <a:rPr lang="ru-RU" i="1" dirty="0"/>
              <a:t> </a:t>
            </a:r>
            <a:r>
              <a:rPr lang="ru-RU" i="1" dirty="0" err="1"/>
              <a:t>and</a:t>
            </a:r>
            <a:r>
              <a:rPr lang="ru-RU" i="1" dirty="0"/>
              <a:t> </a:t>
            </a:r>
            <a:r>
              <a:rPr lang="ru-RU" i="1" dirty="0" err="1"/>
              <a:t>better</a:t>
            </a:r>
            <a:endParaRPr lang="ru-RU" i="1" dirty="0"/>
          </a:p>
          <a:p>
            <a:pPr eaLnBrk="0" hangingPunct="0"/>
            <a:r>
              <a:rPr lang="ru-RU" i="1" dirty="0" err="1"/>
              <a:t>idiot-proof</a:t>
            </a:r>
            <a:r>
              <a:rPr lang="ru-RU" i="1" dirty="0"/>
              <a:t> </a:t>
            </a:r>
            <a:r>
              <a:rPr lang="ru-RU" i="1" dirty="0" err="1"/>
              <a:t>programs</a:t>
            </a:r>
            <a:r>
              <a:rPr lang="ru-RU" i="1" dirty="0"/>
              <a:t>. </a:t>
            </a:r>
            <a:r>
              <a:rPr lang="ru-RU" i="1" dirty="0" err="1"/>
              <a:t>and</a:t>
            </a:r>
            <a:r>
              <a:rPr lang="ru-RU" i="1" dirty="0"/>
              <a:t> </a:t>
            </a:r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Universe</a:t>
            </a:r>
            <a:r>
              <a:rPr lang="ru-RU" i="1" dirty="0"/>
              <a:t> </a:t>
            </a:r>
            <a:r>
              <a:rPr lang="ru-RU" i="1" dirty="0" err="1"/>
              <a:t>trying</a:t>
            </a:r>
            <a:endParaRPr lang="ru-RU" i="1" dirty="0"/>
          </a:p>
          <a:p>
            <a:pPr eaLnBrk="0" hangingPunct="0"/>
            <a:r>
              <a:rPr lang="ru-RU" i="1" dirty="0" err="1"/>
              <a:t>to</a:t>
            </a:r>
            <a:r>
              <a:rPr lang="ru-RU" i="1" dirty="0"/>
              <a:t> </a:t>
            </a:r>
            <a:r>
              <a:rPr lang="ru-RU" i="1" dirty="0" err="1"/>
              <a:t>produce</a:t>
            </a:r>
            <a:r>
              <a:rPr lang="ru-RU" i="1" dirty="0"/>
              <a:t> </a:t>
            </a:r>
            <a:r>
              <a:rPr lang="ru-RU" i="1" dirty="0" err="1"/>
              <a:t>bigger</a:t>
            </a:r>
            <a:r>
              <a:rPr lang="ru-RU" i="1" dirty="0"/>
              <a:t> </a:t>
            </a:r>
            <a:r>
              <a:rPr lang="ru-RU" i="1" dirty="0" err="1"/>
              <a:t>and</a:t>
            </a:r>
            <a:r>
              <a:rPr lang="ru-RU" i="1" dirty="0"/>
              <a:t> </a:t>
            </a:r>
            <a:r>
              <a:rPr lang="ru-RU" i="1" dirty="0" err="1"/>
              <a:t>better</a:t>
            </a:r>
            <a:r>
              <a:rPr lang="ru-RU" i="1" dirty="0"/>
              <a:t> </a:t>
            </a:r>
            <a:r>
              <a:rPr lang="ru-RU" i="1" dirty="0" err="1"/>
              <a:t>idiots</a:t>
            </a:r>
            <a:r>
              <a:rPr lang="ru-RU" i="1" dirty="0"/>
              <a:t>. </a:t>
            </a:r>
            <a:r>
              <a:rPr lang="ru-RU" i="1" dirty="0" err="1"/>
              <a:t>So</a:t>
            </a:r>
            <a:r>
              <a:rPr lang="ru-RU" i="1" dirty="0"/>
              <a:t> </a:t>
            </a:r>
            <a:r>
              <a:rPr lang="ru-RU" i="1" dirty="0" err="1"/>
              <a:t>far</a:t>
            </a:r>
            <a:r>
              <a:rPr lang="ru-RU" i="1" dirty="0"/>
              <a:t>.</a:t>
            </a:r>
          </a:p>
          <a:p>
            <a:pPr eaLnBrk="0" hangingPunct="0"/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Universe</a:t>
            </a:r>
            <a:r>
              <a:rPr lang="ru-RU" i="1" dirty="0"/>
              <a:t> </a:t>
            </a:r>
            <a:r>
              <a:rPr lang="ru-RU" i="1" dirty="0" err="1"/>
              <a:t>is</a:t>
            </a:r>
            <a:r>
              <a:rPr lang="ru-RU" i="1" dirty="0"/>
              <a:t> </a:t>
            </a:r>
            <a:r>
              <a:rPr lang="ru-RU" i="1" dirty="0" err="1"/>
              <a:t>winning</a:t>
            </a:r>
            <a:r>
              <a:rPr lang="ru-RU" i="1" dirty="0" smtClean="0"/>
              <a:t>.</a:t>
            </a:r>
            <a:r>
              <a:rPr lang="en-US" i="1" dirty="0" smtClean="0"/>
              <a:t>"</a:t>
            </a:r>
            <a:endParaRPr lang="ru-RU" i="1" dirty="0"/>
          </a:p>
          <a:p>
            <a:pPr eaLnBrk="0" hangingPunct="0"/>
            <a:r>
              <a:rPr lang="ru-RU" i="1" dirty="0"/>
              <a:t> </a:t>
            </a:r>
            <a:r>
              <a:rPr lang="ru-RU" i="1" dirty="0" err="1"/>
              <a:t>Rich</a:t>
            </a:r>
            <a:r>
              <a:rPr lang="ru-RU" i="1" dirty="0"/>
              <a:t> </a:t>
            </a:r>
            <a:r>
              <a:rPr lang="ru-RU" i="1" dirty="0" err="1"/>
              <a:t>Cook</a:t>
            </a:r>
            <a:endParaRPr lang="ru-RU" sz="1400" i="1" dirty="0"/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82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8178"/>
            <a:ext cx="5832648" cy="69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Two disadvantages of procedural 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25112"/>
          </a:xfrm>
        </p:spPr>
        <p:txBody>
          <a:bodyPr/>
          <a:lstStyle/>
          <a:p>
            <a:r>
              <a:rPr lang="ru-RU" dirty="0" smtClean="0"/>
              <a:t>absoluteness </a:t>
            </a:r>
            <a:r>
              <a:rPr lang="ru-RU" dirty="0"/>
              <a:t>access </a:t>
            </a:r>
            <a:r>
              <a:rPr lang="ru-RU" dirty="0" smtClean="0"/>
              <a:t>functions to </a:t>
            </a:r>
            <a:r>
              <a:rPr lang="ru-RU" dirty="0"/>
              <a:t>global data</a:t>
            </a:r>
            <a:r>
              <a:rPr lang="ru-RU" dirty="0" smtClean="0"/>
              <a:t>.</a:t>
            </a:r>
          </a:p>
          <a:p>
            <a:r>
              <a:rPr lang="ru-RU" dirty="0" smtClean="0"/>
              <a:t>Separation </a:t>
            </a:r>
            <a:r>
              <a:rPr lang="ru-RU" dirty="0"/>
              <a:t>data and functions</a:t>
            </a:r>
            <a:r>
              <a:rPr lang="ru-RU" dirty="0" smtClean="0"/>
              <a:t>being </a:t>
            </a:r>
            <a:r>
              <a:rPr lang="ru-RU" dirty="0"/>
              <a:t>a structural approach, bad displays a picture </a:t>
            </a:r>
            <a:r>
              <a:rPr lang="ru-RU" dirty="0" smtClean="0"/>
              <a:t>real </a:t>
            </a:r>
            <a:r>
              <a:rPr lang="ru-RU" dirty="0"/>
              <a:t>world.</a:t>
            </a:r>
          </a:p>
        </p:txBody>
      </p:sp>
    </p:spTree>
    <p:extLst>
      <p:ext uri="{BB962C8B-B14F-4D97-AF65-F5344CB8AC3E}">
        <p14:creationId xmlns:p14="http://schemas.microsoft.com/office/powerpoint/2010/main" val="20243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6120680"/>
          </a:xfrm>
        </p:spPr>
        <p:txBody>
          <a:bodyPr>
            <a:normAutofit/>
          </a:bodyPr>
          <a:lstStyle/>
          <a:p>
            <a:r>
              <a:rPr lang="ru-RU" dirty="0"/>
              <a:t>In a procedural program written, for example, in C, there is a </a:t>
            </a:r>
            <a:r>
              <a:rPr lang="ru-RU" dirty="0" smtClean="0"/>
              <a:t>two types of </a:t>
            </a:r>
            <a:r>
              <a:rPr lang="ru-RU" dirty="0"/>
              <a:t>data. </a:t>
            </a:r>
            <a:endParaRPr lang="ru-RU" dirty="0" smtClean="0"/>
          </a:p>
          <a:p>
            <a:r>
              <a:rPr lang="ru-RU" dirty="0" smtClean="0"/>
              <a:t>local </a:t>
            </a:r>
            <a:r>
              <a:rPr lang="ru-RU" dirty="0"/>
              <a:t>data are in function and </a:t>
            </a:r>
            <a:r>
              <a:rPr lang="ru-RU" dirty="0" smtClean="0"/>
              <a:t>intended for </a:t>
            </a:r>
            <a:r>
              <a:rPr lang="ru-RU" dirty="0"/>
              <a:t>Use this function only and not </a:t>
            </a:r>
            <a:r>
              <a:rPr lang="ru-RU" dirty="0" smtClean="0"/>
              <a:t>may be </a:t>
            </a:r>
            <a:r>
              <a:rPr lang="ru-RU" dirty="0"/>
              <a:t>changed by other functions</a:t>
            </a:r>
            <a:r>
              <a:rPr lang="ru-RU" dirty="0" smtClean="0"/>
              <a:t>.</a:t>
            </a:r>
          </a:p>
          <a:p>
            <a:r>
              <a:rPr lang="ru-RU" dirty="0"/>
              <a:t>If there is a need to share one and the </a:t>
            </a:r>
            <a:r>
              <a:rPr lang="ru-RU" dirty="0" smtClean="0"/>
              <a:t>same data </a:t>
            </a:r>
            <a:r>
              <a:rPr lang="ru-RU" dirty="0"/>
              <a:t>multiple functions, the data must be declared </a:t>
            </a:r>
            <a:r>
              <a:rPr lang="ru-RU" dirty="0" smtClean="0"/>
              <a:t>global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2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8" t="26170" r="20188" b="6935"/>
          <a:stretch/>
        </p:blipFill>
        <p:spPr bwMode="auto">
          <a:xfrm>
            <a:off x="597471" y="1412776"/>
            <a:ext cx="7915275" cy="463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4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4325112"/>
          </a:xfrm>
        </p:spPr>
        <p:txBody>
          <a:bodyPr/>
          <a:lstStyle/>
          <a:p>
            <a:r>
              <a:rPr lang="ru-RU" dirty="0"/>
              <a:t>Large programs typically contain a variety of functions and global </a:t>
            </a:r>
            <a:r>
              <a:rPr lang="ru-RU" dirty="0" smtClean="0"/>
              <a:t>variables</a:t>
            </a:r>
            <a:r>
              <a:rPr lang="ru-RU" dirty="0"/>
              <a:t>. The problem of a procedural approach is that the number of</a:t>
            </a:r>
            <a:r>
              <a:rPr lang="ru-RU" dirty="0" smtClean="0"/>
              <a:t>possible </a:t>
            </a:r>
            <a:r>
              <a:rPr lang="ru-RU" dirty="0"/>
              <a:t>linkages between global variables and functions can </a:t>
            </a:r>
            <a:r>
              <a:rPr lang="ru-RU" dirty="0" smtClean="0"/>
              <a:t>be very large.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28258" r="22359" b="28414"/>
          <a:stretch/>
        </p:blipFill>
        <p:spPr bwMode="auto">
          <a:xfrm>
            <a:off x="827584" y="3717032"/>
            <a:ext cx="7590973" cy="300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52534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A large number of connections between functions and </a:t>
            </a:r>
            <a:r>
              <a:rPr lang="ru-RU" dirty="0" smtClean="0"/>
              <a:t>generates data </a:t>
            </a:r>
            <a:r>
              <a:rPr lang="ru-RU" dirty="0"/>
              <a:t>some </a:t>
            </a:r>
            <a:r>
              <a:rPr lang="ru-RU" dirty="0" smtClean="0"/>
              <a:t>problems:</a:t>
            </a:r>
          </a:p>
          <a:p>
            <a:r>
              <a:rPr lang="ru-RU" dirty="0" smtClean="0"/>
              <a:t>complicated </a:t>
            </a:r>
            <a:r>
              <a:rPr lang="ru-RU" dirty="0"/>
              <a:t>structure </a:t>
            </a:r>
            <a:r>
              <a:rPr lang="ru-RU" dirty="0" smtClean="0"/>
              <a:t>programs</a:t>
            </a:r>
          </a:p>
          <a:p>
            <a:r>
              <a:rPr lang="ru-RU" dirty="0" smtClean="0"/>
              <a:t>IN </a:t>
            </a:r>
            <a:r>
              <a:rPr lang="ru-RU" dirty="0"/>
              <a:t>program becomes difficult to make changes</a:t>
            </a:r>
            <a:r>
              <a:rPr lang="ru-RU" dirty="0" smtClean="0"/>
              <a:t>.</a:t>
            </a:r>
          </a:p>
          <a:p>
            <a:endParaRPr lang="ru-RU" sz="1300" dirty="0"/>
          </a:p>
          <a:p>
            <a:pPr marL="109728" indent="0">
              <a:buNone/>
            </a:pPr>
            <a:r>
              <a:rPr lang="ru-RU" dirty="0"/>
              <a:t>For example, if a developer </a:t>
            </a:r>
            <a:r>
              <a:rPr lang="ru-RU" dirty="0" smtClean="0"/>
              <a:t>program storage </a:t>
            </a:r>
            <a:r>
              <a:rPr lang="ru-RU" dirty="0"/>
              <a:t>accounting decides to make the product code is not a 5-digit and 12-digit, </a:t>
            </a:r>
            <a:r>
              <a:rPr lang="ru-RU" dirty="0" smtClean="0"/>
              <a:t>it will be </a:t>
            </a:r>
            <a:r>
              <a:rPr lang="ru-RU" dirty="0"/>
              <a:t>you must change the appropriate data type </a:t>
            </a:r>
            <a:r>
              <a:rPr lang="ru-RU" dirty="0" err="1"/>
              <a:t>short</a:t>
            </a:r>
            <a:r>
              <a:rPr lang="ru-RU" dirty="0"/>
              <a:t> on the </a:t>
            </a:r>
            <a:r>
              <a:rPr lang="ru-RU" dirty="0" err="1"/>
              <a:t>long</a:t>
            </a:r>
            <a:r>
              <a:rPr lang="ru-RU" dirty="0"/>
              <a:t>. </a:t>
            </a:r>
            <a:r>
              <a:rPr lang="ru-RU" dirty="0" smtClean="0"/>
              <a:t>It means</a:t>
            </a:r>
            <a:r>
              <a:rPr lang="ru-RU" dirty="0"/>
              <a:t>That in all the functions that operate on the product code must be </a:t>
            </a:r>
            <a:r>
              <a:rPr lang="ru-RU" dirty="0" smtClean="0"/>
              <a:t>included </a:t>
            </a:r>
            <a:r>
              <a:rPr lang="ru-RU" dirty="0"/>
              <a:t>change, allowing to process data type </a:t>
            </a:r>
            <a:r>
              <a:rPr lang="ru-RU" dirty="0" err="1" smtClean="0"/>
              <a:t>long</a:t>
            </a:r>
            <a:r>
              <a:rPr lang="ru-RU" dirty="0" smtClean="0"/>
              <a:t>. </a:t>
            </a:r>
            <a:r>
              <a:rPr lang="ru-RU" dirty="0"/>
              <a:t>Thus, any change involves </a:t>
            </a:r>
            <a:r>
              <a:rPr lang="ru-RU" dirty="0" smtClean="0"/>
              <a:t>for a </a:t>
            </a:r>
            <a:r>
              <a:rPr lang="ru-RU" dirty="0"/>
              <a:t>far-reaching consequences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9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66800"/>
          </a:xfrm>
        </p:spPr>
        <p:txBody>
          <a:bodyPr/>
          <a:lstStyle/>
          <a:p>
            <a:r>
              <a:rPr lang="ru-RU" dirty="0"/>
              <a:t>Modeling the real world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The second, more important, the problem is a procedural approach is that, </a:t>
            </a:r>
            <a:r>
              <a:rPr lang="ru-RU" dirty="0" smtClean="0"/>
              <a:t>that the department </a:t>
            </a:r>
            <a:r>
              <a:rPr lang="ru-RU" dirty="0"/>
              <a:t>Information on the functions is of little use for </a:t>
            </a:r>
            <a:r>
              <a:rPr lang="ru-RU" dirty="0" smtClean="0"/>
              <a:t>display picture </a:t>
            </a:r>
            <a:r>
              <a:rPr lang="ru-RU" dirty="0"/>
              <a:t>the real world. In the real world we have to deal with</a:t>
            </a:r>
            <a:r>
              <a:rPr lang="ru-RU" dirty="0" smtClean="0"/>
              <a:t>physical </a:t>
            </a:r>
            <a:r>
              <a:rPr lang="ru-RU" dirty="0"/>
              <a:t>objects, such as for example people or machines. these objects</a:t>
            </a:r>
            <a:r>
              <a:rPr lang="ru-RU" dirty="0" smtClean="0"/>
              <a:t>can not be attributed </a:t>
            </a:r>
            <a:r>
              <a:rPr lang="ru-RU" dirty="0"/>
              <a:t>any data or functions as the real thing </a:t>
            </a:r>
            <a:r>
              <a:rPr lang="ru-RU" dirty="0" smtClean="0"/>
              <a:t>represent </a:t>
            </a:r>
            <a:r>
              <a:rPr lang="ru-RU" dirty="0"/>
              <a:t>a set of properties and behavior.</a:t>
            </a:r>
          </a:p>
        </p:txBody>
      </p:sp>
    </p:spTree>
    <p:extLst>
      <p:ext uri="{BB962C8B-B14F-4D97-AF65-F5344CB8AC3E}">
        <p14:creationId xmlns:p14="http://schemas.microsoft.com/office/powerpoint/2010/main" val="8647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2088"/>
          </a:xfrm>
        </p:spPr>
        <p:txBody>
          <a:bodyPr/>
          <a:lstStyle/>
          <a:p>
            <a:r>
              <a:rPr lang="ru-RU" dirty="0"/>
              <a:t>properties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/>
          <a:lstStyle/>
          <a:p>
            <a:pPr marL="109728" indent="0">
              <a:buNone/>
            </a:pPr>
            <a:r>
              <a:rPr lang="ru-RU" dirty="0"/>
              <a:t>Examples of properties (sometimes referred to as characteristics) for people </a:t>
            </a:r>
            <a:r>
              <a:rPr lang="ru-RU" dirty="0" smtClean="0"/>
              <a:t>may be </a:t>
            </a:r>
            <a:r>
              <a:rPr lang="ru-RU" dirty="0"/>
              <a:t>eye color or place of work; for cars - engine power</a:t>
            </a:r>
            <a:r>
              <a:rPr lang="ru-RU" dirty="0" smtClean="0"/>
              <a:t>quantity </a:t>
            </a:r>
            <a:r>
              <a:rPr lang="ru-RU" dirty="0"/>
              <a:t>doors. Thus, the properties are equivalent to data objects in</a:t>
            </a:r>
            <a:r>
              <a:rPr lang="ru-RU" dirty="0" smtClean="0"/>
              <a:t>programs</a:t>
            </a:r>
            <a:r>
              <a:rPr lang="ru-RU" dirty="0"/>
              <a:t>They have a certain value, such as blue for the color </a:t>
            </a:r>
            <a:r>
              <a:rPr lang="ru-RU" dirty="0" smtClean="0"/>
              <a:t>eyes or </a:t>
            </a:r>
            <a:r>
              <a:rPr lang="ru-RU" dirty="0"/>
              <a:t>4 for the number of car doors.</a:t>
            </a:r>
          </a:p>
        </p:txBody>
      </p:sp>
    </p:spTree>
    <p:extLst>
      <p:ext uri="{BB962C8B-B14F-4D97-AF65-F5344CB8AC3E}">
        <p14:creationId xmlns:p14="http://schemas.microsoft.com/office/powerpoint/2010/main" val="25951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/>
          <a:lstStyle/>
          <a:p>
            <a:r>
              <a:rPr lang="ru-RU" dirty="0"/>
              <a:t>Behavior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Behavior - is a reaction to some object in response to an external stimulus</a:t>
            </a:r>
            <a:r>
              <a:rPr lang="ru-RU" dirty="0" smtClean="0"/>
              <a:t>. for instance</a:t>
            </a:r>
            <a:r>
              <a:rPr lang="ru-RU" dirty="0"/>
              <a:t>Your boss in response to a request for increase can answer "yes" or "no." If you hit the brakes the car, it would entail it</a:t>
            </a:r>
            <a:r>
              <a:rPr lang="ru-RU" dirty="0" smtClean="0"/>
              <a:t>stop</a:t>
            </a:r>
            <a:r>
              <a:rPr lang="ru-RU" dirty="0"/>
              <a:t>. Response and stopping are examples of behavior. The behavior is similar</a:t>
            </a:r>
            <a:r>
              <a:rPr lang="ru-RU" dirty="0" smtClean="0"/>
              <a:t>function: you call a function to perform an action (eg</a:t>
            </a:r>
            <a:r>
              <a:rPr lang="ru-RU" dirty="0"/>
              <a:t>, Display the account screen), and the function performs this action. Thus, any data taken separately or taken separately function</a:t>
            </a:r>
            <a:r>
              <a:rPr lang="ru-RU" dirty="0" smtClean="0"/>
              <a:t>not able to </a:t>
            </a:r>
            <a:r>
              <a:rPr lang="ru-RU" dirty="0"/>
              <a:t>adequately display the real-world objects.</a:t>
            </a:r>
          </a:p>
        </p:txBody>
      </p:sp>
    </p:spTree>
    <p:extLst>
      <p:ext uri="{BB962C8B-B14F-4D97-AF65-F5344CB8AC3E}">
        <p14:creationId xmlns:p14="http://schemas.microsoft.com/office/powerpoint/2010/main" val="27076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/>
              <a:t>The object-oriented approach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The basic idea of ​​object-oriented approach is </a:t>
            </a:r>
            <a:r>
              <a:rPr lang="ru-RU" dirty="0" smtClean="0"/>
              <a:t>Union </a:t>
            </a:r>
            <a:r>
              <a:rPr lang="ru-RU" dirty="0"/>
              <a:t>data and actions performed on that data into a single </a:t>
            </a:r>
            <a:r>
              <a:rPr lang="ru-RU" dirty="0" smtClean="0"/>
              <a:t>whole that </a:t>
            </a:r>
            <a:r>
              <a:rPr lang="ru-RU" dirty="0"/>
              <a:t>It called object</a:t>
            </a:r>
            <a:r>
              <a:rPr lang="ru-RU" dirty="0" smtClean="0"/>
              <a:t>.</a:t>
            </a:r>
          </a:p>
          <a:p>
            <a:r>
              <a:rPr lang="ru-RU" dirty="0"/>
              <a:t>object functions called in C ++, methods or </a:t>
            </a:r>
            <a:r>
              <a:rPr lang="ru-RU" dirty="0" smtClean="0"/>
              <a:t>Member functions normally </a:t>
            </a:r>
            <a:r>
              <a:rPr lang="ru-RU" dirty="0"/>
              <a:t>designed to access the data object. If necessary</a:t>
            </a:r>
            <a:r>
              <a:rPr lang="ru-RU" dirty="0" smtClean="0"/>
              <a:t>count </a:t>
            </a:r>
            <a:r>
              <a:rPr lang="ru-RU" dirty="0"/>
              <a:t>any data object, you must call the appropriate method, </a:t>
            </a:r>
            <a:r>
              <a:rPr lang="ru-RU" dirty="0" smtClean="0"/>
              <a:t>which the </a:t>
            </a:r>
            <a:r>
              <a:rPr lang="ru-RU" dirty="0"/>
              <a:t>performs read and returns the value. </a:t>
            </a:r>
            <a:r>
              <a:rPr lang="ru-RU" dirty="0">
                <a:solidFill>
                  <a:srgbClr val="C00000"/>
                </a:solidFill>
              </a:rPr>
              <a:t>Direct access </a:t>
            </a:r>
            <a:r>
              <a:rPr lang="ru-RU" dirty="0" smtClean="0">
                <a:solidFill>
                  <a:srgbClr val="C00000"/>
                </a:solidFill>
              </a:rPr>
              <a:t>data </a:t>
            </a:r>
            <a:r>
              <a:rPr lang="ru-RU" dirty="0">
                <a:solidFill>
                  <a:srgbClr val="C00000"/>
                </a:solidFill>
              </a:rPr>
              <a:t>impossible. 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ru-RU" dirty="0" smtClean="0"/>
          </a:p>
          <a:p>
            <a:pPr marL="109728" indent="0">
              <a:buNone/>
            </a:pPr>
            <a:r>
              <a:rPr lang="ru-RU" b="1" dirty="0" smtClean="0"/>
              <a:t>encapsulation</a:t>
            </a:r>
            <a:r>
              <a:rPr lang="ru-RU" dirty="0" smtClean="0"/>
              <a:t>- unification of data and methods to work with them in a single object. Encapsulation also implements the concealment data from the external influence that protects</a:t>
            </a:r>
            <a:r>
              <a:rPr lang="ru-RU" dirty="0"/>
              <a:t>them from accidental </a:t>
            </a:r>
            <a:r>
              <a:rPr lang="ru-RU" dirty="0" smtClean="0"/>
              <a:t>change.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0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109728" indent="0" algn="ctr">
              <a:buNone/>
            </a:pPr>
            <a:r>
              <a:rPr lang="ru-RU" sz="4800" dirty="0" smtClean="0"/>
              <a:t>lecture №1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98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0" t="36620" r="18593" b="18511"/>
          <a:stretch/>
        </p:blipFill>
        <p:spPr bwMode="auto">
          <a:xfrm>
            <a:off x="-34100" y="6310"/>
            <a:ext cx="9178100" cy="696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1097326">
            <a:off x="4584587" y="3285304"/>
            <a:ext cx="9989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Pur-pur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21047009">
            <a:off x="4719981" y="1725930"/>
            <a:ext cx="1077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Jamping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01824"/>
          </a:xfrm>
        </p:spPr>
        <p:txBody>
          <a:bodyPr/>
          <a:lstStyle/>
          <a:p>
            <a:r>
              <a:rPr lang="ru-RU" dirty="0"/>
              <a:t>abstracting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3808"/>
          </a:xfrm>
        </p:spPr>
        <p:txBody>
          <a:bodyPr/>
          <a:lstStyle/>
          <a:p>
            <a:r>
              <a:rPr lang="ru-RU" dirty="0"/>
              <a:t>abstracting </a:t>
            </a:r>
            <a:r>
              <a:rPr lang="ru-RU" dirty="0" smtClean="0"/>
              <a:t>- one </a:t>
            </a:r>
            <a:r>
              <a:rPr lang="ru-RU" dirty="0"/>
              <a:t>of the main methods to cope </a:t>
            </a:r>
            <a:r>
              <a:rPr lang="ru-RU" dirty="0" smtClean="0"/>
              <a:t>with complexity.</a:t>
            </a:r>
          </a:p>
          <a:p>
            <a:endParaRPr lang="ru-RU" dirty="0" smtClean="0"/>
          </a:p>
          <a:p>
            <a:pPr marL="109728" indent="0">
              <a:buNone/>
            </a:pPr>
            <a:r>
              <a:rPr lang="ru-RU" b="1" dirty="0"/>
              <a:t>Abstraction</a:t>
            </a:r>
            <a:r>
              <a:rPr lang="ru-RU" dirty="0"/>
              <a:t> highlights the essential characteristics of a </a:t>
            </a:r>
            <a:r>
              <a:rPr lang="ru-RU" dirty="0" smtClean="0"/>
              <a:t> object</a:t>
            </a:r>
            <a:r>
              <a:rPr lang="ru-RU" dirty="0"/>
              <a:t>Which distinguish it from all other kinds of objects and thus </a:t>
            </a:r>
            <a:r>
              <a:rPr lang="ru-RU" dirty="0" smtClean="0"/>
              <a:t> manner</a:t>
            </a:r>
            <a:r>
              <a:rPr lang="ru-RU" dirty="0"/>
              <a:t>Clearly describes its conceptual boundaries in terms </a:t>
            </a:r>
            <a:r>
              <a:rPr lang="ru-RU" dirty="0" smtClean="0"/>
              <a:t>observer of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13078" r="1719" b="764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/>
              <a:t>Object-oriented </a:t>
            </a:r>
            <a:r>
              <a:rPr lang="ru-RU" dirty="0"/>
              <a:t>programming </a:t>
            </a:r>
            <a:r>
              <a:rPr lang="ru-RU" dirty="0" smtClean="0"/>
              <a:t>OOP (</a:t>
            </a:r>
            <a:r>
              <a:rPr lang="ru-RU" dirty="0" err="1" smtClean="0"/>
              <a:t>object-oriented</a:t>
            </a:r>
            <a:r>
              <a:rPr lang="en-US" dirty="0" smtClean="0"/>
              <a:t> </a:t>
            </a:r>
            <a:r>
              <a:rPr lang="ru-RU" dirty="0" err="1"/>
              <a:t>programming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OOP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this is </a:t>
            </a:r>
            <a:r>
              <a:rPr lang="ru-RU" dirty="0"/>
              <a:t>method </a:t>
            </a:r>
            <a:r>
              <a:rPr lang="ru-RU" dirty="0" smtClean="0"/>
              <a:t>programming</a:t>
            </a:r>
            <a:r>
              <a:rPr lang="ru-RU" dirty="0"/>
              <a:t>Based on the presentation of the program in the form of </a:t>
            </a:r>
            <a:r>
              <a:rPr lang="ru-RU" dirty="0" smtClean="0"/>
              <a:t>together </a:t>
            </a:r>
            <a:r>
              <a:rPr lang="ru-RU" dirty="0"/>
              <a:t>interacting objects, each of </a:t>
            </a:r>
            <a:r>
              <a:rPr lang="ru-RU" dirty="0" smtClean="0"/>
              <a:t>which</a:t>
            </a:r>
            <a:r>
              <a:rPr lang="en-US" dirty="0" smtClean="0"/>
              <a:t> </a:t>
            </a:r>
            <a:r>
              <a:rPr lang="ru-RU" dirty="0" smtClean="0"/>
              <a:t>is an </a:t>
            </a:r>
            <a:r>
              <a:rPr lang="ru-RU" dirty="0"/>
              <a:t>instance of a particular class, and the classes are </a:t>
            </a:r>
            <a:r>
              <a:rPr lang="ru-RU" dirty="0" smtClean="0"/>
              <a:t>Member</a:t>
            </a:r>
            <a:r>
              <a:rPr lang="en-US" dirty="0" smtClean="0"/>
              <a:t> </a:t>
            </a:r>
            <a:r>
              <a:rPr lang="ru-RU" dirty="0" smtClean="0"/>
              <a:t>specific </a:t>
            </a:r>
            <a:r>
              <a:rPr lang="ru-RU" dirty="0"/>
              <a:t>inheritance hierarchy.</a:t>
            </a:r>
          </a:p>
        </p:txBody>
      </p:sp>
    </p:spTree>
    <p:extLst>
      <p:ext uri="{BB962C8B-B14F-4D97-AF65-F5344CB8AC3E}">
        <p14:creationId xmlns:p14="http://schemas.microsoft.com/office/powerpoint/2010/main" val="1648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325112"/>
          </a:xfrm>
        </p:spPr>
        <p:txBody>
          <a:bodyPr/>
          <a:lstStyle/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Models of real objects (abstract) +</a:t>
            </a:r>
          </a:p>
          <a:p>
            <a:pPr marL="109728" indent="0">
              <a:buNone/>
            </a:pPr>
            <a:r>
              <a:rPr lang="ru-RU" dirty="0" smtClean="0"/>
              <a:t>behavior of objects (interaction) = Program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3" t="10852" r="23719" b="11950"/>
          <a:stretch/>
        </p:blipFill>
        <p:spPr bwMode="auto">
          <a:xfrm>
            <a:off x="1835696" y="2420888"/>
            <a:ext cx="5195343" cy="400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4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 smtClean="0"/>
              <a:t>What could be the object (class)?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373616" cy="5688632"/>
          </a:xfrm>
        </p:spPr>
        <p:txBody>
          <a:bodyPr numCol="2">
            <a:normAutofit lnSpcReduction="10000"/>
          </a:bodyPr>
          <a:lstStyle/>
          <a:p>
            <a:pPr marL="109728" indent="0">
              <a:buNone/>
            </a:pPr>
            <a:r>
              <a:rPr lang="ru-RU" dirty="0"/>
              <a:t>Physical objects.</a:t>
            </a:r>
          </a:p>
          <a:p>
            <a:r>
              <a:rPr lang="ru-RU" dirty="0" smtClean="0"/>
              <a:t>Cars </a:t>
            </a:r>
            <a:r>
              <a:rPr lang="ru-RU" dirty="0"/>
              <a:t>in the simulation of traffic.</a:t>
            </a:r>
          </a:p>
          <a:p>
            <a:r>
              <a:rPr lang="ru-RU" dirty="0" smtClean="0"/>
              <a:t>schematics </a:t>
            </a:r>
            <a:r>
              <a:rPr lang="ru-RU" dirty="0"/>
              <a:t>elements in the simulation circuit of an electric current.</a:t>
            </a:r>
          </a:p>
          <a:p>
            <a:r>
              <a:rPr lang="ru-RU" dirty="0" smtClean="0"/>
              <a:t>Countries </a:t>
            </a:r>
            <a:r>
              <a:rPr lang="ru-RU" dirty="0"/>
              <a:t>to create economic model.</a:t>
            </a:r>
          </a:p>
          <a:p>
            <a:r>
              <a:rPr lang="ru-RU" dirty="0" smtClean="0"/>
              <a:t>Aircraft </a:t>
            </a:r>
            <a:r>
              <a:rPr lang="ru-RU" dirty="0"/>
              <a:t>in the simulation of dispatching system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109728" indent="0">
              <a:buNone/>
            </a:pPr>
            <a:r>
              <a:rPr lang="ru-RU" dirty="0" smtClean="0"/>
              <a:t>UI elements</a:t>
            </a:r>
            <a:endParaRPr lang="ru-RU" dirty="0"/>
          </a:p>
          <a:p>
            <a:r>
              <a:rPr lang="ru-RU" dirty="0" smtClean="0"/>
              <a:t>Window</a:t>
            </a:r>
            <a:r>
              <a:rPr lang="ru-RU" dirty="0"/>
              <a:t>.</a:t>
            </a:r>
          </a:p>
          <a:p>
            <a:r>
              <a:rPr lang="ru-RU" dirty="0" smtClean="0"/>
              <a:t>Menu</a:t>
            </a:r>
            <a:r>
              <a:rPr lang="ru-RU" dirty="0"/>
              <a:t>.</a:t>
            </a:r>
          </a:p>
          <a:p>
            <a:r>
              <a:rPr lang="ru-RU" dirty="0" smtClean="0"/>
              <a:t>graphic </a:t>
            </a:r>
            <a:r>
              <a:rPr lang="ru-RU" dirty="0"/>
              <a:t>objects (lines, rectangles, circles).</a:t>
            </a:r>
          </a:p>
          <a:p>
            <a:r>
              <a:rPr lang="ru-RU" dirty="0" smtClean="0"/>
              <a:t>Mouse</a:t>
            </a:r>
            <a:r>
              <a:rPr lang="ru-RU" dirty="0"/>
              <a:t>, Keyboard, disk drives, printers.</a:t>
            </a:r>
          </a:p>
          <a:p>
            <a:pPr marL="109728" indent="0">
              <a:buNone/>
            </a:pPr>
            <a:r>
              <a:rPr lang="ru-RU" dirty="0" smtClean="0"/>
              <a:t>data structures</a:t>
            </a:r>
            <a:endParaRPr lang="ru-RU" dirty="0"/>
          </a:p>
          <a:p>
            <a:r>
              <a:rPr lang="ru-RU" dirty="0" smtClean="0"/>
              <a:t>arrays</a:t>
            </a:r>
            <a:r>
              <a:rPr lang="ru-RU" dirty="0"/>
              <a:t>.</a:t>
            </a:r>
          </a:p>
          <a:p>
            <a:r>
              <a:rPr lang="ru-RU" dirty="0" smtClean="0"/>
              <a:t>stacks</a:t>
            </a:r>
            <a:r>
              <a:rPr lang="ru-RU" dirty="0"/>
              <a:t>.</a:t>
            </a:r>
          </a:p>
          <a:p>
            <a:r>
              <a:rPr lang="ru-RU" dirty="0" smtClean="0"/>
              <a:t>related </a:t>
            </a:r>
            <a:r>
              <a:rPr lang="ru-RU" dirty="0"/>
              <a:t>lists.</a:t>
            </a:r>
          </a:p>
          <a:p>
            <a:r>
              <a:rPr lang="ru-RU" dirty="0" smtClean="0"/>
              <a:t>binary </a:t>
            </a:r>
            <a:r>
              <a:rPr lang="ru-RU" dirty="0"/>
              <a:t>trees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3" idx="0"/>
            <a:endCxn id="3" idx="2"/>
          </p:cNvCxnSpPr>
          <p:nvPr/>
        </p:nvCxnSpPr>
        <p:spPr>
          <a:xfrm>
            <a:off x="4510336" y="1196752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 numCol="2">
            <a:normAutofit fontScale="92500" lnSpcReduction="10000"/>
          </a:bodyPr>
          <a:lstStyle/>
          <a:p>
            <a:pPr marL="109728" indent="0">
              <a:buNone/>
            </a:pPr>
            <a:r>
              <a:rPr lang="ru-RU" dirty="0"/>
              <a:t>groups </a:t>
            </a:r>
            <a:r>
              <a:rPr lang="ru-RU" dirty="0" smtClean="0"/>
              <a:t>people</a:t>
            </a:r>
            <a:endParaRPr lang="ru-RU" dirty="0"/>
          </a:p>
          <a:p>
            <a:r>
              <a:rPr lang="ru-RU" dirty="0"/>
              <a:t>Staff.</a:t>
            </a:r>
          </a:p>
          <a:p>
            <a:r>
              <a:rPr lang="ru-RU" dirty="0"/>
              <a:t>Students.</a:t>
            </a:r>
          </a:p>
          <a:p>
            <a:r>
              <a:rPr lang="ru-RU" dirty="0"/>
              <a:t>Buyers.</a:t>
            </a:r>
          </a:p>
          <a:p>
            <a:r>
              <a:rPr lang="ru-RU" dirty="0"/>
              <a:t>Sellers.</a:t>
            </a:r>
          </a:p>
          <a:p>
            <a:pPr marL="109728" indent="0">
              <a:buNone/>
            </a:pPr>
            <a:r>
              <a:rPr lang="ru-RU" dirty="0"/>
              <a:t>Repositories </a:t>
            </a:r>
            <a:r>
              <a:rPr lang="ru-RU" dirty="0" smtClean="0"/>
              <a:t>data</a:t>
            </a:r>
            <a:endParaRPr lang="ru-RU" dirty="0"/>
          </a:p>
          <a:p>
            <a:r>
              <a:rPr lang="ru-RU" dirty="0"/>
              <a:t>Inventory inventory.</a:t>
            </a:r>
          </a:p>
          <a:p>
            <a:r>
              <a:rPr lang="ru-RU" dirty="0"/>
              <a:t>staff lists.</a:t>
            </a:r>
          </a:p>
          <a:p>
            <a:r>
              <a:rPr lang="ru-RU" dirty="0"/>
              <a:t>Dictionaries.</a:t>
            </a:r>
          </a:p>
          <a:p>
            <a:r>
              <a:rPr lang="ru-RU" dirty="0"/>
              <a:t>The geographical coordinates of cities in the world.</a:t>
            </a:r>
          </a:p>
          <a:p>
            <a:pPr marL="109728" indent="0">
              <a:buNone/>
            </a:pPr>
            <a:r>
              <a:rPr lang="ru-RU" dirty="0"/>
              <a:t>custom types </a:t>
            </a:r>
            <a:r>
              <a:rPr lang="ru-RU" dirty="0" smtClean="0"/>
              <a:t>data</a:t>
            </a:r>
            <a:endParaRPr lang="ru-RU" dirty="0"/>
          </a:p>
          <a:p>
            <a:r>
              <a:rPr lang="ru-RU" dirty="0"/>
              <a:t>Time.</a:t>
            </a:r>
          </a:p>
          <a:p>
            <a:r>
              <a:rPr lang="ru-RU" dirty="0"/>
              <a:t>The angles.</a:t>
            </a:r>
          </a:p>
          <a:p>
            <a:r>
              <a:rPr lang="ru-RU" dirty="0"/>
              <a:t>Complex numbers.</a:t>
            </a:r>
          </a:p>
          <a:p>
            <a:r>
              <a:rPr lang="ru-RU" dirty="0"/>
              <a:t>The point on the plane.</a:t>
            </a:r>
          </a:p>
          <a:p>
            <a:pPr marL="109728" indent="0">
              <a:buNone/>
            </a:pPr>
            <a:r>
              <a:rPr lang="ru-RU" dirty="0"/>
              <a:t>participants computer </a:t>
            </a:r>
            <a:r>
              <a:rPr lang="ru-RU" dirty="0" smtClean="0"/>
              <a:t>games</a:t>
            </a:r>
            <a:endParaRPr lang="ru-RU" dirty="0"/>
          </a:p>
          <a:p>
            <a:r>
              <a:rPr lang="ru-RU" dirty="0"/>
              <a:t>Cars in the race.</a:t>
            </a:r>
          </a:p>
          <a:p>
            <a:r>
              <a:rPr lang="ru-RU" dirty="0"/>
              <a:t>Positions in board games (checkers, chess).</a:t>
            </a:r>
          </a:p>
          <a:p>
            <a:r>
              <a:rPr lang="ru-RU" dirty="0"/>
              <a:t>Animals in games related to wildlife.</a:t>
            </a:r>
          </a:p>
          <a:p>
            <a:r>
              <a:rPr lang="ru-RU" dirty="0"/>
              <a:t>Friends and enemies in adventure games.</a:t>
            </a:r>
          </a:p>
          <a:p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And other</a:t>
            </a:r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3" idx="0"/>
            <a:endCxn id="3" idx="2"/>
          </p:cNvCxnSpPr>
          <p:nvPr/>
        </p:nvCxnSpPr>
        <p:spPr>
          <a:xfrm>
            <a:off x="4572000" y="764704"/>
            <a:ext cx="0" cy="580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7" t="31791" r="9219" b="15493"/>
          <a:stretch/>
        </p:blipFill>
        <p:spPr bwMode="auto">
          <a:xfrm>
            <a:off x="0" y="-171400"/>
            <a:ext cx="9144000" cy="715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4096"/>
          </a:xfrm>
        </p:spPr>
        <p:txBody>
          <a:bodyPr/>
          <a:lstStyle/>
          <a:p>
            <a:r>
              <a:rPr lang="ru-RU" dirty="0" smtClean="0"/>
              <a:t>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A class is an abstract type, user-defined data</a:t>
            </a:r>
            <a:r>
              <a:rPr lang="ru-RU" dirty="0" smtClean="0"/>
              <a:t>and </a:t>
            </a:r>
            <a:r>
              <a:rPr lang="ru-RU" dirty="0"/>
              <a:t>It is a model of a real object in the form of data and functions </a:t>
            </a:r>
            <a:r>
              <a:rPr lang="ru-RU" dirty="0" smtClean="0"/>
              <a:t>for work </a:t>
            </a:r>
            <a:r>
              <a:rPr lang="ru-RU" dirty="0"/>
              <a:t>with them.</a:t>
            </a:r>
          </a:p>
          <a:p>
            <a:r>
              <a:rPr lang="ru-RU" dirty="0"/>
              <a:t>These classes are called fields (similar to the structure of fields), and </a:t>
            </a:r>
            <a:r>
              <a:rPr lang="ru-RU" dirty="0" smtClean="0"/>
              <a:t>functions </a:t>
            </a:r>
            <a:r>
              <a:rPr lang="ru-RU" dirty="0"/>
              <a:t>class - </a:t>
            </a:r>
            <a:r>
              <a:rPr lang="ru-RU" dirty="0" smtClean="0"/>
              <a:t>methods. </a:t>
            </a:r>
            <a:r>
              <a:rPr lang="ru-RU" dirty="0"/>
              <a:t>Fields and methods are called class members. </a:t>
            </a:r>
            <a:r>
              <a:rPr lang="ru-RU" dirty="0" smtClean="0"/>
              <a:t>Description </a:t>
            </a:r>
            <a:r>
              <a:rPr lang="ru-RU" dirty="0"/>
              <a:t>class in the first approximation is as follows:</a:t>
            </a:r>
          </a:p>
          <a:p>
            <a:pPr marL="109728" indent="0"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&lt;Name&gt; {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:]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&lt;Description of hidden items&gt;</a:t>
            </a:r>
          </a:p>
          <a:p>
            <a:pPr marL="109728" indent="0"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&lt;Description available items&gt;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}; // Description of the end with a semicolon</a:t>
            </a:r>
          </a:p>
        </p:txBody>
      </p:sp>
    </p:spTree>
    <p:extLst>
      <p:ext uri="{BB962C8B-B14F-4D97-AF65-F5344CB8AC3E}">
        <p14:creationId xmlns:p14="http://schemas.microsoft.com/office/powerpoint/2010/main" val="11240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350" y="581025"/>
            <a:ext cx="8229600" cy="831751"/>
          </a:xfrm>
        </p:spPr>
        <p:txBody>
          <a:bodyPr/>
          <a:lstStyle/>
          <a:p>
            <a:r>
              <a:rPr lang="ru-RU" b="1" dirty="0" err="1"/>
              <a:t>private</a:t>
            </a:r>
            <a:r>
              <a:rPr lang="ru-RU" dirty="0"/>
              <a:t> and </a:t>
            </a:r>
            <a:r>
              <a:rPr lang="en-US" b="1" dirty="0"/>
              <a:t>public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access specifiers </a:t>
            </a:r>
            <a:r>
              <a:rPr lang="ru-RU" b="1" dirty="0" err="1"/>
              <a:t>private</a:t>
            </a:r>
            <a:r>
              <a:rPr lang="ru-RU" dirty="0"/>
              <a:t> and </a:t>
            </a:r>
            <a:r>
              <a:rPr lang="en-US" b="1" dirty="0" smtClean="0"/>
              <a:t>public</a:t>
            </a:r>
            <a:r>
              <a:rPr lang="ru-RU" dirty="0" smtClean="0"/>
              <a:t> </a:t>
            </a:r>
            <a:r>
              <a:rPr lang="ru-RU" dirty="0"/>
              <a:t>control the visibility of elements </a:t>
            </a:r>
            <a:r>
              <a:rPr lang="ru-RU" dirty="0" smtClean="0"/>
              <a:t>class</a:t>
            </a:r>
            <a:r>
              <a:rPr lang="ru-RU" dirty="0"/>
              <a:t>. Elements described after the official word</a:t>
            </a:r>
            <a:r>
              <a:rPr lang="ru-RU" dirty="0" err="1"/>
              <a:t>private</a:t>
            </a:r>
            <a:r>
              <a:rPr lang="ru-RU" dirty="0"/>
              <a:t>Visible only </a:t>
            </a:r>
            <a:r>
              <a:rPr lang="ru-RU" dirty="0" smtClean="0"/>
              <a:t>within the class</a:t>
            </a:r>
            <a:r>
              <a:rPr lang="ru-RU" dirty="0"/>
              <a:t>. This type of access adopted in the default class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class interface described after qualifier </a:t>
            </a:r>
            <a:r>
              <a:rPr lang="en-US" dirty="0" smtClean="0"/>
              <a:t>public. </a:t>
            </a:r>
            <a:r>
              <a:rPr lang="ru-RU" dirty="0"/>
              <a:t>The effect of any specifier </a:t>
            </a:r>
            <a:r>
              <a:rPr lang="ru-RU" dirty="0" smtClean="0"/>
              <a:t>spreads </a:t>
            </a:r>
            <a:r>
              <a:rPr lang="ru-RU" dirty="0"/>
              <a:t>until the next specifier or end of class. Can</a:t>
            </a:r>
            <a:r>
              <a:rPr lang="ru-RU" dirty="0" smtClean="0"/>
              <a:t>set</a:t>
            </a:r>
            <a:r>
              <a:rPr lang="en-US" dirty="0" smtClean="0"/>
              <a:t> </a:t>
            </a:r>
            <a:r>
              <a:rPr lang="ru-RU" dirty="0" smtClean="0"/>
              <a:t>some </a:t>
            </a:r>
            <a:r>
              <a:rPr lang="ru-RU" dirty="0"/>
              <a:t>sections </a:t>
            </a:r>
            <a:r>
              <a:rPr lang="ru-RU" dirty="0" err="1"/>
              <a:t>private</a:t>
            </a:r>
            <a:r>
              <a:rPr lang="ru-RU" dirty="0"/>
              <a:t> and </a:t>
            </a:r>
            <a:r>
              <a:rPr lang="ru-RU" dirty="0" err="1"/>
              <a:t>public</a:t>
            </a:r>
            <a:r>
              <a:rPr lang="ru-RU" dirty="0"/>
              <a:t>, Their order does not matter.</a:t>
            </a:r>
          </a:p>
        </p:txBody>
      </p:sp>
    </p:spTree>
    <p:extLst>
      <p:ext uri="{BB962C8B-B14F-4D97-AF65-F5344CB8AC3E}">
        <p14:creationId xmlns:p14="http://schemas.microsoft.com/office/powerpoint/2010/main" val="3507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268760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Teacher:</a:t>
            </a:r>
          </a:p>
          <a:p>
            <a:endParaRPr lang="ru-RU" sz="2000" dirty="0"/>
          </a:p>
          <a:p>
            <a:r>
              <a:rPr lang="ru-RU" sz="2000" dirty="0" smtClean="0"/>
              <a:t>Associate Professor, Department "Dynamics and strength of machines"</a:t>
            </a:r>
          </a:p>
          <a:p>
            <a:endParaRPr lang="ru-RU" sz="2000" dirty="0"/>
          </a:p>
          <a:p>
            <a:r>
              <a:rPr lang="ru-RU" sz="2000" dirty="0" smtClean="0"/>
              <a:t>Ph.D. Vodka Alexey (a. 12)</a:t>
            </a:r>
          </a:p>
          <a:p>
            <a:endParaRPr lang="ru-RU" sz="2000" dirty="0" smtClean="0"/>
          </a:p>
          <a:p>
            <a:r>
              <a:rPr lang="ru-RU" sz="2000" dirty="0" smtClean="0"/>
              <a:t>Course:</a:t>
            </a:r>
            <a:endParaRPr lang="ru-RU" sz="2000" dirty="0"/>
          </a:p>
          <a:p>
            <a:pPr marL="361950"/>
            <a:r>
              <a:rPr lang="en-US" sz="2000" dirty="0" smtClean="0"/>
              <a:t>0.5</a:t>
            </a:r>
            <a:r>
              <a:rPr lang="ru-RU" sz="2000" dirty="0" smtClean="0"/>
              <a:t> lecture per week</a:t>
            </a:r>
          </a:p>
          <a:p>
            <a:pPr marL="361950"/>
            <a:r>
              <a:rPr lang="ru-RU" sz="2000" dirty="0" smtClean="0"/>
              <a:t>2</a:t>
            </a:r>
            <a:r>
              <a:rPr lang="en-US" sz="2000" dirty="0" smtClean="0"/>
              <a:t>.5</a:t>
            </a:r>
            <a:r>
              <a:rPr lang="ru-RU" sz="2000" dirty="0" smtClean="0"/>
              <a:t> </a:t>
            </a:r>
            <a:r>
              <a:rPr lang="en-US" sz="2000" dirty="0" smtClean="0"/>
              <a:t>labs per week</a:t>
            </a:r>
            <a:endParaRPr lang="ru-RU" sz="2000" dirty="0" smtClean="0"/>
          </a:p>
          <a:p>
            <a:pPr marL="361950"/>
            <a:endParaRPr lang="ru-RU" sz="2000" dirty="0"/>
          </a:p>
          <a:p>
            <a:endParaRPr lang="ru-RU" sz="2000" dirty="0"/>
          </a:p>
          <a:p>
            <a:pPr indent="361950"/>
            <a:r>
              <a:rPr lang="ru-RU" sz="2000" dirty="0" smtClean="0"/>
              <a:t>exam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752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900113"/>
            <a:ext cx="8001000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</a:rPr>
              <a:t>monstr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health, ammo</a:t>
            </a:r>
            <a:r>
              <a:rPr lang="en-US" sz="2000" b="1" dirty="0" smtClean="0">
                <a:latin typeface="Courier New" pitchFamily="49" charset="0"/>
              </a:rPr>
              <a:t>; //</a:t>
            </a:r>
            <a:r>
              <a:rPr lang="ru-RU" sz="2000" b="1" dirty="0" smtClean="0">
                <a:latin typeface="Courier New" pitchFamily="49" charset="0"/>
              </a:rPr>
              <a:t>class fields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 Name;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public</a:t>
            </a:r>
            <a:r>
              <a:rPr lang="en-US" sz="2000" b="1" dirty="0" smtClean="0">
                <a:latin typeface="Courier New" pitchFamily="49" charset="0"/>
              </a:rPr>
              <a:t>:</a:t>
            </a:r>
            <a:r>
              <a:rPr lang="ru-RU" sz="2000" b="1" dirty="0" smtClean="0">
                <a:latin typeface="Courier New" pitchFamily="49" charset="0"/>
              </a:rPr>
              <a:t> // access specifier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 smtClean="0">
                <a:latin typeface="Courier New" pitchFamily="49" charset="0"/>
              </a:rPr>
              <a:t> // designer</a:t>
            </a:r>
            <a:endParaRPr lang="en-US" sz="20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monstr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 = 100,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am = 10)</a:t>
            </a:r>
            <a:endParaRPr lang="ru-RU" sz="20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{ </a:t>
            </a:r>
            <a:r>
              <a:rPr lang="en-US" sz="2000" b="1" dirty="0">
                <a:latin typeface="Courier New" pitchFamily="49" charset="0"/>
              </a:rPr>
              <a:t>health = he; ammo = am;}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void draw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y, </a:t>
            </a:r>
            <a:endParaRPr lang="ru-RU" sz="20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scale,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position);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get_health</a:t>
            </a:r>
            <a:r>
              <a:rPr lang="en-US" sz="2000" b="1" dirty="0">
                <a:latin typeface="Courier New" pitchFamily="49" charset="0"/>
              </a:rPr>
              <a:t>() {Return health;}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get_ammo</a:t>
            </a:r>
            <a:r>
              <a:rPr lang="en-US" sz="2000" b="1" dirty="0">
                <a:latin typeface="Courier New" pitchFamily="49" charset="0"/>
              </a:rPr>
              <a:t>() {Return ammo;}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>
                <a:latin typeface="Courier New" pitchFamily="49" charset="0"/>
              </a:rPr>
              <a:t>};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47278" y="5589240"/>
            <a:ext cx="8915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sz="2000" dirty="0">
                <a:latin typeface="Arial Narrow" pitchFamily="34" charset="0"/>
              </a:rPr>
              <a:t>void </a:t>
            </a:r>
            <a:r>
              <a:rPr lang="en-US" sz="2000" dirty="0" err="1">
                <a:latin typeface="Arial Narrow" pitchFamily="34" charset="0"/>
              </a:rPr>
              <a:t>monstr</a:t>
            </a:r>
            <a:r>
              <a:rPr lang="en-US" sz="2000" dirty="0">
                <a:latin typeface="Arial Narrow" pitchFamily="34" charset="0"/>
              </a:rPr>
              <a:t>:: draw (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x,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y,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scale,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position) {</a:t>
            </a:r>
            <a:r>
              <a:rPr lang="ru-RU" sz="2000" dirty="0">
                <a:latin typeface="Arial Narrow" pitchFamily="34" charset="0"/>
              </a:rPr>
              <a:t>/ * Method body * /}</a:t>
            </a:r>
          </a:p>
          <a:p>
            <a:pPr lvl="1" eaLnBrk="0" hangingPunct="0">
              <a:spcAft>
                <a:spcPts val="600"/>
              </a:spcAft>
            </a:pPr>
            <a:endParaRPr lang="ru-RU" sz="2000" dirty="0">
              <a:solidFill>
                <a:schemeClr val="hlink"/>
              </a:solidFill>
              <a:latin typeface="Arial Narrow" pitchFamily="34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sz="2000" dirty="0">
                <a:solidFill>
                  <a:schemeClr val="hlink"/>
                </a:solidFill>
                <a:latin typeface="Arial Narrow" pitchFamily="34" charset="0"/>
              </a:rPr>
              <a:t>inline </a:t>
            </a:r>
            <a:r>
              <a:rPr lang="en-US" sz="2000" dirty="0" err="1">
                <a:solidFill>
                  <a:schemeClr val="hlink"/>
                </a:solidFill>
                <a:latin typeface="Arial Narrow" pitchFamily="34" charset="0"/>
              </a:rPr>
              <a:t>int</a:t>
            </a:r>
            <a:r>
              <a:rPr lang="en-US" sz="2000" dirty="0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latin typeface="Arial Narrow" pitchFamily="34" charset="0"/>
              </a:rPr>
              <a:t>monstr</a:t>
            </a:r>
            <a:r>
              <a:rPr lang="en-US" sz="2000" dirty="0">
                <a:solidFill>
                  <a:schemeClr val="hlink"/>
                </a:solidFill>
                <a:latin typeface="Arial Narrow" pitchFamily="34" charset="0"/>
              </a:rPr>
              <a:t>::</a:t>
            </a:r>
            <a:r>
              <a:rPr lang="en-US" sz="2000" dirty="0" err="1">
                <a:solidFill>
                  <a:schemeClr val="hlink"/>
                </a:solidFill>
                <a:latin typeface="Arial Narrow" pitchFamily="34" charset="0"/>
              </a:rPr>
              <a:t>get_ammo</a:t>
            </a:r>
            <a:r>
              <a:rPr lang="en-US" sz="2000" dirty="0">
                <a:solidFill>
                  <a:schemeClr val="hlink"/>
                </a:solidFill>
                <a:latin typeface="Arial Narrow" pitchFamily="34" charset="0"/>
              </a:rPr>
              <a:t>() {</a:t>
            </a:r>
            <a:r>
              <a:rPr lang="ru-RU" sz="2000" dirty="0" err="1">
                <a:solidFill>
                  <a:schemeClr val="hlink"/>
                </a:solidFill>
                <a:latin typeface="Arial Narrow" pitchFamily="34" charset="0"/>
              </a:rPr>
              <a:t>return</a:t>
            </a:r>
            <a:r>
              <a:rPr lang="ru-RU" sz="2000" dirty="0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ru-RU" sz="2000" dirty="0" err="1">
                <a:solidFill>
                  <a:schemeClr val="hlink"/>
                </a:solidFill>
                <a:latin typeface="Arial Narrow" pitchFamily="34" charset="0"/>
              </a:rPr>
              <a:t>ammo</a:t>
            </a:r>
            <a:r>
              <a:rPr lang="ru-RU" sz="2000" dirty="0">
                <a:solidFill>
                  <a:schemeClr val="hlink"/>
                </a:solidFill>
                <a:latin typeface="Arial Narrow" pitchFamily="34" charset="0"/>
              </a:rPr>
              <a:t>;}</a:t>
            </a:r>
            <a:endParaRPr lang="ru-RU" sz="20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62000" y="3810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charset="0"/>
              </a:rPr>
              <a:t>EXAMPLE class description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04800" y="5943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14400" y="404664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>
                <a:latin typeface="Arial" charset="0"/>
              </a:rPr>
              <a:t>Description of objects</a:t>
            </a:r>
            <a:endParaRPr lang="ru-RU" sz="2400">
              <a:latin typeface="Arial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315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sz="2000" b="1" dirty="0" err="1">
                <a:latin typeface="Courier New" pitchFamily="49" charset="0"/>
              </a:rPr>
              <a:t>monstr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Vasia</a:t>
            </a:r>
            <a:r>
              <a:rPr lang="ru-RU" sz="2000" b="1" dirty="0">
                <a:latin typeface="Courier New" pitchFamily="49" charset="0"/>
              </a:rPr>
              <a:t>; 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 err="1">
                <a:latin typeface="Courier New" pitchFamily="49" charset="0"/>
              </a:rPr>
              <a:t>monstr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Super</a:t>
            </a:r>
            <a:r>
              <a:rPr lang="ru-RU" sz="2000" b="1" dirty="0">
                <a:latin typeface="Courier New" pitchFamily="49" charset="0"/>
              </a:rPr>
              <a:t>(200, 300);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 err="1">
                <a:latin typeface="Courier New" pitchFamily="49" charset="0"/>
              </a:rPr>
              <a:t>monstr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stado</a:t>
            </a:r>
            <a:r>
              <a:rPr lang="ru-RU" sz="2000" b="1" dirty="0">
                <a:latin typeface="Courier New" pitchFamily="49" charset="0"/>
              </a:rPr>
              <a:t>[100];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 err="1">
                <a:latin typeface="Courier New" pitchFamily="49" charset="0"/>
              </a:rPr>
              <a:t>monstr</a:t>
            </a:r>
            <a:r>
              <a:rPr lang="en-US" sz="2000" b="1" dirty="0">
                <a:latin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</a:rPr>
              <a:t>beavis</a:t>
            </a:r>
            <a:r>
              <a:rPr lang="en-US" sz="2000" b="1" dirty="0">
                <a:latin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</a:rPr>
              <a:t>monstr</a:t>
            </a:r>
            <a:r>
              <a:rPr lang="en-US" sz="2000" b="1" dirty="0">
                <a:latin typeface="Courier New" pitchFamily="49" charset="0"/>
              </a:rPr>
              <a:t> (10);</a:t>
            </a:r>
            <a:endParaRPr lang="ru-RU" sz="2000" b="1" dirty="0">
              <a:latin typeface="Courier New" pitchFamily="49" charset="0"/>
            </a:endParaRPr>
          </a:p>
          <a:p>
            <a:pPr algn="just" eaLnBrk="0" hangingPunct="0">
              <a:spcAft>
                <a:spcPts val="600"/>
              </a:spcAft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monstr</a:t>
            </a:r>
            <a:r>
              <a:rPr lang="ru-RU" sz="2000" b="1" dirty="0">
                <a:latin typeface="Courier New" pitchFamily="49" charset="0"/>
              </a:rPr>
              <a:t> &amp;</a:t>
            </a:r>
            <a:r>
              <a:rPr lang="ru-RU" sz="2000" b="1" dirty="0" err="1">
                <a:latin typeface="Courier New" pitchFamily="49" charset="0"/>
              </a:rPr>
              <a:t>butthead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ru-RU" sz="2000" b="1" dirty="0" err="1">
                <a:latin typeface="Courier New" pitchFamily="49" charset="0"/>
              </a:rPr>
              <a:t>Vasia</a:t>
            </a:r>
            <a:r>
              <a:rPr lang="ru-RU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524000" y="3962400"/>
            <a:ext cx="70866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dirty="0">
                <a:latin typeface="Arial" charset="0"/>
              </a:rPr>
              <a:t>Access to the elements of the object</a:t>
            </a:r>
            <a:endParaRPr lang="ru-RU" sz="2000" dirty="0">
              <a:latin typeface="Arial" charset="0"/>
            </a:endParaRPr>
          </a:p>
          <a:p>
            <a:pPr lvl="1" eaLnBrk="0" hangingPunct="0">
              <a:spcAft>
                <a:spcPts val="600"/>
              </a:spcAft>
            </a:pPr>
            <a:endParaRPr lang="ru-RU" sz="20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n = </a:t>
            </a:r>
            <a:r>
              <a:rPr lang="en-US" sz="2000" b="1" dirty="0" err="1">
                <a:latin typeface="Courier New" pitchFamily="49" charset="0"/>
              </a:rPr>
              <a:t>Vasia.get_ammo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 err="1">
                <a:latin typeface="Courier New" pitchFamily="49" charset="0"/>
              </a:rPr>
              <a:t>stado</a:t>
            </a:r>
            <a:r>
              <a:rPr lang="en-US" sz="2000" b="1" dirty="0">
                <a:latin typeface="Courier New" pitchFamily="49" charset="0"/>
              </a:rPr>
              <a:t>[5] .draw;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beavis</a:t>
            </a:r>
            <a:r>
              <a:rPr lang="en-US" sz="2000" b="1" dirty="0">
                <a:latin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</a:rPr>
              <a:t>get_health</a:t>
            </a:r>
            <a:r>
              <a:rPr lang="en-US" sz="2000" b="1" dirty="0">
                <a:latin typeface="Courier New" pitchFamily="49" charset="0"/>
              </a:rPr>
              <a:t>();</a:t>
            </a:r>
            <a:endParaRPr lang="ru-RU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20080"/>
          </a:xfrm>
        </p:spPr>
        <p:txBody>
          <a:bodyPr/>
          <a:lstStyle/>
          <a:p>
            <a:r>
              <a:rPr lang="ru-RU" dirty="0"/>
              <a:t>constructors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616624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/>
              <a:t>Constructor - class method, which is used to create and initialize an instance. </a:t>
            </a:r>
            <a:r>
              <a:rPr lang="ru-RU" dirty="0" smtClean="0"/>
              <a:t>constructor name is always </a:t>
            </a:r>
            <a:r>
              <a:rPr lang="ru-RU" dirty="0"/>
              <a:t>the same name </a:t>
            </a:r>
            <a:r>
              <a:rPr lang="ru-RU" dirty="0" smtClean="0"/>
              <a:t>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/>
              <a:t>Designer does not return, even the type of </a:t>
            </a:r>
            <a:r>
              <a:rPr lang="ru-RU" dirty="0" err="1"/>
              <a:t>void</a:t>
            </a:r>
            <a:r>
              <a:rPr lang="ru-RU" dirty="0"/>
              <a:t>. It is impossible to get a pointer to the constructor.</a:t>
            </a:r>
          </a:p>
          <a:p>
            <a:r>
              <a:rPr lang="ru-RU" dirty="0"/>
              <a:t>A class can have multiple constructors with different parameters for different types of initialization (the overload mechanism is used). </a:t>
            </a:r>
          </a:p>
          <a:p>
            <a:r>
              <a:rPr lang="ru-RU" dirty="0"/>
              <a:t>The constructor is called with no parameters is called a default constructor. </a:t>
            </a:r>
          </a:p>
          <a:p>
            <a:r>
              <a:rPr lang="ru-RU" dirty="0"/>
              <a:t>constructor parameters can be of any type, except for the same class. You can set the default settings. They may contain only one of the designers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20080"/>
          </a:xfrm>
        </p:spPr>
        <p:txBody>
          <a:bodyPr/>
          <a:lstStyle/>
          <a:p>
            <a:r>
              <a:rPr lang="ru-RU" dirty="0">
                <a:latin typeface="Arial" charset="0"/>
              </a:rPr>
              <a:t>destructors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ru-RU" dirty="0"/>
              <a:t>Destructor - class method, which is used to remove an instance of the class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Name destructor is made </a:t>
            </a:r>
            <a:r>
              <a:rPr lang="ru-RU" dirty="0"/>
              <a:t>of symbol ~ </a:t>
            </a:r>
            <a:r>
              <a:rPr lang="en-US" dirty="0" smtClean="0"/>
              <a:t>(</a:t>
            </a:r>
            <a:r>
              <a:rPr lang="ru-RU" dirty="0" smtClean="0"/>
              <a:t>tilde</a:t>
            </a:r>
            <a:r>
              <a:rPr lang="en-US" dirty="0" smtClean="0"/>
              <a:t>)</a:t>
            </a:r>
            <a:r>
              <a:rPr lang="ru-RU" dirty="0" smtClean="0"/>
              <a:t> and </a:t>
            </a:r>
            <a:r>
              <a:rPr lang="ru-RU" dirty="0"/>
              <a:t>behalf </a:t>
            </a:r>
            <a:r>
              <a:rPr lang="ru-RU" dirty="0" smtClean="0"/>
              <a:t>class</a:t>
            </a:r>
            <a:r>
              <a:rPr lang="en-US" dirty="0" smtClean="0"/>
              <a:t>.</a:t>
            </a:r>
            <a:r>
              <a:rPr lang="ru-RU" dirty="0"/>
              <a:t> destructor </a:t>
            </a:r>
            <a:r>
              <a:rPr lang="ru-RU" dirty="0" smtClean="0"/>
              <a:t>not </a:t>
            </a:r>
            <a:r>
              <a:rPr lang="ru-RU" dirty="0"/>
              <a:t>It has arguments and a return </a:t>
            </a:r>
            <a:r>
              <a:rPr lang="ru-RU" dirty="0" smtClean="0"/>
              <a:t>values.</a:t>
            </a:r>
            <a:endParaRPr lang="ru-RU" dirty="0"/>
          </a:p>
          <a:p>
            <a:r>
              <a:rPr lang="ru-RU" dirty="0"/>
              <a:t>The destructor is called automatically when an object goes out of scope:</a:t>
            </a:r>
          </a:p>
          <a:p>
            <a:r>
              <a:rPr lang="ru-RU" dirty="0"/>
              <a:t>for local objects - at the outlet of the block in which they are declared;</a:t>
            </a:r>
          </a:p>
          <a:p>
            <a:r>
              <a:rPr lang="ru-RU" dirty="0"/>
              <a:t>for the global - as part of the exit procedure </a:t>
            </a:r>
            <a:r>
              <a:rPr lang="ru-RU" dirty="0" err="1"/>
              <a:t>main</a:t>
            </a:r>
            <a:r>
              <a:rPr lang="ru-RU" dirty="0"/>
              <a:t>; </a:t>
            </a:r>
          </a:p>
          <a:p>
            <a:r>
              <a:rPr lang="ru-RU" dirty="0"/>
              <a:t>for the objects specified via pointers, the destructor is invoked implicitly when using the operation </a:t>
            </a:r>
            <a:r>
              <a:rPr lang="ru-RU" dirty="0" err="1"/>
              <a:t>delete</a:t>
            </a:r>
            <a:r>
              <a:rPr lang="ru-RU" dirty="0"/>
              <a:t>.</a:t>
            </a:r>
          </a:p>
          <a:p>
            <a:pPr marL="109728" indent="0">
              <a:buNone/>
            </a:pPr>
            <a:r>
              <a:rPr lang="ru-RU" dirty="0"/>
              <a:t>The destructor for the example </a:t>
            </a:r>
            <a:r>
              <a:rPr lang="ru-RU" dirty="0" smtClean="0"/>
              <a:t>should </a:t>
            </a:r>
            <a:r>
              <a:rPr lang="ru-RU" dirty="0"/>
              <a:t>look</a:t>
            </a:r>
            <a:endParaRPr lang="ru-RU" dirty="0" smtClean="0"/>
          </a:p>
          <a:p>
            <a:pPr marL="109728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monstr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 ~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monstr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{Delete [] name;}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8425" y="3330575"/>
            <a:ext cx="8893175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2200" b="0" i="1" u="none" strike="noStrike" cap="none" baseline="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28600" y="4778375"/>
            <a:ext cx="8763000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" sz="2200" b="0" i="1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45" y="404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Separation of interface from implementation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053" y="1556792"/>
            <a:ext cx="8229600" cy="51125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most fundamental principles of developing good software is </a:t>
            </a:r>
            <a:r>
              <a:rPr lang="en" i="1" u="sng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interface branch of the </a:t>
            </a:r>
            <a:r>
              <a:rPr lang="en" i="1" u="sng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" i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ru-RU" i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728" indent="0">
              <a:buNone/>
            </a:pPr>
            <a:r>
              <a:rPr lang="en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program in C ++ each class definition is typically placed in a header file, and determine the methods of this class are placed in the source files with the same base name.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686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65187" y="1772816"/>
            <a:ext cx="8686800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files included (by #include) in each file that uses a class, but with the source files are compiled and linked with the file containing the main program (main).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2993" y="428625"/>
            <a:ext cx="5497512" cy="104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header file - </a:t>
            </a:r>
            <a:r>
              <a:rPr lang="en" sz="22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imya_klassa.h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file - </a:t>
            </a:r>
            <a:r>
              <a:rPr lang="en" sz="22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imya_klassa.cpp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52400" y="6172200"/>
            <a:ext cx="8839199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Example.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calls constructors and destructors.</a:t>
            </a:r>
            <a:r>
              <a:rPr lang="en" sz="2200" b="0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463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507288" cy="6408712"/>
          </a:xfrm>
        </p:spPr>
        <p:txBody>
          <a:bodyPr numCol="1">
            <a:normAutofit fontScale="62500" lnSpcReduction="20000"/>
          </a:bodyPr>
          <a:lstStyle/>
          <a:p>
            <a:pPr marL="109728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// File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CreateAndDestroy.h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CreateAndDestroy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109728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designer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destructor</a:t>
            </a: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data;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09728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// 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End of File -----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CreateAndDestroy.cpp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Value;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"Object" &lt;&lt; data &lt;&lt; "constructor"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 ~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"Object" &lt;&lt; data &lt;&lt; "destructor"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// ------- a file-End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-----------</a:t>
            </a:r>
          </a:p>
        </p:txBody>
      </p:sp>
    </p:spTree>
    <p:extLst>
      <p:ext uri="{BB962C8B-B14F-4D97-AF65-F5344CB8AC3E}">
        <p14:creationId xmlns:p14="http://schemas.microsoft.com/office/powerpoint/2010/main" val="28759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1560" y="4797152"/>
            <a:ext cx="2808312" cy="20162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3300" dirty="0">
                <a:latin typeface="Courier New" pitchFamily="49" charset="0"/>
                <a:cs typeface="Courier New" pitchFamily="49" charset="0"/>
              </a:rPr>
              <a:t>/ File 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main.cpp</a:t>
            </a:r>
          </a:p>
          <a:p>
            <a:pPr marL="109728" indent="0">
              <a:buNone/>
            </a:pPr>
            <a:r>
              <a:rPr lang="en-US" sz="3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3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sz="3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3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CreateAndDestroy.h</a:t>
            </a:r>
            <a:r>
              <a:rPr lang="en-US" sz="3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109728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first (1);</a:t>
            </a:r>
          </a:p>
          <a:p>
            <a:pPr marL="109728" indent="0">
              <a:buNone/>
            </a:pP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"main: Hello"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second (2);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"main: second created" &lt;&lt;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third =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"main: third created" &lt;&lt;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third;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"main: third deleted"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"Exit from main" &lt;&lt;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3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109728" indent="0">
              <a:buNone/>
            </a:pP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 Object constructor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main: Hello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2 Object constructor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main: second created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3 Object constructor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main: third created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3 destructor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main: third deleted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Exit from main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2 destructor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destructor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249424"/>
            <a:ext cx="8568952" cy="4325112"/>
          </a:xfrm>
        </p:spPr>
        <p:txBody>
          <a:bodyPr>
            <a:normAutofit/>
          </a:bodyPr>
          <a:lstStyle/>
          <a:p>
            <a:r>
              <a:rPr lang="ru-RU" altLang="ru-RU" sz="2000" dirty="0" err="1" smtClean="0">
                <a:latin typeface="Arial" charset="0"/>
              </a:rPr>
              <a:t>Shildt</a:t>
            </a:r>
            <a:r>
              <a:rPr lang="en-US" altLang="ru-RU" sz="2000" dirty="0" smtClean="0">
                <a:latin typeface="Arial" charset="0"/>
              </a:rPr>
              <a:t> </a:t>
            </a:r>
            <a:r>
              <a:rPr lang="ru-RU" altLang="ru-RU" sz="2000" dirty="0" err="1" smtClean="0">
                <a:latin typeface="Arial" charset="0"/>
              </a:rPr>
              <a:t>The</a:t>
            </a:r>
            <a:r>
              <a:rPr lang="ru-RU" altLang="ru-RU" sz="2000" dirty="0" smtClean="0">
                <a:latin typeface="Arial" charset="0"/>
              </a:rPr>
              <a:t> </a:t>
            </a:r>
            <a:r>
              <a:rPr lang="ru-RU" altLang="ru-RU" sz="2000" dirty="0" smtClean="0">
                <a:latin typeface="Arial" charset="0"/>
              </a:rPr>
              <a:t>Theory and Practice of C ++. - SPb .: BHV, 1996</a:t>
            </a:r>
          </a:p>
          <a:p>
            <a:r>
              <a:rPr lang="ru-RU" altLang="ru-RU" sz="2000" dirty="0" smtClean="0">
                <a:latin typeface="Arial" charset="0"/>
              </a:rPr>
              <a:t>R. </a:t>
            </a:r>
            <a:r>
              <a:rPr lang="ru-RU" altLang="ru-RU" sz="2000" dirty="0" err="1" smtClean="0">
                <a:latin typeface="Arial" charset="0"/>
              </a:rPr>
              <a:t>Laforêt</a:t>
            </a:r>
            <a:r>
              <a:rPr lang="ru-RU" altLang="ru-RU" sz="2000" dirty="0" smtClean="0">
                <a:latin typeface="Arial" charset="0"/>
              </a:rPr>
              <a:t>. Object-oriented programming in C ++. - St. Petersburg: Peter, 2003 - 928 p.</a:t>
            </a:r>
          </a:p>
          <a:p>
            <a:r>
              <a:rPr lang="ru-RU" altLang="ru-RU" sz="2000" b="1" dirty="0" smtClean="0">
                <a:latin typeface="Arial" charset="0"/>
              </a:rPr>
              <a:t>Pavlovskaya TA</a:t>
            </a:r>
            <a:r>
              <a:rPr lang="en-US" altLang="ru-RU" sz="2000" b="1" dirty="0" smtClean="0">
                <a:latin typeface="Arial" charset="0"/>
              </a:rPr>
              <a:t> </a:t>
            </a:r>
            <a:r>
              <a:rPr lang="ru-RU" altLang="ru-RU" sz="2000" dirty="0" smtClean="0">
                <a:latin typeface="Arial" charset="0"/>
              </a:rPr>
              <a:t>C / C ++. language programming</a:t>
            </a:r>
            <a:r>
              <a:rPr lang="en-US" altLang="ru-RU" sz="2000" dirty="0" smtClean="0">
                <a:latin typeface="Arial" charset="0"/>
              </a:rPr>
              <a:t/>
            </a:r>
            <a:br>
              <a:rPr lang="en-US" altLang="ru-RU" sz="2000" dirty="0" smtClean="0">
                <a:latin typeface="Arial" charset="0"/>
              </a:rPr>
            </a:br>
            <a:r>
              <a:rPr lang="ru-RU" altLang="ru-RU" sz="2000" dirty="0" smtClean="0">
                <a:latin typeface="Arial" charset="0"/>
              </a:rPr>
              <a:t>high level. -</a:t>
            </a:r>
            <a:r>
              <a:rPr lang="ru-RU" altLang="ru-RU" sz="2000" dirty="0" err="1" smtClean="0">
                <a:latin typeface="Arial" charset="0"/>
              </a:rPr>
              <a:t>CPb</a:t>
            </a:r>
            <a:r>
              <a:rPr lang="ru-RU" altLang="ru-RU" sz="2000" dirty="0" smtClean="0">
                <a:latin typeface="Arial" charset="0"/>
              </a:rPr>
              <a:t>.: Peter 2001</a:t>
            </a:r>
            <a:r>
              <a:rPr lang="en-US" altLang="ru-RU" sz="2000" dirty="0" smtClean="0">
                <a:latin typeface="Arial" charset="0"/>
              </a:rPr>
              <a:t>2003.</a:t>
            </a:r>
          </a:p>
          <a:p>
            <a:r>
              <a:rPr lang="ru-RU" altLang="ru-RU" sz="2000" b="1" dirty="0" smtClean="0">
                <a:latin typeface="Arial" charset="0"/>
              </a:rPr>
              <a:t>Pavlovskaya TA YA Shchupak </a:t>
            </a:r>
            <a:r>
              <a:rPr lang="ru-RU" altLang="ru-RU" sz="2000" dirty="0" smtClean="0">
                <a:latin typeface="Arial" charset="0"/>
              </a:rPr>
              <a:t>C ++. Object-Oriented Programming: Practice. - St. Petersburg: Peter, 200</a:t>
            </a:r>
            <a:r>
              <a:rPr lang="en-US" altLang="ru-RU" sz="2000" dirty="0" smtClean="0">
                <a:latin typeface="Arial" charset="0"/>
              </a:rPr>
              <a:t>4.</a:t>
            </a:r>
          </a:p>
          <a:p>
            <a:r>
              <a:rPr lang="ru-RU" sz="2000" dirty="0">
                <a:solidFill>
                  <a:srgbClr val="FF0000"/>
                </a:solidFill>
              </a:rPr>
              <a:t>Stephen R. Davis</a:t>
            </a:r>
            <a:r>
              <a:rPr lang="en-US" sz="2000" dirty="0">
                <a:solidFill>
                  <a:srgbClr val="FF0000"/>
                </a:solidFill>
              </a:rPr>
              <a:t>. C ++</a:t>
            </a:r>
            <a:r>
              <a:rPr lang="ru-RU" sz="2000" dirty="0">
                <a:solidFill>
                  <a:srgbClr val="FF0000"/>
                </a:solidFill>
              </a:rPr>
              <a:t>for Dummies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r>
              <a:rPr lang="ru-RU" sz="2000" dirty="0">
                <a:solidFill>
                  <a:srgbClr val="FF0000"/>
                </a:solidFill>
              </a:rPr>
              <a:t>Williams, Dialectics, 2001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ru-RU" sz="2000" dirty="0"/>
              <a:t>Harvey </a:t>
            </a:r>
            <a:r>
              <a:rPr lang="ru-RU" sz="2000" dirty="0" err="1"/>
              <a:t>Deitel</a:t>
            </a:r>
            <a:r>
              <a:rPr lang="ru-RU" sz="2000" dirty="0"/>
              <a:t>Paul </a:t>
            </a:r>
            <a:r>
              <a:rPr lang="ru-RU" sz="2000" dirty="0" err="1"/>
              <a:t>Deitel</a:t>
            </a:r>
            <a:r>
              <a:rPr lang="ru-RU" sz="2000" dirty="0"/>
              <a:t>. How to program</a:t>
            </a:r>
            <a:r>
              <a:rPr lang="en-US" sz="2000" dirty="0"/>
              <a:t>C ++</a:t>
            </a:r>
            <a:r>
              <a:rPr lang="ru-RU" sz="2000" dirty="0"/>
              <a:t>. Bean, 2003</a:t>
            </a:r>
            <a:r>
              <a:rPr lang="ru-RU" sz="2000" dirty="0" smtClean="0"/>
              <a:t>city</a:t>
            </a:r>
            <a:endParaRPr lang="en-US" sz="2000" dirty="0" smtClean="0"/>
          </a:p>
          <a:p>
            <a:r>
              <a:rPr lang="ru-RU" sz="2000" dirty="0" smtClean="0"/>
              <a:t>Bjorn </a:t>
            </a:r>
            <a:r>
              <a:rPr lang="ru-RU" sz="2000" dirty="0"/>
              <a:t>Stroustrup. C ++ programming language</a:t>
            </a:r>
            <a:r>
              <a:rPr lang="en-US" sz="2000" dirty="0"/>
              <a:t>. </a:t>
            </a:r>
            <a:r>
              <a:rPr lang="ru-RU" sz="2000" dirty="0"/>
              <a:t>Special edition,</a:t>
            </a:r>
            <a:r>
              <a:rPr lang="en-US" sz="2000" dirty="0"/>
              <a:t> </a:t>
            </a:r>
            <a:r>
              <a:rPr lang="ru-RU" sz="2000" dirty="0"/>
              <a:t>Bean - 200</a:t>
            </a:r>
            <a:r>
              <a:rPr lang="en-US" sz="2000" dirty="0"/>
              <a:t>6</a:t>
            </a:r>
            <a:r>
              <a:rPr lang="ru-RU" sz="2000" dirty="0"/>
              <a:t>. </a:t>
            </a:r>
            <a:r>
              <a:rPr lang="en-US" sz="2000" dirty="0" smtClean="0"/>
              <a:t>1104 </a:t>
            </a:r>
            <a:r>
              <a:rPr lang="ru-RU" sz="2000" dirty="0" smtClean="0"/>
              <a:t>from.</a:t>
            </a:r>
            <a:endParaRPr lang="en-US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17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ru-RU" dirty="0" smtClean="0"/>
              <a:t>Introduction to Object-Oriented Programming (OOP)</a:t>
            </a:r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Constructors and destructors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8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procedural languages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589640" cy="5400600"/>
          </a:xfrm>
        </p:spPr>
        <p:txBody>
          <a:bodyPr>
            <a:normAutofit/>
          </a:bodyPr>
          <a:lstStyle/>
          <a:p>
            <a:r>
              <a:rPr lang="ru-RU" dirty="0"/>
              <a:t>Development of object-oriented method, due to limitations of the other programming methods developed previously</a:t>
            </a:r>
            <a:r>
              <a:rPr lang="ru-RU" dirty="0" smtClean="0"/>
              <a:t>.</a:t>
            </a:r>
          </a:p>
          <a:p>
            <a:r>
              <a:rPr lang="en-US" dirty="0" smtClean="0"/>
              <a:t>C,</a:t>
            </a:r>
            <a:r>
              <a:rPr lang="ru-RU" dirty="0" smtClean="0"/>
              <a:t> </a:t>
            </a:r>
            <a:r>
              <a:rPr lang="en-US" dirty="0" smtClean="0"/>
              <a:t>Pascal,</a:t>
            </a:r>
            <a:r>
              <a:rPr lang="ru-RU" dirty="0" smtClean="0"/>
              <a:t> </a:t>
            </a:r>
            <a:r>
              <a:rPr lang="en-US" dirty="0" smtClean="0"/>
              <a:t>FORTRAN</a:t>
            </a:r>
            <a:r>
              <a:rPr lang="ru-RU" dirty="0" smtClean="0"/>
              <a:t> </a:t>
            </a:r>
            <a:r>
              <a:rPr lang="ru-RU" dirty="0"/>
              <a:t>and others similar to them programming languages ​​are classified as procedural languages. Each operator of a language</a:t>
            </a:r>
            <a:r>
              <a:rPr lang="ru-RU" dirty="0" smtClean="0"/>
              <a:t>is an</a:t>
            </a:r>
            <a:r>
              <a:rPr lang="en-US" dirty="0" smtClean="0"/>
              <a:t> </a:t>
            </a:r>
            <a:r>
              <a:rPr lang="ru-RU" dirty="0"/>
              <a:t>indicating the computer to perform some action, such as to take </a:t>
            </a:r>
            <a:r>
              <a:rPr lang="ru-RU" dirty="0" smtClean="0"/>
              <a:t>data </a:t>
            </a:r>
            <a:r>
              <a:rPr lang="ru-RU" dirty="0"/>
              <a:t>from the user to perform certain actions and to bring with them </a:t>
            </a:r>
            <a:r>
              <a:rPr lang="ru-RU" dirty="0" smtClean="0"/>
              <a:t>result </a:t>
            </a:r>
            <a:r>
              <a:rPr lang="ru-RU" dirty="0"/>
              <a:t>these actions on the screen. Programs written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 smtClean="0"/>
              <a:t>procedural</a:t>
            </a:r>
            <a:r>
              <a:rPr lang="en-US" dirty="0" smtClean="0"/>
              <a:t> </a:t>
            </a:r>
            <a:r>
              <a:rPr lang="ru-RU" dirty="0" err="1" smtClean="0"/>
              <a:t>languages</a:t>
            </a:r>
            <a:r>
              <a:rPr lang="en-US" dirty="0" smtClean="0"/>
              <a:t> </a:t>
            </a:r>
            <a:r>
              <a:rPr lang="ru-RU" dirty="0" err="1" smtClean="0"/>
              <a:t>represent</a:t>
            </a:r>
            <a:r>
              <a:rPr lang="ru-RU" dirty="0" smtClean="0"/>
              <a:t> </a:t>
            </a:r>
            <a:r>
              <a:rPr lang="ru-RU" dirty="0"/>
              <a:t>a sequence of instructions.</a:t>
            </a:r>
          </a:p>
        </p:txBody>
      </p:sp>
    </p:spTree>
    <p:extLst>
      <p:ext uri="{BB962C8B-B14F-4D97-AF65-F5344CB8AC3E}">
        <p14:creationId xmlns:p14="http://schemas.microsoft.com/office/powerpoint/2010/main" val="40452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r>
              <a:rPr lang="ru-RU" dirty="0"/>
              <a:t>procedural languages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Data + Algorithm = Program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9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773832"/>
          </a:xfrm>
        </p:spPr>
        <p:txBody>
          <a:bodyPr/>
          <a:lstStyle/>
          <a:p>
            <a:r>
              <a:rPr lang="ru-RU" dirty="0"/>
              <a:t>Division by function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When the program size is large, the list of commands becomes too </a:t>
            </a:r>
            <a:r>
              <a:rPr lang="ru-RU" dirty="0" smtClean="0"/>
              <a:t>cumbersome</a:t>
            </a:r>
            <a:r>
              <a:rPr lang="ru-RU" dirty="0"/>
              <a:t>. A very small number of programmers able to hold</a:t>
            </a:r>
            <a:r>
              <a:rPr lang="ru-RU" dirty="0" smtClean="0"/>
              <a:t>head over </a:t>
            </a:r>
            <a:r>
              <a:rPr lang="ru-RU" dirty="0"/>
              <a:t>500 lines of code, if the code is not divided na more </a:t>
            </a:r>
            <a:r>
              <a:rPr lang="ru-RU" dirty="0" smtClean="0"/>
              <a:t>small logic </a:t>
            </a:r>
            <a:r>
              <a:rPr lang="ru-RU" dirty="0"/>
              <a:t>part. </a:t>
            </a:r>
            <a:r>
              <a:rPr lang="ru-RU" dirty="0" smtClean="0"/>
              <a:t>Function </a:t>
            </a:r>
            <a:r>
              <a:rPr lang="ru-RU" dirty="0"/>
              <a:t>a means of facilitating the perception </a:t>
            </a:r>
            <a:r>
              <a:rPr lang="ru-RU" dirty="0" smtClean="0"/>
              <a:t>reading </a:t>
            </a:r>
            <a:r>
              <a:rPr lang="ru-RU" dirty="0"/>
              <a:t>text </a:t>
            </a:r>
            <a:r>
              <a:rPr lang="ru-RU" dirty="0" smtClean="0"/>
              <a:t>programs.</a:t>
            </a:r>
          </a:p>
          <a:p>
            <a:r>
              <a:rPr lang="ru-RU" dirty="0"/>
              <a:t>The program is built on the basis of procedural methods </a:t>
            </a:r>
            <a:r>
              <a:rPr lang="ru-RU" dirty="0" smtClean="0"/>
              <a:t>divided </a:t>
            </a:r>
            <a:r>
              <a:rPr lang="ru-RU" dirty="0"/>
              <a:t>to functions, each of which in the ideal case performs </a:t>
            </a:r>
            <a:r>
              <a:rPr lang="ru-RU" dirty="0" smtClean="0"/>
              <a:t>some </a:t>
            </a:r>
            <a:r>
              <a:rPr lang="ru-RU" dirty="0"/>
              <a:t>complete sequence of actions and has clearly expressed </a:t>
            </a:r>
            <a:r>
              <a:rPr lang="ru-RU" dirty="0" smtClean="0"/>
              <a:t>connection with </a:t>
            </a:r>
            <a:r>
              <a:rPr lang="ru-RU" dirty="0"/>
              <a:t>other features</a:t>
            </a:r>
          </a:p>
        </p:txBody>
      </p:sp>
    </p:spTree>
    <p:extLst>
      <p:ext uri="{BB962C8B-B14F-4D97-AF65-F5344CB8AC3E}">
        <p14:creationId xmlns:p14="http://schemas.microsoft.com/office/powerpoint/2010/main" val="2696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Disadvantages of structured programming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In the ongoing process of growth and complexity of the programs became </a:t>
            </a:r>
            <a:r>
              <a:rPr lang="ru-RU" dirty="0" smtClean="0"/>
              <a:t>gradually come to light </a:t>
            </a:r>
            <a:r>
              <a:rPr lang="ru-RU" dirty="0"/>
              <a:t>disadvantages of the structural approach to programming. </a:t>
            </a:r>
            <a:endParaRPr lang="ru-RU" dirty="0" smtClean="0"/>
          </a:p>
          <a:p>
            <a:r>
              <a:rPr lang="ru-RU" dirty="0" smtClean="0"/>
              <a:t>Work on </a:t>
            </a:r>
            <a:r>
              <a:rPr lang="ru-RU" dirty="0"/>
              <a:t>program </a:t>
            </a:r>
            <a:r>
              <a:rPr lang="ru-RU" dirty="0" smtClean="0"/>
              <a:t>project</a:t>
            </a:r>
            <a:r>
              <a:rPr lang="ru-RU" dirty="0"/>
              <a:t> </a:t>
            </a:r>
            <a:r>
              <a:rPr lang="ru-RU" dirty="0" smtClean="0"/>
              <a:t>in the following ways: </a:t>
            </a:r>
            <a:r>
              <a:rPr lang="ru-RU" dirty="0"/>
              <a:t>the task is more complicated than it seemed, project deadlines </a:t>
            </a:r>
            <a:r>
              <a:rPr lang="ru-RU" dirty="0" smtClean="0"/>
              <a:t>tolerated</a:t>
            </a:r>
            <a:r>
              <a:rPr lang="ru-RU" dirty="0"/>
              <a:t>. More and more programmers are attracted to work that sharply</a:t>
            </a:r>
            <a:r>
              <a:rPr lang="ru-RU" dirty="0" smtClean="0"/>
              <a:t>increases </a:t>
            </a:r>
            <a:r>
              <a:rPr lang="ru-RU" dirty="0"/>
              <a:t>costs. End of the newly transferred, and as a result</a:t>
            </a:r>
            <a:r>
              <a:rPr lang="ru-RU" dirty="0" smtClean="0"/>
              <a:t>project suffers </a:t>
            </a:r>
            <a:r>
              <a:rPr lang="ru-RU" dirty="0"/>
              <a:t>collapse.</a:t>
            </a:r>
          </a:p>
        </p:txBody>
      </p:sp>
    </p:spTree>
    <p:extLst>
      <p:ext uri="{BB962C8B-B14F-4D97-AF65-F5344CB8AC3E}">
        <p14:creationId xmlns:p14="http://schemas.microsoft.com/office/powerpoint/2010/main" val="38265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2149</Words>
  <Application>Microsoft Office PowerPoint</Application>
  <PresentationFormat>Экран (4:3)</PresentationFormat>
  <Paragraphs>241</Paragraphs>
  <Slides>37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Городская</vt:lpstr>
      <vt:lpstr>Тема Office</vt:lpstr>
      <vt:lpstr>Object-oriented programming</vt:lpstr>
      <vt:lpstr>Презентация PowerPoint</vt:lpstr>
      <vt:lpstr>Презентация PowerPoint</vt:lpstr>
      <vt:lpstr>Literature</vt:lpstr>
      <vt:lpstr>Презентация PowerPoint</vt:lpstr>
      <vt:lpstr>procedural languages</vt:lpstr>
      <vt:lpstr>procedural languages</vt:lpstr>
      <vt:lpstr>Division by function</vt:lpstr>
      <vt:lpstr>Disadvantages of structured programming</vt:lpstr>
      <vt:lpstr>Презентация PowerPoint</vt:lpstr>
      <vt:lpstr>Two disadvantages of procedural programming</vt:lpstr>
      <vt:lpstr>Презентация PowerPoint</vt:lpstr>
      <vt:lpstr>Презентация PowerPoint</vt:lpstr>
      <vt:lpstr>Презентация PowerPoint</vt:lpstr>
      <vt:lpstr>Презентация PowerPoint</vt:lpstr>
      <vt:lpstr>Modeling the real world</vt:lpstr>
      <vt:lpstr>properties</vt:lpstr>
      <vt:lpstr>Behavior</vt:lpstr>
      <vt:lpstr>The object-oriented approach</vt:lpstr>
      <vt:lpstr>Презентация PowerPoint</vt:lpstr>
      <vt:lpstr>abstracting</vt:lpstr>
      <vt:lpstr>Презентация PowerPoint</vt:lpstr>
      <vt:lpstr>Презентация PowerPoint</vt:lpstr>
      <vt:lpstr>Презентация PowerPoint</vt:lpstr>
      <vt:lpstr>What could be the object (class)?</vt:lpstr>
      <vt:lpstr>Презентация PowerPoint</vt:lpstr>
      <vt:lpstr>Презентация PowerPoint</vt:lpstr>
      <vt:lpstr>class</vt:lpstr>
      <vt:lpstr>private and public</vt:lpstr>
      <vt:lpstr>Презентация PowerPoint</vt:lpstr>
      <vt:lpstr>Презентация PowerPoint</vt:lpstr>
      <vt:lpstr>constructors</vt:lpstr>
      <vt:lpstr>destructors</vt:lpstr>
      <vt:lpstr>Separation of interface from implementation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olena</dc:creator>
  <cp:lastModifiedBy>oleksii</cp:lastModifiedBy>
  <cp:revision>80</cp:revision>
  <dcterms:created xsi:type="dcterms:W3CDTF">2015-02-24T13:54:31Z</dcterms:created>
  <dcterms:modified xsi:type="dcterms:W3CDTF">2020-02-04T08:20:11Z</dcterms:modified>
</cp:coreProperties>
</file>