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40"/>
  </p:notesMasterIdLst>
  <p:sldIdLst>
    <p:sldId id="256" r:id="rId3"/>
    <p:sldId id="293" r:id="rId4"/>
    <p:sldId id="259" r:id="rId5"/>
    <p:sldId id="257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9" r:id="rId23"/>
    <p:sldId id="280" r:id="rId24"/>
    <p:sldId id="278" r:id="rId25"/>
    <p:sldId id="282" r:id="rId26"/>
    <p:sldId id="283" r:id="rId27"/>
    <p:sldId id="284" r:id="rId28"/>
    <p:sldId id="281" r:id="rId29"/>
    <p:sldId id="285" r:id="rId30"/>
    <p:sldId id="286" r:id="rId31"/>
    <p:sldId id="288" r:id="rId32"/>
    <p:sldId id="289" r:id="rId33"/>
    <p:sldId id="290" r:id="rId34"/>
    <p:sldId id="291" r:id="rId35"/>
    <p:sldId id="294" r:id="rId36"/>
    <p:sldId id="295" r:id="rId37"/>
    <p:sldId id="300" r:id="rId38"/>
    <p:sldId id="301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990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F408F-9067-4624-9DF0-8934023B573F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125F6-D40B-40BB-87EF-1D2DCD3C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882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17882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7147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68C1B17-1914-4E62-9E17-20DA15BCBE4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328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992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919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854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295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854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798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98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919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107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42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8C1B17-1914-4E62-9E17-20DA15BCBE4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68C1B17-1914-4E62-9E17-20DA15BCBE4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68C1B17-1914-4E62-9E17-20DA15BCBE4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1B17-1914-4E62-9E17-20DA15BCBE4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18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Об'єктно-орієнтоване програмування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897214"/>
          </a:xfrm>
        </p:spPr>
        <p:txBody>
          <a:bodyPr>
            <a:normAutofit/>
          </a:bodyPr>
          <a:lstStyle/>
          <a:p>
            <a:r>
              <a:rPr lang="ru-RU" dirty="0"/>
              <a:t>на основі мови С</a:t>
            </a:r>
            <a:r>
              <a:rPr lang="ru-RU" dirty="0" smtClean="0"/>
              <a:t>++</a:t>
            </a:r>
            <a:r>
              <a:rPr lang="en-US" dirty="0" smtClean="0"/>
              <a:t> </a:t>
            </a:r>
          </a:p>
          <a:p>
            <a:r>
              <a:rPr lang="ru-RU" dirty="0" smtClean="0"/>
              <a:t>2</a:t>
            </a:r>
            <a:r>
              <a:rPr lang="ru-RU" dirty="0"/>
              <a:t>й</a:t>
            </a:r>
            <a:r>
              <a:rPr lang="ru-RU" dirty="0" smtClean="0"/>
              <a:t> семестр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779912" y="4725144"/>
            <a:ext cx="52164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i="1" dirty="0" smtClean="0"/>
              <a:t>"</a:t>
            </a:r>
            <a:r>
              <a:rPr lang="ru-RU" i="1" dirty="0" err="1" smtClean="0"/>
              <a:t>Programming</a:t>
            </a:r>
            <a:r>
              <a:rPr lang="ru-RU" i="1" dirty="0" smtClean="0"/>
              <a:t> </a:t>
            </a:r>
            <a:r>
              <a:rPr lang="ru-RU" i="1" dirty="0" err="1"/>
              <a:t>today</a:t>
            </a:r>
            <a:r>
              <a:rPr lang="ru-RU" i="1" dirty="0"/>
              <a:t> </a:t>
            </a:r>
            <a:r>
              <a:rPr lang="ru-RU" i="1" dirty="0" err="1"/>
              <a:t>is</a:t>
            </a:r>
            <a:r>
              <a:rPr lang="ru-RU" i="1" dirty="0"/>
              <a:t> a </a:t>
            </a:r>
            <a:r>
              <a:rPr lang="ru-RU" i="1" dirty="0" err="1"/>
              <a:t>race</a:t>
            </a:r>
            <a:r>
              <a:rPr lang="ru-RU" i="1" dirty="0"/>
              <a:t> </a:t>
            </a:r>
            <a:r>
              <a:rPr lang="ru-RU" i="1" dirty="0" err="1"/>
              <a:t>between</a:t>
            </a:r>
            <a:r>
              <a:rPr lang="ru-RU" i="1" dirty="0"/>
              <a:t> </a:t>
            </a:r>
            <a:r>
              <a:rPr lang="ru-RU" i="1" dirty="0" err="1"/>
              <a:t>software</a:t>
            </a:r>
            <a:endParaRPr lang="ru-RU" i="1" dirty="0"/>
          </a:p>
          <a:p>
            <a:pPr eaLnBrk="0" hangingPunct="0"/>
            <a:r>
              <a:rPr lang="ru-RU" i="1" dirty="0" err="1"/>
              <a:t>engineers</a:t>
            </a:r>
            <a:r>
              <a:rPr lang="ru-RU" i="1" dirty="0"/>
              <a:t> </a:t>
            </a:r>
            <a:r>
              <a:rPr lang="ru-RU" i="1" dirty="0" err="1"/>
              <a:t>striving</a:t>
            </a:r>
            <a:r>
              <a:rPr lang="ru-RU" i="1" dirty="0"/>
              <a:t> </a:t>
            </a:r>
            <a:r>
              <a:rPr lang="ru-RU" i="1" dirty="0" err="1"/>
              <a:t>to</a:t>
            </a:r>
            <a:r>
              <a:rPr lang="ru-RU" i="1" dirty="0"/>
              <a:t> </a:t>
            </a:r>
            <a:r>
              <a:rPr lang="ru-RU" i="1" dirty="0" err="1"/>
              <a:t>build</a:t>
            </a:r>
            <a:r>
              <a:rPr lang="ru-RU" i="1" dirty="0"/>
              <a:t> </a:t>
            </a:r>
            <a:r>
              <a:rPr lang="ru-RU" i="1" dirty="0" err="1"/>
              <a:t>bigger</a:t>
            </a:r>
            <a:r>
              <a:rPr lang="ru-RU" i="1" dirty="0"/>
              <a:t> </a:t>
            </a:r>
            <a:r>
              <a:rPr lang="ru-RU" i="1" dirty="0" err="1"/>
              <a:t>and</a:t>
            </a:r>
            <a:r>
              <a:rPr lang="ru-RU" i="1" dirty="0"/>
              <a:t> </a:t>
            </a:r>
            <a:r>
              <a:rPr lang="ru-RU" i="1" dirty="0" err="1"/>
              <a:t>better</a:t>
            </a:r>
            <a:endParaRPr lang="ru-RU" i="1" dirty="0"/>
          </a:p>
          <a:p>
            <a:pPr eaLnBrk="0" hangingPunct="0"/>
            <a:r>
              <a:rPr lang="ru-RU" i="1" dirty="0" err="1"/>
              <a:t>idiot-proof</a:t>
            </a:r>
            <a:r>
              <a:rPr lang="ru-RU" i="1" dirty="0"/>
              <a:t> </a:t>
            </a:r>
            <a:r>
              <a:rPr lang="ru-RU" i="1" dirty="0" err="1"/>
              <a:t>programs</a:t>
            </a:r>
            <a:r>
              <a:rPr lang="ru-RU" i="1" dirty="0"/>
              <a:t>, </a:t>
            </a:r>
            <a:r>
              <a:rPr lang="ru-RU" i="1" dirty="0" err="1"/>
              <a:t>and</a:t>
            </a:r>
            <a:r>
              <a:rPr lang="ru-RU" i="1" dirty="0"/>
              <a:t> </a:t>
            </a:r>
            <a:r>
              <a:rPr lang="ru-RU" i="1" dirty="0" err="1"/>
              <a:t>the</a:t>
            </a:r>
            <a:r>
              <a:rPr lang="ru-RU" i="1" dirty="0"/>
              <a:t> </a:t>
            </a:r>
            <a:r>
              <a:rPr lang="ru-RU" i="1" dirty="0" err="1"/>
              <a:t>Universe</a:t>
            </a:r>
            <a:r>
              <a:rPr lang="ru-RU" i="1" dirty="0"/>
              <a:t> </a:t>
            </a:r>
            <a:r>
              <a:rPr lang="ru-RU" i="1" dirty="0" err="1"/>
              <a:t>trying</a:t>
            </a:r>
            <a:endParaRPr lang="ru-RU" i="1" dirty="0"/>
          </a:p>
          <a:p>
            <a:pPr eaLnBrk="0" hangingPunct="0"/>
            <a:r>
              <a:rPr lang="ru-RU" i="1" dirty="0" err="1"/>
              <a:t>to</a:t>
            </a:r>
            <a:r>
              <a:rPr lang="ru-RU" i="1" dirty="0"/>
              <a:t> </a:t>
            </a:r>
            <a:r>
              <a:rPr lang="ru-RU" i="1" dirty="0" err="1"/>
              <a:t>produce</a:t>
            </a:r>
            <a:r>
              <a:rPr lang="ru-RU" i="1" dirty="0"/>
              <a:t> </a:t>
            </a:r>
            <a:r>
              <a:rPr lang="ru-RU" i="1" dirty="0" err="1"/>
              <a:t>bigger</a:t>
            </a:r>
            <a:r>
              <a:rPr lang="ru-RU" i="1" dirty="0"/>
              <a:t> </a:t>
            </a:r>
            <a:r>
              <a:rPr lang="ru-RU" i="1" dirty="0" err="1"/>
              <a:t>and</a:t>
            </a:r>
            <a:r>
              <a:rPr lang="ru-RU" i="1" dirty="0"/>
              <a:t> </a:t>
            </a:r>
            <a:r>
              <a:rPr lang="ru-RU" i="1" dirty="0" err="1"/>
              <a:t>better</a:t>
            </a:r>
            <a:r>
              <a:rPr lang="ru-RU" i="1" dirty="0"/>
              <a:t> </a:t>
            </a:r>
            <a:r>
              <a:rPr lang="ru-RU" i="1" dirty="0" err="1"/>
              <a:t>idiots</a:t>
            </a:r>
            <a:r>
              <a:rPr lang="ru-RU" i="1" dirty="0"/>
              <a:t>. </a:t>
            </a:r>
            <a:r>
              <a:rPr lang="ru-RU" i="1" dirty="0" err="1"/>
              <a:t>So</a:t>
            </a:r>
            <a:r>
              <a:rPr lang="ru-RU" i="1" dirty="0"/>
              <a:t> </a:t>
            </a:r>
            <a:r>
              <a:rPr lang="ru-RU" i="1" dirty="0" err="1"/>
              <a:t>far</a:t>
            </a:r>
            <a:r>
              <a:rPr lang="ru-RU" i="1" dirty="0"/>
              <a:t>,</a:t>
            </a:r>
          </a:p>
          <a:p>
            <a:pPr eaLnBrk="0" hangingPunct="0"/>
            <a:r>
              <a:rPr lang="ru-RU" i="1" dirty="0" err="1"/>
              <a:t>the</a:t>
            </a:r>
            <a:r>
              <a:rPr lang="ru-RU" i="1" dirty="0"/>
              <a:t> </a:t>
            </a:r>
            <a:r>
              <a:rPr lang="ru-RU" i="1" dirty="0" err="1"/>
              <a:t>Universe</a:t>
            </a:r>
            <a:r>
              <a:rPr lang="ru-RU" i="1" dirty="0"/>
              <a:t> </a:t>
            </a:r>
            <a:r>
              <a:rPr lang="ru-RU" i="1" dirty="0" err="1"/>
              <a:t>is</a:t>
            </a:r>
            <a:r>
              <a:rPr lang="ru-RU" i="1" dirty="0"/>
              <a:t> </a:t>
            </a:r>
            <a:r>
              <a:rPr lang="ru-RU" i="1" dirty="0" err="1"/>
              <a:t>winning</a:t>
            </a:r>
            <a:r>
              <a:rPr lang="ru-RU" i="1" dirty="0" smtClean="0"/>
              <a:t>.</a:t>
            </a:r>
            <a:r>
              <a:rPr lang="en-US" i="1" dirty="0" smtClean="0"/>
              <a:t>"</a:t>
            </a:r>
            <a:endParaRPr lang="ru-RU" i="1" dirty="0"/>
          </a:p>
          <a:p>
            <a:pPr eaLnBrk="0" hangingPunct="0"/>
            <a:r>
              <a:rPr lang="ru-RU" i="1" dirty="0"/>
              <a:t> </a:t>
            </a:r>
            <a:r>
              <a:rPr lang="ru-RU" i="1" dirty="0" err="1"/>
              <a:t>Rich</a:t>
            </a:r>
            <a:r>
              <a:rPr lang="ru-RU" i="1" dirty="0"/>
              <a:t> </a:t>
            </a:r>
            <a:r>
              <a:rPr lang="ru-RU" i="1" dirty="0" err="1"/>
              <a:t>Cook</a:t>
            </a:r>
            <a:endParaRPr lang="ru-RU" sz="1400" i="1" dirty="0"/>
          </a:p>
          <a:p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6825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-28178"/>
            <a:ext cx="5832648" cy="69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24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Два нестачі процедурного програмування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325112"/>
          </a:xfrm>
        </p:spPr>
        <p:txBody>
          <a:bodyPr/>
          <a:lstStyle/>
          <a:p>
            <a:r>
              <a:rPr lang="ru-RU" dirty="0" smtClean="0"/>
              <a:t>необмеженість </a:t>
            </a:r>
            <a:r>
              <a:rPr lang="ru-RU" dirty="0"/>
              <a:t>доступу </a:t>
            </a:r>
            <a:r>
              <a:rPr lang="ru-RU" dirty="0" smtClean="0"/>
              <a:t>функцій до </a:t>
            </a:r>
            <a:r>
              <a:rPr lang="ru-RU" dirty="0"/>
              <a:t>глобальним даними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поділ </a:t>
            </a:r>
            <a:r>
              <a:rPr lang="ru-RU" dirty="0"/>
              <a:t>цих та функцій</a:t>
            </a:r>
            <a:r>
              <a:rPr lang="ru-RU" dirty="0" smtClean="0"/>
              <a:t>, що є </a:t>
            </a:r>
            <a:r>
              <a:rPr lang="ru-RU" dirty="0"/>
              <a:t>основою структурного підходу, погано відображає картину </a:t>
            </a:r>
            <a:r>
              <a:rPr lang="ru-RU" dirty="0" smtClean="0"/>
              <a:t>реального </a:t>
            </a:r>
            <a:r>
              <a:rPr lang="ru-RU" dirty="0"/>
              <a:t>світу.</a:t>
            </a:r>
          </a:p>
        </p:txBody>
      </p:sp>
    </p:spTree>
    <p:extLst>
      <p:ext uri="{BB962C8B-B14F-4D97-AF65-F5344CB8AC3E}">
        <p14:creationId xmlns:p14="http://schemas.microsoft.com/office/powerpoint/2010/main" val="20243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548680"/>
            <a:ext cx="8229600" cy="6120680"/>
          </a:xfrm>
        </p:spPr>
        <p:txBody>
          <a:bodyPr>
            <a:normAutofit/>
          </a:bodyPr>
          <a:lstStyle/>
          <a:p>
            <a:r>
              <a:rPr lang="ru-RU" dirty="0"/>
              <a:t>У процедурній програмі, написаної, наприклад, на мові С, існує </a:t>
            </a:r>
            <a:r>
              <a:rPr lang="ru-RU" dirty="0" smtClean="0"/>
              <a:t>два типи </a:t>
            </a:r>
            <a:r>
              <a:rPr lang="ru-RU" dirty="0"/>
              <a:t>даних. </a:t>
            </a:r>
            <a:endParaRPr lang="ru-RU" dirty="0" smtClean="0"/>
          </a:p>
          <a:p>
            <a:r>
              <a:rPr lang="ru-RU" dirty="0" smtClean="0"/>
              <a:t>локальні </a:t>
            </a:r>
            <a:r>
              <a:rPr lang="ru-RU" dirty="0"/>
              <a:t>дані знаходяться всередині функції і </a:t>
            </a:r>
            <a:r>
              <a:rPr lang="ru-RU" dirty="0" smtClean="0"/>
              <a:t>призначені для </a:t>
            </a:r>
            <a:r>
              <a:rPr lang="ru-RU" dirty="0"/>
              <a:t>використання виключно цією функцією і не </a:t>
            </a:r>
            <a:r>
              <a:rPr lang="ru-RU" dirty="0" smtClean="0"/>
              <a:t>можуть бути </a:t>
            </a:r>
            <a:r>
              <a:rPr lang="ru-RU" dirty="0"/>
              <a:t>змінені іншими функціями</a:t>
            </a:r>
            <a:r>
              <a:rPr lang="ru-RU" dirty="0" smtClean="0"/>
              <a:t>.</a:t>
            </a:r>
          </a:p>
          <a:p>
            <a:r>
              <a:rPr lang="ru-RU" dirty="0"/>
              <a:t>Якщо існує необхідність спільного використання одних і тих </a:t>
            </a:r>
            <a:r>
              <a:rPr lang="ru-RU" dirty="0" smtClean="0"/>
              <a:t>ж даних </a:t>
            </a:r>
            <a:r>
              <a:rPr lang="ru-RU" dirty="0"/>
              <a:t>декількома функціями, то дані повинні бути оголошені як </a:t>
            </a:r>
            <a:r>
              <a:rPr lang="ru-RU" dirty="0" smtClean="0"/>
              <a:t>глобальні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927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8" t="26170" r="20188" b="6935"/>
          <a:stretch/>
        </p:blipFill>
        <p:spPr bwMode="auto">
          <a:xfrm>
            <a:off x="597471" y="1412776"/>
            <a:ext cx="7915275" cy="4638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47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548680"/>
            <a:ext cx="8229600" cy="4325112"/>
          </a:xfrm>
        </p:spPr>
        <p:txBody>
          <a:bodyPr/>
          <a:lstStyle/>
          <a:p>
            <a:r>
              <a:rPr lang="ru-RU" dirty="0"/>
              <a:t>Великі програми зазвичай містять безліч функцій і глобальних </a:t>
            </a:r>
            <a:r>
              <a:rPr lang="ru-RU" dirty="0" smtClean="0"/>
              <a:t>змінних</a:t>
            </a:r>
            <a:r>
              <a:rPr lang="ru-RU" dirty="0"/>
              <a:t>. Проблема процедурного підходу полягає в тому, що число</a:t>
            </a:r>
            <a:r>
              <a:rPr lang="ru-RU" dirty="0" smtClean="0"/>
              <a:t>можливих </a:t>
            </a:r>
            <a:r>
              <a:rPr lang="ru-RU" dirty="0"/>
              <a:t>зв'язків між глобальними змінними і функціями може </a:t>
            </a:r>
            <a:r>
              <a:rPr lang="ru-RU" dirty="0" smtClean="0"/>
              <a:t>бути дуже велике.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9" t="28258" r="22359" b="28414"/>
          <a:stretch/>
        </p:blipFill>
        <p:spPr bwMode="auto">
          <a:xfrm>
            <a:off x="827584" y="3717032"/>
            <a:ext cx="7590973" cy="300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27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6525344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ru-RU" dirty="0"/>
              <a:t>Велике число зв'язків між функціями і </a:t>
            </a:r>
            <a:r>
              <a:rPr lang="ru-RU" dirty="0" smtClean="0"/>
              <a:t>даними породжує </a:t>
            </a:r>
            <a:r>
              <a:rPr lang="ru-RU" dirty="0"/>
              <a:t>кілька </a:t>
            </a:r>
            <a:r>
              <a:rPr lang="ru-RU" dirty="0" smtClean="0"/>
              <a:t>проблем:</a:t>
            </a:r>
          </a:p>
          <a:p>
            <a:r>
              <a:rPr lang="ru-RU" dirty="0" smtClean="0"/>
              <a:t>ускладнюється </a:t>
            </a:r>
            <a:r>
              <a:rPr lang="ru-RU" dirty="0"/>
              <a:t>структура </a:t>
            </a:r>
            <a:r>
              <a:rPr lang="ru-RU" dirty="0" smtClean="0"/>
              <a:t>програми</a:t>
            </a:r>
          </a:p>
          <a:p>
            <a:r>
              <a:rPr lang="ru-RU" dirty="0" smtClean="0"/>
              <a:t>В </a:t>
            </a:r>
            <a:r>
              <a:rPr lang="ru-RU" dirty="0"/>
              <a:t>програму стає важко вносити зміни</a:t>
            </a:r>
            <a:r>
              <a:rPr lang="ru-RU" dirty="0" smtClean="0"/>
              <a:t>.</a:t>
            </a:r>
          </a:p>
          <a:p>
            <a:endParaRPr lang="ru-RU" sz="1300" dirty="0"/>
          </a:p>
          <a:p>
            <a:pPr marL="109728" indent="0">
              <a:buNone/>
            </a:pPr>
            <a:r>
              <a:rPr lang="ru-RU" dirty="0"/>
              <a:t>Наприклад, якщо розробник </a:t>
            </a:r>
            <a:r>
              <a:rPr lang="ru-RU" dirty="0" smtClean="0"/>
              <a:t>програми складського </a:t>
            </a:r>
            <a:r>
              <a:rPr lang="ru-RU" dirty="0"/>
              <a:t>обліку вирішить зробити код продукту не 5-значним, а 12-значним, </a:t>
            </a:r>
            <a:r>
              <a:rPr lang="ru-RU" dirty="0" smtClean="0"/>
              <a:t>то буде </a:t>
            </a:r>
            <a:r>
              <a:rPr lang="ru-RU" dirty="0"/>
              <a:t>необхідно змінити відповідний тип даних з </a:t>
            </a:r>
            <a:r>
              <a:rPr lang="ru-RU" dirty="0" err="1"/>
              <a:t>short</a:t>
            </a:r>
            <a:r>
              <a:rPr lang="ru-RU" dirty="0"/>
              <a:t> на </a:t>
            </a:r>
            <a:r>
              <a:rPr lang="ru-RU" dirty="0" err="1"/>
              <a:t>long</a:t>
            </a:r>
            <a:r>
              <a:rPr lang="ru-RU" dirty="0"/>
              <a:t>. </a:t>
            </a:r>
            <a:r>
              <a:rPr lang="ru-RU" dirty="0" smtClean="0"/>
              <a:t>Це означає</a:t>
            </a:r>
            <a:r>
              <a:rPr lang="ru-RU" dirty="0"/>
              <a:t>, Що в усі функції, які оперують кодом продукту, повинні бути </a:t>
            </a:r>
            <a:r>
              <a:rPr lang="ru-RU" dirty="0" smtClean="0"/>
              <a:t>внесені </a:t>
            </a:r>
            <a:r>
              <a:rPr lang="ru-RU" dirty="0"/>
              <a:t>зміни, що дозволяють обробляти дані типу </a:t>
            </a:r>
            <a:r>
              <a:rPr lang="ru-RU" dirty="0" err="1" smtClean="0"/>
              <a:t>long</a:t>
            </a:r>
            <a:r>
              <a:rPr lang="ru-RU" dirty="0" smtClean="0"/>
              <a:t>. </a:t>
            </a:r>
            <a:r>
              <a:rPr lang="ru-RU" dirty="0"/>
              <a:t>Таким чином, будь-яка зміна тягне </a:t>
            </a:r>
            <a:r>
              <a:rPr lang="ru-RU" dirty="0" smtClean="0"/>
              <a:t>за собою </a:t>
            </a:r>
            <a:r>
              <a:rPr lang="ru-RU" dirty="0"/>
              <a:t>далекосяжні наслідки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91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066800"/>
          </a:xfrm>
        </p:spPr>
        <p:txBody>
          <a:bodyPr/>
          <a:lstStyle/>
          <a:p>
            <a:r>
              <a:rPr lang="ru-RU" dirty="0"/>
              <a:t>Моделювання реального світу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057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ru-RU" dirty="0"/>
              <a:t>Друга, більш важлива, проблема процедурного підходу полягає в тому, </a:t>
            </a:r>
            <a:r>
              <a:rPr lang="ru-RU" dirty="0" smtClean="0"/>
              <a:t>що відділення </a:t>
            </a:r>
            <a:r>
              <a:rPr lang="ru-RU" dirty="0"/>
              <a:t>даних від функцій виявляється малопридатним для </a:t>
            </a:r>
            <a:r>
              <a:rPr lang="ru-RU" dirty="0" smtClean="0"/>
              <a:t>відображення картини </a:t>
            </a:r>
            <a:r>
              <a:rPr lang="ru-RU" dirty="0"/>
              <a:t>реального світу. У реальному світі нам доводиться мати справу з</a:t>
            </a:r>
            <a:r>
              <a:rPr lang="ru-RU" dirty="0" smtClean="0"/>
              <a:t>фізичними </a:t>
            </a:r>
            <a:r>
              <a:rPr lang="ru-RU" dirty="0"/>
              <a:t>об'єктами, такими, наприклад, як люди або машини. ці об'єкти</a:t>
            </a:r>
            <a:r>
              <a:rPr lang="ru-RU" dirty="0" smtClean="0"/>
              <a:t>не можна віднести </a:t>
            </a:r>
            <a:r>
              <a:rPr lang="ru-RU" dirty="0"/>
              <a:t>ні до даних, ні до функцій, оскільки реальні речі </a:t>
            </a:r>
            <a:r>
              <a:rPr lang="ru-RU" dirty="0" smtClean="0"/>
              <a:t>являють собою </a:t>
            </a:r>
            <a:r>
              <a:rPr lang="ru-RU" dirty="0"/>
              <a:t>сукупність властивостей і поведінки.</a:t>
            </a:r>
          </a:p>
        </p:txBody>
      </p:sp>
    </p:spTree>
    <p:extLst>
      <p:ext uri="{BB962C8B-B14F-4D97-AF65-F5344CB8AC3E}">
        <p14:creationId xmlns:p14="http://schemas.microsoft.com/office/powerpoint/2010/main" val="86471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792088"/>
          </a:xfrm>
        </p:spPr>
        <p:txBody>
          <a:bodyPr/>
          <a:lstStyle/>
          <a:p>
            <a:r>
              <a:rPr lang="ru-RU" dirty="0"/>
              <a:t>властивості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72608"/>
          </a:xfrm>
        </p:spPr>
        <p:txBody>
          <a:bodyPr/>
          <a:lstStyle/>
          <a:p>
            <a:pPr marL="109728" indent="0">
              <a:buNone/>
            </a:pPr>
            <a:r>
              <a:rPr lang="ru-RU" dirty="0"/>
              <a:t>Прикладами властивостей (іноді званих характеристиками) для людей </a:t>
            </a:r>
            <a:r>
              <a:rPr lang="ru-RU" dirty="0" smtClean="0"/>
              <a:t>можуть бути </a:t>
            </a:r>
            <a:r>
              <a:rPr lang="ru-RU" dirty="0"/>
              <a:t>колір очей або місце роботи; для машин - потужність двигуна і</a:t>
            </a:r>
            <a:r>
              <a:rPr lang="ru-RU" dirty="0" smtClean="0"/>
              <a:t>кількість </a:t>
            </a:r>
            <a:r>
              <a:rPr lang="ru-RU" dirty="0"/>
              <a:t>дверей. Таким чином, властивості об'єктів рівносильні даними в</a:t>
            </a:r>
            <a:r>
              <a:rPr lang="ru-RU" dirty="0" smtClean="0"/>
              <a:t>програмах</a:t>
            </a:r>
            <a:r>
              <a:rPr lang="ru-RU" dirty="0"/>
              <a:t>: Вони мають певне значення, наприклад блакитний для кольору </a:t>
            </a:r>
            <a:r>
              <a:rPr lang="ru-RU" dirty="0" smtClean="0"/>
              <a:t>очей або </a:t>
            </a:r>
            <a:r>
              <a:rPr lang="ru-RU" dirty="0"/>
              <a:t>4 для кількості дверей автомобіля.</a:t>
            </a:r>
          </a:p>
        </p:txBody>
      </p:sp>
    </p:spTree>
    <p:extLst>
      <p:ext uri="{BB962C8B-B14F-4D97-AF65-F5344CB8AC3E}">
        <p14:creationId xmlns:p14="http://schemas.microsoft.com/office/powerpoint/2010/main" val="259514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20080"/>
          </a:xfrm>
        </p:spPr>
        <p:txBody>
          <a:bodyPr/>
          <a:lstStyle/>
          <a:p>
            <a:r>
              <a:rPr lang="ru-RU" dirty="0"/>
              <a:t>Поведінка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ru-RU" dirty="0"/>
              <a:t>Поведінка - це деяка реакція об'єкта у відповідь на зовнішній вплив</a:t>
            </a:r>
            <a:r>
              <a:rPr lang="ru-RU" dirty="0" smtClean="0"/>
              <a:t>. наприклад</a:t>
            </a:r>
            <a:r>
              <a:rPr lang="ru-RU" dirty="0"/>
              <a:t>, Ваш бос у відповідь на прохання про підвищення може дати відповідь «так» або «ні». Якщо ви натиснете на гальмо автомобіля, це спричинить за собою його</a:t>
            </a:r>
            <a:r>
              <a:rPr lang="ru-RU" dirty="0" smtClean="0"/>
              <a:t>зупинку</a:t>
            </a:r>
            <a:r>
              <a:rPr lang="ru-RU" dirty="0"/>
              <a:t>. Відповідь і зупинка є приклади поведінки. поведінка схоже</a:t>
            </a:r>
            <a:r>
              <a:rPr lang="ru-RU" dirty="0" smtClean="0"/>
              <a:t>з функцією: ви викликаєте функцію, щоб здійснити будь-яку дію (на приклад</a:t>
            </a:r>
            <a:r>
              <a:rPr lang="ru-RU" dirty="0"/>
              <a:t>, Вивести на екран обліковий запис), і функція здійснює цю дію. Таким чином, ні окремо взяті дані, ні окремо взяті функції</a:t>
            </a:r>
            <a:r>
              <a:rPr lang="ru-RU" dirty="0" smtClean="0"/>
              <a:t>не здатні </a:t>
            </a:r>
            <a:r>
              <a:rPr lang="ru-RU" dirty="0"/>
              <a:t>адекватно відобразити об'єкти реального світу.</a:t>
            </a:r>
          </a:p>
        </p:txBody>
      </p:sp>
    </p:spTree>
    <p:extLst>
      <p:ext uri="{BB962C8B-B14F-4D97-AF65-F5344CB8AC3E}">
        <p14:creationId xmlns:p14="http://schemas.microsoft.com/office/powerpoint/2010/main" val="27076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ru-RU" dirty="0"/>
              <a:t>Об'єктно-орієнтований підхід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49792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Основною ідеєю об'єктно-орієнтованого підходи є </a:t>
            </a:r>
            <a:r>
              <a:rPr lang="ru-RU" dirty="0" smtClean="0"/>
              <a:t>об'єднання </a:t>
            </a:r>
            <a:r>
              <a:rPr lang="ru-RU" dirty="0"/>
              <a:t>даних і дій, вироблених над тими даними, в єдине </a:t>
            </a:r>
            <a:r>
              <a:rPr lang="ru-RU" dirty="0" smtClean="0"/>
              <a:t>ціле, яке </a:t>
            </a:r>
            <a:r>
              <a:rPr lang="ru-RU" dirty="0"/>
              <a:t>називається об'єктом</a:t>
            </a:r>
            <a:r>
              <a:rPr lang="ru-RU" dirty="0" smtClean="0"/>
              <a:t>.</a:t>
            </a:r>
          </a:p>
          <a:p>
            <a:r>
              <a:rPr lang="ru-RU" dirty="0"/>
              <a:t>Функції об'єкта, звані в С ++ методами або </a:t>
            </a:r>
            <a:r>
              <a:rPr lang="ru-RU" dirty="0" smtClean="0"/>
              <a:t>функціями-членами, зазвичай </a:t>
            </a:r>
            <a:r>
              <a:rPr lang="ru-RU" dirty="0"/>
              <a:t>призначені для доступу до даних об'єкта. Якщо необхідно</a:t>
            </a:r>
            <a:r>
              <a:rPr lang="ru-RU" dirty="0" smtClean="0"/>
              <a:t>вважати </a:t>
            </a:r>
            <a:r>
              <a:rPr lang="ru-RU" dirty="0"/>
              <a:t>будь-які дані об'єкта, потрібно викликати відповідний метод, </a:t>
            </a:r>
            <a:r>
              <a:rPr lang="ru-RU" dirty="0" smtClean="0"/>
              <a:t>Котрий </a:t>
            </a:r>
            <a:r>
              <a:rPr lang="ru-RU" dirty="0"/>
              <a:t>виконає зчитування і поверне потрібну установку. </a:t>
            </a:r>
            <a:r>
              <a:rPr lang="ru-RU" dirty="0">
                <a:solidFill>
                  <a:srgbClr val="C00000"/>
                </a:solidFill>
              </a:rPr>
              <a:t>прямий доступ </a:t>
            </a:r>
            <a:r>
              <a:rPr lang="ru-RU" dirty="0" smtClean="0">
                <a:solidFill>
                  <a:srgbClr val="C00000"/>
                </a:solidFill>
              </a:rPr>
              <a:t>до даних </a:t>
            </a:r>
            <a:r>
              <a:rPr lang="ru-RU" dirty="0">
                <a:solidFill>
                  <a:srgbClr val="C00000"/>
                </a:solidFill>
              </a:rPr>
              <a:t>неможливий. </a:t>
            </a:r>
            <a:endParaRPr lang="ru-RU" dirty="0" smtClean="0">
              <a:solidFill>
                <a:srgbClr val="C00000"/>
              </a:solidFill>
            </a:endParaRPr>
          </a:p>
          <a:p>
            <a:endParaRPr lang="ru-RU" dirty="0" smtClean="0"/>
          </a:p>
          <a:p>
            <a:pPr marL="109728" indent="0">
              <a:buNone/>
            </a:pPr>
            <a:r>
              <a:rPr lang="ru-RU" b="1" dirty="0" smtClean="0"/>
              <a:t>інкапсуляція</a:t>
            </a:r>
            <a:r>
              <a:rPr lang="ru-RU" dirty="0" smtClean="0"/>
              <a:t>- об'єднання даних і методів для роботи з ними в один об'єкт. Інкапсуляція також реалізує приховування даних від зовнішнього впливу, що захищає</a:t>
            </a:r>
            <a:r>
              <a:rPr lang="ru-RU" dirty="0"/>
              <a:t>їх від випадкового </a:t>
            </a:r>
            <a:r>
              <a:rPr lang="ru-RU" dirty="0" smtClean="0"/>
              <a:t>зміни.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60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109728" indent="0" algn="ctr">
              <a:buNone/>
            </a:pPr>
            <a:r>
              <a:rPr lang="ru-RU" sz="4800" dirty="0" err="1" smtClean="0"/>
              <a:t>Лекція</a:t>
            </a:r>
            <a:r>
              <a:rPr lang="ru-RU" sz="4800" dirty="0" smtClean="0"/>
              <a:t> </a:t>
            </a:r>
            <a:r>
              <a:rPr lang="ru-RU" sz="4800" dirty="0" smtClean="0"/>
              <a:t>№1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987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0" t="36620" r="18593" b="18511"/>
          <a:stretch/>
        </p:blipFill>
        <p:spPr bwMode="auto">
          <a:xfrm>
            <a:off x="-34100" y="6310"/>
            <a:ext cx="9178100" cy="696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 rot="21097326">
            <a:off x="4401844" y="3285304"/>
            <a:ext cx="13644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err="1" smtClean="0"/>
              <a:t>Мурчатель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21047009">
            <a:off x="4575710" y="1725930"/>
            <a:ext cx="1366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err="1" smtClean="0"/>
              <a:t>пригатель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2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701824"/>
          </a:xfrm>
        </p:spPr>
        <p:txBody>
          <a:bodyPr/>
          <a:lstStyle/>
          <a:p>
            <a:r>
              <a:rPr lang="ru-RU" dirty="0"/>
              <a:t>абстрагування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93808"/>
          </a:xfrm>
        </p:spPr>
        <p:txBody>
          <a:bodyPr/>
          <a:lstStyle/>
          <a:p>
            <a:r>
              <a:rPr lang="ru-RU" dirty="0"/>
              <a:t>абстрагування </a:t>
            </a:r>
            <a:r>
              <a:rPr lang="ru-RU" dirty="0" smtClean="0"/>
              <a:t>- один </a:t>
            </a:r>
            <a:r>
              <a:rPr lang="ru-RU" dirty="0"/>
              <a:t>з основних методів, що дозволяють впоратися </a:t>
            </a:r>
            <a:r>
              <a:rPr lang="ru-RU" dirty="0" smtClean="0"/>
              <a:t>із складністю.</a:t>
            </a:r>
          </a:p>
          <a:p>
            <a:endParaRPr lang="ru-RU" dirty="0" smtClean="0"/>
          </a:p>
          <a:p>
            <a:pPr marL="109728" indent="0">
              <a:buNone/>
            </a:pPr>
            <a:r>
              <a:rPr lang="ru-RU" b="1" dirty="0"/>
              <a:t>абстракція</a:t>
            </a:r>
            <a:r>
              <a:rPr lang="ru-RU" dirty="0"/>
              <a:t> виділяє істотні характеристики деякого </a:t>
            </a:r>
            <a:r>
              <a:rPr lang="ru-RU" dirty="0" smtClean="0"/>
              <a:t> об'єкта</a:t>
            </a:r>
            <a:r>
              <a:rPr lang="ru-RU" dirty="0"/>
              <a:t>, Що відрізняють його від всіх інших видів об'єктів і таким </a:t>
            </a:r>
            <a:r>
              <a:rPr lang="ru-RU" dirty="0" smtClean="0"/>
              <a:t> чином</a:t>
            </a:r>
            <a:r>
              <a:rPr lang="ru-RU" dirty="0"/>
              <a:t>, Чітко описує його концептуальні межі з точки </a:t>
            </a:r>
            <a:r>
              <a:rPr lang="ru-RU" dirty="0" smtClean="0"/>
              <a:t>зору спостерігача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4" t="13078" r="1719" b="764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5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0983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ru-RU" dirty="0" smtClean="0"/>
              <a:t>Об'єктно-орієнтоване </a:t>
            </a:r>
            <a:r>
              <a:rPr lang="ru-RU" dirty="0"/>
              <a:t>програмування </a:t>
            </a:r>
            <a:r>
              <a:rPr lang="ru-RU" dirty="0" smtClean="0"/>
              <a:t>ООП (</a:t>
            </a:r>
            <a:r>
              <a:rPr lang="ru-RU" dirty="0" err="1" smtClean="0"/>
              <a:t>object-oriented</a:t>
            </a:r>
            <a:r>
              <a:rPr lang="en-US" dirty="0" smtClean="0"/>
              <a:t> </a:t>
            </a:r>
            <a:r>
              <a:rPr lang="ru-RU" dirty="0" err="1"/>
              <a:t>programming</a:t>
            </a:r>
            <a:r>
              <a:rPr lang="ru-RU" dirty="0"/>
              <a:t> -</a:t>
            </a:r>
            <a:r>
              <a:rPr lang="en-US" dirty="0"/>
              <a:t> </a:t>
            </a:r>
            <a:r>
              <a:rPr lang="ru-RU" dirty="0"/>
              <a:t>OOP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smtClean="0"/>
              <a:t>це </a:t>
            </a:r>
            <a:r>
              <a:rPr lang="ru-RU" dirty="0"/>
              <a:t>метод </a:t>
            </a:r>
            <a:r>
              <a:rPr lang="ru-RU" dirty="0" smtClean="0"/>
              <a:t>програмування</a:t>
            </a:r>
            <a:r>
              <a:rPr lang="ru-RU" dirty="0"/>
              <a:t>, Заснований на представленні програми у вигляді </a:t>
            </a:r>
            <a:r>
              <a:rPr lang="ru-RU" dirty="0" smtClean="0"/>
              <a:t>сукупності </a:t>
            </a:r>
            <a:r>
              <a:rPr lang="ru-RU" dirty="0"/>
              <a:t>взаємодіючих об'єктів, кожен з </a:t>
            </a:r>
            <a:r>
              <a:rPr lang="ru-RU" dirty="0" smtClean="0"/>
              <a:t>яких</a:t>
            </a:r>
            <a:r>
              <a:rPr lang="en-US" dirty="0" smtClean="0"/>
              <a:t> </a:t>
            </a:r>
            <a:r>
              <a:rPr lang="ru-RU" dirty="0" smtClean="0"/>
              <a:t>є </a:t>
            </a:r>
            <a:r>
              <a:rPr lang="ru-RU" dirty="0"/>
              <a:t>екземпляром певного класу, а класи є </a:t>
            </a:r>
            <a:r>
              <a:rPr lang="ru-RU" dirty="0" smtClean="0"/>
              <a:t>членами</a:t>
            </a:r>
            <a:r>
              <a:rPr lang="en-US" dirty="0" smtClean="0"/>
              <a:t> </a:t>
            </a:r>
            <a:r>
              <a:rPr lang="ru-RU" dirty="0" smtClean="0"/>
              <a:t>певної </a:t>
            </a:r>
            <a:r>
              <a:rPr lang="ru-RU" dirty="0"/>
              <a:t>ієрархії успадкування.</a:t>
            </a:r>
          </a:p>
        </p:txBody>
      </p:sp>
    </p:spTree>
    <p:extLst>
      <p:ext uri="{BB962C8B-B14F-4D97-AF65-F5344CB8AC3E}">
        <p14:creationId xmlns:p14="http://schemas.microsoft.com/office/powerpoint/2010/main" val="1648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325112"/>
          </a:xfrm>
        </p:spPr>
        <p:txBody>
          <a:bodyPr/>
          <a:lstStyle/>
          <a:p>
            <a:pPr marL="109728" indent="0">
              <a:buNone/>
            </a:pPr>
            <a:endParaRPr lang="ru-RU" dirty="0" smtClean="0"/>
          </a:p>
          <a:p>
            <a:pPr marL="109728" indent="0">
              <a:buNone/>
            </a:pPr>
            <a:r>
              <a:rPr lang="ru-RU" dirty="0" smtClean="0"/>
              <a:t>Моделі реальних об'єктів (абстракції) +</a:t>
            </a:r>
          </a:p>
          <a:p>
            <a:pPr marL="109728" indent="0">
              <a:buNone/>
            </a:pPr>
            <a:r>
              <a:rPr lang="ru-RU" dirty="0" smtClean="0"/>
              <a:t>поведінку об'єктів (взаємодія) = програма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3" t="10852" r="23719" b="11950"/>
          <a:stretch/>
        </p:blipFill>
        <p:spPr bwMode="auto">
          <a:xfrm>
            <a:off x="1835696" y="2420888"/>
            <a:ext cx="5195343" cy="4005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48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Що може бути об'єктом (класом)?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373616" cy="5688632"/>
          </a:xfrm>
        </p:spPr>
        <p:txBody>
          <a:bodyPr numCol="2">
            <a:normAutofit fontScale="92500" lnSpcReduction="20000"/>
          </a:bodyPr>
          <a:lstStyle/>
          <a:p>
            <a:pPr marL="109728" indent="0">
              <a:buNone/>
            </a:pPr>
            <a:r>
              <a:rPr lang="ru-RU" dirty="0"/>
              <a:t>Фізичні об'єкти.</a:t>
            </a:r>
          </a:p>
          <a:p>
            <a:r>
              <a:rPr lang="ru-RU" dirty="0" smtClean="0"/>
              <a:t>Автомобілі </a:t>
            </a:r>
            <a:r>
              <a:rPr lang="ru-RU" dirty="0"/>
              <a:t>під час моделювання вуличного рухи.</a:t>
            </a:r>
          </a:p>
          <a:p>
            <a:r>
              <a:rPr lang="ru-RU" dirty="0" smtClean="0"/>
              <a:t>схемні </a:t>
            </a:r>
            <a:r>
              <a:rPr lang="ru-RU" dirty="0"/>
              <a:t>елементи при моделюванні ланцюга електричного струму.</a:t>
            </a:r>
          </a:p>
          <a:p>
            <a:r>
              <a:rPr lang="ru-RU" dirty="0" smtClean="0"/>
              <a:t>країни </a:t>
            </a:r>
            <a:r>
              <a:rPr lang="ru-RU" dirty="0"/>
              <a:t>при створенні економічної моделі.</a:t>
            </a:r>
          </a:p>
          <a:p>
            <a:r>
              <a:rPr lang="ru-RU" dirty="0" smtClean="0"/>
              <a:t>літаки </a:t>
            </a:r>
            <a:r>
              <a:rPr lang="ru-RU" dirty="0"/>
              <a:t>при моделюванні диспетчерської системи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marL="109728" indent="0">
              <a:buNone/>
            </a:pPr>
            <a:r>
              <a:rPr lang="ru-RU" dirty="0" smtClean="0"/>
              <a:t>елементи інтерфейсу</a:t>
            </a:r>
            <a:endParaRPr lang="ru-RU" dirty="0"/>
          </a:p>
          <a:p>
            <a:r>
              <a:rPr lang="ru-RU" dirty="0" smtClean="0"/>
              <a:t>вікна</a:t>
            </a:r>
            <a:r>
              <a:rPr lang="ru-RU" dirty="0"/>
              <a:t>.</a:t>
            </a:r>
          </a:p>
          <a:p>
            <a:r>
              <a:rPr lang="ru-RU" dirty="0" smtClean="0"/>
              <a:t>Меню</a:t>
            </a:r>
            <a:r>
              <a:rPr lang="ru-RU" dirty="0"/>
              <a:t>.</a:t>
            </a:r>
          </a:p>
          <a:p>
            <a:r>
              <a:rPr lang="ru-RU" dirty="0" smtClean="0"/>
              <a:t>графічні </a:t>
            </a:r>
            <a:r>
              <a:rPr lang="ru-RU" dirty="0"/>
              <a:t>об`єкти (лінії, прямокутники, кола).</a:t>
            </a:r>
          </a:p>
          <a:p>
            <a:r>
              <a:rPr lang="ru-RU" dirty="0" smtClean="0"/>
              <a:t>миша</a:t>
            </a:r>
            <a:r>
              <a:rPr lang="ru-RU" dirty="0"/>
              <a:t>, Клавіатура, дискові пристрої, принтери.</a:t>
            </a:r>
          </a:p>
          <a:p>
            <a:pPr marL="109728" indent="0">
              <a:buNone/>
            </a:pPr>
            <a:r>
              <a:rPr lang="ru-RU" dirty="0" smtClean="0"/>
              <a:t>структури даних</a:t>
            </a:r>
            <a:endParaRPr lang="ru-RU" dirty="0"/>
          </a:p>
          <a:p>
            <a:r>
              <a:rPr lang="ru-RU" dirty="0" smtClean="0"/>
              <a:t>масиви</a:t>
            </a:r>
            <a:r>
              <a:rPr lang="ru-RU" dirty="0"/>
              <a:t>.</a:t>
            </a:r>
          </a:p>
          <a:p>
            <a:r>
              <a:rPr lang="ru-RU" dirty="0" smtClean="0"/>
              <a:t>стеки</a:t>
            </a:r>
            <a:r>
              <a:rPr lang="ru-RU" dirty="0"/>
              <a:t>.</a:t>
            </a:r>
          </a:p>
          <a:p>
            <a:r>
              <a:rPr lang="ru-RU" dirty="0" smtClean="0"/>
              <a:t>пов'язані </a:t>
            </a:r>
            <a:r>
              <a:rPr lang="ru-RU" dirty="0"/>
              <a:t>списки.</a:t>
            </a:r>
          </a:p>
          <a:p>
            <a:r>
              <a:rPr lang="ru-RU" dirty="0" smtClean="0"/>
              <a:t>бінарні </a:t>
            </a:r>
            <a:r>
              <a:rPr lang="ru-RU" dirty="0"/>
              <a:t>дерева</a:t>
            </a:r>
            <a:r>
              <a:rPr lang="ru-RU" dirty="0" smtClean="0"/>
              <a:t>.</a:t>
            </a:r>
            <a:endParaRPr lang="ru-RU" dirty="0"/>
          </a:p>
        </p:txBody>
      </p:sp>
      <p:cxnSp>
        <p:nvCxnSpPr>
          <p:cNvPr id="5" name="Прямая соединительная линия 4"/>
          <p:cNvCxnSpPr>
            <a:stCxn id="3" idx="0"/>
            <a:endCxn id="3" idx="2"/>
          </p:cNvCxnSpPr>
          <p:nvPr/>
        </p:nvCxnSpPr>
        <p:spPr>
          <a:xfrm>
            <a:off x="4510336" y="1196752"/>
            <a:ext cx="0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49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09832"/>
          </a:xfrm>
        </p:spPr>
        <p:txBody>
          <a:bodyPr numCol="2">
            <a:normAutofit fontScale="92500" lnSpcReduction="20000"/>
          </a:bodyPr>
          <a:lstStyle/>
          <a:p>
            <a:pPr marL="109728" indent="0">
              <a:buNone/>
            </a:pPr>
            <a:r>
              <a:rPr lang="ru-RU" dirty="0"/>
              <a:t>Групи </a:t>
            </a:r>
            <a:r>
              <a:rPr lang="ru-RU" dirty="0" smtClean="0"/>
              <a:t>людей</a:t>
            </a:r>
            <a:endParaRPr lang="ru-RU" dirty="0"/>
          </a:p>
          <a:p>
            <a:r>
              <a:rPr lang="ru-RU" dirty="0"/>
              <a:t>Співробітники.</a:t>
            </a:r>
          </a:p>
          <a:p>
            <a:r>
              <a:rPr lang="ru-RU" dirty="0"/>
              <a:t>Студенти.</a:t>
            </a:r>
          </a:p>
          <a:p>
            <a:r>
              <a:rPr lang="ru-RU" dirty="0"/>
              <a:t>Покупці.</a:t>
            </a:r>
          </a:p>
          <a:p>
            <a:r>
              <a:rPr lang="ru-RU" dirty="0"/>
              <a:t>Продавці.</a:t>
            </a:r>
          </a:p>
          <a:p>
            <a:pPr marL="109728" indent="0">
              <a:buNone/>
            </a:pPr>
            <a:r>
              <a:rPr lang="ru-RU" dirty="0"/>
              <a:t>сховища </a:t>
            </a:r>
            <a:r>
              <a:rPr lang="ru-RU" dirty="0" smtClean="0"/>
              <a:t>даних</a:t>
            </a:r>
            <a:endParaRPr lang="ru-RU" dirty="0"/>
          </a:p>
          <a:p>
            <a:r>
              <a:rPr lang="ru-RU" dirty="0"/>
              <a:t>Описи інвентарю.</a:t>
            </a:r>
          </a:p>
          <a:p>
            <a:r>
              <a:rPr lang="ru-RU" dirty="0"/>
              <a:t>Списки співробітників.</a:t>
            </a:r>
          </a:p>
          <a:p>
            <a:r>
              <a:rPr lang="ru-RU" dirty="0"/>
              <a:t>Словники.</a:t>
            </a:r>
          </a:p>
          <a:p>
            <a:r>
              <a:rPr lang="ru-RU" dirty="0"/>
              <a:t>Географічні координати міст світу.</a:t>
            </a:r>
          </a:p>
          <a:p>
            <a:pPr marL="109728" indent="0">
              <a:buNone/>
            </a:pPr>
            <a:r>
              <a:rPr lang="ru-RU" dirty="0"/>
              <a:t>призначені для користувача типи </a:t>
            </a:r>
            <a:r>
              <a:rPr lang="ru-RU" dirty="0" smtClean="0"/>
              <a:t>даних</a:t>
            </a:r>
            <a:endParaRPr lang="ru-RU" dirty="0"/>
          </a:p>
          <a:p>
            <a:r>
              <a:rPr lang="ru-RU" dirty="0"/>
              <a:t>Час.</a:t>
            </a:r>
          </a:p>
          <a:p>
            <a:r>
              <a:rPr lang="ru-RU" dirty="0"/>
              <a:t>Величини кутів.</a:t>
            </a:r>
          </a:p>
          <a:p>
            <a:r>
              <a:rPr lang="ru-RU" dirty="0"/>
              <a:t>Комплексні числа.</a:t>
            </a:r>
          </a:p>
          <a:p>
            <a:r>
              <a:rPr lang="ru-RU" dirty="0"/>
              <a:t>Точки на площині.</a:t>
            </a:r>
          </a:p>
          <a:p>
            <a:pPr marL="109728" indent="0">
              <a:buNone/>
            </a:pPr>
            <a:r>
              <a:rPr lang="ru-RU" dirty="0"/>
              <a:t>Учасники комп'ютерних </a:t>
            </a:r>
            <a:r>
              <a:rPr lang="ru-RU" dirty="0" smtClean="0"/>
              <a:t>ігр</a:t>
            </a:r>
            <a:endParaRPr lang="ru-RU" dirty="0"/>
          </a:p>
          <a:p>
            <a:r>
              <a:rPr lang="ru-RU" dirty="0"/>
              <a:t>Автомобілі в гонках.</a:t>
            </a:r>
          </a:p>
          <a:p>
            <a:r>
              <a:rPr lang="ru-RU" dirty="0"/>
              <a:t>Позиції в настільних іграх (шашки, шахи).</a:t>
            </a:r>
          </a:p>
          <a:p>
            <a:r>
              <a:rPr lang="ru-RU" dirty="0"/>
              <a:t>Тварини в іграх, пов'язаних з живою природою.</a:t>
            </a:r>
          </a:p>
          <a:p>
            <a:r>
              <a:rPr lang="ru-RU" dirty="0"/>
              <a:t>Друзі та вороги в пригодницьких іграх.</a:t>
            </a:r>
          </a:p>
          <a:p>
            <a:endParaRPr lang="ru-RU" dirty="0" smtClean="0"/>
          </a:p>
          <a:p>
            <a:pPr marL="109728" indent="0">
              <a:buNone/>
            </a:pPr>
            <a:r>
              <a:rPr lang="ru-RU" dirty="0" smtClean="0"/>
              <a:t>Та інше</a:t>
            </a:r>
            <a:endParaRPr lang="ru-RU" dirty="0"/>
          </a:p>
        </p:txBody>
      </p:sp>
      <p:cxnSp>
        <p:nvCxnSpPr>
          <p:cNvPr id="5" name="Прямая соединительная линия 4"/>
          <p:cNvCxnSpPr>
            <a:stCxn id="3" idx="0"/>
            <a:endCxn id="3" idx="2"/>
          </p:cNvCxnSpPr>
          <p:nvPr/>
        </p:nvCxnSpPr>
        <p:spPr>
          <a:xfrm>
            <a:off x="4572000" y="764704"/>
            <a:ext cx="0" cy="580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1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7" t="31791" r="9219" b="15493"/>
          <a:stretch/>
        </p:blipFill>
        <p:spPr bwMode="auto">
          <a:xfrm>
            <a:off x="0" y="-171400"/>
            <a:ext cx="9144000" cy="7151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2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864096"/>
          </a:xfrm>
        </p:spPr>
        <p:txBody>
          <a:bodyPr/>
          <a:lstStyle/>
          <a:p>
            <a:r>
              <a:rPr lang="ru-RU" dirty="0" smtClean="0"/>
              <a:t>клас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49792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Клас є абстрактним типом даних, що визначаються користувачем</a:t>
            </a:r>
            <a:r>
              <a:rPr lang="ru-RU" dirty="0" smtClean="0"/>
              <a:t>, і </a:t>
            </a:r>
            <a:r>
              <a:rPr lang="ru-RU" dirty="0"/>
              <a:t>являє собою модель реального об'єкта у вигляді даних і функцій </a:t>
            </a:r>
            <a:r>
              <a:rPr lang="ru-RU" dirty="0" smtClean="0"/>
              <a:t>для роботи </a:t>
            </a:r>
            <a:r>
              <a:rPr lang="ru-RU" dirty="0"/>
              <a:t>з ними.</a:t>
            </a:r>
          </a:p>
          <a:p>
            <a:r>
              <a:rPr lang="ru-RU" dirty="0"/>
              <a:t>Дані класу називаються полями (по аналогії з полями структури), а </a:t>
            </a:r>
            <a:r>
              <a:rPr lang="ru-RU" dirty="0" smtClean="0"/>
              <a:t>функції </a:t>
            </a:r>
            <a:r>
              <a:rPr lang="ru-RU" dirty="0"/>
              <a:t>класу - </a:t>
            </a:r>
            <a:r>
              <a:rPr lang="ru-RU" dirty="0" smtClean="0"/>
              <a:t>методами. </a:t>
            </a:r>
            <a:r>
              <a:rPr lang="ru-RU" dirty="0"/>
              <a:t>Поля і методи називаються елементами класу. </a:t>
            </a:r>
            <a:r>
              <a:rPr lang="ru-RU" dirty="0" smtClean="0"/>
              <a:t>опис </a:t>
            </a:r>
            <a:r>
              <a:rPr lang="ru-RU" dirty="0"/>
              <a:t>класу в першому наближенні виглядає так:</a:t>
            </a:r>
          </a:p>
          <a:p>
            <a:pPr marL="109728" indent="0">
              <a:buNone/>
            </a:pPr>
            <a:r>
              <a:rPr lang="ru-RU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&lt;Ім'я&gt; {</a:t>
            </a:r>
          </a:p>
          <a:p>
            <a:pPr marL="109728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[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:]</a:t>
            </a:r>
          </a:p>
          <a:p>
            <a:pPr marL="109728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&lt;Опис прихованих елементів&gt;</a:t>
            </a:r>
          </a:p>
          <a:p>
            <a:pPr marL="109728" indent="0">
              <a:buNone/>
            </a:pPr>
            <a:r>
              <a:rPr lang="ru-RU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109728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&lt;Опис доступних елементів&gt;</a:t>
            </a:r>
          </a:p>
          <a:p>
            <a:pPr marL="109728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}; // Опис закінчується крапкою з комою</a:t>
            </a:r>
          </a:p>
        </p:txBody>
      </p:sp>
    </p:spTree>
    <p:extLst>
      <p:ext uri="{BB962C8B-B14F-4D97-AF65-F5344CB8AC3E}">
        <p14:creationId xmlns:p14="http://schemas.microsoft.com/office/powerpoint/2010/main" val="112407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4350" y="581025"/>
            <a:ext cx="8229600" cy="831751"/>
          </a:xfrm>
        </p:spPr>
        <p:txBody>
          <a:bodyPr/>
          <a:lstStyle/>
          <a:p>
            <a:r>
              <a:rPr lang="ru-RU" b="1" dirty="0" err="1"/>
              <a:t>private</a:t>
            </a:r>
            <a:r>
              <a:rPr lang="ru-RU" dirty="0"/>
              <a:t> і </a:t>
            </a:r>
            <a:r>
              <a:rPr lang="en-US" b="1" dirty="0"/>
              <a:t>public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3376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специфікатори доступу </a:t>
            </a:r>
            <a:r>
              <a:rPr lang="ru-RU" b="1" dirty="0" err="1"/>
              <a:t>private</a:t>
            </a:r>
            <a:r>
              <a:rPr lang="ru-RU" dirty="0"/>
              <a:t> і </a:t>
            </a:r>
            <a:r>
              <a:rPr lang="en-US" b="1" dirty="0" smtClean="0"/>
              <a:t>public</a:t>
            </a:r>
            <a:r>
              <a:rPr lang="ru-RU" dirty="0" smtClean="0"/>
              <a:t> </a:t>
            </a:r>
            <a:r>
              <a:rPr lang="ru-RU" dirty="0"/>
              <a:t>керують видимістю елементів </a:t>
            </a:r>
            <a:r>
              <a:rPr lang="ru-RU" dirty="0" smtClean="0"/>
              <a:t>класу</a:t>
            </a:r>
            <a:r>
              <a:rPr lang="ru-RU" dirty="0"/>
              <a:t>. Елементи, описані після службового слова</a:t>
            </a:r>
            <a:r>
              <a:rPr lang="ru-RU" dirty="0" err="1"/>
              <a:t>private</a:t>
            </a:r>
            <a:r>
              <a:rPr lang="ru-RU" dirty="0"/>
              <a:t>, Видимі тільки </a:t>
            </a:r>
            <a:r>
              <a:rPr lang="ru-RU" dirty="0" smtClean="0"/>
              <a:t>всередині класу</a:t>
            </a:r>
            <a:r>
              <a:rPr lang="ru-RU" dirty="0"/>
              <a:t>. Цей вид доступу прийнятий в класі за замовчуванням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Інтерфейс класу описується після специфікатора </a:t>
            </a:r>
            <a:r>
              <a:rPr lang="en-US" dirty="0" smtClean="0"/>
              <a:t>public. </a:t>
            </a:r>
            <a:r>
              <a:rPr lang="ru-RU" dirty="0"/>
              <a:t>Дія будь-якого специфікатор </a:t>
            </a:r>
            <a:r>
              <a:rPr lang="ru-RU" dirty="0" smtClean="0"/>
              <a:t>поширюється </a:t>
            </a:r>
            <a:r>
              <a:rPr lang="ru-RU" dirty="0"/>
              <a:t>до наступного специфікатора або до кінця класу. Можна, можливо</a:t>
            </a:r>
            <a:r>
              <a:rPr lang="ru-RU" dirty="0" smtClean="0"/>
              <a:t>задавати</a:t>
            </a:r>
            <a:r>
              <a:rPr lang="en-US" dirty="0" smtClean="0"/>
              <a:t> </a:t>
            </a:r>
            <a:r>
              <a:rPr lang="ru-RU" dirty="0" smtClean="0"/>
              <a:t>кілька </a:t>
            </a:r>
            <a:r>
              <a:rPr lang="ru-RU" dirty="0"/>
              <a:t>секцій </a:t>
            </a:r>
            <a:r>
              <a:rPr lang="ru-RU" dirty="0" err="1"/>
              <a:t>private</a:t>
            </a:r>
            <a:r>
              <a:rPr lang="ru-RU" dirty="0"/>
              <a:t> і </a:t>
            </a:r>
            <a:r>
              <a:rPr lang="ru-RU" dirty="0" err="1"/>
              <a:t>public</a:t>
            </a:r>
            <a:r>
              <a:rPr lang="ru-RU" dirty="0"/>
              <a:t>, Порядок їх слідування значення не має.</a:t>
            </a:r>
          </a:p>
        </p:txBody>
      </p:sp>
    </p:spTree>
    <p:extLst>
      <p:ext uri="{BB962C8B-B14F-4D97-AF65-F5344CB8AC3E}">
        <p14:creationId xmlns:p14="http://schemas.microsoft.com/office/powerpoint/2010/main" val="35075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1268760"/>
            <a:ext cx="8064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викладач:</a:t>
            </a:r>
          </a:p>
          <a:p>
            <a:endParaRPr lang="ru-RU" sz="2000" dirty="0"/>
          </a:p>
          <a:p>
            <a:r>
              <a:rPr lang="ru-RU" sz="2000" dirty="0" smtClean="0"/>
              <a:t>Доцент кафедри «Динаміка і міцність машин»</a:t>
            </a:r>
          </a:p>
          <a:p>
            <a:endParaRPr lang="ru-RU" sz="2000" dirty="0"/>
          </a:p>
          <a:p>
            <a:r>
              <a:rPr lang="ru-RU" sz="2000" dirty="0" smtClean="0"/>
              <a:t>к.т.н. </a:t>
            </a:r>
            <a:r>
              <a:rPr lang="uk-UA" sz="2000" dirty="0" err="1" smtClean="0"/>
              <a:t>Водка</a:t>
            </a:r>
            <a:r>
              <a:rPr lang="uk-UA" sz="2000" dirty="0" smtClean="0"/>
              <a:t> </a:t>
            </a:r>
            <a:r>
              <a:rPr lang="ru-RU" sz="2000" dirty="0" err="1" smtClean="0"/>
              <a:t>Олексій</a:t>
            </a:r>
            <a:r>
              <a:rPr lang="ru-RU" sz="2000" dirty="0" smtClean="0"/>
              <a:t> </a:t>
            </a:r>
            <a:r>
              <a:rPr lang="ru-RU" sz="2000" dirty="0" smtClean="0"/>
              <a:t>Олександрович (к. 12)</a:t>
            </a:r>
          </a:p>
          <a:p>
            <a:endParaRPr lang="ru-RU" sz="2000" dirty="0" smtClean="0"/>
          </a:p>
          <a:p>
            <a:r>
              <a:rPr lang="ru-RU" sz="2000" dirty="0" smtClean="0"/>
              <a:t>курс:</a:t>
            </a:r>
            <a:endParaRPr lang="ru-RU" sz="2000" dirty="0"/>
          </a:p>
          <a:p>
            <a:pPr marL="361950"/>
            <a:r>
              <a:rPr lang="en-US" sz="2000" dirty="0" smtClean="0"/>
              <a:t>0.5</a:t>
            </a:r>
            <a:r>
              <a:rPr lang="ru-RU" sz="2000" dirty="0" smtClean="0"/>
              <a:t> лекція на тиждень</a:t>
            </a:r>
          </a:p>
          <a:p>
            <a:pPr marL="361950"/>
            <a:r>
              <a:rPr lang="ru-RU" sz="2000" dirty="0" smtClean="0"/>
              <a:t>2</a:t>
            </a:r>
            <a:r>
              <a:rPr lang="en-US" sz="2000" dirty="0" smtClean="0"/>
              <a:t>.5</a:t>
            </a:r>
            <a:r>
              <a:rPr lang="ru-RU" sz="2000" dirty="0" smtClean="0"/>
              <a:t> л / р в тиждень</a:t>
            </a:r>
          </a:p>
          <a:p>
            <a:pPr marL="361950"/>
            <a:endParaRPr lang="ru-RU" sz="2000" dirty="0"/>
          </a:p>
          <a:p>
            <a:endParaRPr lang="ru-RU" sz="2000" dirty="0"/>
          </a:p>
          <a:p>
            <a:pPr indent="361950"/>
            <a:r>
              <a:rPr lang="ru-RU" sz="2000" b="1" dirty="0" err="1" smtClean="0"/>
              <a:t>Іспит</a:t>
            </a:r>
            <a:r>
              <a:rPr lang="ru-RU" sz="2000" b="1" dirty="0" smtClean="0"/>
              <a:t>(100 б)  = </a:t>
            </a:r>
            <a:r>
              <a:rPr lang="ru-RU" sz="2000" b="1" dirty="0" err="1" smtClean="0"/>
              <a:t>Лаб</a:t>
            </a:r>
            <a:r>
              <a:rPr lang="ru-RU" sz="2000" b="1" dirty="0" smtClean="0"/>
              <a:t>(60 б) + Тест (40 б)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27522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09600" y="900113"/>
            <a:ext cx="8001000" cy="46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spcAft>
                <a:spcPts val="600"/>
              </a:spcAft>
            </a:pPr>
            <a:r>
              <a:rPr lang="en-US" sz="2000" b="1" dirty="0">
                <a:latin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</a:rPr>
              <a:t>monstr</a:t>
            </a: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lvl="1" eaLnBrk="0" hangingPunct="0">
              <a:spcAft>
                <a:spcPts val="600"/>
              </a:spcAf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health, ammo</a:t>
            </a:r>
            <a:r>
              <a:rPr lang="en-US" sz="2000" b="1" dirty="0" smtClean="0">
                <a:latin typeface="Courier New" pitchFamily="49" charset="0"/>
              </a:rPr>
              <a:t>; //</a:t>
            </a:r>
            <a:r>
              <a:rPr lang="ru-RU" sz="2000" b="1" dirty="0" smtClean="0">
                <a:latin typeface="Courier New" pitchFamily="49" charset="0"/>
              </a:rPr>
              <a:t>поля класу</a:t>
            </a:r>
          </a:p>
          <a:p>
            <a:pPr lvl="1" eaLnBrk="0" hangingPunct="0">
              <a:spcAft>
                <a:spcPts val="600"/>
              </a:spcAft>
            </a:pP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char </a:t>
            </a:r>
            <a:r>
              <a:rPr lang="en-US" sz="2000" b="1" dirty="0">
                <a:latin typeface="Courier New" pitchFamily="49" charset="0"/>
              </a:rPr>
              <a:t>* Name;</a:t>
            </a:r>
          </a:p>
          <a:p>
            <a:pPr lvl="1" eaLnBrk="0" hangingPunct="0">
              <a:spcAft>
                <a:spcPts val="600"/>
              </a:spcAft>
            </a:pPr>
            <a:r>
              <a:rPr lang="en-US" sz="2000" b="1" dirty="0">
                <a:latin typeface="Courier New" pitchFamily="49" charset="0"/>
              </a:rPr>
              <a:t> public</a:t>
            </a:r>
            <a:r>
              <a:rPr lang="en-US" sz="2000" b="1" dirty="0" smtClean="0">
                <a:latin typeface="Courier New" pitchFamily="49" charset="0"/>
              </a:rPr>
              <a:t>:</a:t>
            </a:r>
            <a:r>
              <a:rPr lang="ru-RU" sz="2000" b="1" dirty="0" smtClean="0">
                <a:latin typeface="Courier New" pitchFamily="49" charset="0"/>
              </a:rPr>
              <a:t> // специфікатор доступу</a:t>
            </a:r>
          </a:p>
          <a:p>
            <a:pPr lvl="1" eaLnBrk="0" hangingPunct="0">
              <a:spcAft>
                <a:spcPts val="600"/>
              </a:spcAft>
            </a:pPr>
            <a:r>
              <a:rPr lang="ru-RU" sz="2000" b="1" dirty="0" smtClean="0">
                <a:latin typeface="Courier New" pitchFamily="49" charset="0"/>
              </a:rPr>
              <a:t> // конструктор</a:t>
            </a:r>
            <a:endParaRPr lang="en-US" sz="2000" b="1" dirty="0">
              <a:latin typeface="Courier New" pitchFamily="49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monstr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he = 100,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am = 10)</a:t>
            </a:r>
            <a:endParaRPr lang="ru-RU" sz="2000" b="1" dirty="0">
              <a:latin typeface="Courier New" pitchFamily="49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{ </a:t>
            </a:r>
            <a:r>
              <a:rPr lang="en-US" sz="2000" b="1" dirty="0">
                <a:latin typeface="Courier New" pitchFamily="49" charset="0"/>
              </a:rPr>
              <a:t>health = he; ammo = am;}</a:t>
            </a:r>
          </a:p>
          <a:p>
            <a:pPr lvl="1" eaLnBrk="0" hangingPunct="0">
              <a:spcAft>
                <a:spcPts val="600"/>
              </a:spcAft>
            </a:pPr>
            <a:r>
              <a:rPr lang="en-US" sz="2000" b="1" dirty="0">
                <a:latin typeface="Courier New" pitchFamily="49" charset="0"/>
              </a:rPr>
              <a:t> void draw 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x,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y, </a:t>
            </a:r>
            <a:endParaRPr lang="ru-RU" sz="2000" b="1" dirty="0">
              <a:latin typeface="Courier New" pitchFamily="49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scale,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position);</a:t>
            </a:r>
          </a:p>
          <a:p>
            <a:pPr lvl="1" eaLnBrk="0" hangingPunct="0">
              <a:spcAft>
                <a:spcPts val="600"/>
              </a:spcAf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get_health</a:t>
            </a:r>
            <a:r>
              <a:rPr lang="en-US" sz="2000" b="1" dirty="0">
                <a:latin typeface="Courier New" pitchFamily="49" charset="0"/>
              </a:rPr>
              <a:t>() {Return health;}</a:t>
            </a:r>
          </a:p>
          <a:p>
            <a:pPr lvl="1" eaLnBrk="0" hangingPunct="0">
              <a:spcAft>
                <a:spcPts val="600"/>
              </a:spcAf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get_ammo</a:t>
            </a:r>
            <a:r>
              <a:rPr lang="en-US" sz="2000" b="1" dirty="0">
                <a:latin typeface="Courier New" pitchFamily="49" charset="0"/>
              </a:rPr>
              <a:t>() {Return ammo;}</a:t>
            </a:r>
          </a:p>
          <a:p>
            <a:pPr lvl="1" eaLnBrk="0" hangingPunct="0">
              <a:spcAft>
                <a:spcPts val="600"/>
              </a:spcAft>
            </a:pPr>
            <a:r>
              <a:rPr lang="ru-RU" sz="2000" b="1" dirty="0">
                <a:latin typeface="Courier New" pitchFamily="49" charset="0"/>
              </a:rPr>
              <a:t>};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47278" y="5589240"/>
            <a:ext cx="89154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spcAft>
                <a:spcPts val="600"/>
              </a:spcAft>
            </a:pPr>
            <a:r>
              <a:rPr lang="en-US" sz="2000" dirty="0">
                <a:latin typeface="Arial Narrow" pitchFamily="34" charset="0"/>
              </a:rPr>
              <a:t>void </a:t>
            </a:r>
            <a:r>
              <a:rPr lang="en-US" sz="2000" dirty="0" err="1">
                <a:latin typeface="Arial Narrow" pitchFamily="34" charset="0"/>
              </a:rPr>
              <a:t>monstr</a:t>
            </a:r>
            <a:r>
              <a:rPr lang="en-US" sz="2000" dirty="0">
                <a:latin typeface="Arial Narrow" pitchFamily="34" charset="0"/>
              </a:rPr>
              <a:t>:: draw (</a:t>
            </a:r>
            <a:r>
              <a:rPr lang="en-US" sz="2000" dirty="0" err="1">
                <a:latin typeface="Arial Narrow" pitchFamily="34" charset="0"/>
              </a:rPr>
              <a:t>int</a:t>
            </a:r>
            <a:r>
              <a:rPr lang="en-US" sz="2000" dirty="0">
                <a:latin typeface="Arial Narrow" pitchFamily="34" charset="0"/>
              </a:rPr>
              <a:t> x, </a:t>
            </a:r>
            <a:r>
              <a:rPr lang="en-US" sz="2000" dirty="0" err="1">
                <a:latin typeface="Arial Narrow" pitchFamily="34" charset="0"/>
              </a:rPr>
              <a:t>int</a:t>
            </a:r>
            <a:r>
              <a:rPr lang="en-US" sz="2000" dirty="0">
                <a:latin typeface="Arial Narrow" pitchFamily="34" charset="0"/>
              </a:rPr>
              <a:t> y, </a:t>
            </a:r>
            <a:r>
              <a:rPr lang="en-US" sz="2000" dirty="0" err="1">
                <a:latin typeface="Arial Narrow" pitchFamily="34" charset="0"/>
              </a:rPr>
              <a:t>int</a:t>
            </a:r>
            <a:r>
              <a:rPr lang="en-US" sz="2000" dirty="0">
                <a:latin typeface="Arial Narrow" pitchFamily="34" charset="0"/>
              </a:rPr>
              <a:t> scale, </a:t>
            </a:r>
            <a:r>
              <a:rPr lang="en-US" sz="2000" dirty="0" err="1">
                <a:latin typeface="Arial Narrow" pitchFamily="34" charset="0"/>
              </a:rPr>
              <a:t>int</a:t>
            </a:r>
            <a:r>
              <a:rPr lang="en-US" sz="2000" dirty="0">
                <a:latin typeface="Arial Narrow" pitchFamily="34" charset="0"/>
              </a:rPr>
              <a:t> position) {</a:t>
            </a:r>
            <a:r>
              <a:rPr lang="ru-RU" sz="2000" dirty="0">
                <a:latin typeface="Arial Narrow" pitchFamily="34" charset="0"/>
              </a:rPr>
              <a:t>/ * Тіло методу * /}</a:t>
            </a:r>
          </a:p>
          <a:p>
            <a:pPr lvl="1" eaLnBrk="0" hangingPunct="0">
              <a:spcAft>
                <a:spcPts val="600"/>
              </a:spcAft>
            </a:pPr>
            <a:endParaRPr lang="ru-RU" sz="2000" dirty="0">
              <a:solidFill>
                <a:schemeClr val="hlink"/>
              </a:solidFill>
              <a:latin typeface="Arial Narrow" pitchFamily="34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en-US" sz="2000" dirty="0">
                <a:solidFill>
                  <a:schemeClr val="hlink"/>
                </a:solidFill>
                <a:latin typeface="Arial Narrow" pitchFamily="34" charset="0"/>
              </a:rPr>
              <a:t>inline </a:t>
            </a:r>
            <a:r>
              <a:rPr lang="en-US" sz="2000" dirty="0" err="1">
                <a:solidFill>
                  <a:schemeClr val="hlink"/>
                </a:solidFill>
                <a:latin typeface="Arial Narrow" pitchFamily="34" charset="0"/>
              </a:rPr>
              <a:t>int</a:t>
            </a:r>
            <a:r>
              <a:rPr lang="en-US" sz="2000" dirty="0">
                <a:solidFill>
                  <a:schemeClr val="hlink"/>
                </a:solidFill>
                <a:latin typeface="Arial Narrow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latin typeface="Arial Narrow" pitchFamily="34" charset="0"/>
              </a:rPr>
              <a:t>monstr</a:t>
            </a:r>
            <a:r>
              <a:rPr lang="en-US" sz="2000" dirty="0">
                <a:solidFill>
                  <a:schemeClr val="hlink"/>
                </a:solidFill>
                <a:latin typeface="Arial Narrow" pitchFamily="34" charset="0"/>
              </a:rPr>
              <a:t>::</a:t>
            </a:r>
            <a:r>
              <a:rPr lang="en-US" sz="2000" dirty="0" err="1">
                <a:solidFill>
                  <a:schemeClr val="hlink"/>
                </a:solidFill>
                <a:latin typeface="Arial Narrow" pitchFamily="34" charset="0"/>
              </a:rPr>
              <a:t>get_ammo</a:t>
            </a:r>
            <a:r>
              <a:rPr lang="en-US" sz="2000" dirty="0">
                <a:solidFill>
                  <a:schemeClr val="hlink"/>
                </a:solidFill>
                <a:latin typeface="Arial Narrow" pitchFamily="34" charset="0"/>
              </a:rPr>
              <a:t>() {</a:t>
            </a:r>
            <a:r>
              <a:rPr lang="ru-RU" sz="2000" dirty="0" err="1">
                <a:solidFill>
                  <a:schemeClr val="hlink"/>
                </a:solidFill>
                <a:latin typeface="Arial Narrow" pitchFamily="34" charset="0"/>
              </a:rPr>
              <a:t>return</a:t>
            </a:r>
            <a:r>
              <a:rPr lang="ru-RU" sz="2000" dirty="0">
                <a:solidFill>
                  <a:schemeClr val="hlink"/>
                </a:solidFill>
                <a:latin typeface="Arial Narrow" pitchFamily="34" charset="0"/>
              </a:rPr>
              <a:t> </a:t>
            </a:r>
            <a:r>
              <a:rPr lang="ru-RU" sz="2000" dirty="0" err="1">
                <a:solidFill>
                  <a:schemeClr val="hlink"/>
                </a:solidFill>
                <a:latin typeface="Arial Narrow" pitchFamily="34" charset="0"/>
              </a:rPr>
              <a:t>ammo</a:t>
            </a:r>
            <a:r>
              <a:rPr lang="ru-RU" sz="2000" dirty="0">
                <a:solidFill>
                  <a:schemeClr val="hlink"/>
                </a:solidFill>
                <a:latin typeface="Arial Narrow" pitchFamily="34" charset="0"/>
              </a:rPr>
              <a:t>;}</a:t>
            </a:r>
            <a:endParaRPr lang="ru-RU" sz="2000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762000" y="381000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>
                <a:latin typeface="Arial" charset="0"/>
              </a:rPr>
              <a:t>Приклад опису класу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304800" y="59436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79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914400" y="404664"/>
            <a:ext cx="579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>
                <a:latin typeface="Arial" charset="0"/>
              </a:rPr>
              <a:t>опис об'єктів</a:t>
            </a:r>
            <a:endParaRPr lang="ru-RU" sz="2400">
              <a:latin typeface="Arial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315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spcAft>
                <a:spcPts val="600"/>
              </a:spcAft>
            </a:pPr>
            <a:r>
              <a:rPr lang="ru-RU" sz="2000" b="1" dirty="0" err="1">
                <a:latin typeface="Courier New" pitchFamily="49" charset="0"/>
              </a:rPr>
              <a:t>monstr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Vasia</a:t>
            </a:r>
            <a:r>
              <a:rPr lang="ru-RU" sz="2000" b="1" dirty="0">
                <a:latin typeface="Courier New" pitchFamily="49" charset="0"/>
              </a:rPr>
              <a:t>; </a:t>
            </a:r>
          </a:p>
          <a:p>
            <a:pPr lvl="1" eaLnBrk="0" hangingPunct="0">
              <a:spcAft>
                <a:spcPts val="600"/>
              </a:spcAft>
            </a:pPr>
            <a:r>
              <a:rPr lang="ru-RU" sz="2000" b="1" dirty="0" err="1">
                <a:latin typeface="Courier New" pitchFamily="49" charset="0"/>
              </a:rPr>
              <a:t>monstr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Super</a:t>
            </a:r>
            <a:r>
              <a:rPr lang="ru-RU" sz="2000" b="1" dirty="0">
                <a:latin typeface="Courier New" pitchFamily="49" charset="0"/>
              </a:rPr>
              <a:t>(200, 300);</a:t>
            </a:r>
          </a:p>
          <a:p>
            <a:pPr lvl="1" eaLnBrk="0" hangingPunct="0">
              <a:spcAft>
                <a:spcPts val="600"/>
              </a:spcAft>
            </a:pPr>
            <a:r>
              <a:rPr lang="ru-RU" sz="2000" b="1" dirty="0" err="1">
                <a:latin typeface="Courier New" pitchFamily="49" charset="0"/>
              </a:rPr>
              <a:t>monstr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stado</a:t>
            </a:r>
            <a:r>
              <a:rPr lang="ru-RU" sz="2000" b="1" dirty="0">
                <a:latin typeface="Courier New" pitchFamily="49" charset="0"/>
              </a:rPr>
              <a:t>[100];</a:t>
            </a:r>
          </a:p>
          <a:p>
            <a:pPr lvl="1" eaLnBrk="0" hangingPunct="0">
              <a:spcAft>
                <a:spcPts val="600"/>
              </a:spcAft>
            </a:pPr>
            <a:r>
              <a:rPr lang="en-US" sz="2000" b="1" dirty="0" err="1">
                <a:latin typeface="Courier New" pitchFamily="49" charset="0"/>
              </a:rPr>
              <a:t>monstr</a:t>
            </a:r>
            <a:r>
              <a:rPr lang="en-US" sz="2000" b="1" dirty="0">
                <a:latin typeface="Courier New" pitchFamily="49" charset="0"/>
              </a:rPr>
              <a:t> *</a:t>
            </a:r>
            <a:r>
              <a:rPr lang="en-US" sz="2000" b="1" dirty="0" err="1">
                <a:latin typeface="Courier New" pitchFamily="49" charset="0"/>
              </a:rPr>
              <a:t>beavis</a:t>
            </a:r>
            <a:r>
              <a:rPr lang="en-US" sz="2000" b="1" dirty="0">
                <a:latin typeface="Courier New" pitchFamily="49" charset="0"/>
              </a:rPr>
              <a:t> = new </a:t>
            </a:r>
            <a:r>
              <a:rPr lang="en-US" sz="2000" b="1" dirty="0" err="1">
                <a:latin typeface="Courier New" pitchFamily="49" charset="0"/>
              </a:rPr>
              <a:t>monstr</a:t>
            </a:r>
            <a:r>
              <a:rPr lang="en-US" sz="2000" b="1" dirty="0">
                <a:latin typeface="Courier New" pitchFamily="49" charset="0"/>
              </a:rPr>
              <a:t> (10);</a:t>
            </a:r>
            <a:endParaRPr lang="ru-RU" sz="2000" b="1" dirty="0">
              <a:latin typeface="Courier New" pitchFamily="49" charset="0"/>
            </a:endParaRPr>
          </a:p>
          <a:p>
            <a:pPr algn="just" eaLnBrk="0" hangingPunct="0">
              <a:spcAft>
                <a:spcPts val="600"/>
              </a:spcAft>
            </a:pP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monstr</a:t>
            </a:r>
            <a:r>
              <a:rPr lang="ru-RU" sz="2000" b="1" dirty="0">
                <a:latin typeface="Courier New" pitchFamily="49" charset="0"/>
              </a:rPr>
              <a:t> &amp;</a:t>
            </a:r>
            <a:r>
              <a:rPr lang="ru-RU" sz="2000" b="1" dirty="0" err="1">
                <a:latin typeface="Courier New" pitchFamily="49" charset="0"/>
              </a:rPr>
              <a:t>butthead</a:t>
            </a:r>
            <a:r>
              <a:rPr lang="ru-RU" sz="2000" b="1" dirty="0">
                <a:latin typeface="Courier New" pitchFamily="49" charset="0"/>
              </a:rPr>
              <a:t> = </a:t>
            </a:r>
            <a:r>
              <a:rPr lang="ru-RU" sz="2000" b="1" dirty="0" err="1">
                <a:latin typeface="Courier New" pitchFamily="49" charset="0"/>
              </a:rPr>
              <a:t>Vasia</a:t>
            </a:r>
            <a:r>
              <a:rPr lang="ru-RU" sz="2000" b="1" dirty="0">
                <a:latin typeface="Courier New" pitchFamily="49" charset="0"/>
              </a:rPr>
              <a:t>;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524000" y="3962400"/>
            <a:ext cx="70866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spcAft>
                <a:spcPts val="600"/>
              </a:spcAft>
            </a:pPr>
            <a:r>
              <a:rPr lang="ru-RU" dirty="0">
                <a:latin typeface="Arial" charset="0"/>
              </a:rPr>
              <a:t>Доступ до елементів об'єкта</a:t>
            </a:r>
            <a:endParaRPr lang="ru-RU" sz="2000" dirty="0">
              <a:latin typeface="Arial" charset="0"/>
            </a:endParaRPr>
          </a:p>
          <a:p>
            <a:pPr lvl="1" eaLnBrk="0" hangingPunct="0">
              <a:spcAft>
                <a:spcPts val="600"/>
              </a:spcAft>
            </a:pPr>
            <a:endParaRPr lang="ru-RU" sz="2000" b="1" dirty="0">
              <a:latin typeface="Courier New" pitchFamily="49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n = </a:t>
            </a:r>
            <a:r>
              <a:rPr lang="en-US" sz="2000" b="1" dirty="0" err="1">
                <a:latin typeface="Courier New" pitchFamily="49" charset="0"/>
              </a:rPr>
              <a:t>Vasia.get_ammo</a:t>
            </a:r>
            <a:r>
              <a:rPr lang="en-US" sz="2000" b="1" dirty="0">
                <a:latin typeface="Courier New" pitchFamily="49" charset="0"/>
              </a:rPr>
              <a:t>();</a:t>
            </a:r>
          </a:p>
          <a:p>
            <a:pPr lvl="1" eaLnBrk="0" hangingPunct="0">
              <a:spcAft>
                <a:spcPts val="600"/>
              </a:spcAft>
            </a:pPr>
            <a:r>
              <a:rPr lang="en-US" sz="2000" b="1" dirty="0" err="1">
                <a:latin typeface="Courier New" pitchFamily="49" charset="0"/>
              </a:rPr>
              <a:t>stado</a:t>
            </a:r>
            <a:r>
              <a:rPr lang="en-US" sz="2000" b="1" dirty="0">
                <a:latin typeface="Courier New" pitchFamily="49" charset="0"/>
              </a:rPr>
              <a:t>[5] .draw;</a:t>
            </a:r>
          </a:p>
          <a:p>
            <a:pPr lvl="1" eaLnBrk="0" hangingPunct="0">
              <a:spcAft>
                <a:spcPts val="600"/>
              </a:spcAft>
            </a:pPr>
            <a:r>
              <a:rPr lang="en-US" sz="2000" b="1" dirty="0" err="1">
                <a:latin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</a:rPr>
              <a:t>beavis</a:t>
            </a:r>
            <a:r>
              <a:rPr lang="en-US" sz="2000" b="1" dirty="0">
                <a:latin typeface="Courier New" pitchFamily="49" charset="0"/>
              </a:rPr>
              <a:t>-&gt;</a:t>
            </a:r>
            <a:r>
              <a:rPr lang="en-US" sz="2000" b="1" dirty="0" err="1">
                <a:latin typeface="Courier New" pitchFamily="49" charset="0"/>
              </a:rPr>
              <a:t>get_health</a:t>
            </a:r>
            <a:r>
              <a:rPr lang="en-US" sz="2000" b="1" dirty="0">
                <a:latin typeface="Courier New" pitchFamily="49" charset="0"/>
              </a:rPr>
              <a:t>();</a:t>
            </a:r>
            <a:endParaRPr lang="ru-RU" sz="20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81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20080"/>
          </a:xfrm>
        </p:spPr>
        <p:txBody>
          <a:bodyPr/>
          <a:lstStyle/>
          <a:p>
            <a:r>
              <a:rPr lang="ru-RU" dirty="0"/>
              <a:t>конструктори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5616624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ru-RU" dirty="0"/>
              <a:t>Конструктор - метод класу, який служить для створення і ініціалізації екземпляра класу. </a:t>
            </a:r>
            <a:r>
              <a:rPr lang="ru-RU" dirty="0" smtClean="0"/>
              <a:t>Ім'я конструктора завжди </a:t>
            </a:r>
            <a:r>
              <a:rPr lang="ru-RU" dirty="0"/>
              <a:t>збігається з ім'ям </a:t>
            </a:r>
            <a:r>
              <a:rPr lang="ru-RU" dirty="0" smtClean="0"/>
              <a:t>класу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ru-RU" dirty="0"/>
              <a:t>Конструктор не повертає значення, навіть типу </a:t>
            </a:r>
            <a:r>
              <a:rPr lang="ru-RU" dirty="0" err="1"/>
              <a:t>void</a:t>
            </a:r>
            <a:r>
              <a:rPr lang="ru-RU" dirty="0"/>
              <a:t>. Можна отримати покажчик на конструктор.</a:t>
            </a:r>
          </a:p>
          <a:p>
            <a:r>
              <a:rPr lang="ru-RU" dirty="0"/>
              <a:t>Клас може мати кілька конструкторів з різними параметрами для різних видів ініціалізації (при цьому використовується механізм перевантаження). </a:t>
            </a:r>
          </a:p>
          <a:p>
            <a:r>
              <a:rPr lang="ru-RU" dirty="0"/>
              <a:t>Конструктор, викликаний без властивостей, називається конструктором за замовчуванням. </a:t>
            </a:r>
          </a:p>
          <a:p>
            <a:r>
              <a:rPr lang="ru-RU" dirty="0"/>
              <a:t>Параметри конструктора можуть мати будь-який тип, крім цього ж класу. Можна задавати значення параметрів за замовчуванням. Їх може містити тільки один з конструкторів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38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720080"/>
          </a:xfrm>
        </p:spPr>
        <p:txBody>
          <a:bodyPr/>
          <a:lstStyle/>
          <a:p>
            <a:r>
              <a:rPr lang="ru-RU" dirty="0">
                <a:latin typeface="Arial" charset="0"/>
              </a:rPr>
              <a:t>деструктори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21800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ru-RU" dirty="0"/>
              <a:t>Деструкція - метод класу, який служить для видалення екземпляра класу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Ім'я деструктора складається </a:t>
            </a:r>
            <a:r>
              <a:rPr lang="ru-RU" dirty="0"/>
              <a:t>з символу ~ </a:t>
            </a:r>
            <a:r>
              <a:rPr lang="en-US" dirty="0" smtClean="0"/>
              <a:t>(</a:t>
            </a:r>
            <a:r>
              <a:rPr lang="ru-RU" dirty="0" smtClean="0"/>
              <a:t>тильда</a:t>
            </a:r>
            <a:r>
              <a:rPr lang="en-US" dirty="0" smtClean="0"/>
              <a:t>)</a:t>
            </a:r>
            <a:r>
              <a:rPr lang="ru-RU" dirty="0" smtClean="0"/>
              <a:t> і </a:t>
            </a:r>
            <a:r>
              <a:rPr lang="ru-RU" dirty="0"/>
              <a:t>імені </a:t>
            </a:r>
            <a:r>
              <a:rPr lang="ru-RU" dirty="0" smtClean="0"/>
              <a:t>класу</a:t>
            </a:r>
            <a:r>
              <a:rPr lang="en-US" dirty="0" smtClean="0"/>
              <a:t>.</a:t>
            </a:r>
            <a:r>
              <a:rPr lang="ru-RU" dirty="0"/>
              <a:t> деструкція </a:t>
            </a:r>
            <a:r>
              <a:rPr lang="ru-RU" dirty="0" smtClean="0"/>
              <a:t>НЕ </a:t>
            </a:r>
            <a:r>
              <a:rPr lang="ru-RU" dirty="0"/>
              <a:t>має аргументів і повертається </a:t>
            </a:r>
            <a:r>
              <a:rPr lang="ru-RU" dirty="0" smtClean="0"/>
              <a:t>значення.</a:t>
            </a:r>
            <a:endParaRPr lang="ru-RU" dirty="0"/>
          </a:p>
          <a:p>
            <a:r>
              <a:rPr lang="ru-RU" dirty="0"/>
              <a:t>Деструкція викликається автоматично, коли об'єкт виходить з області видимості:</a:t>
            </a:r>
          </a:p>
          <a:p>
            <a:r>
              <a:rPr lang="ru-RU" dirty="0"/>
              <a:t>для локальних об'єктів - при виході з блоку, в якому вони оголошені;</a:t>
            </a:r>
          </a:p>
          <a:p>
            <a:r>
              <a:rPr lang="ru-RU" dirty="0"/>
              <a:t>для глобальних - як частина процедури виходу з </a:t>
            </a:r>
            <a:r>
              <a:rPr lang="ru-RU" dirty="0" err="1"/>
              <a:t>main</a:t>
            </a:r>
            <a:r>
              <a:rPr lang="ru-RU" dirty="0"/>
              <a:t>; </a:t>
            </a:r>
          </a:p>
          <a:p>
            <a:r>
              <a:rPr lang="ru-RU" dirty="0"/>
              <a:t>для об'єктів, заданих через покажчики, деструктор викликається неявно при використанні операції </a:t>
            </a:r>
            <a:r>
              <a:rPr lang="ru-RU" dirty="0" err="1"/>
              <a:t>delete</a:t>
            </a:r>
            <a:r>
              <a:rPr lang="ru-RU" dirty="0"/>
              <a:t>.</a:t>
            </a:r>
          </a:p>
          <a:p>
            <a:pPr marL="109728" indent="0">
              <a:buNone/>
            </a:pPr>
            <a:r>
              <a:rPr lang="ru-RU" dirty="0"/>
              <a:t>Деструкція для розглянутого прикладу </a:t>
            </a:r>
            <a:r>
              <a:rPr lang="ru-RU" dirty="0" smtClean="0"/>
              <a:t>повинен </a:t>
            </a:r>
            <a:r>
              <a:rPr lang="ru-RU" dirty="0"/>
              <a:t>виглядати так</a:t>
            </a:r>
            <a:endParaRPr lang="ru-RU" dirty="0" smtClean="0"/>
          </a:p>
          <a:p>
            <a:pPr marL="109728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monstr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 ~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monstr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{Delete [] name;}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98425" y="3330575"/>
            <a:ext cx="8893175" cy="1296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" sz="2200" b="0" i="1" u="none" strike="noStrike" cap="none" baseline="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228600" y="4778375"/>
            <a:ext cx="8763000" cy="1698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" sz="2200" b="0" i="1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445" y="40466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/>
              <a:t>Відділення інтерфейсу від реалізації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3053" y="1556792"/>
            <a:ext cx="8229600" cy="511256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" i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Один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 найбільш фундаментальних принципів розробки хорошого програмного забезпечення полягає в </a:t>
            </a:r>
            <a:r>
              <a:rPr lang="en" i="1" u="sng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відділенні інтерфейсу від </a:t>
            </a:r>
            <a:r>
              <a:rPr lang="en" i="1" u="sng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en" i="1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ru-RU" i="1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9728" indent="0">
              <a:buNone/>
            </a:pPr>
            <a:r>
              <a:rPr lang="en" i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побудові програми на C ++ кожне визначення класу зазвичай поміщається в заголовки, а визначення методів цього класу поміщаються в файли вихідних кодів з тими ж базовими іменами.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86866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265187" y="1772816"/>
            <a:ext cx="8686800" cy="1698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Заголовки включаються (через #include) в кожен файл, в якому використовується клас, а файли з вихідними кодами компілюються і компонуються з файлом, що містить головну програму (main).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92993" y="428625"/>
            <a:ext cx="5497512" cy="104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Заголовки - </a:t>
            </a:r>
            <a:r>
              <a:rPr lang="en" sz="2200" b="1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імя_класса.h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Файл вихідного коду - </a:t>
            </a:r>
            <a:r>
              <a:rPr lang="en" sz="2200" b="1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імя_класса.cpp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52400" y="6172200"/>
            <a:ext cx="8839199" cy="493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1" u="none" strike="noStrike" cap="none" baseline="0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Приклад. 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Порядок викликів конструкторів і деструкторів.</a:t>
            </a:r>
            <a:r>
              <a:rPr lang="en" sz="2200" b="0" i="1" u="none" strike="noStrike" cap="none" baseline="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24631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04664"/>
            <a:ext cx="8507288" cy="6408712"/>
          </a:xfrm>
        </p:spPr>
        <p:txBody>
          <a:bodyPr numCol="1">
            <a:normAutofit fontScale="62500" lnSpcReduction="20000"/>
          </a:bodyPr>
          <a:lstStyle/>
          <a:p>
            <a:pPr marL="109728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// Файл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CreateAndDestroy.h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CreateAndDestroy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109728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109728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CreateAndDestroy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//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конструктор</a:t>
            </a:r>
          </a:p>
          <a:p>
            <a:pPr marL="109728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CreateAndDestroy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деструкція</a:t>
            </a:r>
          </a:p>
          <a:p>
            <a:pPr marL="109728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109728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data;</a:t>
            </a:r>
          </a:p>
          <a:p>
            <a:pPr marL="109728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109728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// 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---------------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-Кінець файлу -----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файл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CreateAndDestroy.cpp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include &lt;</a:t>
            </a:r>
            <a:r>
              <a:rPr lang="en-US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109728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CreateAndDestroy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CreateAndDestroy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109728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Value;</a:t>
            </a:r>
          </a:p>
          <a:p>
            <a:pPr marL="109728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 "Object" &lt;&lt; data &lt;&lt; "constructor"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728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CreateAndDestroy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 ~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CreateAndDestroy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109728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 "Object" &lt;&lt; data &lt;&lt; "destructor"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728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// ------- Кінець файлу-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-----------</a:t>
            </a:r>
          </a:p>
        </p:txBody>
      </p:sp>
    </p:spTree>
    <p:extLst>
      <p:ext uri="{BB962C8B-B14F-4D97-AF65-F5344CB8AC3E}">
        <p14:creationId xmlns:p14="http://schemas.microsoft.com/office/powerpoint/2010/main" val="287599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11560" y="4797152"/>
            <a:ext cx="2808312" cy="20162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6381328"/>
          </a:xfrm>
        </p:spPr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3300" dirty="0">
                <a:latin typeface="Courier New" pitchFamily="49" charset="0"/>
                <a:cs typeface="Courier New" pitchFamily="49" charset="0"/>
              </a:rPr>
              <a:t>/ Файл 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main.cpp</a:t>
            </a:r>
          </a:p>
          <a:p>
            <a:pPr marL="109728" indent="0">
              <a:buNone/>
            </a:pPr>
            <a:r>
              <a:rPr lang="en-US" sz="33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33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33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109728" indent="0">
              <a:buNone/>
            </a:pPr>
            <a:r>
              <a:rPr lang="en-US" sz="33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33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CreateAndDestroy.h</a:t>
            </a:r>
            <a:r>
              <a:rPr lang="en-US" sz="33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109728" indent="0">
              <a:buNone/>
            </a:pPr>
            <a:r>
              <a:rPr lang="en-US" sz="3300" b="1" dirty="0"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300" b="1" dirty="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3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3300" dirty="0" err="1">
                <a:latin typeface="Courier New" pitchFamily="49" charset="0"/>
                <a:cs typeface="Courier New" pitchFamily="49" charset="0"/>
              </a:rPr>
              <a:t>CreateAndDestroy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 first (1);</a:t>
            </a:r>
          </a:p>
          <a:p>
            <a:pPr marL="109728" indent="0">
              <a:buNone/>
            </a:pPr>
            <a:r>
              <a:rPr lang="en-US" sz="3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 main ()</a:t>
            </a:r>
          </a:p>
          <a:p>
            <a:pPr marL="109728" indent="0">
              <a:buNone/>
            </a:pPr>
            <a:r>
              <a:rPr lang="en-US" sz="3300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33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 &lt;&lt; "main: Hello" </a:t>
            </a: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33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3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300" dirty="0" err="1">
                <a:latin typeface="Courier New" pitchFamily="49" charset="0"/>
                <a:cs typeface="Courier New" pitchFamily="49" charset="0"/>
              </a:rPr>
              <a:t>CreateAndDestroy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 second (2);</a:t>
            </a:r>
          </a:p>
          <a:p>
            <a:pPr marL="109728" indent="0">
              <a:buNone/>
            </a:pPr>
            <a:r>
              <a:rPr lang="en-US" sz="3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3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 &lt;&lt; "main: second created" &lt;&lt; </a:t>
            </a:r>
            <a:r>
              <a:rPr lang="en-US" sz="33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3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300" dirty="0" err="1">
                <a:latin typeface="Courier New" pitchFamily="49" charset="0"/>
                <a:cs typeface="Courier New" pitchFamily="49" charset="0"/>
              </a:rPr>
              <a:t>CreateAndDestroy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third = </a:t>
            </a:r>
            <a:r>
              <a:rPr lang="en-US" sz="33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300" dirty="0" err="1">
                <a:latin typeface="Courier New" pitchFamily="49" charset="0"/>
                <a:cs typeface="Courier New" pitchFamily="49" charset="0"/>
              </a:rPr>
              <a:t>CreateAndDestroy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(3);</a:t>
            </a:r>
          </a:p>
          <a:p>
            <a:pPr marL="109728" indent="0">
              <a:buNone/>
            </a:pPr>
            <a:r>
              <a:rPr lang="en-US" sz="3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3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 &lt;&lt; "main: third created" &lt;&lt; </a:t>
            </a:r>
            <a:r>
              <a:rPr lang="en-US" sz="33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3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300" b="1" dirty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 third;</a:t>
            </a:r>
          </a:p>
          <a:p>
            <a:pPr marL="109728" indent="0">
              <a:buNone/>
            </a:pPr>
            <a:r>
              <a:rPr lang="en-US" sz="3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3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 &lt;&lt; "main: third deleted» </a:t>
            </a: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33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3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3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 &lt;&lt; "Exit from main" &lt;&lt; </a:t>
            </a:r>
            <a:r>
              <a:rPr lang="en-US" sz="33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33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3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marL="109728" indent="0">
              <a:buNone/>
            </a:pP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728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Object 1 constructor 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main: Hello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Object 2 constructor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main: second created 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Object 3 constructor 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main: third created 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Object 3 destructor 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main: third deleted 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Exit from main 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Object 2 destructor 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Object 1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destructor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91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література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249424"/>
            <a:ext cx="8568952" cy="4325112"/>
          </a:xfrm>
        </p:spPr>
        <p:txBody>
          <a:bodyPr>
            <a:normAutofit/>
          </a:bodyPr>
          <a:lstStyle/>
          <a:p>
            <a:r>
              <a:rPr lang="ru-RU" altLang="ru-RU" sz="2000" dirty="0" err="1" smtClean="0">
                <a:latin typeface="Arial" charset="0"/>
              </a:rPr>
              <a:t>Шілдт</a:t>
            </a:r>
            <a:r>
              <a:rPr lang="ru-RU" altLang="ru-RU" sz="2000" dirty="0" smtClean="0">
                <a:latin typeface="Arial" charset="0"/>
              </a:rPr>
              <a:t> Г</a:t>
            </a:r>
            <a:r>
              <a:rPr lang="ru-RU" altLang="ru-RU" sz="2000" dirty="0" smtClean="0">
                <a:latin typeface="Arial" charset="0"/>
              </a:rPr>
              <a:t>. Теорія і практика С ++. - СПб .: BHV, 1996.</a:t>
            </a:r>
          </a:p>
          <a:p>
            <a:r>
              <a:rPr lang="ru-RU" altLang="ru-RU" sz="2000" dirty="0" smtClean="0">
                <a:latin typeface="Arial" charset="0"/>
              </a:rPr>
              <a:t>Р. </a:t>
            </a:r>
            <a:r>
              <a:rPr lang="ru-RU" altLang="ru-RU" sz="2000" dirty="0" err="1" smtClean="0">
                <a:latin typeface="Arial" charset="0"/>
              </a:rPr>
              <a:t>Лафоре</a:t>
            </a:r>
            <a:r>
              <a:rPr lang="ru-RU" altLang="ru-RU" sz="2000" dirty="0" smtClean="0">
                <a:latin typeface="Arial" charset="0"/>
              </a:rPr>
              <a:t>. Об'єктно-орієнтоване програмування в С ++. - СПб: ПІТЕР, 2003 г. - 928 с.</a:t>
            </a:r>
          </a:p>
          <a:p>
            <a:r>
              <a:rPr lang="ru-RU" altLang="ru-RU" sz="2000" b="1" dirty="0" smtClean="0">
                <a:latin typeface="Arial" charset="0"/>
              </a:rPr>
              <a:t>Павловська Т.О.</a:t>
            </a:r>
            <a:r>
              <a:rPr lang="en-US" altLang="ru-RU" sz="2000" b="1" dirty="0" smtClean="0">
                <a:latin typeface="Arial" charset="0"/>
              </a:rPr>
              <a:t> </a:t>
            </a:r>
            <a:r>
              <a:rPr lang="ru-RU" altLang="ru-RU" sz="2000" dirty="0" smtClean="0">
                <a:latin typeface="Arial" charset="0"/>
              </a:rPr>
              <a:t>C / C ++. Програмування на мові</a:t>
            </a:r>
            <a:r>
              <a:rPr lang="en-US" altLang="ru-RU" sz="2000" dirty="0" smtClean="0">
                <a:latin typeface="Arial" charset="0"/>
              </a:rPr>
              <a:t/>
            </a:r>
            <a:br>
              <a:rPr lang="en-US" altLang="ru-RU" sz="2000" dirty="0" smtClean="0">
                <a:latin typeface="Arial" charset="0"/>
              </a:rPr>
            </a:br>
            <a:r>
              <a:rPr lang="ru-RU" altLang="ru-RU" sz="2000" dirty="0" smtClean="0">
                <a:latin typeface="Arial" charset="0"/>
              </a:rPr>
              <a:t>високого рівня. -</a:t>
            </a:r>
            <a:r>
              <a:rPr lang="ru-RU" altLang="ru-RU" sz="2000" dirty="0" err="1" smtClean="0">
                <a:latin typeface="Arial" charset="0"/>
              </a:rPr>
              <a:t>CПб</a:t>
            </a:r>
            <a:r>
              <a:rPr lang="ru-RU" altLang="ru-RU" sz="2000" dirty="0" smtClean="0">
                <a:latin typeface="Arial" charset="0"/>
              </a:rPr>
              <a:t>.: Питер, 2001</a:t>
            </a:r>
            <a:r>
              <a:rPr lang="en-US" altLang="ru-RU" sz="2000" dirty="0" smtClean="0">
                <a:latin typeface="Arial" charset="0"/>
              </a:rPr>
              <a:t>, 2003.</a:t>
            </a:r>
          </a:p>
          <a:p>
            <a:r>
              <a:rPr lang="ru-RU" altLang="ru-RU" sz="2000" b="1" dirty="0" smtClean="0">
                <a:latin typeface="Arial" charset="0"/>
              </a:rPr>
              <a:t>Павловська Т.О., Щупак Ю.А. </a:t>
            </a:r>
            <a:r>
              <a:rPr lang="ru-RU" altLang="ru-RU" sz="2000" dirty="0" smtClean="0">
                <a:latin typeface="Arial" charset="0"/>
              </a:rPr>
              <a:t>С ++. Об'єктно-орієнтоване програмування: Практикум. - СПб: ПІТЕР, 200</a:t>
            </a:r>
            <a:r>
              <a:rPr lang="en-US" altLang="ru-RU" sz="2000" dirty="0" smtClean="0">
                <a:latin typeface="Arial" charset="0"/>
              </a:rPr>
              <a:t>4.</a:t>
            </a:r>
          </a:p>
          <a:p>
            <a:r>
              <a:rPr lang="ru-RU" sz="2000" dirty="0">
                <a:solidFill>
                  <a:srgbClr val="FF0000"/>
                </a:solidFill>
              </a:rPr>
              <a:t>Стефан Р. Девіс</a:t>
            </a:r>
            <a:r>
              <a:rPr lang="en-US" sz="2000" dirty="0">
                <a:solidFill>
                  <a:srgbClr val="FF0000"/>
                </a:solidFill>
              </a:rPr>
              <a:t>. C ++</a:t>
            </a:r>
            <a:r>
              <a:rPr lang="ru-RU" sz="2000" dirty="0">
                <a:solidFill>
                  <a:srgbClr val="FF0000"/>
                </a:solidFill>
              </a:rPr>
              <a:t>для чайників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ru-RU" sz="2000" dirty="0">
                <a:solidFill>
                  <a:srgbClr val="FF0000"/>
                </a:solidFill>
              </a:rPr>
              <a:t>Вільямс, Діалектика, 2001 г.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ru-RU" sz="2000" dirty="0" err="1" smtClean="0"/>
              <a:t>Дейтел</a:t>
            </a:r>
            <a:r>
              <a:rPr lang="ru-RU" sz="2000" dirty="0" smtClean="0"/>
              <a:t>. </a:t>
            </a:r>
            <a:r>
              <a:rPr lang="ru-RU" sz="2000" dirty="0"/>
              <a:t>Як </a:t>
            </a:r>
            <a:r>
              <a:rPr lang="ru-RU" sz="2000" dirty="0" err="1"/>
              <a:t>програмувати</a:t>
            </a:r>
            <a:r>
              <a:rPr lang="ru-RU" sz="2000" dirty="0"/>
              <a:t> </a:t>
            </a:r>
            <a:r>
              <a:rPr lang="ru-RU" sz="2000" dirty="0" smtClean="0"/>
              <a:t>на </a:t>
            </a:r>
            <a:r>
              <a:rPr lang="en-US" sz="2000" dirty="0" smtClean="0"/>
              <a:t>C </a:t>
            </a:r>
            <a:r>
              <a:rPr lang="en-US" sz="2000" dirty="0"/>
              <a:t>++</a:t>
            </a:r>
            <a:r>
              <a:rPr lang="ru-RU" sz="2000" dirty="0"/>
              <a:t>. Біном, 2003</a:t>
            </a:r>
            <a:r>
              <a:rPr lang="ru-RU" sz="2000" dirty="0" smtClean="0"/>
              <a:t>м</a:t>
            </a:r>
            <a:endParaRPr lang="en-US" sz="2000" dirty="0" smtClean="0"/>
          </a:p>
          <a:p>
            <a:r>
              <a:rPr lang="ru-RU" sz="2000" dirty="0" smtClean="0"/>
              <a:t>Бйорн </a:t>
            </a:r>
            <a:r>
              <a:rPr lang="ru-RU" sz="2000" dirty="0"/>
              <a:t>Страуструп. Мова програмування С ++</a:t>
            </a:r>
            <a:r>
              <a:rPr lang="en-US" sz="2000" dirty="0"/>
              <a:t>. </a:t>
            </a:r>
            <a:r>
              <a:rPr lang="ru-RU" sz="2000" dirty="0"/>
              <a:t>Спеціальне видання,</a:t>
            </a:r>
            <a:r>
              <a:rPr lang="en-US" sz="2000" dirty="0"/>
              <a:t> </a:t>
            </a:r>
            <a:r>
              <a:rPr lang="ru-RU" sz="2000" dirty="0"/>
              <a:t>Біном - 200</a:t>
            </a:r>
            <a:r>
              <a:rPr lang="en-US" sz="2000" dirty="0"/>
              <a:t>6</a:t>
            </a:r>
            <a:r>
              <a:rPr lang="ru-RU" sz="2000" dirty="0"/>
              <a:t>, </a:t>
            </a:r>
            <a:r>
              <a:rPr lang="en-US" sz="2000" dirty="0" smtClean="0"/>
              <a:t>1104 </a:t>
            </a:r>
            <a:r>
              <a:rPr lang="ru-RU" sz="2000" dirty="0" smtClean="0"/>
              <a:t>с.</a:t>
            </a:r>
            <a:endParaRPr lang="en-US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8175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ru-RU" dirty="0" smtClean="0"/>
              <a:t>Введення в об'єктно-орієнтоване програмування (ООП)</a:t>
            </a:r>
          </a:p>
          <a:p>
            <a:pPr marL="109728" indent="0">
              <a:buNone/>
            </a:pPr>
            <a:endParaRPr lang="ru-RU" dirty="0" smtClean="0"/>
          </a:p>
          <a:p>
            <a:pPr marL="109728" indent="0">
              <a:buNone/>
            </a:pPr>
            <a:r>
              <a:rPr lang="ru-RU" dirty="0" smtClean="0"/>
              <a:t>Конструктори і деструктори</a:t>
            </a:r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781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процедурні мови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589640" cy="5400600"/>
          </a:xfrm>
        </p:spPr>
        <p:txBody>
          <a:bodyPr>
            <a:normAutofit/>
          </a:bodyPr>
          <a:lstStyle/>
          <a:p>
            <a:r>
              <a:rPr lang="ru-RU" dirty="0"/>
              <a:t>Розвиток об'єктно-орієнтованого методу обумовлено обмеженістю інших методів програмування, розроблених раніше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Pascal</a:t>
            </a:r>
            <a:r>
              <a:rPr lang="ru-RU" dirty="0" smtClean="0"/>
              <a:t>, </a:t>
            </a:r>
            <a:r>
              <a:rPr lang="en-US" dirty="0" smtClean="0"/>
              <a:t>FORTRAN</a:t>
            </a:r>
            <a:r>
              <a:rPr lang="ru-RU" dirty="0" smtClean="0"/>
              <a:t> </a:t>
            </a:r>
            <a:r>
              <a:rPr lang="ru-RU" dirty="0"/>
              <a:t>та інші подібні з ними мови програмування відносяться до категорії процедурних мов. Кожен оператор </a:t>
            </a:r>
            <a:r>
              <a:rPr lang="ru-RU" dirty="0" err="1" smtClean="0"/>
              <a:t>такої</a:t>
            </a:r>
            <a:r>
              <a:rPr lang="ru-RU" dirty="0" smtClean="0"/>
              <a:t> </a:t>
            </a:r>
            <a:r>
              <a:rPr lang="ru-RU" dirty="0" err="1" smtClean="0"/>
              <a:t>мови</a:t>
            </a:r>
            <a:r>
              <a:rPr lang="ru-RU" dirty="0" smtClean="0"/>
              <a:t> є</a:t>
            </a:r>
            <a:r>
              <a:rPr lang="en-US" dirty="0" smtClean="0"/>
              <a:t> </a:t>
            </a:r>
            <a:r>
              <a:rPr lang="ru-RU" dirty="0" err="1" smtClean="0"/>
              <a:t>вказівкою</a:t>
            </a:r>
            <a:r>
              <a:rPr lang="ru-RU" dirty="0" smtClean="0"/>
              <a:t> до </a:t>
            </a:r>
            <a:r>
              <a:rPr lang="ru-RU" dirty="0" err="1" smtClean="0"/>
              <a:t>комп'ютера</a:t>
            </a:r>
            <a:r>
              <a:rPr lang="ru-RU" dirty="0" smtClean="0"/>
              <a:t> </a:t>
            </a:r>
            <a:r>
              <a:rPr lang="ru-RU" dirty="0"/>
              <a:t>зробити деяку дію, наприклад прийняти </a:t>
            </a:r>
            <a:r>
              <a:rPr lang="ru-RU" dirty="0" smtClean="0"/>
              <a:t>дані </a:t>
            </a:r>
            <a:r>
              <a:rPr lang="ru-RU" dirty="0"/>
              <a:t>від користувача, зробити з ними певні дії і вивести </a:t>
            </a:r>
            <a:r>
              <a:rPr lang="ru-RU" dirty="0" smtClean="0"/>
              <a:t>результат </a:t>
            </a:r>
            <a:r>
              <a:rPr lang="ru-RU" dirty="0"/>
              <a:t>цих дій на екран. Програми, написані на процедурних</a:t>
            </a:r>
            <a:r>
              <a:rPr lang="ru-RU" dirty="0" smtClean="0"/>
              <a:t>мовах</a:t>
            </a:r>
            <a:r>
              <a:rPr lang="ru-RU" dirty="0"/>
              <a:t>, Являють собою послідовності інструкцій.</a:t>
            </a:r>
          </a:p>
        </p:txBody>
      </p:sp>
    </p:spTree>
    <p:extLst>
      <p:ext uri="{BB962C8B-B14F-4D97-AF65-F5344CB8AC3E}">
        <p14:creationId xmlns:p14="http://schemas.microsoft.com/office/powerpoint/2010/main" val="404522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01824"/>
          </a:xfrm>
        </p:spPr>
        <p:txBody>
          <a:bodyPr/>
          <a:lstStyle/>
          <a:p>
            <a:r>
              <a:rPr lang="ru-RU" dirty="0"/>
              <a:t>процедурні мови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109728" indent="0">
              <a:buNone/>
            </a:pPr>
            <a:r>
              <a:rPr lang="ru-RU" dirty="0" smtClean="0"/>
              <a:t>Дані + Алгоритм = Програма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396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773832"/>
          </a:xfrm>
        </p:spPr>
        <p:txBody>
          <a:bodyPr/>
          <a:lstStyle/>
          <a:p>
            <a:r>
              <a:rPr lang="ru-RU" dirty="0"/>
              <a:t>Розподіл на функції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33768"/>
          </a:xfrm>
        </p:spPr>
        <p:txBody>
          <a:bodyPr>
            <a:normAutofit fontScale="92500"/>
          </a:bodyPr>
          <a:lstStyle/>
          <a:p>
            <a:r>
              <a:rPr lang="ru-RU" dirty="0"/>
              <a:t>Коли розмір програми великий, список команд стає занадто </a:t>
            </a:r>
            <a:r>
              <a:rPr lang="ru-RU" dirty="0" smtClean="0"/>
              <a:t>громіздким</a:t>
            </a:r>
            <a:r>
              <a:rPr lang="ru-RU" dirty="0"/>
              <a:t>. Дуже невелика кількість програмістів здатне утримувати в</a:t>
            </a:r>
            <a:r>
              <a:rPr lang="ru-RU" dirty="0" smtClean="0"/>
              <a:t>голові більш </a:t>
            </a:r>
            <a:r>
              <a:rPr lang="ru-RU" dirty="0"/>
              <a:t>500 рядків програмного коду, якщо цей код не розділений па більш </a:t>
            </a:r>
            <a:r>
              <a:rPr lang="ru-RU" dirty="0" smtClean="0"/>
              <a:t>дрібні логічні </a:t>
            </a:r>
            <a:r>
              <a:rPr lang="ru-RU" dirty="0"/>
              <a:t>частини. </a:t>
            </a:r>
            <a:r>
              <a:rPr lang="ru-RU" dirty="0" smtClean="0"/>
              <a:t>функція </a:t>
            </a:r>
            <a:r>
              <a:rPr lang="ru-RU" dirty="0"/>
              <a:t>є засобом, що полегшує сприйняття </a:t>
            </a:r>
            <a:r>
              <a:rPr lang="ru-RU" dirty="0" smtClean="0"/>
              <a:t>при читанні </a:t>
            </a:r>
            <a:r>
              <a:rPr lang="ru-RU" dirty="0"/>
              <a:t>тексту </a:t>
            </a:r>
            <a:r>
              <a:rPr lang="ru-RU" dirty="0" smtClean="0"/>
              <a:t>програми.</a:t>
            </a:r>
          </a:p>
          <a:p>
            <a:r>
              <a:rPr lang="ru-RU" dirty="0"/>
              <a:t>Програма, побудована на основі процедурного методу, </a:t>
            </a:r>
            <a:r>
              <a:rPr lang="ru-RU" dirty="0" smtClean="0"/>
              <a:t>розділена </a:t>
            </a:r>
            <a:r>
              <a:rPr lang="ru-RU" dirty="0"/>
              <a:t>на функції, кожна з яких в ідеальному випадку виконує </a:t>
            </a:r>
            <a:r>
              <a:rPr lang="ru-RU" dirty="0" smtClean="0"/>
              <a:t>деяку </a:t>
            </a:r>
            <a:r>
              <a:rPr lang="ru-RU" dirty="0"/>
              <a:t>закінчену послідовність дій і має явно виражені </a:t>
            </a:r>
            <a:r>
              <a:rPr lang="ru-RU" dirty="0" smtClean="0"/>
              <a:t>зв'язки з </a:t>
            </a:r>
            <a:r>
              <a:rPr lang="ru-RU" dirty="0"/>
              <a:t>іншими функціями програми</a:t>
            </a:r>
          </a:p>
        </p:txBody>
      </p:sp>
    </p:spTree>
    <p:extLst>
      <p:ext uri="{BB962C8B-B14F-4D97-AF65-F5344CB8AC3E}">
        <p14:creationId xmlns:p14="http://schemas.microsoft.com/office/powerpoint/2010/main" val="2696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/>
              <a:t>Недоліки структурного програмування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/>
              <a:t>У безперервному процесі зростання і ускладнення програм стали </a:t>
            </a:r>
            <a:r>
              <a:rPr lang="ru-RU" dirty="0" smtClean="0"/>
              <a:t>поступово виявлятися </a:t>
            </a:r>
            <a:r>
              <a:rPr lang="ru-RU" dirty="0"/>
              <a:t>недоліки структурного підходу до програмування. </a:t>
            </a:r>
            <a:endParaRPr lang="ru-RU" dirty="0" smtClean="0"/>
          </a:p>
          <a:p>
            <a:r>
              <a:rPr lang="ru-RU" dirty="0" smtClean="0"/>
              <a:t>Робота над </a:t>
            </a:r>
            <a:r>
              <a:rPr lang="ru-RU" dirty="0"/>
              <a:t>програмним </a:t>
            </a:r>
            <a:r>
              <a:rPr lang="ru-RU" dirty="0" smtClean="0"/>
              <a:t>проектом</a:t>
            </a:r>
            <a:r>
              <a:rPr lang="ru-RU" dirty="0"/>
              <a:t> </a:t>
            </a:r>
            <a:r>
              <a:rPr lang="ru-RU" dirty="0" smtClean="0"/>
              <a:t>відбувається за наступним принципом: </a:t>
            </a:r>
            <a:r>
              <a:rPr lang="ru-RU" dirty="0"/>
              <a:t>задача виявляється складніше, ніж здавалося, терміни здачі проекту </a:t>
            </a:r>
            <a:r>
              <a:rPr lang="ru-RU" dirty="0" smtClean="0"/>
              <a:t>переносяться</a:t>
            </a:r>
            <a:r>
              <a:rPr lang="ru-RU" dirty="0"/>
              <a:t>. Усе нові й нові програмісти залучаються для роботи, що різко</a:t>
            </a:r>
            <a:r>
              <a:rPr lang="ru-RU" dirty="0" smtClean="0"/>
              <a:t>збільшує </a:t>
            </a:r>
            <a:r>
              <a:rPr lang="ru-RU" dirty="0"/>
              <a:t>витрати. Завершення роботи знову переноситься, і в результаті</a:t>
            </a:r>
            <a:r>
              <a:rPr lang="ru-RU" dirty="0" smtClean="0"/>
              <a:t>проект терпить </a:t>
            </a:r>
            <a:r>
              <a:rPr lang="ru-RU" dirty="0"/>
              <a:t>крах.</a:t>
            </a:r>
          </a:p>
        </p:txBody>
      </p:sp>
    </p:spTree>
    <p:extLst>
      <p:ext uri="{BB962C8B-B14F-4D97-AF65-F5344CB8AC3E}">
        <p14:creationId xmlns:p14="http://schemas.microsoft.com/office/powerpoint/2010/main" val="38265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Words>2011</Words>
  <Application>Microsoft Office PowerPoint</Application>
  <PresentationFormat>Экран (4:3)</PresentationFormat>
  <Paragraphs>241</Paragraphs>
  <Slides>37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37</vt:i4>
      </vt:variant>
    </vt:vector>
  </HeadingPairs>
  <TitlesOfParts>
    <vt:vector size="39" baseType="lpstr">
      <vt:lpstr>Городская</vt:lpstr>
      <vt:lpstr>Тема Office</vt:lpstr>
      <vt:lpstr>Об'єктно-орієнтоване програмування</vt:lpstr>
      <vt:lpstr>Презентация PowerPoint</vt:lpstr>
      <vt:lpstr>Презентация PowerPoint</vt:lpstr>
      <vt:lpstr>література</vt:lpstr>
      <vt:lpstr>Презентация PowerPoint</vt:lpstr>
      <vt:lpstr>процедурні мови</vt:lpstr>
      <vt:lpstr>процедурні мови</vt:lpstr>
      <vt:lpstr>Розподіл на функції</vt:lpstr>
      <vt:lpstr>Недоліки структурного програмування</vt:lpstr>
      <vt:lpstr>Презентация PowerPoint</vt:lpstr>
      <vt:lpstr>Два нестачі процедурного програмування</vt:lpstr>
      <vt:lpstr>Презентация PowerPoint</vt:lpstr>
      <vt:lpstr>Презентация PowerPoint</vt:lpstr>
      <vt:lpstr>Презентация PowerPoint</vt:lpstr>
      <vt:lpstr>Презентация PowerPoint</vt:lpstr>
      <vt:lpstr>Моделювання реального світу</vt:lpstr>
      <vt:lpstr>властивості</vt:lpstr>
      <vt:lpstr>Поведінка</vt:lpstr>
      <vt:lpstr>Об'єктно-орієнтований підхід</vt:lpstr>
      <vt:lpstr>Презентация PowerPoint</vt:lpstr>
      <vt:lpstr>абстрагування</vt:lpstr>
      <vt:lpstr>Презентация PowerPoint</vt:lpstr>
      <vt:lpstr>Презентация PowerPoint</vt:lpstr>
      <vt:lpstr>Презентация PowerPoint</vt:lpstr>
      <vt:lpstr>Що може бути об'єктом (класом)?</vt:lpstr>
      <vt:lpstr>Презентация PowerPoint</vt:lpstr>
      <vt:lpstr>Презентация PowerPoint</vt:lpstr>
      <vt:lpstr>клас</vt:lpstr>
      <vt:lpstr>private і public</vt:lpstr>
      <vt:lpstr>Презентация PowerPoint</vt:lpstr>
      <vt:lpstr>Презентация PowerPoint</vt:lpstr>
      <vt:lpstr>конструктори</vt:lpstr>
      <vt:lpstr>деструктори</vt:lpstr>
      <vt:lpstr>Відділення інтерфейсу від реалізації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</dc:title>
  <dc:creator>olena</dc:creator>
  <cp:lastModifiedBy>alex</cp:lastModifiedBy>
  <cp:revision>78</cp:revision>
  <dcterms:created xsi:type="dcterms:W3CDTF">2015-02-24T13:54:31Z</dcterms:created>
  <dcterms:modified xsi:type="dcterms:W3CDTF">2020-02-03T09:36:48Z</dcterms:modified>
</cp:coreProperties>
</file>