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70" r:id="rId3"/>
    <p:sldId id="271" r:id="rId4"/>
    <p:sldId id="256" r:id="rId5"/>
    <p:sldId id="272" r:id="rId6"/>
    <p:sldId id="273" r:id="rId7"/>
    <p:sldId id="274" r:id="rId8"/>
    <p:sldId id="258" r:id="rId9"/>
    <p:sldId id="259" r:id="rId11"/>
    <p:sldId id="260" r:id="rId12"/>
    <p:sldId id="261" r:id="rId13"/>
    <p:sldId id="262" r:id="rId14"/>
    <p:sldId id="264" r:id="rId15"/>
    <p:sldId id="265" r:id="rId16"/>
    <p:sldId id="275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8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7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458335" y="2406650"/>
            <a:ext cx="616140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     </a:t>
            </a:r>
            <a:r>
              <a:rPr lang="zh-CN" altLang="en-US" sz="2800"/>
              <a:t>策略梯度</a:t>
            </a:r>
            <a:endParaRPr lang="zh-CN" altLang="en-US" sz="2800"/>
          </a:p>
          <a:p>
            <a:r>
              <a:rPr lang="en-US" altLang="zh-CN" sz="2800"/>
              <a:t>policy Gradient</a:t>
            </a:r>
            <a:endParaRPr lang="en-US" altLang="zh-CN" sz="2800"/>
          </a:p>
        </p:txBody>
      </p:sp>
      <p:sp>
        <p:nvSpPr>
          <p:cNvPr id="5" name="文本框 4"/>
          <p:cNvSpPr txBox="1"/>
          <p:nvPr/>
        </p:nvSpPr>
        <p:spPr>
          <a:xfrm>
            <a:off x="7642860" y="4594860"/>
            <a:ext cx="2842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汇报人：李任鹏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725" y="40005"/>
            <a:ext cx="7975600" cy="65919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1325" y="40005"/>
            <a:ext cx="4161155" cy="38087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DD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804545"/>
            <a:ext cx="10058400" cy="52482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72110" y="313055"/>
            <a:ext cx="4578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DDPG(Deep Deterministic Policy Gradient)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9676765" y="481965"/>
            <a:ext cx="214185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使用</a:t>
            </a:r>
            <a:r>
              <a:rPr lang="zh-CN" altLang="en-US"/>
              <a:t>深度神经网络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引入经验回放机制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使用双网络架构（目标网络和在线网络）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38455" y="244475"/>
            <a:ext cx="4986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A3C</a:t>
            </a:r>
            <a:r>
              <a:rPr lang="zh-CN" altLang="en-US"/>
              <a:t>（</a:t>
            </a:r>
            <a:r>
              <a:rPr lang="en-US" altLang="zh-CN"/>
              <a:t>Asynchronous Advantage Actor-critic 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90855" y="795020"/>
            <a:ext cx="437705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DQN problem: 1.</a:t>
            </a:r>
            <a:r>
              <a:rPr lang="zh-CN" altLang="en-US"/>
              <a:t>经验回放带来内存资源的消耗，经验池需要存放大量的历史转换经验样本数据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不能实时更新网络模型参数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依赖于</a:t>
            </a:r>
            <a:r>
              <a:rPr lang="en-US" altLang="zh-CN"/>
              <a:t>GPU</a:t>
            </a: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20255" y="387350"/>
            <a:ext cx="4453255" cy="50507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90855" y="2615565"/>
            <a:ext cx="4258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A3C</a:t>
            </a:r>
            <a:r>
              <a:rPr lang="zh-CN" altLang="en-US"/>
              <a:t>利用多个智能体与多个环境进行交互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90855" y="3216910"/>
            <a:ext cx="521589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不同点：</a:t>
            </a:r>
            <a:r>
              <a:rPr lang="en-US" altLang="zh-CN"/>
              <a:t>1.</a:t>
            </a:r>
            <a:r>
              <a:rPr lang="zh-CN" altLang="en-US"/>
              <a:t>采用多步</a:t>
            </a:r>
            <a:r>
              <a:rPr lang="en-US" altLang="zh-CN"/>
              <a:t>Q-learning</a:t>
            </a:r>
            <a:r>
              <a:rPr lang="zh-CN" altLang="en-US"/>
              <a:t>算法</a:t>
            </a:r>
            <a:r>
              <a:rPr lang="en-US" altLang="zh-CN"/>
              <a:t>(TD(n))</a:t>
            </a:r>
            <a:endParaRPr lang="en-US" altLang="zh-CN"/>
          </a:p>
          <a:p>
            <a:r>
              <a:rPr lang="en-US" altLang="zh-CN"/>
              <a:t>                 </a:t>
            </a:r>
            <a:endParaRPr lang="en-US" altLang="zh-CN"/>
          </a:p>
          <a:p>
            <a:r>
              <a:rPr lang="en-US" altLang="zh-CN"/>
              <a:t>                  2.critic</a:t>
            </a:r>
            <a:r>
              <a:rPr lang="zh-CN" altLang="en-US"/>
              <a:t>拟合基线函数</a:t>
            </a:r>
            <a:r>
              <a:rPr lang="en-US" altLang="zh-CN"/>
              <a:t>bt</a:t>
            </a:r>
            <a:endParaRPr lang="zh-CN" altLang="en-US"/>
          </a:p>
          <a:p>
            <a:r>
              <a:rPr lang="zh-CN" altLang="en-US"/>
              <a:t>                 策略梯度（标准化，减少方差）：</a:t>
            </a:r>
            <a:endParaRPr lang="en-US" altLang="zh-CN"/>
          </a:p>
          <a:p>
            <a:r>
              <a:rPr lang="en-US" altLang="zh-CN"/>
              <a:t>                 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            优势函数：</a:t>
            </a:r>
            <a:r>
              <a:rPr lang="en-US" altLang="zh-CN"/>
              <a:t>A(st, at)= Q(st, at) - V(st)</a:t>
            </a:r>
            <a:endParaRPr lang="en-US" altLang="zh-CN"/>
          </a:p>
          <a:p>
            <a:r>
              <a:rPr lang="en-US" altLang="zh-CN"/>
              <a:t>            </a:t>
            </a:r>
            <a:r>
              <a:rPr lang="zh-CN" altLang="en-US"/>
              <a:t>使用动作值函数</a:t>
            </a:r>
            <a:r>
              <a:rPr lang="en-US" altLang="zh-CN"/>
              <a:t>Q(st, at)</a:t>
            </a:r>
            <a:r>
              <a:rPr lang="zh-CN" altLang="en-US"/>
              <a:t>估计奖励</a:t>
            </a:r>
            <a:r>
              <a:rPr lang="en-US" altLang="zh-CN"/>
              <a:t>R()</a:t>
            </a:r>
            <a:r>
              <a:rPr lang="zh-CN" altLang="en-US"/>
              <a:t>，使用状态值函数</a:t>
            </a:r>
            <a:r>
              <a:rPr lang="en-US" altLang="zh-CN"/>
              <a:t>V(st)</a:t>
            </a:r>
            <a:r>
              <a:rPr lang="zh-CN" altLang="en-US"/>
              <a:t>估计基线</a:t>
            </a:r>
            <a:r>
              <a:rPr lang="en-US" altLang="zh-CN"/>
              <a:t>b</a:t>
            </a:r>
            <a:r>
              <a:rPr lang="zh-CN" altLang="en-US"/>
              <a:t>；</a:t>
            </a:r>
            <a:r>
              <a:rPr lang="zh-CN" altLang="en-US"/>
              <a:t>再使用折扣奖励</a:t>
            </a:r>
            <a:r>
              <a:rPr lang="en-US" altLang="zh-CN"/>
              <a:t>R</a:t>
            </a:r>
            <a:r>
              <a:rPr lang="zh-CN" altLang="en-US"/>
              <a:t>作为动作值</a:t>
            </a:r>
            <a:r>
              <a:rPr lang="en-US" altLang="zh-CN"/>
              <a:t>Q</a:t>
            </a:r>
            <a:r>
              <a:rPr lang="zh-CN" altLang="en-US"/>
              <a:t>的估计值，最终优势函数为</a:t>
            </a:r>
            <a:endParaRPr lang="zh-CN" altLang="en-US"/>
          </a:p>
          <a:p>
            <a:r>
              <a:rPr lang="zh-CN" altLang="en-US"/>
              <a:t>                                </a:t>
            </a:r>
            <a:r>
              <a:rPr lang="en-US" altLang="zh-CN"/>
              <a:t>A(st, at) = R(st, at) - V(st)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820" y="4438650"/>
            <a:ext cx="3676650" cy="638175"/>
          </a:xfrm>
          <a:prstGeom prst="rect">
            <a:avLst/>
          </a:prstGeom>
        </p:spPr>
      </p:pic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97400" y="5617528"/>
          <a:ext cx="1270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3" imgW="127000" imgH="139700" progId="Equation.KSEE3">
                  <p:embed/>
                </p:oleObj>
              </mc:Choice>
              <mc:Fallback>
                <p:oleObj name="" r:id="rId3" imgW="127000" imgH="1397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97400" y="5617528"/>
                        <a:ext cx="127000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67050" y="607060"/>
            <a:ext cx="6057900" cy="5524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82295" y="394970"/>
            <a:ext cx="93154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参考链接：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强化学习进阶 第六讲 策略梯度方法 - 知乎  https://zhuanlan.zhihu.com/p/26174099</a:t>
            </a:r>
            <a:endParaRPr lang="zh-CN" altLang="en-US"/>
          </a:p>
          <a:p>
            <a:r>
              <a:rPr lang="en-US" altLang="zh-CN"/>
              <a:t>2.策略梯度理解及TensorFlow实现 - 知乎  https://zhuanlan.zhihu.com/p/55298602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6835" y="1325880"/>
            <a:ext cx="8858250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95550" y="143510"/>
            <a:ext cx="6252845" cy="215201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0" y="2348865"/>
            <a:ext cx="6544310" cy="31457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510" y="81915"/>
            <a:ext cx="8039100" cy="10096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830" y="977265"/>
            <a:ext cx="3857625" cy="36004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52400" y="1160780"/>
            <a:ext cx="1670050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zh-CN" altLang="en-US" sz="2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策略梯度：</a:t>
            </a:r>
            <a:endParaRPr lang="zh-CN" altLang="en-US" sz="2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065" y="2440940"/>
            <a:ext cx="5162550" cy="16097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2785" y="4782185"/>
            <a:ext cx="4218940" cy="71056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13360" y="4899660"/>
            <a:ext cx="1609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经验平均逼近：</a:t>
            </a:r>
            <a:endParaRPr lang="zh-CN" altLang="en-US"/>
          </a:p>
        </p:txBody>
      </p:sp>
      <p:sp>
        <p:nvSpPr>
          <p:cNvPr id="13" name="直角双向箭头 12"/>
          <p:cNvSpPr/>
          <p:nvPr/>
        </p:nvSpPr>
        <p:spPr>
          <a:xfrm>
            <a:off x="6499860" y="3928745"/>
            <a:ext cx="1891030" cy="1691640"/>
          </a:xfrm>
          <a:prstGeom prst="leftUpArrow">
            <a:avLst>
              <a:gd name="adj1" fmla="val 25000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96240" y="259080"/>
            <a:ext cx="2399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策略函数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θ</a:t>
            </a:r>
            <a:r>
              <a:rPr lang="zh-CN" altLang="en-US"/>
              <a:t>参数更新：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9680" y="798830"/>
            <a:ext cx="5885180" cy="478536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465" y="88265"/>
            <a:ext cx="4218940" cy="710565"/>
          </a:xfrm>
          <a:prstGeom prst="rect">
            <a:avLst/>
          </a:prstGeom>
        </p:spPr>
      </p:pic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16530" y="188595"/>
          <a:ext cx="2463165" cy="509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3" imgW="1104900" imgH="228600" progId="Equation.KSEE3">
                  <p:embed/>
                </p:oleObj>
              </mc:Choice>
              <mc:Fallback>
                <p:oleObj name="" r:id="rId3" imgW="1104900" imgH="228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16530" y="188595"/>
                        <a:ext cx="2463165" cy="509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8620" y="1013460"/>
            <a:ext cx="3238500" cy="17526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88620" y="297180"/>
            <a:ext cx="2148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策略梯度直观理解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5560" y="364490"/>
            <a:ext cx="7369810" cy="40347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7195" y="976630"/>
            <a:ext cx="4453255" cy="50507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17195" y="408940"/>
            <a:ext cx="2159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策略梯度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476240" y="721995"/>
            <a:ext cx="5207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策略梯度法将策略学习从概率集合</a:t>
            </a:r>
            <a:r>
              <a:rPr lang="en-US" altLang="zh-CN"/>
              <a:t>P(a|s)</a:t>
            </a:r>
            <a:r>
              <a:rPr lang="zh-CN" altLang="en-US"/>
              <a:t>变换成策略函数</a:t>
            </a:r>
            <a:r>
              <a:rPr lang="en-US" altLang="zh-CN"/>
              <a:t>π(a|s)</a:t>
            </a:r>
            <a:r>
              <a:rPr lang="zh-CN" altLang="en-US"/>
              <a:t>，并过求解策略目标函数的极大值，得到最优策略。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475" y="1962785"/>
            <a:ext cx="8050530" cy="22371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92455" y="321310"/>
            <a:ext cx="6536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Actor-critic</a:t>
            </a:r>
            <a:r>
              <a:rPr lang="zh-CN" altLang="en-US"/>
              <a:t>框架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2455" y="850900"/>
            <a:ext cx="5486400" cy="50196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7530" y="819785"/>
            <a:ext cx="4453255" cy="50507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2445" y="87630"/>
            <a:ext cx="10290810" cy="66833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9420" y="-6350"/>
            <a:ext cx="4161155" cy="38087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795</Words>
  <Application>WPS 演示</Application>
  <PresentationFormat>宽屏</PresentationFormat>
  <Paragraphs>49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Mine</cp:lastModifiedBy>
  <cp:revision>21</cp:revision>
  <dcterms:created xsi:type="dcterms:W3CDTF">2019-11-07T06:55:00Z</dcterms:created>
  <dcterms:modified xsi:type="dcterms:W3CDTF">2019-11-16T11:01:54Z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