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81" r:id="rId4"/>
    <p:sldId id="303" r:id="rId5"/>
    <p:sldId id="286" r:id="rId6"/>
    <p:sldId id="313" r:id="rId7"/>
    <p:sldId id="316" r:id="rId8"/>
    <p:sldId id="319" r:id="rId9"/>
    <p:sldId id="320" r:id="rId10"/>
    <p:sldId id="307" r:id="rId11"/>
    <p:sldId id="295" r:id="rId12"/>
    <p:sldId id="314" r:id="rId13"/>
    <p:sldId id="29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EB"/>
    <a:srgbClr val="B3672E"/>
    <a:srgbClr val="E2A52A"/>
    <a:srgbClr val="EDDDC6"/>
    <a:srgbClr val="F1F1C6"/>
    <a:srgbClr val="9A9479"/>
    <a:srgbClr val="353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78446" autoAdjust="0"/>
  </p:normalViewPr>
  <p:slideViewPr>
    <p:cSldViewPr snapToGrid="0" snapToObjects="1">
      <p:cViewPr varScale="1">
        <p:scale>
          <a:sx n="66" d="100"/>
          <a:sy n="66" d="100"/>
        </p:scale>
        <p:origin x="7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" panose="02020700000000000000" pitchFamily="18" charset="-122"/>
              </a:rPr>
              <a:t>2024/5/3</a:t>
            </a:fld>
            <a:endParaRPr lang="zh-CN" altLang="en-US">
              <a:latin typeface="思源宋体" panose="020207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" panose="02020700000000000000" pitchFamily="18" charset="-122"/>
              </a:rPr>
              <a:t>‹#›</a:t>
            </a:fld>
            <a:endParaRPr lang="zh-CN" altLang="en-US">
              <a:latin typeface="思源宋体" panose="020207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216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7134490-0C2D-2B4F-96CD-FBAA30B37B68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14B3D49-67FE-2C44-9577-FA96E26F41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34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20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903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245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35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15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1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02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40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8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11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15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53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9496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02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3189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40226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77C241D-AC9F-D04C-B8E7-06824AAFC64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91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24572" y="863816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57" name="文本框 13"/>
          <p:cNvSpPr txBox="1"/>
          <p:nvPr userDrawn="1"/>
        </p:nvSpPr>
        <p:spPr>
          <a:xfrm>
            <a:off x="2033401" y="1779433"/>
            <a:ext cx="810704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的游戏装备交易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 APP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的设计与实现</a:t>
            </a:r>
            <a:endParaRPr 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 userDrawn="1"/>
        </p:nvSpPr>
        <p:spPr>
          <a:xfrm>
            <a:off x="2541746" y="4425702"/>
            <a:ext cx="3409686" cy="5256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答辩人：门钰涵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32"/>
          <p:cNvSpPr txBox="1"/>
          <p:nvPr userDrawn="1"/>
        </p:nvSpPr>
        <p:spPr>
          <a:xfrm>
            <a:off x="1745433" y="3563993"/>
            <a:ext cx="389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大连东软信息学院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mortarboard_182327"/>
          <p:cNvSpPr>
            <a:spLocks noChangeAspect="1"/>
          </p:cNvSpPr>
          <p:nvPr/>
        </p:nvSpPr>
        <p:spPr bwMode="auto">
          <a:xfrm>
            <a:off x="183866" y="169780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32"/>
          <p:cNvSpPr txBox="1"/>
          <p:nvPr/>
        </p:nvSpPr>
        <p:spPr>
          <a:xfrm>
            <a:off x="2590370" y="2961341"/>
            <a:ext cx="659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Design and Implementation of a Vue Based Game Equipment Trading Web APP</a:t>
            </a:r>
            <a:endParaRPr lang="zh-CN" altLang="zh-CN" sz="1400" dirty="0"/>
          </a:p>
        </p:txBody>
      </p:sp>
      <p:sp>
        <p:nvSpPr>
          <p:cNvPr id="16" name="TextBox 32"/>
          <p:cNvSpPr txBox="1"/>
          <p:nvPr/>
        </p:nvSpPr>
        <p:spPr>
          <a:xfrm>
            <a:off x="6235047" y="3576106"/>
            <a:ext cx="389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计算机科学与技术</a:t>
            </a:r>
          </a:p>
        </p:txBody>
      </p:sp>
      <p:sp>
        <p:nvSpPr>
          <p:cNvPr id="18" name="文本框 18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6096000" y="4425702"/>
            <a:ext cx="4034726" cy="5256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指导教师：陈莹羽 邓丽 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-114300" y="2019739"/>
            <a:ext cx="9566030" cy="3667736"/>
          </a:xfrm>
          <a:prstGeom prst="rect">
            <a:avLst/>
          </a:prstGeom>
          <a:gradFill flip="none" rotWithShape="1">
            <a:gsLst>
              <a:gs pos="0">
                <a:srgbClr val="EDDDC6"/>
              </a:gs>
              <a:gs pos="50000">
                <a:srgbClr val="EDDDC6">
                  <a:alpha val="54000"/>
                </a:srgbClr>
              </a:gs>
              <a:gs pos="100000">
                <a:srgbClr val="EDDDC6">
                  <a:alpha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211282" y="2067828"/>
            <a:ext cx="2691912" cy="2691912"/>
          </a:xfrm>
          <a:prstGeom prst="ellipse">
            <a:avLst/>
          </a:prstGeom>
          <a:solidFill>
            <a:schemeClr val="bg1"/>
          </a:solidFill>
          <a:ln>
            <a:solidFill>
              <a:srgbClr val="F1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系统总结</a:t>
            </a:r>
            <a:endParaRPr kumimoji="1" lang="zh-CN" altLang="en-US" sz="2000" spc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009" y="2320078"/>
            <a:ext cx="6936227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在本次程序开发中，学到了使用</a:t>
            </a:r>
            <a:r>
              <a:rPr lang="en-US" altLang="zh-CN" dirty="0" err="1"/>
              <a:t>Vue.js+Koa</a:t>
            </a:r>
            <a:r>
              <a:rPr lang="zh-CN" altLang="en-US" dirty="0"/>
              <a:t>进行前后端分离开发，同时学会了流行的样式解决方案</a:t>
            </a:r>
            <a:r>
              <a:rPr lang="en-US" altLang="zh-CN" dirty="0"/>
              <a:t>Tailwind CSS</a:t>
            </a:r>
            <a:r>
              <a:rPr lang="zh-CN" altLang="en-US" dirty="0"/>
              <a:t>以及构建工具</a:t>
            </a:r>
            <a:r>
              <a:rPr lang="en-US" altLang="zh-CN" dirty="0" err="1"/>
              <a:t>Vite</a:t>
            </a:r>
            <a:r>
              <a:rPr lang="zh-CN" altLang="en-US" dirty="0"/>
              <a:t>。了解了在</a:t>
            </a:r>
            <a:r>
              <a:rPr lang="en-US" altLang="zh-CN" dirty="0"/>
              <a:t>Node.js</a:t>
            </a:r>
            <a:r>
              <a:rPr lang="zh-CN" altLang="en-US" dirty="0"/>
              <a:t>中操作数据库，同时在项目开发中了解到了很多网站开发的知识，以及自身知识上的不足。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在程序方面在交易猫等软件的技术上添加了用户互动功能，网站增强了游戏社区的交流同时在仲裁系统的监督下交易更加公平，本系统对比竞品采用了更加年轻化的样式以及新版本的开发技术。</a:t>
            </a:r>
            <a:endParaRPr lang="zh-CN" altLang="zh-CN" dirty="0"/>
          </a:p>
        </p:txBody>
      </p:sp>
      <p:sp>
        <p:nvSpPr>
          <p:cNvPr id="14" name="椭圆 13"/>
          <p:cNvSpPr/>
          <p:nvPr/>
        </p:nvSpPr>
        <p:spPr>
          <a:xfrm>
            <a:off x="8330711" y="2189285"/>
            <a:ext cx="2470638" cy="2470638"/>
          </a:xfrm>
          <a:prstGeom prst="ellipse">
            <a:avLst/>
          </a:prstGeom>
          <a:solidFill>
            <a:srgbClr val="B367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853853" y="2989493"/>
            <a:ext cx="1529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总结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571125"/>
            <a:ext cx="9566030" cy="3667736"/>
          </a:xfrm>
          <a:prstGeom prst="rect">
            <a:avLst/>
          </a:prstGeom>
          <a:gradFill flip="none" rotWithShape="1">
            <a:gsLst>
              <a:gs pos="0">
                <a:srgbClr val="EDDDC6"/>
              </a:gs>
              <a:gs pos="50000">
                <a:srgbClr val="EDDDC6">
                  <a:alpha val="54000"/>
                </a:srgbClr>
              </a:gs>
              <a:gs pos="100000">
                <a:srgbClr val="EDDDC6">
                  <a:alpha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211282" y="2067828"/>
            <a:ext cx="2691912" cy="2691912"/>
          </a:xfrm>
          <a:prstGeom prst="ellipse">
            <a:avLst/>
          </a:prstGeom>
          <a:solidFill>
            <a:schemeClr val="bg1"/>
          </a:solidFill>
          <a:ln>
            <a:solidFill>
              <a:srgbClr val="F1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spc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致谢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009" y="2320078"/>
            <a:ext cx="693622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岁月如梭，</a:t>
            </a:r>
            <a:r>
              <a:rPr lang="zh-CN" altLang="en-US" dirty="0"/>
              <a:t>经过三个多月的设计制作，随着我基本完成了我毕设系统的各个功能模块，</a:t>
            </a:r>
            <a:r>
              <a:rPr lang="zh-CN" altLang="zh-CN" dirty="0"/>
              <a:t>我的大学生活</a:t>
            </a:r>
            <a:r>
              <a:rPr lang="zh-CN" altLang="en-US" dirty="0"/>
              <a:t>也</a:t>
            </a:r>
            <a:r>
              <a:rPr lang="zh-CN" altLang="zh-CN" dirty="0"/>
              <a:t>即将划上句号。在这</a:t>
            </a:r>
            <a:r>
              <a:rPr lang="zh-CN" altLang="en-US" dirty="0"/>
              <a:t>里</a:t>
            </a:r>
            <a:r>
              <a:rPr lang="zh-CN" altLang="zh-CN" dirty="0"/>
              <a:t>，我要深深地感谢我的导师</a:t>
            </a:r>
            <a:r>
              <a:rPr lang="zh-CN" altLang="en-US" dirty="0"/>
              <a:t>陈莹羽</a:t>
            </a:r>
            <a:r>
              <a:rPr lang="zh-CN" altLang="zh-CN" dirty="0"/>
              <a:t>老师</a:t>
            </a:r>
            <a:r>
              <a:rPr lang="zh-CN" altLang="en-US" dirty="0"/>
              <a:t>和帮助过我的同学们</a:t>
            </a:r>
            <a:r>
              <a:rPr lang="zh-CN" altLang="zh-CN" dirty="0"/>
              <a:t>！</a:t>
            </a:r>
            <a:r>
              <a:rPr lang="zh-CN" altLang="en-US" dirty="0"/>
              <a:t>陈</a:t>
            </a:r>
            <a:r>
              <a:rPr lang="zh-CN" altLang="zh-CN" dirty="0"/>
              <a:t>老师无论在论文的撰写和修改上都给予我无微不至的关怀和帮助，让我能够不断进步与成长。祝</a:t>
            </a:r>
            <a:r>
              <a:rPr lang="zh-CN" altLang="en-US" dirty="0"/>
              <a:t>愿</a:t>
            </a:r>
            <a:r>
              <a:rPr lang="zh-CN" altLang="zh-CN" dirty="0"/>
              <a:t>我的老师和同学们越来越好，不断进步！</a:t>
            </a:r>
          </a:p>
        </p:txBody>
      </p:sp>
      <p:sp>
        <p:nvSpPr>
          <p:cNvPr id="14" name="椭圆 13"/>
          <p:cNvSpPr/>
          <p:nvPr/>
        </p:nvSpPr>
        <p:spPr>
          <a:xfrm>
            <a:off x="8330711" y="2189285"/>
            <a:ext cx="2470638" cy="2470638"/>
          </a:xfrm>
          <a:prstGeom prst="ellipse">
            <a:avLst/>
          </a:prstGeom>
          <a:solidFill>
            <a:srgbClr val="B367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853853" y="2989493"/>
            <a:ext cx="1529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32355256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5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答辩完毕，感谢聆听</a:t>
            </a:r>
          </a:p>
        </p:txBody>
      </p:sp>
      <p:sp>
        <p:nvSpPr>
          <p:cNvPr id="25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8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4332448" y="4601768"/>
            <a:ext cx="3409686" cy="5256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答辩人：门钰涵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50215" y="2009940"/>
            <a:ext cx="11317715" cy="3861270"/>
          </a:xfrm>
          <a:prstGeom prst="rect">
            <a:avLst/>
          </a:prstGeom>
          <a:gradFill flip="none" rotWithShape="1">
            <a:gsLst>
              <a:gs pos="0">
                <a:srgbClr val="EDDDC6"/>
              </a:gs>
              <a:gs pos="50000">
                <a:srgbClr val="EDDDC6">
                  <a:alpha val="54000"/>
                </a:srgbClr>
              </a:gs>
              <a:gs pos="100000">
                <a:srgbClr val="EDDDC6">
                  <a:alpha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项目的选题背景和意义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7010" y="2201330"/>
            <a:ext cx="8931966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dirty="0"/>
              <a:t>游戏商城系统旨在满足玩家对游戏装备的需求，促进游戏社区的健康发展。随着网络游戏的普及，玩家们渴望在游戏中获得更多乐趣与实力。然而，获取游戏装备通常耗时且不确定，因此游戏商城系统成为解决方案。目前市场上的一些交易平台存在安全性和交流功能不足的问题，因此设计一个高效、安全、便捷的系统至关重要。该系统旨在提供便捷的交易平台和实时交流功能，增强玩家之间的互动性和信任度，推动游戏社区的健康发展。通过提供更优质的游戏体验，该系统将促进游戏社区的壮大，并为玩家提供更丰富的娱乐空间。</a:t>
            </a:r>
            <a:endParaRPr lang="en-US" altLang="zh-CN" dirty="0"/>
          </a:p>
        </p:txBody>
      </p:sp>
      <p:sp>
        <p:nvSpPr>
          <p:cNvPr id="33" name="文本框 8"/>
          <p:cNvSpPr txBox="1"/>
          <p:nvPr/>
        </p:nvSpPr>
        <p:spPr>
          <a:xfrm>
            <a:off x="4732648" y="11610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b="1" dirty="0">
                <a:cs typeface="+mn-ea"/>
                <a:sym typeface="+mn-lt"/>
              </a:rPr>
              <a:t>选题背景</a:t>
            </a:r>
            <a:r>
              <a:rPr lang="zh-CN" altLang="en-US" sz="2800" b="1" dirty="0">
                <a:cs typeface="+mn-ea"/>
                <a:sym typeface="+mn-lt"/>
              </a:rPr>
              <a:t>和意义</a:t>
            </a:r>
            <a:endParaRPr lang="zh-CN" sz="2800" b="1" dirty="0">
              <a:cs typeface="+mn-ea"/>
              <a:sym typeface="+mn-lt"/>
            </a:endParaRPr>
          </a:p>
        </p:txBody>
      </p:sp>
      <p:sp>
        <p:nvSpPr>
          <p:cNvPr id="49" name="L 形 48"/>
          <p:cNvSpPr/>
          <p:nvPr/>
        </p:nvSpPr>
        <p:spPr>
          <a:xfrm rot="10800000">
            <a:off x="6943848" y="1012929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L 形 52"/>
          <p:cNvSpPr/>
          <p:nvPr/>
        </p:nvSpPr>
        <p:spPr>
          <a:xfrm>
            <a:off x="4545336" y="1342079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项目的体系结构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E9A5D8-0A04-CCD7-C9F6-F040FDC3C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36" y="980539"/>
            <a:ext cx="10115818" cy="51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848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关键技术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808B23-7513-14D1-C9FA-755DED16B60A}"/>
              </a:ext>
            </a:extLst>
          </p:cNvPr>
          <p:cNvSpPr/>
          <p:nvPr/>
        </p:nvSpPr>
        <p:spPr>
          <a:xfrm>
            <a:off x="900112" y="782516"/>
            <a:ext cx="10594657" cy="1055076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624EC947-F2BD-B716-9ECB-B256E96C400A}"/>
              </a:ext>
            </a:extLst>
          </p:cNvPr>
          <p:cNvSpPr txBox="1"/>
          <p:nvPr/>
        </p:nvSpPr>
        <p:spPr>
          <a:xfrm>
            <a:off x="964565" y="901141"/>
            <a:ext cx="1043026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</a:rPr>
              <a:t>本系统前端开发使用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Vue.js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，组件库使用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Element Plus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Vant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UI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Tailwind CSS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做样式方案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Node.js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Koa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框架做服务器，使用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MySQL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做数据库。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378A4A-400C-C5F3-DE84-A03E0E7DCF1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1797" y="2123820"/>
            <a:ext cx="1800000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B51A3C-2E98-E0AF-0BBA-0043028C5D5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01395" y="2123821"/>
            <a:ext cx="1800000" cy="1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D01EDD-3D2A-8267-415B-65D9248C794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90993" y="2092382"/>
            <a:ext cx="1800000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23EB9B-FB3D-E2BB-7B22-C4699A1B0F7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80591" y="2092382"/>
            <a:ext cx="1800000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EC5096-40E2-0EAE-619F-B5DE8F0653A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885848" y="4670425"/>
            <a:ext cx="1800000" cy="18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F64C524-35B3-A9C5-97C9-6AF4840142F8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669107" y="4670425"/>
            <a:ext cx="1800000" cy="1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E84B74-6309-1DA6-C220-4940FEA48C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825" y="2266582"/>
            <a:ext cx="3028950" cy="15144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项目的系统实现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管理员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2EDD0A-8DE4-B7A5-90E1-A71D2022B5C4}"/>
              </a:ext>
            </a:extLst>
          </p:cNvPr>
          <p:cNvSpPr txBox="1"/>
          <p:nvPr/>
        </p:nvSpPr>
        <p:spPr>
          <a:xfrm>
            <a:off x="1862987" y="32672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游戏管理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F68968-E84C-686C-8D74-051EC64AA6B9}"/>
              </a:ext>
            </a:extLst>
          </p:cNvPr>
          <p:cNvSpPr txBox="1"/>
          <p:nvPr/>
        </p:nvSpPr>
        <p:spPr>
          <a:xfrm>
            <a:off x="8341296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FC0951-A725-5234-1B68-FE4BC835697E}"/>
              </a:ext>
            </a:extLst>
          </p:cNvPr>
          <p:cNvSpPr txBox="1"/>
          <p:nvPr/>
        </p:nvSpPr>
        <p:spPr>
          <a:xfrm>
            <a:off x="1862987" y="62308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轮播图管理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62F18-3F4B-30F7-D927-771B1BD8894C}"/>
              </a:ext>
            </a:extLst>
          </p:cNvPr>
          <p:cNvSpPr txBox="1"/>
          <p:nvPr/>
        </p:nvSpPr>
        <p:spPr>
          <a:xfrm>
            <a:off x="8681884" y="62308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订单查询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9B30E3-E0AA-BC39-E96F-3189B6C1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01" y="803958"/>
            <a:ext cx="3960000" cy="2384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B4A582-2A07-F9E8-C76F-880FF23BC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049" y="682733"/>
            <a:ext cx="3960000" cy="24171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48E446-B0D4-7FBE-1F8C-18E941D28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01" y="3669094"/>
            <a:ext cx="3960000" cy="24136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0BA3112-D3FD-7D75-4479-B02656962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049" y="3636591"/>
            <a:ext cx="3960000" cy="24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094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项目的系统实现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管理员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2EDD0A-8DE4-B7A5-90E1-A71D2022B5C4}"/>
              </a:ext>
            </a:extLst>
          </p:cNvPr>
          <p:cNvSpPr txBox="1"/>
          <p:nvPr/>
        </p:nvSpPr>
        <p:spPr>
          <a:xfrm>
            <a:off x="1634712" y="33392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F68968-E84C-686C-8D74-051EC64AA6B9}"/>
              </a:ext>
            </a:extLst>
          </p:cNvPr>
          <p:cNvSpPr txBox="1"/>
          <p:nvPr/>
        </p:nvSpPr>
        <p:spPr>
          <a:xfrm>
            <a:off x="8517623" y="33392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公告管理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FC0951-A725-5234-1B68-FE4BC835697E}"/>
              </a:ext>
            </a:extLst>
          </p:cNvPr>
          <p:cNvSpPr txBox="1"/>
          <p:nvPr/>
        </p:nvSpPr>
        <p:spPr>
          <a:xfrm>
            <a:off x="1478915" y="63932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首页数据统计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B81EC1-1760-2D18-2CFB-6D2C36B0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" y="3765551"/>
            <a:ext cx="3960000" cy="24177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FAEFB5-AEEA-57D3-D2F4-219479697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15" y="833835"/>
            <a:ext cx="3960000" cy="24104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1D5AC9-DEB0-3998-72D4-EDBEA2FB5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621" y="820027"/>
            <a:ext cx="3960000" cy="24243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A3B702-7035-79C8-6FCA-14814DFAF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621" y="3803440"/>
            <a:ext cx="3960000" cy="242041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DF5A59F-3C9B-C34D-5880-280F8DD5DD38}"/>
              </a:ext>
            </a:extLst>
          </p:cNvPr>
          <p:cNvSpPr txBox="1"/>
          <p:nvPr/>
        </p:nvSpPr>
        <p:spPr>
          <a:xfrm>
            <a:off x="8640229" y="63096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订单仲裁</a:t>
            </a:r>
          </a:p>
        </p:txBody>
      </p:sp>
    </p:spTree>
    <p:extLst>
      <p:ext uri="{BB962C8B-B14F-4D97-AF65-F5344CB8AC3E}">
        <p14:creationId xmlns:p14="http://schemas.microsoft.com/office/powerpoint/2010/main" val="28061063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项目的系统实现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0747B7-0C8C-F09C-685A-C3D204F45757}"/>
              </a:ext>
            </a:extLst>
          </p:cNvPr>
          <p:cNvSpPr txBox="1"/>
          <p:nvPr/>
        </p:nvSpPr>
        <p:spPr>
          <a:xfrm>
            <a:off x="934069" y="50253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文章查询和评论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A19530-1D83-24E2-E23E-994402CF6E87}"/>
              </a:ext>
            </a:extLst>
          </p:cNvPr>
          <p:cNvSpPr txBox="1"/>
          <p:nvPr/>
        </p:nvSpPr>
        <p:spPr>
          <a:xfrm>
            <a:off x="4039235" y="50755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文章发布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4E5F82-3085-EC28-B97B-899188774E81}"/>
              </a:ext>
            </a:extLst>
          </p:cNvPr>
          <p:cNvSpPr txBox="1"/>
          <p:nvPr/>
        </p:nvSpPr>
        <p:spPr>
          <a:xfrm>
            <a:off x="6776589" y="5086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在线沟通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5A89F-C759-197F-1E8F-4DC89E591250}"/>
              </a:ext>
            </a:extLst>
          </p:cNvPr>
          <p:cNvSpPr txBox="1"/>
          <p:nvPr/>
        </p:nvSpPr>
        <p:spPr>
          <a:xfrm>
            <a:off x="9513943" y="51504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商品查看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99BD4-B781-BCC6-598D-77D638CDB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941" y="1229407"/>
            <a:ext cx="2160000" cy="38567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E4867D-9486-955C-3260-97512D50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587" y="1211498"/>
            <a:ext cx="2160000" cy="38208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09ABA5-459F-1629-4E7F-D3243011E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16" y="1109244"/>
            <a:ext cx="2160000" cy="38464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341D49-BE60-9842-2F80-EFB956E96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651" y="1093386"/>
            <a:ext cx="2160000" cy="38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222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项目的系统实现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0747B7-0C8C-F09C-685A-C3D204F45757}"/>
              </a:ext>
            </a:extLst>
          </p:cNvPr>
          <p:cNvSpPr txBox="1"/>
          <p:nvPr/>
        </p:nvSpPr>
        <p:spPr>
          <a:xfrm>
            <a:off x="1207402" y="50323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收藏管理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A19530-1D83-24E2-E23E-994402CF6E87}"/>
              </a:ext>
            </a:extLst>
          </p:cNvPr>
          <p:cNvSpPr txBox="1"/>
          <p:nvPr/>
        </p:nvSpPr>
        <p:spPr>
          <a:xfrm>
            <a:off x="9692549" y="52279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商品发布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486B39-37C4-247F-D37E-454F1D18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92" y="1142088"/>
            <a:ext cx="2160000" cy="38521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028792-552C-4B9E-CFC0-6946CEA91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275" y="1165451"/>
            <a:ext cx="2160000" cy="3828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E761F4-0A2B-5020-D80C-6728095A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366" y="1165451"/>
            <a:ext cx="2160000" cy="3844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7CFF04A-8552-1ADA-6B4E-117389D25DFA}"/>
              </a:ext>
            </a:extLst>
          </p:cNvPr>
          <p:cNvSpPr txBox="1"/>
          <p:nvPr/>
        </p:nvSpPr>
        <p:spPr>
          <a:xfrm>
            <a:off x="4191635" y="52279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订单管理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011D45-C273-525D-5242-BDBFDC2B1AAF}"/>
              </a:ext>
            </a:extLst>
          </p:cNvPr>
          <p:cNvSpPr txBox="1"/>
          <p:nvPr/>
        </p:nvSpPr>
        <p:spPr>
          <a:xfrm>
            <a:off x="6749368" y="52436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订单仲裁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C09911-AE7E-8E2D-04E5-AEB71649A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547" y="1142088"/>
            <a:ext cx="2160000" cy="381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654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数据表概览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FFB29A-8C36-B1E7-301E-3CEDF3B6E880}"/>
              </a:ext>
            </a:extLst>
          </p:cNvPr>
          <p:cNvSpPr txBox="1"/>
          <p:nvPr/>
        </p:nvSpPr>
        <p:spPr>
          <a:xfrm>
            <a:off x="315533" y="893169"/>
            <a:ext cx="56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数据库采用了开源数据库</a:t>
            </a:r>
            <a:r>
              <a:rPr lang="en-US" altLang="zh-CN" dirty="0"/>
              <a:t>MySQL,</a:t>
            </a:r>
            <a:r>
              <a:rPr lang="zh-CN" altLang="en-US" dirty="0"/>
              <a:t>系统内共</a:t>
            </a:r>
            <a:r>
              <a:rPr lang="en-US" altLang="zh-CN" dirty="0"/>
              <a:t>13</a:t>
            </a:r>
            <a:r>
              <a:rPr lang="zh-CN" altLang="en-US" dirty="0"/>
              <a:t>张数据表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DADE28-E88A-A9A6-CD41-52B8DBF8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" y="1558924"/>
            <a:ext cx="9259516" cy="48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83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b15ke0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549</Words>
  <Application>Microsoft Office PowerPoint</Application>
  <PresentationFormat>宽屏</PresentationFormat>
  <Paragraphs>55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思源宋体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简约莫兰迪</dc:title>
  <dc:creator>第一PPT</dc:creator>
  <cp:keywords>www.1ppt.com</cp:keywords>
  <dc:description>www.1ppt.com</dc:description>
  <cp:lastModifiedBy>rl liu</cp:lastModifiedBy>
  <cp:revision>207</cp:revision>
  <dcterms:created xsi:type="dcterms:W3CDTF">2020-11-01T08:54:00Z</dcterms:created>
  <dcterms:modified xsi:type="dcterms:W3CDTF">2024-05-03T15:15:11Z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