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notesMasterIdLst>
    <p:notesMasterId r:id="rId5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311" r:id="rId11"/>
    <p:sldId id="312" r:id="rId12"/>
    <p:sldId id="265" r:id="rId13"/>
    <p:sldId id="313" r:id="rId14"/>
    <p:sldId id="266" r:id="rId15"/>
    <p:sldId id="267" r:id="rId16"/>
    <p:sldId id="268" r:id="rId17"/>
    <p:sldId id="269" r:id="rId18"/>
    <p:sldId id="270" r:id="rId19"/>
    <p:sldId id="271" r:id="rId20"/>
    <p:sldId id="273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314" r:id="rId42"/>
    <p:sldId id="315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8457" autoAdjust="0"/>
  </p:normalViewPr>
  <p:slideViewPr>
    <p:cSldViewPr snapToGrid="0">
      <p:cViewPr varScale="1">
        <p:scale>
          <a:sx n="78" d="100"/>
          <a:sy n="78" d="100"/>
        </p:scale>
        <p:origin x="8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8B6C8E-FD2A-4FCD-BD21-56CCFB024837}" type="datetimeFigureOut">
              <a:rPr lang="zh-CN" altLang="en-US" smtClean="0"/>
              <a:t>2021-03-20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85DABC-A781-4967-A67C-93AE24E53A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96844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85DABC-A781-4967-A67C-93AE24E53A9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92918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定义基本表</a:t>
            </a:r>
          </a:p>
          <a:p>
            <a:pPr eaLnBrk="1" hangingPunct="1"/>
            <a:r>
              <a:rPr lang="en-US" altLang="zh-CN" dirty="0" smtClean="0"/>
              <a:t>  CREATE  TABLE  &lt;</a:t>
            </a:r>
            <a:r>
              <a:rPr lang="zh-CN" altLang="en-US" dirty="0" smtClean="0"/>
              <a:t>表名</a:t>
            </a:r>
            <a:r>
              <a:rPr lang="en-US" altLang="zh-CN" dirty="0" smtClean="0"/>
              <a:t>&gt;</a:t>
            </a:r>
          </a:p>
          <a:p>
            <a:pPr eaLnBrk="1" hangingPunct="1"/>
            <a:r>
              <a:rPr lang="zh-CN" altLang="en-US" dirty="0" smtClean="0"/>
              <a:t>（</a:t>
            </a:r>
          </a:p>
          <a:p>
            <a:pPr eaLnBrk="1" hangingPunct="1"/>
            <a:r>
              <a:rPr lang="zh-CN" altLang="en-US" dirty="0" smtClean="0"/>
              <a:t>    </a:t>
            </a:r>
            <a:r>
              <a:rPr lang="en-US" altLang="zh-CN" dirty="0" smtClean="0"/>
              <a:t>&lt;</a:t>
            </a:r>
            <a:r>
              <a:rPr lang="zh-CN" altLang="en-US" dirty="0" smtClean="0"/>
              <a:t>列名</a:t>
            </a:r>
            <a:r>
              <a:rPr lang="en-US" altLang="zh-CN" dirty="0" smtClean="0"/>
              <a:t>&gt; &lt;</a:t>
            </a:r>
            <a:r>
              <a:rPr lang="zh-CN" altLang="en-US" dirty="0" smtClean="0"/>
              <a:t>数据类型</a:t>
            </a:r>
            <a:r>
              <a:rPr lang="en-US" altLang="zh-CN" dirty="0" smtClean="0"/>
              <a:t>&gt; [</a:t>
            </a:r>
            <a:r>
              <a:rPr lang="zh-CN" altLang="en-US" dirty="0" smtClean="0"/>
              <a:t>列级完整性约束定义</a:t>
            </a:r>
            <a:r>
              <a:rPr lang="en-US" altLang="zh-CN" dirty="0" smtClean="0"/>
              <a:t>]</a:t>
            </a:r>
          </a:p>
          <a:p>
            <a:pPr eaLnBrk="1" hangingPunct="1"/>
            <a:r>
              <a:rPr lang="en-US" altLang="zh-CN" dirty="0" smtClean="0"/>
              <a:t>    {,&lt;</a:t>
            </a:r>
            <a:r>
              <a:rPr lang="zh-CN" altLang="en-US" dirty="0" smtClean="0"/>
              <a:t>列名</a:t>
            </a:r>
            <a:r>
              <a:rPr lang="en-US" altLang="zh-CN" dirty="0" smtClean="0"/>
              <a:t>&gt; &lt;</a:t>
            </a:r>
            <a:r>
              <a:rPr lang="zh-CN" altLang="en-US" dirty="0" smtClean="0"/>
              <a:t>数据类型</a:t>
            </a:r>
            <a:r>
              <a:rPr lang="en-US" altLang="zh-CN" dirty="0" smtClean="0"/>
              <a:t>&gt; [</a:t>
            </a:r>
            <a:r>
              <a:rPr lang="zh-CN" altLang="en-US" dirty="0" smtClean="0"/>
              <a:t>列级完整性约束定义］    </a:t>
            </a:r>
          </a:p>
          <a:p>
            <a:pPr eaLnBrk="1" hangingPunct="1"/>
            <a:r>
              <a:rPr lang="en-US" altLang="zh-CN" dirty="0" smtClean="0"/>
              <a:t>    … }</a:t>
            </a:r>
          </a:p>
          <a:p>
            <a:pPr eaLnBrk="1" hangingPunct="1"/>
            <a:r>
              <a:rPr lang="en-US" altLang="zh-CN" dirty="0" smtClean="0"/>
              <a:t>    [, </a:t>
            </a:r>
            <a:r>
              <a:rPr lang="zh-CN" altLang="en-US" dirty="0" smtClean="0"/>
              <a:t>表级完整性约束定义 </a:t>
            </a:r>
            <a:r>
              <a:rPr lang="en-US" altLang="zh-CN" dirty="0" smtClean="0"/>
              <a:t>] </a:t>
            </a:r>
          </a:p>
          <a:p>
            <a:pPr eaLnBrk="1" hangingPunct="1"/>
            <a:r>
              <a:rPr lang="zh-CN" altLang="en-US" dirty="0" smtClean="0"/>
              <a:t>  ） </a:t>
            </a:r>
          </a:p>
          <a:p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85DABC-A781-4967-A67C-93AE24E53A9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53504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885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/>
          </a:p>
        </p:txBody>
      </p:sp>
      <p:sp>
        <p:nvSpPr>
          <p:cNvPr id="788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9pPr>
          </a:lstStyle>
          <a:p>
            <a:pPr eaLnBrk="1" hangingPunct="1"/>
            <a:fld id="{5FF5E5F1-5245-45C8-AA3A-F7A56FE78E77}" type="slidenum">
              <a:rPr lang="zh-CN" altLang="en-US"/>
              <a:pPr eaLnBrk="1" hangingPunct="1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80515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885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/>
          </a:p>
        </p:txBody>
      </p:sp>
      <p:sp>
        <p:nvSpPr>
          <p:cNvPr id="788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9pPr>
          </a:lstStyle>
          <a:p>
            <a:pPr eaLnBrk="1" hangingPunct="1"/>
            <a:fld id="{5FF5E5F1-5245-45C8-AA3A-F7A56FE78E77}" type="slidenum">
              <a:rPr lang="zh-CN" altLang="en-US"/>
              <a:pPr eaLnBrk="1" hangingPunct="1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27251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85DABC-A781-4967-A67C-93AE24E53A91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8495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85DABC-A781-4967-A67C-93AE24E53A91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7476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987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 smtClean="0"/>
              <a:t>ALTER TABLE &lt;</a:t>
            </a:r>
            <a:r>
              <a:rPr lang="zh-CN" altLang="en-US" smtClean="0"/>
              <a:t>表名</a:t>
            </a:r>
            <a:r>
              <a:rPr lang="en-US" altLang="zh-CN" smtClean="0"/>
              <a:t>&gt;  </a:t>
            </a:r>
          </a:p>
          <a:p>
            <a:pPr eaLnBrk="1" hangingPunct="1"/>
            <a:r>
              <a:rPr lang="en-US" altLang="zh-CN" smtClean="0"/>
              <a:t>    ALTER COLUMN &lt;</a:t>
            </a:r>
            <a:r>
              <a:rPr lang="zh-CN" altLang="en-US" smtClean="0"/>
              <a:t>列名</a:t>
            </a:r>
            <a:r>
              <a:rPr lang="en-US" altLang="zh-CN" smtClean="0"/>
              <a:t>&gt; &lt;</a:t>
            </a:r>
            <a:r>
              <a:rPr lang="zh-CN" altLang="en-US" smtClean="0"/>
              <a:t>新数据类型</a:t>
            </a:r>
            <a:r>
              <a:rPr lang="en-US" altLang="zh-CN" smtClean="0"/>
              <a:t>&gt;  </a:t>
            </a:r>
          </a:p>
          <a:p>
            <a:pPr eaLnBrk="1" hangingPunct="1"/>
            <a:r>
              <a:rPr lang="en-US" altLang="zh-CN" smtClean="0"/>
              <a:t> 	| ADD [ COLUMN ] &lt;</a:t>
            </a:r>
            <a:r>
              <a:rPr lang="zh-CN" altLang="en-US" smtClean="0"/>
              <a:t>列名</a:t>
            </a:r>
            <a:r>
              <a:rPr lang="en-US" altLang="zh-CN" smtClean="0"/>
              <a:t>&gt; &lt;</a:t>
            </a:r>
            <a:r>
              <a:rPr lang="zh-CN" altLang="en-US" smtClean="0"/>
              <a:t>数据类型</a:t>
            </a:r>
            <a:r>
              <a:rPr lang="en-US" altLang="zh-CN" smtClean="0"/>
              <a:t>&gt; </a:t>
            </a:r>
          </a:p>
          <a:p>
            <a:pPr eaLnBrk="1" hangingPunct="1"/>
            <a:r>
              <a:rPr lang="en-US" altLang="zh-CN" smtClean="0"/>
              <a:t> 	| DROP COLUMN &lt;</a:t>
            </a:r>
            <a:r>
              <a:rPr lang="zh-CN" altLang="en-US" smtClean="0"/>
              <a:t>列名</a:t>
            </a:r>
            <a:r>
              <a:rPr lang="en-US" altLang="zh-CN" smtClean="0"/>
              <a:t>&gt;  </a:t>
            </a:r>
          </a:p>
          <a:p>
            <a:pPr eaLnBrk="1" hangingPunct="1"/>
            <a:r>
              <a:rPr lang="en-US" altLang="zh-CN" smtClean="0"/>
              <a:t> 	| ADD [ constraint &lt;</a:t>
            </a:r>
            <a:r>
              <a:rPr lang="zh-CN" altLang="en-US" smtClean="0"/>
              <a:t>约束名</a:t>
            </a:r>
            <a:r>
              <a:rPr lang="en-US" altLang="zh-CN" smtClean="0"/>
              <a:t>&gt; ] </a:t>
            </a:r>
            <a:r>
              <a:rPr lang="zh-CN" altLang="en-US" smtClean="0"/>
              <a:t>约束定义</a:t>
            </a:r>
            <a:endParaRPr lang="en-US" altLang="zh-CN" smtClean="0"/>
          </a:p>
          <a:p>
            <a:pPr eaLnBrk="1" hangingPunct="1"/>
            <a:r>
              <a:rPr lang="en-US" altLang="zh-CN" smtClean="0"/>
              <a:t> 	| DROP [ constraint ] &lt;</a:t>
            </a:r>
            <a:r>
              <a:rPr lang="zh-CN" altLang="en-US" smtClean="0"/>
              <a:t>约束名</a:t>
            </a:r>
            <a:r>
              <a:rPr lang="en-US" altLang="zh-CN" smtClean="0"/>
              <a:t>&gt; </a:t>
            </a:r>
          </a:p>
          <a:p>
            <a:endParaRPr lang="zh-CN" altLang="en-US" smtClean="0"/>
          </a:p>
        </p:txBody>
      </p:sp>
      <p:sp>
        <p:nvSpPr>
          <p:cNvPr id="7987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9pPr>
          </a:lstStyle>
          <a:p>
            <a:pPr eaLnBrk="1" hangingPunct="1"/>
            <a:fld id="{65C9E604-B50F-4418-9DD5-AAE31135094F}" type="slidenum">
              <a:rPr lang="zh-CN" altLang="en-US"/>
              <a:pPr eaLnBrk="1" hangingPunct="1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53747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85DABC-A781-4967-A67C-93AE24E53A91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77638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24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/>
          <a:p>
            <a:r>
              <a:rPr lang="zh-CN" altLang="en-US" smtClean="0"/>
              <a:t>信息工程学院 数据库应用</a:t>
            </a:r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799" cy="365125"/>
          </a:xfrm>
        </p:spPr>
        <p:txBody>
          <a:bodyPr/>
          <a:lstStyle/>
          <a:p>
            <a:fld id="{4AC02F8B-9DBB-49FF-A1E9-09C7CE108AAC}" type="datetime1">
              <a:rPr lang="en-US" altLang="zh-CN" smtClean="0"/>
              <a:t>3/20/2021</a:t>
            </a:fld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770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DB355-8D81-4661-AC8D-6ED9275D98C6}" type="datetime1">
              <a:rPr lang="en-US" altLang="zh-CN" smtClean="0"/>
              <a:t>3/20/2021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信息工程学院 数据库应用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017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C50FDFD-B371-4A0B-8E76-A5F9CC403C9C}" type="datetime1">
              <a:rPr lang="en-US" altLang="zh-CN" smtClean="0"/>
              <a:t>3/20/2021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r>
              <a:rPr lang="zh-CN" altLang="en-US" smtClean="0"/>
              <a:t>信息工程学院 数据库应用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129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77444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74553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561382"/>
            <a:ext cx="11029615" cy="4297418"/>
          </a:xfrm>
        </p:spPr>
        <p:txBody>
          <a:bodyPr/>
          <a:lstStyle>
            <a:lvl1pPr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68AC7-2E28-45D0-9084-0A4500E96A26}" type="datetime1">
              <a:rPr lang="en-US" altLang="zh-CN" smtClean="0"/>
              <a:t>3/20/2021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信息工程学院 数据库应用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272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24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02A9733-568B-4C28-A717-8AB35D3A024F}" type="datetime1">
              <a:rPr lang="en-US" altLang="zh-CN" smtClean="0"/>
              <a:t>3/20/2021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 smtClean="0"/>
              <a:t>信息工程学院 数据库应用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655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58BBA-E1F3-43A4-B107-A49D099DECCF}" type="datetime1">
              <a:rPr lang="en-US" altLang="zh-CN" smtClean="0"/>
              <a:t>3/20/2021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信息工程学院 数据库应用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886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FA78B-BB31-46D2-B18F-7FE8E3304BD5}" type="datetime1">
              <a:rPr lang="en-US" altLang="zh-CN" smtClean="0"/>
              <a:t>3/20/2021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信息工程学院 数据库应用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815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30D1C-D87E-44EE-9143-5E15C3FB5506}" type="datetime1">
              <a:rPr lang="en-US" altLang="zh-CN" smtClean="0"/>
              <a:t>3/20/2021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信息工程学院 数据库应用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/>
          </p:cNvSpPr>
          <p:nvPr/>
        </p:nvSpPr>
        <p:spPr>
          <a:xfrm>
            <a:off x="440683" y="606554"/>
            <a:ext cx="11311200" cy="774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4669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7090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14013-E20B-47E3-B273-590F128974AF}" type="datetime1">
              <a:rPr lang="en-US" altLang="zh-CN" smtClean="0"/>
              <a:t>3/20/2021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信息工程学院 数据库应用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548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478FC03-7B57-4A11-87C5-6F8C1224EF64}" type="datetime1">
              <a:rPr lang="en-US" altLang="zh-CN" smtClean="0"/>
              <a:t>3/20/2021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 smtClean="0"/>
              <a:t>信息工程学院 数据库应用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489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3AFF8-32F7-4F82-B54A-AE1C15635180}" type="datetime1">
              <a:rPr lang="en-US" altLang="zh-CN" smtClean="0"/>
              <a:t>3/20/2021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信息工程学院 数据库应用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109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9EB2330B-282A-49B0-87EF-ABBE42866603}" type="datetime1">
              <a:rPr lang="en-US" altLang="zh-CN" smtClean="0"/>
              <a:t>3/20/2021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r>
              <a:rPr lang="zh-CN" altLang="en-US" smtClean="0"/>
              <a:t>信息工程学院 数据库应用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52130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数据库应用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4</a:t>
            </a:r>
            <a:r>
              <a:rPr lang="zh-CN" altLang="en-US" dirty="0" smtClean="0"/>
              <a:t>讲 </a:t>
            </a:r>
            <a:r>
              <a:rPr lang="zh-CN" altLang="en-US" dirty="0" smtClean="0"/>
              <a:t>架构与基本表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信息工程学院 数据库应用</a:t>
            </a:r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425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基本表的创建（续）</a:t>
            </a:r>
          </a:p>
        </p:txBody>
      </p:sp>
      <p:sp>
        <p:nvSpPr>
          <p:cNvPr id="13315" name="内容占位符 2"/>
          <p:cNvSpPr>
            <a:spLocks noGrp="1"/>
          </p:cNvSpPr>
          <p:nvPr>
            <p:ph idx="1"/>
          </p:nvPr>
        </p:nvSpPr>
        <p:spPr>
          <a:xfrm>
            <a:off x="581192" y="1600710"/>
            <a:ext cx="4334937" cy="46231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800" dirty="0" smtClean="0"/>
              <a:t>&lt;</a:t>
            </a:r>
            <a:r>
              <a:rPr lang="en-US" altLang="zh-CN" sz="1800" dirty="0" err="1" smtClean="0"/>
              <a:t>column_definition</a:t>
            </a:r>
            <a:r>
              <a:rPr lang="en-US" altLang="zh-CN" sz="1800" dirty="0" smtClean="0"/>
              <a:t>&gt; ::=</a:t>
            </a:r>
            <a:endParaRPr lang="zh-CN" altLang="en-US" sz="1800" dirty="0" smtClean="0"/>
          </a:p>
          <a:p>
            <a:pPr marL="0" indent="0">
              <a:buNone/>
            </a:pPr>
            <a:r>
              <a:rPr lang="en-US" altLang="zh-CN" sz="1800" dirty="0" err="1" smtClean="0"/>
              <a:t>column_name</a:t>
            </a:r>
            <a:r>
              <a:rPr lang="en-US" altLang="zh-CN" sz="1800" dirty="0" smtClean="0"/>
              <a:t> &lt;</a:t>
            </a:r>
            <a:r>
              <a:rPr lang="en-US" altLang="zh-CN" sz="1800" dirty="0" err="1" smtClean="0">
                <a:solidFill>
                  <a:srgbClr val="C00000"/>
                </a:solidFill>
              </a:rPr>
              <a:t>data_type</a:t>
            </a:r>
            <a:r>
              <a:rPr lang="en-US" altLang="zh-CN" sz="1800" dirty="0" smtClean="0"/>
              <a:t>&gt;</a:t>
            </a:r>
            <a:endParaRPr lang="zh-CN" altLang="en-US" sz="1800" dirty="0" smtClean="0"/>
          </a:p>
          <a:p>
            <a:pPr marL="0" indent="0">
              <a:buNone/>
            </a:pPr>
            <a:r>
              <a:rPr lang="en-US" altLang="zh-CN" sz="1800" dirty="0" smtClean="0"/>
              <a:t>    [ COLLATE </a:t>
            </a:r>
            <a:r>
              <a:rPr lang="en-US" altLang="zh-CN" sz="1800" dirty="0" err="1" smtClean="0"/>
              <a:t>collation_name</a:t>
            </a:r>
            <a:r>
              <a:rPr lang="en-US" altLang="zh-CN" sz="1800" dirty="0" smtClean="0"/>
              <a:t> ] </a:t>
            </a:r>
            <a:endParaRPr lang="zh-CN" altLang="en-US" sz="1800" dirty="0" smtClean="0"/>
          </a:p>
          <a:p>
            <a:pPr marL="0" indent="0">
              <a:buNone/>
            </a:pPr>
            <a:r>
              <a:rPr lang="en-US" altLang="zh-CN" sz="1800" dirty="0" smtClean="0"/>
              <a:t>    [ NULL | NOT NULL ]</a:t>
            </a:r>
            <a:endParaRPr lang="zh-CN" altLang="en-US" sz="1800" dirty="0" smtClean="0"/>
          </a:p>
          <a:p>
            <a:pPr marL="0" indent="0">
              <a:buNone/>
            </a:pPr>
            <a:r>
              <a:rPr lang="en-US" altLang="zh-CN" sz="1800" dirty="0" smtClean="0"/>
              <a:t>    [ </a:t>
            </a:r>
            <a:endParaRPr lang="zh-CN" altLang="en-US" sz="1800" dirty="0" smtClean="0"/>
          </a:p>
          <a:p>
            <a:pPr marL="0" indent="0">
              <a:buNone/>
            </a:pPr>
            <a:r>
              <a:rPr lang="en-US" altLang="zh-CN" sz="1800" dirty="0" smtClean="0"/>
              <a:t>       [ CONSTRAINT </a:t>
            </a:r>
            <a:r>
              <a:rPr lang="en-US" altLang="zh-CN" sz="1800" dirty="0" err="1" smtClean="0"/>
              <a:t>constraint_name</a:t>
            </a:r>
            <a:r>
              <a:rPr lang="en-US" altLang="zh-CN" sz="1800" dirty="0" smtClean="0"/>
              <a:t> ] </a:t>
            </a:r>
            <a:endParaRPr lang="zh-CN" altLang="en-US" sz="1800" dirty="0" smtClean="0"/>
          </a:p>
          <a:p>
            <a:pPr marL="0" indent="0">
              <a:buNone/>
            </a:pPr>
            <a:r>
              <a:rPr lang="en-US" altLang="zh-CN" sz="1800" dirty="0" smtClean="0"/>
              <a:t>         DEFAULT </a:t>
            </a:r>
            <a:r>
              <a:rPr lang="en-US" altLang="zh-CN" sz="1800" dirty="0" err="1" smtClean="0"/>
              <a:t>constant_expression</a:t>
            </a:r>
            <a:r>
              <a:rPr lang="en-US" altLang="zh-CN" sz="1800" dirty="0" smtClean="0"/>
              <a:t> ] </a:t>
            </a:r>
            <a:endParaRPr lang="zh-CN" altLang="en-US" sz="1800" dirty="0" smtClean="0"/>
          </a:p>
          <a:p>
            <a:pPr marL="0" indent="0">
              <a:buNone/>
            </a:pPr>
            <a:r>
              <a:rPr lang="en-US" altLang="zh-CN" sz="1800" dirty="0" smtClean="0"/>
              <a:t>     | [ IDENTITY [ ( seed ,increment ) ] </a:t>
            </a:r>
            <a:endParaRPr lang="zh-CN" altLang="en-US" sz="1800" dirty="0" smtClean="0"/>
          </a:p>
          <a:p>
            <a:pPr marL="0" indent="0">
              <a:buNone/>
            </a:pPr>
            <a:r>
              <a:rPr lang="en-US" altLang="zh-CN" sz="1800" dirty="0" smtClean="0"/>
              <a:t>    ]</a:t>
            </a:r>
          </a:p>
          <a:p>
            <a:pPr marL="0" indent="0">
              <a:buNone/>
            </a:pPr>
            <a:r>
              <a:rPr lang="en-US" altLang="zh-CN" sz="1800" dirty="0" smtClean="0"/>
              <a:t>   [ &lt;</a:t>
            </a:r>
            <a:r>
              <a:rPr lang="en-US" altLang="zh-CN" sz="1800" dirty="0" err="1" smtClean="0">
                <a:solidFill>
                  <a:srgbClr val="C00000"/>
                </a:solidFill>
              </a:rPr>
              <a:t>column_constraint</a:t>
            </a:r>
            <a:r>
              <a:rPr lang="en-US" altLang="zh-CN" sz="1800" dirty="0" smtClean="0"/>
              <a:t>&gt; [ ...n ] ] </a:t>
            </a:r>
          </a:p>
          <a:p>
            <a:pPr marL="0" indent="0">
              <a:buNone/>
            </a:pPr>
            <a:endParaRPr lang="en-US" altLang="zh-CN" sz="1800" dirty="0"/>
          </a:p>
        </p:txBody>
      </p:sp>
      <p:sp>
        <p:nvSpPr>
          <p:cNvPr id="2" name="矩形 1"/>
          <p:cNvSpPr/>
          <p:nvPr/>
        </p:nvSpPr>
        <p:spPr>
          <a:xfrm>
            <a:off x="5397910" y="1785769"/>
            <a:ext cx="6528619" cy="15973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</a:pPr>
            <a:r>
              <a:rPr lang="en-US" altLang="zh-CN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&lt;data type&gt; ::= 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</a:pPr>
            <a:r>
              <a:rPr lang="en-US" altLang="zh-CN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 </a:t>
            </a:r>
            <a:r>
              <a:rPr lang="en-US" altLang="zh-CN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type_schema_name</a:t>
            </a:r>
            <a:r>
              <a:rPr lang="en-US" altLang="zh-CN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. ] </a:t>
            </a:r>
            <a:r>
              <a:rPr lang="en-US" altLang="zh-CN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type_name</a:t>
            </a:r>
            <a:r>
              <a:rPr lang="en-US" altLang="zh-CN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</a:pPr>
            <a:r>
              <a:rPr lang="en-US" altLang="zh-CN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[ ( precision [ , scale ] | max </a:t>
            </a:r>
            <a:endParaRPr lang="en-US" altLang="zh-CN" dirty="0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</a:pPr>
            <a:r>
              <a:rPr lang="en-US" altLang="zh-CN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| </a:t>
            </a:r>
            <a:r>
              <a:rPr lang="en-US" altLang="zh-CN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 { CONTENT | DOCUMENT } </a:t>
            </a:r>
            <a:r>
              <a:rPr lang="en-US" altLang="zh-CN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 </a:t>
            </a:r>
            <a:r>
              <a:rPr lang="en-US" altLang="zh-CN" dirty="0" err="1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xml_schema_collection</a:t>
            </a:r>
            <a:r>
              <a:rPr lang="en-US" altLang="zh-CN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] </a:t>
            </a: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信息工程学院 数据库应用</a:t>
            </a:r>
            <a:endParaRPr 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793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基本表的创建（续）</a:t>
            </a:r>
          </a:p>
        </p:txBody>
      </p:sp>
      <p:sp>
        <p:nvSpPr>
          <p:cNvPr id="12291" name="内容占位符 2"/>
          <p:cNvSpPr>
            <a:spLocks noGrp="1"/>
          </p:cNvSpPr>
          <p:nvPr>
            <p:ph idx="1"/>
          </p:nvPr>
        </p:nvSpPr>
        <p:spPr>
          <a:xfrm>
            <a:off x="581192" y="1679366"/>
            <a:ext cx="11029615" cy="4573947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dirty="0" smtClean="0"/>
              <a:t>&lt;</a:t>
            </a:r>
            <a:r>
              <a:rPr lang="en-US" altLang="zh-CN" sz="1600" dirty="0" err="1"/>
              <a:t>column_constraint</a:t>
            </a:r>
            <a:r>
              <a:rPr lang="en-US" altLang="zh-CN" sz="1600" dirty="0"/>
              <a:t>&gt; ::= </a:t>
            </a:r>
          </a:p>
          <a:p>
            <a:pPr marL="0" indent="0">
              <a:buNone/>
            </a:pPr>
            <a:r>
              <a:rPr lang="en-US" altLang="zh-CN" sz="1600" dirty="0"/>
              <a:t> [ CONSTRAINT </a:t>
            </a:r>
            <a:r>
              <a:rPr lang="en-US" altLang="zh-CN" sz="1600" dirty="0" err="1"/>
              <a:t>constraint_name</a:t>
            </a:r>
            <a:r>
              <a:rPr lang="en-US" altLang="zh-CN" sz="1600" dirty="0"/>
              <a:t> ] </a:t>
            </a:r>
          </a:p>
          <a:p>
            <a:pPr marL="0" indent="0">
              <a:buNone/>
            </a:pPr>
            <a:r>
              <a:rPr lang="en-US" altLang="zh-CN" sz="1600" dirty="0"/>
              <a:t>{     { PRIMARY KEY | UNIQUE }         </a:t>
            </a:r>
          </a:p>
          <a:p>
            <a:pPr marL="0" indent="0">
              <a:buNone/>
            </a:pPr>
            <a:r>
              <a:rPr lang="en-US" altLang="zh-CN" sz="1600" dirty="0"/>
              <a:t>        [ CLUSTERED | NONCLUSTERED ] </a:t>
            </a:r>
          </a:p>
          <a:p>
            <a:pPr marL="0" indent="0">
              <a:buNone/>
            </a:pPr>
            <a:r>
              <a:rPr lang="en-US" altLang="zh-CN" sz="1600" dirty="0"/>
              <a:t>        </a:t>
            </a:r>
            <a:r>
              <a:rPr lang="en-US" altLang="zh-CN" sz="1600" dirty="0" smtClean="0"/>
              <a:t>[ WITH </a:t>
            </a:r>
            <a:r>
              <a:rPr lang="en-US" altLang="zh-CN" sz="1600" dirty="0"/>
              <a:t>FILLFACTOR = </a:t>
            </a:r>
            <a:r>
              <a:rPr lang="en-US" altLang="zh-CN" sz="1600" dirty="0" err="1"/>
              <a:t>fillfactor</a:t>
            </a:r>
            <a:r>
              <a:rPr lang="en-US" altLang="zh-CN" sz="1600" dirty="0"/>
              <a:t> | WITH ( &lt; </a:t>
            </a:r>
            <a:r>
              <a:rPr lang="en-US" altLang="zh-CN" sz="1600" dirty="0" err="1"/>
              <a:t>index_option</a:t>
            </a:r>
            <a:r>
              <a:rPr lang="en-US" altLang="zh-CN" sz="1600" dirty="0"/>
              <a:t> &gt; [ , ...n ] ) </a:t>
            </a:r>
            <a:r>
              <a:rPr lang="en-US" altLang="zh-CN" sz="1600" dirty="0" smtClean="0"/>
              <a:t>] </a:t>
            </a:r>
            <a:r>
              <a:rPr lang="en-US" altLang="zh-CN" sz="1600" dirty="0"/>
              <a:t> </a:t>
            </a:r>
          </a:p>
          <a:p>
            <a:pPr marL="0" indent="0">
              <a:buNone/>
            </a:pPr>
            <a:r>
              <a:rPr lang="en-US" altLang="zh-CN" sz="1600" dirty="0"/>
              <a:t>        |  [ FOREIGN KEY ]</a:t>
            </a:r>
          </a:p>
          <a:p>
            <a:pPr marL="0" indent="0">
              <a:buNone/>
            </a:pPr>
            <a:r>
              <a:rPr lang="en-US" altLang="zh-CN" sz="1600" dirty="0"/>
              <a:t>             REFERENCES [ </a:t>
            </a:r>
            <a:r>
              <a:rPr lang="en-US" altLang="zh-CN" sz="1600" dirty="0" err="1"/>
              <a:t>schema_name</a:t>
            </a:r>
            <a:r>
              <a:rPr lang="en-US" altLang="zh-CN" sz="1600" dirty="0"/>
              <a:t> . ] </a:t>
            </a:r>
            <a:r>
              <a:rPr lang="en-US" altLang="zh-CN" sz="1600" dirty="0" err="1"/>
              <a:t>referenced_table_name</a:t>
            </a:r>
            <a:r>
              <a:rPr lang="en-US" altLang="zh-CN" sz="1600" dirty="0"/>
              <a:t> [ ( </a:t>
            </a:r>
            <a:r>
              <a:rPr lang="en-US" altLang="zh-CN" sz="1600" dirty="0" err="1"/>
              <a:t>ref_column</a:t>
            </a:r>
            <a:r>
              <a:rPr lang="en-US" altLang="zh-CN" sz="1600" dirty="0"/>
              <a:t> ) ] </a:t>
            </a:r>
          </a:p>
          <a:p>
            <a:pPr marL="0" indent="0">
              <a:buNone/>
            </a:pPr>
            <a:r>
              <a:rPr lang="en-US" altLang="zh-CN" sz="1600" dirty="0"/>
              <a:t>             [ ON DELETE { NO ACTION | CASCADE | SET NULL | SET DEFAULT } ]</a:t>
            </a:r>
          </a:p>
          <a:p>
            <a:pPr marL="0" indent="0">
              <a:buNone/>
            </a:pPr>
            <a:r>
              <a:rPr lang="en-US" altLang="zh-CN" sz="1600" dirty="0"/>
              <a:t>             [ ON UPDATE { NO ACTION | CASCADE | SET NULL | SET DEFAULT } ] </a:t>
            </a:r>
          </a:p>
          <a:p>
            <a:pPr marL="0" indent="0">
              <a:buNone/>
            </a:pPr>
            <a:r>
              <a:rPr lang="en-US" altLang="zh-CN" sz="1600" dirty="0"/>
              <a:t>             [ NOT FOR REPLICATION ]   </a:t>
            </a:r>
          </a:p>
          <a:p>
            <a:pPr marL="0" indent="0">
              <a:buNone/>
            </a:pPr>
            <a:r>
              <a:rPr lang="en-US" altLang="zh-CN" sz="1600" dirty="0"/>
              <a:t>        | CHECK [ NOT FOR REPLICATION ] ( </a:t>
            </a:r>
            <a:r>
              <a:rPr lang="en-US" altLang="zh-CN" sz="1600" dirty="0" err="1"/>
              <a:t>logical_expression</a:t>
            </a:r>
            <a:r>
              <a:rPr lang="en-US" altLang="zh-CN" sz="1600" dirty="0"/>
              <a:t> ) </a:t>
            </a:r>
          </a:p>
          <a:p>
            <a:pPr marL="0" indent="0">
              <a:buNone/>
            </a:pPr>
            <a:r>
              <a:rPr lang="en-US" altLang="zh-CN" sz="1600" dirty="0"/>
              <a:t>} </a:t>
            </a: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信息工程学院 数据库应用</a:t>
            </a:r>
            <a:endParaRPr 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8901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基本表的创建（续）</a:t>
            </a:r>
          </a:p>
        </p:txBody>
      </p:sp>
      <p:sp>
        <p:nvSpPr>
          <p:cNvPr id="13315" name="内容占位符 2"/>
          <p:cNvSpPr>
            <a:spLocks noGrp="1"/>
          </p:cNvSpPr>
          <p:nvPr>
            <p:ph idx="1"/>
          </p:nvPr>
        </p:nvSpPr>
        <p:spPr>
          <a:xfrm>
            <a:off x="581192" y="1561381"/>
            <a:ext cx="11029615" cy="4573947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dirty="0"/>
              <a:t>&lt;</a:t>
            </a:r>
            <a:r>
              <a:rPr lang="en-US" altLang="zh-CN" sz="1600" dirty="0" err="1"/>
              <a:t>computed_column_definition</a:t>
            </a:r>
            <a:r>
              <a:rPr lang="en-US" altLang="zh-CN" sz="1600" dirty="0"/>
              <a:t>&gt; ::=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dirty="0"/>
              <a:t>  </a:t>
            </a:r>
            <a:r>
              <a:rPr lang="en-US" altLang="zh-CN" sz="1600" dirty="0" err="1"/>
              <a:t>column_name</a:t>
            </a:r>
            <a:r>
              <a:rPr lang="en-US" altLang="zh-CN" sz="1600" dirty="0"/>
              <a:t> AS </a:t>
            </a:r>
            <a:r>
              <a:rPr lang="en-US" altLang="zh-CN" sz="1600" dirty="0" err="1"/>
              <a:t>computed_column_expression</a:t>
            </a:r>
            <a:endParaRPr lang="en-US" altLang="zh-CN" sz="1600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dirty="0"/>
              <a:t>[ PERSISTED [ NOT NULL ] ]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dirty="0"/>
              <a:t>[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dirty="0"/>
              <a:t>    [ CONSTRAINT </a:t>
            </a:r>
            <a:r>
              <a:rPr lang="en-US" altLang="zh-CN" sz="1600" dirty="0" err="1"/>
              <a:t>constraint_name</a:t>
            </a:r>
            <a:r>
              <a:rPr lang="en-US" altLang="zh-CN" sz="1600" dirty="0"/>
              <a:t> ]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dirty="0"/>
              <a:t>    { PRIMARY KEY | UNIQUE 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dirty="0"/>
              <a:t>        [ CLUSTERED | NONCLUSTERED ]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dirty="0"/>
              <a:t>        [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dirty="0"/>
              <a:t>            WITH FILLFACTOR = </a:t>
            </a:r>
            <a:r>
              <a:rPr lang="en-US" altLang="zh-CN" sz="1600" dirty="0" err="1"/>
              <a:t>fillfactor</a:t>
            </a:r>
            <a:r>
              <a:rPr lang="en-US" altLang="zh-CN" sz="1600" dirty="0"/>
              <a:t>  | WITH ( &lt;</a:t>
            </a:r>
            <a:r>
              <a:rPr lang="en-US" altLang="zh-CN" sz="1600" dirty="0" err="1"/>
              <a:t>index_option</a:t>
            </a:r>
            <a:r>
              <a:rPr lang="en-US" altLang="zh-CN" sz="1600" dirty="0"/>
              <a:t>&gt; [ , ...n ] 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dirty="0"/>
              <a:t>        ]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dirty="0"/>
              <a:t>    | [ FOREIGN KEY ]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dirty="0"/>
              <a:t>        REFERENCES </a:t>
            </a:r>
            <a:r>
              <a:rPr lang="en-US" altLang="zh-CN" sz="1600" dirty="0" err="1"/>
              <a:t>referenced_table_name</a:t>
            </a:r>
            <a:r>
              <a:rPr lang="en-US" altLang="zh-CN" sz="1600" dirty="0"/>
              <a:t> [ ( </a:t>
            </a:r>
            <a:r>
              <a:rPr lang="en-US" altLang="zh-CN" sz="1600" dirty="0" err="1"/>
              <a:t>ref_column</a:t>
            </a:r>
            <a:r>
              <a:rPr lang="en-US" altLang="zh-CN" sz="1600" dirty="0"/>
              <a:t> ) ]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dirty="0"/>
              <a:t>        [ ON DELETE { NO ACTION | CASCADE } ]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dirty="0"/>
              <a:t>        [ ON UPDATE { NO ACTION } ]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dirty="0"/>
              <a:t>        [ NOT FOR REPLICATION ]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dirty="0"/>
              <a:t>    | CHECK [ NOT FOR REPLICATION ] ( </a:t>
            </a:r>
            <a:r>
              <a:rPr lang="en-US" altLang="zh-CN" sz="1600" dirty="0" err="1"/>
              <a:t>logical_expression</a:t>
            </a:r>
            <a:r>
              <a:rPr lang="en-US" altLang="zh-CN" sz="1600" dirty="0"/>
              <a:t> )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dirty="0"/>
              <a:t>]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zh-CN" altLang="en-US" sz="1600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信息工程学院 数据库应用</a:t>
            </a:r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30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基本表的创建（续）</a:t>
            </a:r>
          </a:p>
        </p:txBody>
      </p:sp>
      <p:sp>
        <p:nvSpPr>
          <p:cNvPr id="12291" name="内容占位符 2"/>
          <p:cNvSpPr>
            <a:spLocks noGrp="1"/>
          </p:cNvSpPr>
          <p:nvPr>
            <p:ph idx="1"/>
          </p:nvPr>
        </p:nvSpPr>
        <p:spPr>
          <a:xfrm>
            <a:off x="581192" y="1679366"/>
            <a:ext cx="11029615" cy="4573947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dirty="0"/>
              <a:t>&lt; </a:t>
            </a:r>
            <a:r>
              <a:rPr lang="en-US" altLang="zh-CN" sz="1600" dirty="0" err="1"/>
              <a:t>table_constraint</a:t>
            </a:r>
            <a:r>
              <a:rPr lang="en-US" altLang="zh-CN" sz="1600" dirty="0"/>
              <a:t> &gt; ::=</a:t>
            </a:r>
          </a:p>
          <a:p>
            <a:pPr marL="0" indent="0">
              <a:buNone/>
            </a:pPr>
            <a:r>
              <a:rPr lang="en-US" altLang="zh-CN" sz="1600" dirty="0" smtClean="0"/>
              <a:t> </a:t>
            </a:r>
            <a:r>
              <a:rPr lang="en-US" altLang="zh-CN" sz="1600" dirty="0"/>
              <a:t>[ CONSTRAINT </a:t>
            </a:r>
            <a:r>
              <a:rPr lang="en-US" altLang="zh-CN" sz="1600" dirty="0" err="1"/>
              <a:t>constraint_name</a:t>
            </a:r>
            <a:r>
              <a:rPr lang="en-US" altLang="zh-CN" sz="1600" dirty="0"/>
              <a:t> ] </a:t>
            </a:r>
          </a:p>
          <a:p>
            <a:pPr marL="0" indent="0">
              <a:buNone/>
            </a:pPr>
            <a:r>
              <a:rPr lang="en-US" altLang="zh-CN" sz="1600" dirty="0"/>
              <a:t>{     { PRIMARY KEY | UNIQUE }         </a:t>
            </a:r>
          </a:p>
          <a:p>
            <a:pPr marL="0" indent="0">
              <a:buNone/>
            </a:pPr>
            <a:r>
              <a:rPr lang="en-US" altLang="zh-CN" sz="1600" dirty="0"/>
              <a:t>        [ CLUSTERED | NONCLUSTERED ] </a:t>
            </a:r>
            <a:endParaRPr lang="en-US" altLang="zh-CN" sz="1600" dirty="0" smtClean="0"/>
          </a:p>
          <a:p>
            <a:pPr marL="0" indent="0">
              <a:buNone/>
            </a:pPr>
            <a:r>
              <a:rPr lang="en-US" altLang="zh-CN" sz="1600" dirty="0"/>
              <a:t>	    (column [ ASC | DESC ] [ ,...n ] )</a:t>
            </a:r>
          </a:p>
          <a:p>
            <a:pPr marL="0" indent="0">
              <a:buNone/>
            </a:pPr>
            <a:r>
              <a:rPr lang="en-US" altLang="zh-CN" sz="1600" dirty="0"/>
              <a:t>        </a:t>
            </a:r>
            <a:r>
              <a:rPr lang="en-US" altLang="zh-CN" sz="1600" dirty="0" smtClean="0"/>
              <a:t>[ WITH </a:t>
            </a:r>
            <a:r>
              <a:rPr lang="en-US" altLang="zh-CN" sz="1600" dirty="0"/>
              <a:t>FILLFACTOR = </a:t>
            </a:r>
            <a:r>
              <a:rPr lang="en-US" altLang="zh-CN" sz="1600" dirty="0" err="1"/>
              <a:t>fillfactor</a:t>
            </a:r>
            <a:r>
              <a:rPr lang="en-US" altLang="zh-CN" sz="1600" dirty="0"/>
              <a:t> | WITH ( &lt; </a:t>
            </a:r>
            <a:r>
              <a:rPr lang="en-US" altLang="zh-CN" sz="1600" dirty="0" err="1"/>
              <a:t>index_option</a:t>
            </a:r>
            <a:r>
              <a:rPr lang="en-US" altLang="zh-CN" sz="1600" dirty="0"/>
              <a:t> &gt; [ , ...n ] ) </a:t>
            </a:r>
            <a:r>
              <a:rPr lang="en-US" altLang="zh-CN" sz="1600" dirty="0" smtClean="0"/>
              <a:t>] </a:t>
            </a:r>
            <a:r>
              <a:rPr lang="en-US" altLang="zh-CN" sz="1600" dirty="0"/>
              <a:t> </a:t>
            </a:r>
          </a:p>
          <a:p>
            <a:pPr marL="0" indent="0">
              <a:buNone/>
            </a:pPr>
            <a:r>
              <a:rPr lang="en-US" altLang="zh-CN" sz="1600" dirty="0"/>
              <a:t>        |  </a:t>
            </a:r>
            <a:r>
              <a:rPr lang="en-US" altLang="zh-CN" sz="1600" dirty="0" smtClean="0"/>
              <a:t> </a:t>
            </a:r>
            <a:r>
              <a:rPr lang="en-US" altLang="zh-CN" sz="1600" dirty="0"/>
              <a:t>FOREIGN KEY ( column [ ,...n ] ) </a:t>
            </a:r>
          </a:p>
          <a:p>
            <a:pPr marL="0" indent="0">
              <a:buNone/>
            </a:pPr>
            <a:r>
              <a:rPr lang="en-US" altLang="zh-CN" sz="1600" dirty="0"/>
              <a:t>             REFERENCES </a:t>
            </a:r>
            <a:r>
              <a:rPr lang="en-US" altLang="zh-CN" sz="1600" dirty="0" err="1" smtClean="0"/>
              <a:t>referenced_table_name</a:t>
            </a:r>
            <a:r>
              <a:rPr lang="en-US" altLang="zh-CN" sz="1600" dirty="0" smtClean="0"/>
              <a:t> </a:t>
            </a:r>
            <a:r>
              <a:rPr lang="en-US" altLang="zh-CN" sz="1600" dirty="0"/>
              <a:t>[ ( </a:t>
            </a:r>
            <a:r>
              <a:rPr lang="en-US" altLang="zh-CN" sz="1600" dirty="0" err="1"/>
              <a:t>ref_column</a:t>
            </a:r>
            <a:r>
              <a:rPr lang="en-US" altLang="zh-CN" sz="1600" dirty="0"/>
              <a:t> [ ,...n ] ) ] </a:t>
            </a:r>
          </a:p>
          <a:p>
            <a:pPr marL="0" indent="0">
              <a:buNone/>
            </a:pPr>
            <a:r>
              <a:rPr lang="en-US" altLang="zh-CN" sz="1600" dirty="0"/>
              <a:t>             [ ON DELETE { </a:t>
            </a:r>
            <a:r>
              <a:rPr lang="en-US" altLang="zh-CN" sz="1600" u="sng" dirty="0"/>
              <a:t>NO ACTION </a:t>
            </a:r>
            <a:r>
              <a:rPr lang="en-US" altLang="zh-CN" sz="1600" dirty="0"/>
              <a:t>| CASCADE | SET NULL | SET DEFAULT } ]</a:t>
            </a:r>
          </a:p>
          <a:p>
            <a:pPr marL="0" indent="0">
              <a:buNone/>
            </a:pPr>
            <a:r>
              <a:rPr lang="en-US" altLang="zh-CN" sz="1600" dirty="0"/>
              <a:t>             [ ON UPDATE { </a:t>
            </a:r>
            <a:r>
              <a:rPr lang="en-US" altLang="zh-CN" sz="1600" u="sng" dirty="0"/>
              <a:t>NO ACTION</a:t>
            </a:r>
            <a:r>
              <a:rPr lang="en-US" altLang="zh-CN" sz="1600" dirty="0"/>
              <a:t> | CASCADE | SET NULL | SET DEFAULT } ] </a:t>
            </a:r>
          </a:p>
          <a:p>
            <a:pPr marL="0" indent="0">
              <a:buNone/>
            </a:pPr>
            <a:r>
              <a:rPr lang="en-US" altLang="zh-CN" sz="1600" dirty="0"/>
              <a:t>             [ NOT FOR REPLICATION ]   </a:t>
            </a:r>
          </a:p>
          <a:p>
            <a:pPr marL="0" indent="0">
              <a:buNone/>
            </a:pPr>
            <a:r>
              <a:rPr lang="en-US" altLang="zh-CN" sz="1600" dirty="0"/>
              <a:t>        | CHECK [ NOT FOR REPLICATION ] ( </a:t>
            </a:r>
            <a:r>
              <a:rPr lang="en-US" altLang="zh-CN" sz="1600" dirty="0" err="1"/>
              <a:t>logical_expression</a:t>
            </a:r>
            <a:r>
              <a:rPr lang="en-US" altLang="zh-CN" sz="1600" dirty="0"/>
              <a:t> ) </a:t>
            </a:r>
          </a:p>
          <a:p>
            <a:pPr marL="0" indent="0">
              <a:buNone/>
            </a:pPr>
            <a:r>
              <a:rPr lang="en-US" altLang="zh-CN" sz="1600" dirty="0"/>
              <a:t>} </a:t>
            </a: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信息工程学院 数据库应用</a:t>
            </a:r>
            <a:endParaRPr 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657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可定义的约束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NOT NULL</a:t>
            </a:r>
            <a:r>
              <a:rPr lang="zh-CN" altLang="en-US" smtClean="0"/>
              <a:t>：限制列取值非空</a:t>
            </a:r>
          </a:p>
          <a:p>
            <a:r>
              <a:rPr lang="en-US" altLang="zh-CN" smtClean="0"/>
              <a:t>DEFAULT</a:t>
            </a:r>
            <a:r>
              <a:rPr lang="zh-CN" altLang="en-US" smtClean="0"/>
              <a:t>：给定列的默认值</a:t>
            </a:r>
          </a:p>
          <a:p>
            <a:r>
              <a:rPr lang="en-US" altLang="zh-CN" smtClean="0"/>
              <a:t>UNIQUE</a:t>
            </a:r>
            <a:r>
              <a:rPr lang="zh-CN" altLang="en-US" smtClean="0"/>
              <a:t>：限制列取值不重复</a:t>
            </a:r>
          </a:p>
          <a:p>
            <a:r>
              <a:rPr lang="en-US" altLang="zh-CN" smtClean="0"/>
              <a:t>CHECK</a:t>
            </a:r>
            <a:r>
              <a:rPr lang="zh-CN" altLang="en-US" smtClean="0"/>
              <a:t>：限制列的取值范围</a:t>
            </a:r>
          </a:p>
          <a:p>
            <a:r>
              <a:rPr lang="en-US" altLang="zh-CN" smtClean="0"/>
              <a:t>PRIMARY KEY</a:t>
            </a:r>
            <a:r>
              <a:rPr lang="zh-CN" altLang="en-US" smtClean="0"/>
              <a:t>：指定本列为主码</a:t>
            </a:r>
          </a:p>
          <a:p>
            <a:r>
              <a:rPr lang="en-US" altLang="zh-CN" smtClean="0"/>
              <a:t>FOREIGN KEY</a:t>
            </a:r>
            <a:r>
              <a:rPr lang="zh-CN" altLang="en-US" smtClean="0"/>
              <a:t>：定义本列为引用其他表的外码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信息工程学院 数据库应用</a:t>
            </a:r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0415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非空约束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限制列取值非空（</a:t>
            </a:r>
            <a:r>
              <a:rPr lang="en-US" altLang="zh-CN" dirty="0" smtClean="0"/>
              <a:t>NOT NULL</a:t>
            </a:r>
            <a:r>
              <a:rPr lang="zh-CN" altLang="en-US" dirty="0" smtClean="0"/>
              <a:t>）</a:t>
            </a:r>
          </a:p>
          <a:p>
            <a:r>
              <a:rPr lang="zh-CN" altLang="en-US" dirty="0" smtClean="0"/>
              <a:t>格式</a:t>
            </a:r>
          </a:p>
          <a:p>
            <a:pPr marL="324000" lvl="1" indent="0">
              <a:buNone/>
            </a:pPr>
            <a:r>
              <a:rPr lang="en-US" altLang="zh-CN" dirty="0" smtClean="0"/>
              <a:t>&lt;</a:t>
            </a:r>
            <a:r>
              <a:rPr lang="zh-CN" altLang="en-US" dirty="0" smtClean="0"/>
              <a:t>列名</a:t>
            </a:r>
            <a:r>
              <a:rPr lang="en-US" altLang="zh-CN" dirty="0" smtClean="0"/>
              <a:t>&gt; &lt;</a:t>
            </a:r>
            <a:r>
              <a:rPr lang="zh-CN" altLang="en-US" dirty="0" smtClean="0"/>
              <a:t>类型</a:t>
            </a:r>
            <a:r>
              <a:rPr lang="en-US" altLang="zh-CN" dirty="0" smtClean="0"/>
              <a:t>&gt; NOT NULL</a:t>
            </a:r>
          </a:p>
          <a:p>
            <a:r>
              <a:rPr lang="zh-CN" altLang="en-US" dirty="0" smtClean="0"/>
              <a:t>示例</a:t>
            </a:r>
          </a:p>
          <a:p>
            <a:pPr marL="324000" lvl="1" indent="0">
              <a:buNone/>
            </a:pPr>
            <a:r>
              <a:rPr lang="en-US" altLang="zh-CN" dirty="0" err="1" smtClean="0"/>
              <a:t>sname</a:t>
            </a:r>
            <a:r>
              <a:rPr lang="en-US" altLang="zh-CN" dirty="0" smtClean="0"/>
              <a:t> char(10) NOT NULL</a:t>
            </a:r>
          </a:p>
          <a:p>
            <a:r>
              <a:rPr lang="zh-CN" altLang="en-US" dirty="0" smtClean="0"/>
              <a:t>注意</a:t>
            </a:r>
          </a:p>
          <a:p>
            <a:pPr lvl="1"/>
            <a:r>
              <a:rPr lang="zh-CN" altLang="en-US" dirty="0" smtClean="0"/>
              <a:t>只能是列级完整性约束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信息工程学院 数据库应用</a:t>
            </a:r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7172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默认值约束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给定列的默认值</a:t>
            </a:r>
          </a:p>
          <a:p>
            <a:r>
              <a:rPr lang="zh-CN" altLang="en-US" dirty="0" smtClean="0"/>
              <a:t>格式</a:t>
            </a:r>
          </a:p>
          <a:p>
            <a:pPr marL="324000" lvl="1" indent="0">
              <a:buNone/>
            </a:pPr>
            <a:r>
              <a:rPr lang="en-US" altLang="zh-CN" dirty="0" smtClean="0"/>
              <a:t>&lt;</a:t>
            </a:r>
            <a:r>
              <a:rPr lang="zh-CN" altLang="en-US" dirty="0" smtClean="0"/>
              <a:t>列名</a:t>
            </a:r>
            <a:r>
              <a:rPr lang="en-US" altLang="zh-CN" dirty="0" smtClean="0"/>
              <a:t>&gt; &lt;</a:t>
            </a:r>
            <a:r>
              <a:rPr lang="zh-CN" altLang="en-US" dirty="0" smtClean="0"/>
              <a:t>类型</a:t>
            </a:r>
            <a:r>
              <a:rPr lang="en-US" altLang="zh-CN" dirty="0" smtClean="0"/>
              <a:t>&gt; DEFAULT </a:t>
            </a:r>
            <a:r>
              <a:rPr lang="zh-CN" altLang="en-US" dirty="0" smtClean="0"/>
              <a:t>指定类型默认值</a:t>
            </a:r>
          </a:p>
          <a:p>
            <a:r>
              <a:rPr lang="zh-CN" altLang="en-US" dirty="0" smtClean="0"/>
              <a:t>示例</a:t>
            </a:r>
          </a:p>
          <a:p>
            <a:pPr marL="324000" lvl="1" indent="0">
              <a:buNone/>
            </a:pPr>
            <a:r>
              <a:rPr lang="en-US" altLang="zh-CN" dirty="0" err="1" smtClean="0"/>
              <a:t>ssex</a:t>
            </a:r>
            <a:r>
              <a:rPr lang="en-US" altLang="zh-CN" dirty="0" smtClean="0"/>
              <a:t> char(2) DEFAULT ‘</a:t>
            </a:r>
            <a:r>
              <a:rPr lang="zh-CN" altLang="en-US" dirty="0" smtClean="0"/>
              <a:t>男</a:t>
            </a:r>
            <a:r>
              <a:rPr lang="en-US" altLang="zh-CN" dirty="0" smtClean="0"/>
              <a:t>’</a:t>
            </a:r>
            <a:endParaRPr lang="zh-CN" altLang="en-US" dirty="0" smtClean="0"/>
          </a:p>
          <a:p>
            <a:r>
              <a:rPr lang="zh-CN" altLang="en-US" dirty="0" smtClean="0"/>
              <a:t>注意</a:t>
            </a:r>
          </a:p>
          <a:p>
            <a:pPr lvl="1"/>
            <a:r>
              <a:rPr lang="zh-CN" altLang="en-US" dirty="0" smtClean="0"/>
              <a:t>只能是列级完整性约束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信息工程学院 数据库应用</a:t>
            </a:r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6611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检查约束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限制列的取值范围</a:t>
            </a:r>
          </a:p>
          <a:p>
            <a:r>
              <a:rPr lang="zh-CN" altLang="en-US" dirty="0" smtClean="0"/>
              <a:t>格式</a:t>
            </a:r>
          </a:p>
          <a:p>
            <a:pPr marL="324000" lvl="1" indent="0">
              <a:buNone/>
            </a:pPr>
            <a:r>
              <a:rPr lang="en-US" altLang="zh-CN" dirty="0" smtClean="0"/>
              <a:t>CHECK (</a:t>
            </a:r>
            <a:r>
              <a:rPr lang="zh-CN" altLang="en-US" dirty="0" smtClean="0"/>
              <a:t>约束表达式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示例</a:t>
            </a:r>
          </a:p>
          <a:p>
            <a:pPr marL="324000" lvl="1" indent="0">
              <a:buNone/>
            </a:pPr>
            <a:r>
              <a:rPr lang="en-US" altLang="zh-CN" dirty="0" err="1" smtClean="0"/>
              <a:t>ssex</a:t>
            </a:r>
            <a:r>
              <a:rPr lang="en-US" altLang="zh-CN" dirty="0" smtClean="0"/>
              <a:t> char(2) CHECK(</a:t>
            </a:r>
            <a:r>
              <a:rPr lang="en-US" altLang="zh-CN" dirty="0" err="1" smtClean="0"/>
              <a:t>ssex</a:t>
            </a:r>
            <a:r>
              <a:rPr lang="en-US" altLang="zh-CN" dirty="0" smtClean="0"/>
              <a:t>=‘</a:t>
            </a:r>
            <a:r>
              <a:rPr lang="zh-CN" altLang="en-US" dirty="0" smtClean="0"/>
              <a:t>男</a:t>
            </a:r>
            <a:r>
              <a:rPr lang="en-US" altLang="zh-CN" dirty="0" smtClean="0"/>
              <a:t>’ </a:t>
            </a:r>
            <a:r>
              <a:rPr lang="zh-CN" altLang="en-US" dirty="0" smtClean="0"/>
              <a:t> </a:t>
            </a:r>
            <a:r>
              <a:rPr lang="en-US" altLang="zh-CN" dirty="0" smtClean="0"/>
              <a:t>or  </a:t>
            </a:r>
            <a:r>
              <a:rPr lang="en-US" altLang="zh-CN" dirty="0" err="1" smtClean="0"/>
              <a:t>ssex</a:t>
            </a:r>
            <a:r>
              <a:rPr lang="en-US" altLang="zh-CN" dirty="0" smtClean="0"/>
              <a:t>=‘</a:t>
            </a:r>
            <a:r>
              <a:rPr lang="zh-CN" altLang="en-US" dirty="0" smtClean="0"/>
              <a:t>女</a:t>
            </a:r>
            <a:r>
              <a:rPr lang="en-US" altLang="zh-CN" dirty="0" smtClean="0"/>
              <a:t>’)</a:t>
            </a:r>
          </a:p>
          <a:p>
            <a:r>
              <a:rPr lang="zh-CN" altLang="en-US" dirty="0" smtClean="0"/>
              <a:t>注意</a:t>
            </a:r>
          </a:p>
          <a:p>
            <a:pPr lvl="1"/>
            <a:r>
              <a:rPr lang="zh-CN" altLang="en-US" dirty="0" smtClean="0"/>
              <a:t>如果</a:t>
            </a:r>
            <a:r>
              <a:rPr lang="en-US" altLang="zh-CN" dirty="0" smtClean="0"/>
              <a:t>CHECK</a:t>
            </a:r>
            <a:r>
              <a:rPr lang="zh-CN" altLang="en-US" dirty="0" smtClean="0"/>
              <a:t>约束是定义多列之间的取值约束，则只能</a:t>
            </a:r>
            <a:r>
              <a:rPr lang="zh-CN" altLang="en-US" dirty="0"/>
              <a:t>用</a:t>
            </a:r>
            <a:r>
              <a:rPr lang="zh-CN" altLang="en-US" dirty="0" smtClean="0"/>
              <a:t>表级完整性约束定义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信息工程学院 数据库应用</a:t>
            </a:r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2247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唯一值约束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限制列取值不重复</a:t>
            </a:r>
          </a:p>
          <a:p>
            <a:r>
              <a:rPr lang="zh-CN" altLang="en-US" dirty="0" smtClean="0"/>
              <a:t>格式</a:t>
            </a:r>
          </a:p>
          <a:p>
            <a:pPr lvl="1"/>
            <a:r>
              <a:rPr lang="zh-CN" altLang="en-US" dirty="0" smtClean="0"/>
              <a:t>列级约束（仅用于单列主码）</a:t>
            </a:r>
          </a:p>
          <a:p>
            <a:pPr marL="324000" lvl="1" indent="0">
              <a:buNone/>
            </a:pPr>
            <a:r>
              <a:rPr lang="en-US" altLang="zh-CN" dirty="0" smtClean="0"/>
              <a:t>&lt;</a:t>
            </a:r>
            <a:r>
              <a:rPr lang="zh-CN" altLang="en-US" dirty="0" smtClean="0"/>
              <a:t>列名</a:t>
            </a:r>
            <a:r>
              <a:rPr lang="en-US" altLang="zh-CN" dirty="0" smtClean="0"/>
              <a:t>&gt; &lt;</a:t>
            </a:r>
            <a:r>
              <a:rPr lang="zh-CN" altLang="en-US" dirty="0" smtClean="0"/>
              <a:t>类型</a:t>
            </a:r>
            <a:r>
              <a:rPr lang="en-US" altLang="zh-CN" dirty="0" smtClean="0"/>
              <a:t>&gt; UNIQUE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表级约束（用于单列或多列主码）</a:t>
            </a:r>
          </a:p>
          <a:p>
            <a:pPr marL="324000" lvl="1" indent="0">
              <a:buNone/>
            </a:pPr>
            <a:r>
              <a:rPr lang="en-US" altLang="zh-CN" dirty="0" smtClean="0"/>
              <a:t>&lt;</a:t>
            </a:r>
            <a:r>
              <a:rPr lang="zh-CN" altLang="en-US" dirty="0" smtClean="0"/>
              <a:t>列名</a:t>
            </a:r>
            <a:r>
              <a:rPr lang="en-US" altLang="zh-CN" dirty="0" smtClean="0"/>
              <a:t>&gt; &lt;</a:t>
            </a:r>
            <a:r>
              <a:rPr lang="zh-CN" altLang="en-US" dirty="0" smtClean="0"/>
              <a:t>类型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，</a:t>
            </a:r>
          </a:p>
          <a:p>
            <a:pPr marL="324000" lvl="1" indent="0">
              <a:buNone/>
            </a:pPr>
            <a:r>
              <a:rPr lang="en-US" altLang="zh-CN" dirty="0" smtClean="0"/>
              <a:t>UNIQUE (&lt;</a:t>
            </a:r>
            <a:r>
              <a:rPr lang="zh-CN" altLang="en-US" dirty="0" smtClean="0"/>
              <a:t>列名</a:t>
            </a:r>
            <a:r>
              <a:rPr lang="en-US" altLang="zh-CN" dirty="0" smtClean="0"/>
              <a:t>&gt; [,…])</a:t>
            </a:r>
            <a:endParaRPr lang="zh-CN" altLang="en-US" dirty="0" smtClean="0"/>
          </a:p>
          <a:p>
            <a:r>
              <a:rPr lang="zh-CN" altLang="en-US" dirty="0" smtClean="0"/>
              <a:t>示例</a:t>
            </a:r>
          </a:p>
          <a:p>
            <a:pPr marL="324000" lvl="1" indent="0">
              <a:buNone/>
            </a:pPr>
            <a:r>
              <a:rPr lang="zh-CN" altLang="en-US" dirty="0" smtClean="0"/>
              <a:t>身份证号 </a:t>
            </a:r>
            <a:r>
              <a:rPr lang="en-US" altLang="zh-CN" dirty="0" smtClean="0"/>
              <a:t>char(18) UNIQUE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信息工程学院 数据库应用</a:t>
            </a:r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1810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主键约束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指定本列为主码</a:t>
            </a:r>
          </a:p>
          <a:p>
            <a:r>
              <a:rPr lang="zh-CN" altLang="en-US" dirty="0" smtClean="0"/>
              <a:t>格式</a:t>
            </a:r>
          </a:p>
          <a:p>
            <a:pPr lvl="1"/>
            <a:r>
              <a:rPr lang="zh-CN" altLang="en-US" dirty="0" smtClean="0"/>
              <a:t>列级约束（仅用于单列主码）</a:t>
            </a:r>
          </a:p>
          <a:p>
            <a:pPr marL="324000" lvl="1" indent="0">
              <a:buNone/>
            </a:pPr>
            <a:r>
              <a:rPr lang="en-US" altLang="zh-CN" dirty="0" smtClean="0"/>
              <a:t>&lt;</a:t>
            </a:r>
            <a:r>
              <a:rPr lang="zh-CN" altLang="en-US" dirty="0" smtClean="0"/>
              <a:t>列名</a:t>
            </a:r>
            <a:r>
              <a:rPr lang="en-US" altLang="zh-CN" dirty="0" smtClean="0"/>
              <a:t>&gt; &lt;</a:t>
            </a:r>
            <a:r>
              <a:rPr lang="zh-CN" altLang="en-US" dirty="0" smtClean="0"/>
              <a:t>类型</a:t>
            </a:r>
            <a:r>
              <a:rPr lang="en-US" altLang="zh-CN" dirty="0" smtClean="0"/>
              <a:t>&gt; PRIMARY KEY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表级约束（用于单列或多列主码）</a:t>
            </a:r>
          </a:p>
          <a:p>
            <a:pPr marL="324000" lvl="1" indent="0">
              <a:buNone/>
            </a:pPr>
            <a:r>
              <a:rPr lang="en-US" altLang="zh-CN" dirty="0" smtClean="0"/>
              <a:t>&lt;</a:t>
            </a:r>
            <a:r>
              <a:rPr lang="zh-CN" altLang="en-US" dirty="0" smtClean="0"/>
              <a:t>列名</a:t>
            </a:r>
            <a:r>
              <a:rPr lang="en-US" altLang="zh-CN" dirty="0" smtClean="0"/>
              <a:t>&gt; &lt;</a:t>
            </a:r>
            <a:r>
              <a:rPr lang="zh-CN" altLang="en-US" dirty="0" smtClean="0"/>
              <a:t>类型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，</a:t>
            </a:r>
          </a:p>
          <a:p>
            <a:pPr marL="324000" lvl="1" indent="0">
              <a:buNone/>
            </a:pPr>
            <a:r>
              <a:rPr lang="en-US" altLang="zh-CN" dirty="0" smtClean="0"/>
              <a:t>PRIMARY KEY (&lt;</a:t>
            </a:r>
            <a:r>
              <a:rPr lang="zh-CN" altLang="en-US" dirty="0" smtClean="0"/>
              <a:t>列名</a:t>
            </a:r>
            <a:r>
              <a:rPr lang="en-US" altLang="zh-CN" dirty="0" smtClean="0"/>
              <a:t>&gt; [,…])</a:t>
            </a:r>
            <a:endParaRPr lang="zh-CN" altLang="en-US" dirty="0" smtClean="0"/>
          </a:p>
          <a:p>
            <a:r>
              <a:rPr lang="zh-CN" altLang="en-US" dirty="0" smtClean="0"/>
              <a:t>示例</a:t>
            </a:r>
          </a:p>
          <a:p>
            <a:pPr marL="324000" lvl="1" indent="0">
              <a:buNone/>
            </a:pPr>
            <a:r>
              <a:rPr lang="en-US" altLang="zh-CN" dirty="0" err="1" smtClean="0"/>
              <a:t>Sno</a:t>
            </a:r>
            <a:r>
              <a:rPr lang="zh-CN" altLang="en-US" dirty="0" smtClean="0"/>
              <a:t>  </a:t>
            </a:r>
            <a:r>
              <a:rPr lang="en-US" altLang="zh-CN" dirty="0" smtClean="0"/>
              <a:t>char(8) PRIMARY KEY		--</a:t>
            </a:r>
            <a:r>
              <a:rPr lang="zh-CN" altLang="en-US" dirty="0" smtClean="0"/>
              <a:t>列级约束</a:t>
            </a:r>
            <a:endParaRPr lang="en-US" altLang="zh-CN" dirty="0" smtClean="0"/>
          </a:p>
          <a:p>
            <a:pPr marL="324000" lvl="1" indent="0">
              <a:buNone/>
            </a:pPr>
            <a:r>
              <a:rPr lang="en-US" altLang="zh-CN" dirty="0" smtClean="0"/>
              <a:t>PRIMARY KEY (</a:t>
            </a:r>
            <a:r>
              <a:rPr lang="en-US" altLang="zh-CN" dirty="0" err="1" smtClean="0"/>
              <a:t>sno,cno</a:t>
            </a:r>
            <a:r>
              <a:rPr lang="en-US" altLang="zh-CN" dirty="0" smtClean="0"/>
              <a:t>)			--</a:t>
            </a:r>
            <a:r>
              <a:rPr lang="zh-CN" altLang="en-US" dirty="0" smtClean="0"/>
              <a:t>表级约束</a:t>
            </a:r>
            <a:endParaRPr lang="en-US" altLang="zh-CN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信息工程学院 数据库应用</a:t>
            </a:r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69684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4</a:t>
            </a:r>
            <a:r>
              <a:rPr lang="zh-CN" altLang="en-US" dirty="0" smtClean="0"/>
              <a:t>讲 </a:t>
            </a:r>
            <a:r>
              <a:rPr lang="zh-CN" altLang="en-US" dirty="0" smtClean="0"/>
              <a:t>架构与基本表</a:t>
            </a:r>
            <a:endParaRPr lang="zh-CN" altLang="en-US" dirty="0"/>
          </a:p>
        </p:txBody>
      </p:sp>
      <p:sp>
        <p:nvSpPr>
          <p:cNvPr id="512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本章主要内容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架构</a:t>
            </a:r>
          </a:p>
          <a:p>
            <a:pPr lvl="1"/>
            <a:r>
              <a:rPr lang="zh-CN" altLang="en-US" dirty="0" smtClean="0"/>
              <a:t>基本表</a:t>
            </a:r>
            <a:endParaRPr lang="en-US" altLang="zh-CN" dirty="0" smtClean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信息工程学院 数据库应用</a:t>
            </a:r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588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外键约束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dirty="0" smtClean="0"/>
              <a:t>指明本表外码列引用的表及表中的主码列</a:t>
            </a:r>
          </a:p>
          <a:p>
            <a:r>
              <a:rPr lang="zh-CN" altLang="en-US" dirty="0" smtClean="0"/>
              <a:t>格式</a:t>
            </a:r>
            <a:endParaRPr lang="en-US" altLang="zh-CN" dirty="0" smtClean="0"/>
          </a:p>
          <a:p>
            <a:pPr lvl="1"/>
            <a:r>
              <a:rPr lang="zh-CN" altLang="en-US" dirty="0"/>
              <a:t>列</a:t>
            </a:r>
            <a:r>
              <a:rPr lang="zh-CN" altLang="en-US" dirty="0" smtClean="0"/>
              <a:t>级约束</a:t>
            </a:r>
            <a:endParaRPr lang="en-US" altLang="zh-CN" dirty="0" smtClean="0"/>
          </a:p>
          <a:p>
            <a:pPr marL="324000" lvl="1" indent="0">
              <a:buNone/>
            </a:pPr>
            <a:r>
              <a:rPr lang="en-US" altLang="zh-CN" dirty="0" smtClean="0"/>
              <a:t>[ FOREIGN KEY ]  REFERENCES </a:t>
            </a:r>
            <a:r>
              <a:rPr lang="en-US" altLang="zh-CN" dirty="0"/>
              <a:t>&lt;</a:t>
            </a:r>
            <a:r>
              <a:rPr lang="zh-CN" altLang="en-US" dirty="0"/>
              <a:t>外表名</a:t>
            </a:r>
            <a:r>
              <a:rPr lang="en-US" altLang="zh-CN" dirty="0"/>
              <a:t>&gt;</a:t>
            </a:r>
            <a:r>
              <a:rPr lang="zh-CN" altLang="en-US" dirty="0"/>
              <a:t>（</a:t>
            </a:r>
            <a:r>
              <a:rPr lang="en-US" altLang="zh-CN" dirty="0"/>
              <a:t>&lt;</a:t>
            </a:r>
            <a:r>
              <a:rPr lang="zh-CN" altLang="en-US" dirty="0"/>
              <a:t>外表主码列名</a:t>
            </a:r>
            <a:r>
              <a:rPr lang="en-US" altLang="zh-CN" dirty="0"/>
              <a:t>&gt;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/>
              <a:t>表</a:t>
            </a:r>
            <a:r>
              <a:rPr lang="zh-CN" altLang="en-US" dirty="0" smtClean="0"/>
              <a:t>级约束</a:t>
            </a:r>
          </a:p>
          <a:p>
            <a:pPr marL="324000" lvl="1" indent="0">
              <a:buNone/>
            </a:pPr>
            <a:r>
              <a:rPr lang="en-US" altLang="zh-CN" dirty="0" smtClean="0"/>
              <a:t>FOREIGN KEY </a:t>
            </a:r>
            <a:r>
              <a:rPr lang="zh-CN" altLang="en-US" dirty="0" smtClean="0"/>
              <a:t>（</a:t>
            </a:r>
            <a:r>
              <a:rPr lang="en-US" altLang="zh-CN" dirty="0" smtClean="0"/>
              <a:t>&lt;</a:t>
            </a:r>
            <a:r>
              <a:rPr lang="zh-CN" altLang="en-US" dirty="0" smtClean="0"/>
              <a:t>本表列名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）</a:t>
            </a:r>
            <a:r>
              <a:rPr lang="en-US" altLang="zh-CN" dirty="0" smtClean="0"/>
              <a:t>REFERENCES &lt;</a:t>
            </a:r>
            <a:r>
              <a:rPr lang="zh-CN" altLang="en-US" dirty="0" smtClean="0"/>
              <a:t>外表名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（</a:t>
            </a:r>
            <a:r>
              <a:rPr lang="en-US" altLang="zh-CN" dirty="0" smtClean="0"/>
              <a:t>&lt;</a:t>
            </a:r>
            <a:r>
              <a:rPr lang="zh-CN" altLang="en-US" dirty="0" smtClean="0"/>
              <a:t>外表主码列名</a:t>
            </a:r>
            <a:r>
              <a:rPr lang="en-US" altLang="zh-CN" dirty="0" smtClean="0"/>
              <a:t>&gt;</a:t>
            </a:r>
            <a:r>
              <a:rPr lang="en-US" altLang="zh-CN" dirty="0"/>
              <a:t>[,…]</a:t>
            </a:r>
            <a:r>
              <a:rPr lang="zh-CN" altLang="en-US" dirty="0" smtClean="0"/>
              <a:t>）</a:t>
            </a:r>
          </a:p>
          <a:p>
            <a:r>
              <a:rPr lang="zh-CN" altLang="en-US" dirty="0" smtClean="0"/>
              <a:t>示例</a:t>
            </a:r>
          </a:p>
          <a:p>
            <a:pPr marL="324000" lvl="1" indent="0">
              <a:buNone/>
            </a:pPr>
            <a:r>
              <a:rPr lang="en-US" altLang="zh-CN" dirty="0" smtClean="0"/>
              <a:t>FOREIGN KEY (</a:t>
            </a:r>
            <a:r>
              <a:rPr lang="en-US" altLang="zh-CN" dirty="0" err="1" smtClean="0"/>
              <a:t>sno</a:t>
            </a:r>
            <a:r>
              <a:rPr lang="en-US" altLang="zh-CN" dirty="0" smtClean="0"/>
              <a:t>) REFERENCES  </a:t>
            </a:r>
            <a:r>
              <a:rPr lang="zh-CN" altLang="en-US" dirty="0" smtClean="0"/>
              <a:t>学生表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sno</a:t>
            </a:r>
            <a:r>
              <a:rPr lang="en-US" altLang="zh-CN" dirty="0" smtClean="0"/>
              <a:t>)		--</a:t>
            </a:r>
            <a:r>
              <a:rPr lang="zh-CN" altLang="en-US" dirty="0"/>
              <a:t>表</a:t>
            </a:r>
            <a:r>
              <a:rPr lang="zh-CN" altLang="en-US" dirty="0" smtClean="0"/>
              <a:t>级约束</a:t>
            </a:r>
          </a:p>
          <a:p>
            <a:endParaRPr lang="zh-CN" altLang="en-US" dirty="0" smtClean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信息工程学院 数据库应用</a:t>
            </a:r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2531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</a:t>
            </a:r>
            <a:r>
              <a:rPr lang="en-US" altLang="zh-CN" dirty="0" smtClean="0"/>
              <a:t>4-1 </a:t>
            </a:r>
            <a:endParaRPr lang="zh-CN" altLang="en-US" dirty="0" smtClean="0"/>
          </a:p>
        </p:txBody>
      </p:sp>
      <p:graphicFrame>
        <p:nvGraphicFramePr>
          <p:cNvPr id="208081" name="Group 20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00493888"/>
              </p:ext>
            </p:extLst>
          </p:nvPr>
        </p:nvGraphicFramePr>
        <p:xfrm>
          <a:off x="600689" y="2191366"/>
          <a:ext cx="11029950" cy="3501512"/>
        </p:xfrm>
        <a:graphic>
          <a:graphicData uri="http://schemas.openxmlformats.org/drawingml/2006/table">
            <a:tbl>
              <a:tblPr/>
              <a:tblGrid>
                <a:gridCol w="1582072"/>
                <a:gridCol w="1995949"/>
                <a:gridCol w="3224980"/>
                <a:gridCol w="4226949"/>
              </a:tblGrid>
              <a:tr h="507552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800" b="1">
                          <a:solidFill>
                            <a:schemeClr val="tx2"/>
                          </a:solidFill>
                          <a:latin typeface="Verdana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itchFamily="2" charset="2"/>
                        <a:defRPr sz="2400">
                          <a:solidFill>
                            <a:schemeClr val="tx2"/>
                          </a:solidFill>
                          <a:latin typeface="Arial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000">
                          <a:solidFill>
                            <a:schemeClr val="tx2"/>
                          </a:solidFill>
                          <a:latin typeface="Arial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2A4C4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列名</a:t>
                      </a:r>
                    </a:p>
                  </a:txBody>
                  <a:tcPr marL="129685" marR="129685" marT="45712" marB="45712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9EE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800" b="1">
                          <a:solidFill>
                            <a:schemeClr val="tx2"/>
                          </a:solidFill>
                          <a:latin typeface="Verdana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itchFamily="2" charset="2"/>
                        <a:defRPr sz="2400">
                          <a:solidFill>
                            <a:schemeClr val="tx2"/>
                          </a:solidFill>
                          <a:latin typeface="Arial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000">
                          <a:solidFill>
                            <a:schemeClr val="tx2"/>
                          </a:solidFill>
                          <a:latin typeface="Arial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rgbClr val="2A4C4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含义</a:t>
                      </a:r>
                    </a:p>
                  </a:txBody>
                  <a:tcPr marL="129685" marR="129685" marT="45712" marB="45712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9EE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800" b="1">
                          <a:solidFill>
                            <a:schemeClr val="tx2"/>
                          </a:solidFill>
                          <a:latin typeface="Verdana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itchFamily="2" charset="2"/>
                        <a:defRPr sz="2400">
                          <a:solidFill>
                            <a:schemeClr val="tx2"/>
                          </a:solidFill>
                          <a:latin typeface="Arial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000">
                          <a:solidFill>
                            <a:schemeClr val="tx2"/>
                          </a:solidFill>
                          <a:latin typeface="Arial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rgbClr val="2A4C4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数据类型</a:t>
                      </a:r>
                    </a:p>
                  </a:txBody>
                  <a:tcPr marL="129685" marR="129685" marT="45712" marB="45712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9EE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800" b="1">
                          <a:solidFill>
                            <a:schemeClr val="tx2"/>
                          </a:solidFill>
                          <a:latin typeface="Verdana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itchFamily="2" charset="2"/>
                        <a:defRPr sz="2400">
                          <a:solidFill>
                            <a:schemeClr val="tx2"/>
                          </a:solidFill>
                          <a:latin typeface="Arial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000">
                          <a:solidFill>
                            <a:schemeClr val="tx2"/>
                          </a:solidFill>
                          <a:latin typeface="Arial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rgbClr val="2A4C4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约束</a:t>
                      </a:r>
                    </a:p>
                  </a:txBody>
                  <a:tcPr marL="129685" marR="129685" marT="45712" marB="45712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9EE"/>
                    </a:solidFill>
                  </a:tcPr>
                </a:tc>
              </a:tr>
              <a:tr h="505995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800" b="1">
                          <a:solidFill>
                            <a:schemeClr val="tx2"/>
                          </a:solidFill>
                          <a:latin typeface="Verdana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itchFamily="2" charset="2"/>
                        <a:defRPr sz="2400">
                          <a:solidFill>
                            <a:schemeClr val="tx2"/>
                          </a:solidFill>
                          <a:latin typeface="Arial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000">
                          <a:solidFill>
                            <a:schemeClr val="tx2"/>
                          </a:solidFill>
                          <a:latin typeface="Arial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2A4C4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Sno</a:t>
                      </a:r>
                      <a:endParaRPr kumimoji="1" lang="en-US" altLang="zh-CN" sz="2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2A4C4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29685" marR="129685" marT="45712" marB="45712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9EE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800" b="1">
                          <a:solidFill>
                            <a:schemeClr val="tx2"/>
                          </a:solidFill>
                          <a:latin typeface="Verdana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itchFamily="2" charset="2"/>
                        <a:defRPr sz="2400">
                          <a:solidFill>
                            <a:schemeClr val="tx2"/>
                          </a:solidFill>
                          <a:latin typeface="Arial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000">
                          <a:solidFill>
                            <a:schemeClr val="tx2"/>
                          </a:solidFill>
                          <a:latin typeface="Arial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2A4C4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学号</a:t>
                      </a:r>
                    </a:p>
                  </a:txBody>
                  <a:tcPr marL="129685" marR="129685" marT="45712" marB="45712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9EE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800" b="1">
                          <a:solidFill>
                            <a:schemeClr val="tx2"/>
                          </a:solidFill>
                          <a:latin typeface="Verdana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itchFamily="2" charset="2"/>
                        <a:defRPr sz="2400">
                          <a:solidFill>
                            <a:schemeClr val="tx2"/>
                          </a:solidFill>
                          <a:latin typeface="Arial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000">
                          <a:solidFill>
                            <a:schemeClr val="tx2"/>
                          </a:solidFill>
                          <a:latin typeface="Arial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rgbClr val="2A4C4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CHAR(7)</a:t>
                      </a:r>
                    </a:p>
                  </a:txBody>
                  <a:tcPr marL="129685" marR="129685" marT="45712" marB="45712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9EE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800" b="1">
                          <a:solidFill>
                            <a:schemeClr val="tx2"/>
                          </a:solidFill>
                          <a:latin typeface="Verdana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itchFamily="2" charset="2"/>
                        <a:defRPr sz="2400">
                          <a:solidFill>
                            <a:schemeClr val="tx2"/>
                          </a:solidFill>
                          <a:latin typeface="Arial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000">
                          <a:solidFill>
                            <a:schemeClr val="tx2"/>
                          </a:solidFill>
                          <a:latin typeface="Arial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rgbClr val="2A4C4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主键</a:t>
                      </a:r>
                    </a:p>
                  </a:txBody>
                  <a:tcPr marL="129685" marR="129685" marT="45712" marB="45712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9EE"/>
                    </a:solidFill>
                  </a:tcPr>
                </a:tc>
              </a:tr>
              <a:tr h="505995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800" b="1">
                          <a:solidFill>
                            <a:schemeClr val="tx2"/>
                          </a:solidFill>
                          <a:latin typeface="Verdana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itchFamily="2" charset="2"/>
                        <a:defRPr sz="2400">
                          <a:solidFill>
                            <a:schemeClr val="tx2"/>
                          </a:solidFill>
                          <a:latin typeface="Arial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000">
                          <a:solidFill>
                            <a:schemeClr val="tx2"/>
                          </a:solidFill>
                          <a:latin typeface="Arial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2A4C4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Sname</a:t>
                      </a:r>
                      <a:endParaRPr kumimoji="1" lang="en-US" altLang="zh-CN" sz="2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2A4C4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29685" marR="129685" marT="45712" marB="45712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9EE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800" b="1">
                          <a:solidFill>
                            <a:schemeClr val="tx2"/>
                          </a:solidFill>
                          <a:latin typeface="Verdana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itchFamily="2" charset="2"/>
                        <a:defRPr sz="2400">
                          <a:solidFill>
                            <a:schemeClr val="tx2"/>
                          </a:solidFill>
                          <a:latin typeface="Arial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000">
                          <a:solidFill>
                            <a:schemeClr val="tx2"/>
                          </a:solidFill>
                          <a:latin typeface="Arial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2A4C4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姓名</a:t>
                      </a:r>
                    </a:p>
                  </a:txBody>
                  <a:tcPr marL="129685" marR="129685" marT="45712" marB="45712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9EE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800" b="1">
                          <a:solidFill>
                            <a:schemeClr val="tx2"/>
                          </a:solidFill>
                          <a:latin typeface="Verdana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itchFamily="2" charset="2"/>
                        <a:defRPr sz="2400">
                          <a:solidFill>
                            <a:schemeClr val="tx2"/>
                          </a:solidFill>
                          <a:latin typeface="Arial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000">
                          <a:solidFill>
                            <a:schemeClr val="tx2"/>
                          </a:solidFill>
                          <a:latin typeface="Arial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2A4C4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NCHAR(5)</a:t>
                      </a:r>
                    </a:p>
                  </a:txBody>
                  <a:tcPr marL="129685" marR="129685" marT="45712" marB="45712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9EE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800" b="1">
                          <a:solidFill>
                            <a:schemeClr val="tx2"/>
                          </a:solidFill>
                          <a:latin typeface="Verdana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itchFamily="2" charset="2"/>
                        <a:defRPr sz="2400">
                          <a:solidFill>
                            <a:schemeClr val="tx2"/>
                          </a:solidFill>
                          <a:latin typeface="Arial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000">
                          <a:solidFill>
                            <a:schemeClr val="tx2"/>
                          </a:solidFill>
                          <a:latin typeface="Arial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rgbClr val="2A4C4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非空</a:t>
                      </a:r>
                    </a:p>
                  </a:txBody>
                  <a:tcPr marL="129685" marR="129685" marT="45712" marB="45712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9EE"/>
                    </a:solidFill>
                  </a:tcPr>
                </a:tc>
              </a:tr>
              <a:tr h="505995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800" b="1">
                          <a:solidFill>
                            <a:schemeClr val="tx2"/>
                          </a:solidFill>
                          <a:latin typeface="Verdana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itchFamily="2" charset="2"/>
                        <a:defRPr sz="2400">
                          <a:solidFill>
                            <a:schemeClr val="tx2"/>
                          </a:solidFill>
                          <a:latin typeface="Arial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000">
                          <a:solidFill>
                            <a:schemeClr val="tx2"/>
                          </a:solidFill>
                          <a:latin typeface="Arial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2A4C4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SID</a:t>
                      </a:r>
                    </a:p>
                  </a:txBody>
                  <a:tcPr marL="129685" marR="129685" marT="45712" marB="45712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9EE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800" b="1">
                          <a:solidFill>
                            <a:schemeClr val="tx2"/>
                          </a:solidFill>
                          <a:latin typeface="Verdana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itchFamily="2" charset="2"/>
                        <a:defRPr sz="2400">
                          <a:solidFill>
                            <a:schemeClr val="tx2"/>
                          </a:solidFill>
                          <a:latin typeface="Arial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000">
                          <a:solidFill>
                            <a:schemeClr val="tx2"/>
                          </a:solidFill>
                          <a:latin typeface="Arial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2A4C4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身份证号</a:t>
                      </a:r>
                    </a:p>
                  </a:txBody>
                  <a:tcPr marL="129685" marR="129685" marT="45712" marB="45712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9EE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800" b="1">
                          <a:solidFill>
                            <a:schemeClr val="tx2"/>
                          </a:solidFill>
                          <a:latin typeface="Verdana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itchFamily="2" charset="2"/>
                        <a:defRPr sz="2400">
                          <a:solidFill>
                            <a:schemeClr val="tx2"/>
                          </a:solidFill>
                          <a:latin typeface="Arial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000">
                          <a:solidFill>
                            <a:schemeClr val="tx2"/>
                          </a:solidFill>
                          <a:latin typeface="Arial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2A4C4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CHAR(18)</a:t>
                      </a:r>
                    </a:p>
                  </a:txBody>
                  <a:tcPr marL="129685" marR="129685" marT="45712" marB="45712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9EE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800" b="1">
                          <a:solidFill>
                            <a:schemeClr val="tx2"/>
                          </a:solidFill>
                          <a:latin typeface="Verdana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itchFamily="2" charset="2"/>
                        <a:defRPr sz="2400">
                          <a:solidFill>
                            <a:schemeClr val="tx2"/>
                          </a:solidFill>
                          <a:latin typeface="Arial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000">
                          <a:solidFill>
                            <a:schemeClr val="tx2"/>
                          </a:solidFill>
                          <a:latin typeface="Arial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2A4C4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取值不重复</a:t>
                      </a:r>
                    </a:p>
                  </a:txBody>
                  <a:tcPr marL="129685" marR="129685" marT="45712" marB="45712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9EE"/>
                    </a:solidFill>
                  </a:tcPr>
                </a:tc>
              </a:tr>
              <a:tr h="463985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800" b="1">
                          <a:solidFill>
                            <a:schemeClr val="tx2"/>
                          </a:solidFill>
                          <a:latin typeface="Verdana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itchFamily="2" charset="2"/>
                        <a:defRPr sz="2400">
                          <a:solidFill>
                            <a:schemeClr val="tx2"/>
                          </a:solidFill>
                          <a:latin typeface="Arial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000">
                          <a:solidFill>
                            <a:schemeClr val="tx2"/>
                          </a:solidFill>
                          <a:latin typeface="Arial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2A4C4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Ssex</a:t>
                      </a:r>
                      <a:endParaRPr kumimoji="1" lang="en-US" altLang="zh-CN" sz="2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2A4C4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29685" marR="129685" marT="45712" marB="45712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9EE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800" b="1">
                          <a:solidFill>
                            <a:schemeClr val="tx2"/>
                          </a:solidFill>
                          <a:latin typeface="Verdana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itchFamily="2" charset="2"/>
                        <a:defRPr sz="2400">
                          <a:solidFill>
                            <a:schemeClr val="tx2"/>
                          </a:solidFill>
                          <a:latin typeface="Arial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000">
                          <a:solidFill>
                            <a:schemeClr val="tx2"/>
                          </a:solidFill>
                          <a:latin typeface="Arial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rgbClr val="2A4C4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性别</a:t>
                      </a:r>
                    </a:p>
                  </a:txBody>
                  <a:tcPr marL="129685" marR="129685" marT="45712" marB="45712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9EE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800" b="1">
                          <a:solidFill>
                            <a:schemeClr val="tx2"/>
                          </a:solidFill>
                          <a:latin typeface="Verdana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itchFamily="2" charset="2"/>
                        <a:defRPr sz="2400">
                          <a:solidFill>
                            <a:schemeClr val="tx2"/>
                          </a:solidFill>
                          <a:latin typeface="Arial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000">
                          <a:solidFill>
                            <a:schemeClr val="tx2"/>
                          </a:solidFill>
                          <a:latin typeface="Arial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2A4C4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NCHAR(1)</a:t>
                      </a:r>
                    </a:p>
                  </a:txBody>
                  <a:tcPr marL="129685" marR="129685" marT="45712" marB="45712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9EE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800" b="1">
                          <a:solidFill>
                            <a:schemeClr val="tx2"/>
                          </a:solidFill>
                          <a:latin typeface="Verdana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itchFamily="2" charset="2"/>
                        <a:defRPr sz="2400">
                          <a:solidFill>
                            <a:schemeClr val="tx2"/>
                          </a:solidFill>
                          <a:latin typeface="Arial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000">
                          <a:solidFill>
                            <a:schemeClr val="tx2"/>
                          </a:solidFill>
                          <a:latin typeface="Arial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2A4C4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默认值为“男”，取值为男或女</a:t>
                      </a:r>
                    </a:p>
                  </a:txBody>
                  <a:tcPr marL="129685" marR="129685" marT="45712" marB="45712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9EE"/>
                    </a:solidFill>
                  </a:tcPr>
                </a:tc>
              </a:tr>
              <a:tr h="505995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800" b="1">
                          <a:solidFill>
                            <a:schemeClr val="tx2"/>
                          </a:solidFill>
                          <a:latin typeface="Verdana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itchFamily="2" charset="2"/>
                        <a:defRPr sz="2400">
                          <a:solidFill>
                            <a:schemeClr val="tx2"/>
                          </a:solidFill>
                          <a:latin typeface="Arial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000">
                          <a:solidFill>
                            <a:schemeClr val="tx2"/>
                          </a:solidFill>
                          <a:latin typeface="Arial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rgbClr val="2A4C4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Sage</a:t>
                      </a:r>
                    </a:p>
                  </a:txBody>
                  <a:tcPr marL="129685" marR="129685" marT="45712" marB="45712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9EE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800" b="1">
                          <a:solidFill>
                            <a:schemeClr val="tx2"/>
                          </a:solidFill>
                          <a:latin typeface="Verdana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itchFamily="2" charset="2"/>
                        <a:defRPr sz="2400">
                          <a:solidFill>
                            <a:schemeClr val="tx2"/>
                          </a:solidFill>
                          <a:latin typeface="Arial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000">
                          <a:solidFill>
                            <a:schemeClr val="tx2"/>
                          </a:solidFill>
                          <a:latin typeface="Arial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rgbClr val="2A4C4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年龄</a:t>
                      </a:r>
                    </a:p>
                  </a:txBody>
                  <a:tcPr marL="129685" marR="129685" marT="45712" marB="45712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9EE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800" b="1">
                          <a:solidFill>
                            <a:schemeClr val="tx2"/>
                          </a:solidFill>
                          <a:latin typeface="Verdana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itchFamily="2" charset="2"/>
                        <a:defRPr sz="2400">
                          <a:solidFill>
                            <a:schemeClr val="tx2"/>
                          </a:solidFill>
                          <a:latin typeface="Arial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000">
                          <a:solidFill>
                            <a:schemeClr val="tx2"/>
                          </a:solidFill>
                          <a:latin typeface="Arial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2A4C4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TINYINT</a:t>
                      </a:r>
                    </a:p>
                  </a:txBody>
                  <a:tcPr marL="129685" marR="129685" marT="45712" marB="45712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9EE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800" b="1">
                          <a:solidFill>
                            <a:schemeClr val="tx2"/>
                          </a:solidFill>
                          <a:latin typeface="Verdana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itchFamily="2" charset="2"/>
                        <a:defRPr sz="2400">
                          <a:solidFill>
                            <a:schemeClr val="tx2"/>
                          </a:solidFill>
                          <a:latin typeface="Arial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000">
                          <a:solidFill>
                            <a:schemeClr val="tx2"/>
                          </a:solidFill>
                          <a:latin typeface="Arial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2A4C4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取值为</a:t>
                      </a:r>
                      <a:r>
                        <a:rPr kumimoji="1" lang="en-US" altLang="zh-CN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2A4C4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15-45</a:t>
                      </a:r>
                      <a:endParaRPr kumimoji="1" lang="zh-CN" altLang="en-US" sz="2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2A4C4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29685" marR="129685" marT="45712" marB="45712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9EE"/>
                    </a:solidFill>
                  </a:tcPr>
                </a:tc>
              </a:tr>
              <a:tr h="505995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800" b="1">
                          <a:solidFill>
                            <a:schemeClr val="tx2"/>
                          </a:solidFill>
                          <a:latin typeface="Verdana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itchFamily="2" charset="2"/>
                        <a:defRPr sz="2400">
                          <a:solidFill>
                            <a:schemeClr val="tx2"/>
                          </a:solidFill>
                          <a:latin typeface="Arial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000">
                          <a:solidFill>
                            <a:schemeClr val="tx2"/>
                          </a:solidFill>
                          <a:latin typeface="Arial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rgbClr val="2A4C4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Sdept</a:t>
                      </a:r>
                    </a:p>
                  </a:txBody>
                  <a:tcPr marL="129685" marR="129685" marT="45712" marB="45712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9EE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800" b="1">
                          <a:solidFill>
                            <a:schemeClr val="tx2"/>
                          </a:solidFill>
                          <a:latin typeface="Verdana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itchFamily="2" charset="2"/>
                        <a:defRPr sz="2400">
                          <a:solidFill>
                            <a:schemeClr val="tx2"/>
                          </a:solidFill>
                          <a:latin typeface="Arial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000">
                          <a:solidFill>
                            <a:schemeClr val="tx2"/>
                          </a:solidFill>
                          <a:latin typeface="Arial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rgbClr val="2A4C4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所在系</a:t>
                      </a:r>
                    </a:p>
                  </a:txBody>
                  <a:tcPr marL="129685" marR="129685" marT="45712" marB="45712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9EE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800" b="1">
                          <a:solidFill>
                            <a:schemeClr val="tx2"/>
                          </a:solidFill>
                          <a:latin typeface="Verdana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itchFamily="2" charset="2"/>
                        <a:defRPr sz="2400">
                          <a:solidFill>
                            <a:schemeClr val="tx2"/>
                          </a:solidFill>
                          <a:latin typeface="Arial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000">
                          <a:solidFill>
                            <a:schemeClr val="tx2"/>
                          </a:solidFill>
                          <a:latin typeface="Arial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2A4C4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NVARCHAR(20)</a:t>
                      </a:r>
                    </a:p>
                  </a:txBody>
                  <a:tcPr marL="129685" marR="129685" marT="45712" marB="45712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9EE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800" b="1">
                          <a:solidFill>
                            <a:schemeClr val="tx2"/>
                          </a:solidFill>
                          <a:latin typeface="Verdana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itchFamily="2" charset="2"/>
                        <a:defRPr sz="2400">
                          <a:solidFill>
                            <a:schemeClr val="tx2"/>
                          </a:solidFill>
                          <a:latin typeface="Arial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000">
                          <a:solidFill>
                            <a:schemeClr val="tx2"/>
                          </a:solidFill>
                          <a:latin typeface="Arial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endParaRPr kumimoji="1" lang="zh-CN" altLang="en-US" sz="2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2A4C4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29685" marR="129685" marT="45712" marB="45712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9EE"/>
                    </a:solidFill>
                  </a:tcPr>
                </a:tc>
              </a:tr>
            </a:tbl>
          </a:graphicData>
        </a:graphic>
      </p:graphicFrame>
      <p:sp>
        <p:nvSpPr>
          <p:cNvPr id="42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9pPr>
          </a:lstStyle>
          <a:p>
            <a:fld id="{FD2911D4-A76B-4D75-9F26-A16566BAD4DB}" type="slidenum">
              <a:rPr lang="zh-CN" altLang="en-US" smtClean="0"/>
              <a:pPr/>
              <a:t>21</a:t>
            </a:fld>
            <a:endParaRPr lang="en-US" altLang="zh-CN"/>
          </a:p>
        </p:txBody>
      </p:sp>
      <p:sp>
        <p:nvSpPr>
          <p:cNvPr id="23598" name="Rectangle 3"/>
          <p:cNvSpPr txBox="1">
            <a:spLocks noChangeArrowheads="1"/>
          </p:cNvSpPr>
          <p:nvPr/>
        </p:nvSpPr>
        <p:spPr bwMode="auto">
          <a:xfrm>
            <a:off x="491613" y="1651819"/>
            <a:ext cx="9636637" cy="55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9pPr>
          </a:lstStyle>
          <a:p>
            <a:pPr marL="306000" indent="-306000" ea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altLang="zh-CN" sz="2600" dirty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Student</a:t>
            </a:r>
            <a:r>
              <a:rPr lang="zh-CN" altLang="en-US" sz="2600" dirty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（学生）表</a:t>
            </a:r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信息工程学院 数据库应用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7029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创建学生表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zh-CN" dirty="0" smtClean="0"/>
              <a:t>CREATE TABLE Student (</a:t>
            </a:r>
          </a:p>
          <a:p>
            <a:pPr marL="0" indent="0">
              <a:buNone/>
            </a:pPr>
            <a:r>
              <a:rPr lang="en-US" altLang="zh-CN" dirty="0" smtClean="0"/>
              <a:t>  </a:t>
            </a:r>
            <a:r>
              <a:rPr lang="en-US" altLang="zh-CN" dirty="0" err="1" smtClean="0"/>
              <a:t>Sno</a:t>
            </a:r>
            <a:r>
              <a:rPr lang="en-US" altLang="zh-CN" dirty="0" smtClean="0"/>
              <a:t> char(7)  PRIMARY KEY,</a:t>
            </a:r>
          </a:p>
          <a:p>
            <a:pPr marL="0" indent="0">
              <a:buNone/>
            </a:pPr>
            <a:r>
              <a:rPr lang="en-US" altLang="zh-CN" dirty="0" smtClean="0"/>
              <a:t>  </a:t>
            </a:r>
            <a:r>
              <a:rPr lang="en-US" altLang="zh-CN" dirty="0" err="1" smtClean="0"/>
              <a:t>Sname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nchar</a:t>
            </a:r>
            <a:r>
              <a:rPr lang="en-US" altLang="zh-CN" dirty="0" smtClean="0"/>
              <a:t>(5) NOT NULL,</a:t>
            </a:r>
          </a:p>
          <a:p>
            <a:pPr marL="0" indent="0">
              <a:buNone/>
            </a:pPr>
            <a:r>
              <a:rPr lang="en-US" altLang="zh-CN" dirty="0" smtClean="0"/>
              <a:t>  SID char(18) unique,</a:t>
            </a:r>
          </a:p>
          <a:p>
            <a:pPr marL="0" indent="0">
              <a:buNone/>
            </a:pPr>
            <a:r>
              <a:rPr lang="en-US" altLang="zh-CN" dirty="0" smtClean="0"/>
              <a:t>  </a:t>
            </a:r>
            <a:r>
              <a:rPr lang="en-US" altLang="zh-CN" dirty="0" err="1" smtClean="0"/>
              <a:t>Ssex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nchar</a:t>
            </a:r>
            <a:r>
              <a:rPr lang="en-US" altLang="zh-CN" dirty="0" smtClean="0"/>
              <a:t>(1) default ‘</a:t>
            </a:r>
            <a:r>
              <a:rPr lang="zh-CN" altLang="en-US" dirty="0" smtClean="0"/>
              <a:t>男</a:t>
            </a:r>
            <a:r>
              <a:rPr lang="en-US" altLang="zh-CN" dirty="0" smtClean="0"/>
              <a:t>’, </a:t>
            </a:r>
          </a:p>
          <a:p>
            <a:pPr marL="0" indent="0">
              <a:buNone/>
            </a:pPr>
            <a:r>
              <a:rPr lang="en-US" altLang="zh-CN" dirty="0" smtClean="0"/>
              <a:t>  Sage </a:t>
            </a:r>
            <a:r>
              <a:rPr lang="en-US" altLang="zh-CN" dirty="0" err="1" smtClean="0"/>
              <a:t>tinyint</a:t>
            </a:r>
            <a:r>
              <a:rPr lang="en-US" altLang="zh-CN" dirty="0" smtClean="0"/>
              <a:t>,</a:t>
            </a:r>
          </a:p>
          <a:p>
            <a:pPr marL="0" indent="0">
              <a:buNone/>
            </a:pPr>
            <a:r>
              <a:rPr lang="en-US" altLang="zh-CN" dirty="0" smtClean="0"/>
              <a:t>  </a:t>
            </a:r>
            <a:r>
              <a:rPr lang="en-US" altLang="zh-CN" dirty="0" err="1" smtClean="0"/>
              <a:t>Sdept</a:t>
            </a:r>
            <a:r>
              <a:rPr lang="en-US" altLang="zh-CN" dirty="0" smtClean="0"/>
              <a:t> char(20),</a:t>
            </a:r>
          </a:p>
          <a:p>
            <a:pPr marL="0" indent="0">
              <a:buNone/>
            </a:pPr>
            <a:r>
              <a:rPr lang="en-US" altLang="zh-CN" dirty="0" smtClean="0"/>
              <a:t>  CHECK(</a:t>
            </a:r>
            <a:r>
              <a:rPr lang="en-US" altLang="zh-CN" dirty="0" err="1" smtClean="0"/>
              <a:t>Ssex</a:t>
            </a:r>
            <a:r>
              <a:rPr lang="en-US" altLang="zh-CN" dirty="0" smtClean="0"/>
              <a:t>=‘</a:t>
            </a:r>
            <a:r>
              <a:rPr lang="zh-CN" altLang="en-US" dirty="0" smtClean="0"/>
              <a:t>男</a:t>
            </a:r>
            <a:r>
              <a:rPr lang="en-US" altLang="zh-CN" dirty="0" smtClean="0"/>
              <a:t>’ or </a:t>
            </a:r>
            <a:r>
              <a:rPr lang="en-US" altLang="zh-CN" dirty="0" err="1" smtClean="0"/>
              <a:t>ssex</a:t>
            </a:r>
            <a:r>
              <a:rPr lang="en-US" altLang="zh-CN" dirty="0" smtClean="0"/>
              <a:t>=‘</a:t>
            </a:r>
            <a:r>
              <a:rPr lang="zh-CN" altLang="en-US" dirty="0" smtClean="0"/>
              <a:t>女</a:t>
            </a:r>
            <a:r>
              <a:rPr lang="en-US" altLang="zh-CN" dirty="0" smtClean="0"/>
              <a:t>’),</a:t>
            </a:r>
            <a:endParaRPr lang="zh-CN" altLang="en-US" dirty="0" smtClean="0"/>
          </a:p>
          <a:p>
            <a:pPr marL="0" indent="0">
              <a:buNone/>
            </a:pPr>
            <a:r>
              <a:rPr lang="zh-CN" altLang="en-US" dirty="0" smtClean="0"/>
              <a:t>  </a:t>
            </a:r>
            <a:r>
              <a:rPr lang="en-US" altLang="zh-CN" dirty="0" smtClean="0"/>
              <a:t>CHECK(sage&gt;=15 and sage&lt;=45)</a:t>
            </a:r>
            <a:endParaRPr lang="zh-CN" altLang="en-US" dirty="0" smtClean="0"/>
          </a:p>
          <a:p>
            <a:pPr marL="0" indent="0">
              <a:buNone/>
            </a:pPr>
            <a:r>
              <a:rPr lang="en-US" altLang="zh-CN" dirty="0" smtClean="0"/>
              <a:t>)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信息工程学院 数据库应用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65803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0" dur="500" fill="hold"/>
                                        <p:tgtEl>
                                          <p:spTgt spid="245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练习</a:t>
            </a:r>
            <a:endParaRPr lang="zh-CN" altLang="en-US" dirty="0" smtClean="0"/>
          </a:p>
        </p:txBody>
      </p:sp>
      <p:graphicFrame>
        <p:nvGraphicFramePr>
          <p:cNvPr id="213053" name="Group 6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61641500"/>
              </p:ext>
            </p:extLst>
          </p:nvPr>
        </p:nvGraphicFramePr>
        <p:xfrm>
          <a:off x="630185" y="2397844"/>
          <a:ext cx="8229600" cy="2551111"/>
        </p:xfrm>
        <a:graphic>
          <a:graphicData uri="http://schemas.openxmlformats.org/drawingml/2006/table">
            <a:tbl>
              <a:tblPr/>
              <a:tblGrid>
                <a:gridCol w="1900238"/>
                <a:gridCol w="1354137"/>
                <a:gridCol w="2876550"/>
                <a:gridCol w="2098675"/>
              </a:tblGrid>
              <a:tr h="487659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800" b="1">
                          <a:solidFill>
                            <a:schemeClr val="tx2"/>
                          </a:solidFill>
                          <a:latin typeface="Verdana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itchFamily="2" charset="2"/>
                        <a:defRPr sz="2400">
                          <a:solidFill>
                            <a:schemeClr val="tx2"/>
                          </a:solidFill>
                          <a:latin typeface="Arial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000">
                          <a:solidFill>
                            <a:schemeClr val="tx2"/>
                          </a:solidFill>
                          <a:latin typeface="Arial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A4C4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列名</a:t>
                      </a:r>
                      <a:endParaRPr kumimoji="1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6112" marR="96112" marT="45713" marB="45713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9EE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800" b="1">
                          <a:solidFill>
                            <a:schemeClr val="tx2"/>
                          </a:solidFill>
                          <a:latin typeface="Verdana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itchFamily="2" charset="2"/>
                        <a:defRPr sz="2400">
                          <a:solidFill>
                            <a:schemeClr val="tx2"/>
                          </a:solidFill>
                          <a:latin typeface="Arial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000">
                          <a:solidFill>
                            <a:schemeClr val="tx2"/>
                          </a:solidFill>
                          <a:latin typeface="Arial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A4C4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含义</a:t>
                      </a:r>
                      <a:endParaRPr kumimoji="1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6112" marR="96112" marT="45713" marB="45713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9EE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800" b="1">
                          <a:solidFill>
                            <a:schemeClr val="tx2"/>
                          </a:solidFill>
                          <a:latin typeface="Verdana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itchFamily="2" charset="2"/>
                        <a:defRPr sz="2400">
                          <a:solidFill>
                            <a:schemeClr val="tx2"/>
                          </a:solidFill>
                          <a:latin typeface="Arial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000">
                          <a:solidFill>
                            <a:schemeClr val="tx2"/>
                          </a:solidFill>
                          <a:latin typeface="Arial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A4C4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数据类型</a:t>
                      </a:r>
                      <a:endParaRPr kumimoji="1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6112" marR="96112" marT="45713" marB="45713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9EE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800" b="1">
                          <a:solidFill>
                            <a:schemeClr val="tx2"/>
                          </a:solidFill>
                          <a:latin typeface="Verdana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itchFamily="2" charset="2"/>
                        <a:defRPr sz="2400">
                          <a:solidFill>
                            <a:schemeClr val="tx2"/>
                          </a:solidFill>
                          <a:latin typeface="Arial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000">
                          <a:solidFill>
                            <a:schemeClr val="tx2"/>
                          </a:solidFill>
                          <a:latin typeface="Arial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A4C4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约束</a:t>
                      </a:r>
                      <a:endParaRPr kumimoji="1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6112" marR="96112" marT="45713" marB="45713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9EE"/>
                    </a:solidFill>
                  </a:tcPr>
                </a:tc>
              </a:tr>
              <a:tr h="515863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800" b="1">
                          <a:solidFill>
                            <a:schemeClr val="tx2"/>
                          </a:solidFill>
                          <a:latin typeface="Verdana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itchFamily="2" charset="2"/>
                        <a:defRPr sz="2400">
                          <a:solidFill>
                            <a:schemeClr val="tx2"/>
                          </a:solidFill>
                          <a:latin typeface="Arial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000">
                          <a:solidFill>
                            <a:schemeClr val="tx2"/>
                          </a:solidFill>
                          <a:latin typeface="Arial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A4C4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Cno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6112" marR="96112" marT="45713" marB="45713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9EE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800" b="1">
                          <a:solidFill>
                            <a:schemeClr val="tx2"/>
                          </a:solidFill>
                          <a:latin typeface="Verdana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itchFamily="2" charset="2"/>
                        <a:defRPr sz="2400">
                          <a:solidFill>
                            <a:schemeClr val="tx2"/>
                          </a:solidFill>
                          <a:latin typeface="Arial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000">
                          <a:solidFill>
                            <a:schemeClr val="tx2"/>
                          </a:solidFill>
                          <a:latin typeface="Arial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A4C4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课程号</a:t>
                      </a:r>
                      <a:endParaRPr kumimoji="1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6112" marR="96112" marT="45713" marB="45713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9EE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800" b="1">
                          <a:solidFill>
                            <a:schemeClr val="tx2"/>
                          </a:solidFill>
                          <a:latin typeface="Verdana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itchFamily="2" charset="2"/>
                        <a:defRPr sz="2400">
                          <a:solidFill>
                            <a:schemeClr val="tx2"/>
                          </a:solidFill>
                          <a:latin typeface="Arial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000">
                          <a:solidFill>
                            <a:schemeClr val="tx2"/>
                          </a:solidFill>
                          <a:latin typeface="Arial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A4C4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CHAR(6)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6112" marR="96112" marT="45713" marB="45713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9EE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800" b="1">
                          <a:solidFill>
                            <a:schemeClr val="tx2"/>
                          </a:solidFill>
                          <a:latin typeface="Verdana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itchFamily="2" charset="2"/>
                        <a:defRPr sz="2400">
                          <a:solidFill>
                            <a:schemeClr val="tx2"/>
                          </a:solidFill>
                          <a:latin typeface="Arial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000">
                          <a:solidFill>
                            <a:schemeClr val="tx2"/>
                          </a:solidFill>
                          <a:latin typeface="Arial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A4C4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主键</a:t>
                      </a:r>
                      <a:endParaRPr kumimoji="1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6112" marR="96112" marT="45713" marB="45713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9EE"/>
                    </a:solidFill>
                  </a:tcPr>
                </a:tc>
              </a:tr>
              <a:tr h="515863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800" b="1">
                          <a:solidFill>
                            <a:schemeClr val="tx2"/>
                          </a:solidFill>
                          <a:latin typeface="Verdana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itchFamily="2" charset="2"/>
                        <a:defRPr sz="2400">
                          <a:solidFill>
                            <a:schemeClr val="tx2"/>
                          </a:solidFill>
                          <a:latin typeface="Arial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000">
                          <a:solidFill>
                            <a:schemeClr val="tx2"/>
                          </a:solidFill>
                          <a:latin typeface="Arial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A4C4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Cname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6112" marR="96112" marT="45713" marB="45713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9EE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800" b="1">
                          <a:solidFill>
                            <a:schemeClr val="tx2"/>
                          </a:solidFill>
                          <a:latin typeface="Verdana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itchFamily="2" charset="2"/>
                        <a:defRPr sz="2400">
                          <a:solidFill>
                            <a:schemeClr val="tx2"/>
                          </a:solidFill>
                          <a:latin typeface="Arial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000">
                          <a:solidFill>
                            <a:schemeClr val="tx2"/>
                          </a:solidFill>
                          <a:latin typeface="Arial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A4C4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课程名</a:t>
                      </a:r>
                      <a:endParaRPr kumimoji="1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6112" marR="96112" marT="45713" marB="45713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9EE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800" b="1">
                          <a:solidFill>
                            <a:schemeClr val="tx2"/>
                          </a:solidFill>
                          <a:latin typeface="Verdana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itchFamily="2" charset="2"/>
                        <a:defRPr sz="2400">
                          <a:solidFill>
                            <a:schemeClr val="tx2"/>
                          </a:solidFill>
                          <a:latin typeface="Arial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000">
                          <a:solidFill>
                            <a:schemeClr val="tx2"/>
                          </a:solidFill>
                          <a:latin typeface="Arial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A4C4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NVARCHAR(20)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6112" marR="96112" marT="45713" marB="45713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9EE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800" b="1">
                          <a:solidFill>
                            <a:schemeClr val="tx2"/>
                          </a:solidFill>
                          <a:latin typeface="Verdana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itchFamily="2" charset="2"/>
                        <a:defRPr sz="2400">
                          <a:solidFill>
                            <a:schemeClr val="tx2"/>
                          </a:solidFill>
                          <a:latin typeface="Arial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000">
                          <a:solidFill>
                            <a:schemeClr val="tx2"/>
                          </a:solidFill>
                          <a:latin typeface="Arial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A4C4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非空</a:t>
                      </a:r>
                      <a:endParaRPr kumimoji="1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6112" marR="96112" marT="45713" marB="45713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9EE"/>
                    </a:solidFill>
                  </a:tcPr>
                </a:tc>
              </a:tr>
              <a:tr h="515863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800" b="1">
                          <a:solidFill>
                            <a:schemeClr val="tx2"/>
                          </a:solidFill>
                          <a:latin typeface="Verdana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itchFamily="2" charset="2"/>
                        <a:defRPr sz="2400">
                          <a:solidFill>
                            <a:schemeClr val="tx2"/>
                          </a:solidFill>
                          <a:latin typeface="Arial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000">
                          <a:solidFill>
                            <a:schemeClr val="tx2"/>
                          </a:solidFill>
                          <a:latin typeface="Arial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A4C4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Credit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6112" marR="96112" marT="45713" marB="45713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9EE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800" b="1">
                          <a:solidFill>
                            <a:schemeClr val="tx2"/>
                          </a:solidFill>
                          <a:latin typeface="Verdana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itchFamily="2" charset="2"/>
                        <a:defRPr sz="2400">
                          <a:solidFill>
                            <a:schemeClr val="tx2"/>
                          </a:solidFill>
                          <a:latin typeface="Arial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000">
                          <a:solidFill>
                            <a:schemeClr val="tx2"/>
                          </a:solidFill>
                          <a:latin typeface="Arial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A4C4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学分</a:t>
                      </a:r>
                      <a:endParaRPr kumimoji="1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6112" marR="96112" marT="45713" marB="45713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9EE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800" b="1">
                          <a:solidFill>
                            <a:schemeClr val="tx2"/>
                          </a:solidFill>
                          <a:latin typeface="Verdana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itchFamily="2" charset="2"/>
                        <a:defRPr sz="2400">
                          <a:solidFill>
                            <a:schemeClr val="tx2"/>
                          </a:solidFill>
                          <a:latin typeface="Arial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000">
                          <a:solidFill>
                            <a:schemeClr val="tx2"/>
                          </a:solidFill>
                          <a:latin typeface="Arial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A4C4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NUMERIC(3,1)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6112" marR="96112" marT="45713" marB="45713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9EE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800" b="1">
                          <a:solidFill>
                            <a:schemeClr val="tx2"/>
                          </a:solidFill>
                          <a:latin typeface="Verdana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itchFamily="2" charset="2"/>
                        <a:defRPr sz="2400">
                          <a:solidFill>
                            <a:schemeClr val="tx2"/>
                          </a:solidFill>
                          <a:latin typeface="Arial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000">
                          <a:solidFill>
                            <a:schemeClr val="tx2"/>
                          </a:solidFill>
                          <a:latin typeface="Arial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A4C4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取值大于零</a:t>
                      </a:r>
                      <a:endParaRPr kumimoji="1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6112" marR="96112" marT="45713" marB="45713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9EE"/>
                    </a:solidFill>
                  </a:tcPr>
                </a:tc>
              </a:tr>
              <a:tr h="515863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800" b="1">
                          <a:solidFill>
                            <a:schemeClr val="tx2"/>
                          </a:solidFill>
                          <a:latin typeface="Verdana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itchFamily="2" charset="2"/>
                        <a:defRPr sz="2400">
                          <a:solidFill>
                            <a:schemeClr val="tx2"/>
                          </a:solidFill>
                          <a:latin typeface="Arial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000">
                          <a:solidFill>
                            <a:schemeClr val="tx2"/>
                          </a:solidFill>
                          <a:latin typeface="Arial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A4C4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Semester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6112" marR="96112" marT="45713" marB="45713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9EE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800" b="1">
                          <a:solidFill>
                            <a:schemeClr val="tx2"/>
                          </a:solidFill>
                          <a:latin typeface="Verdana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itchFamily="2" charset="2"/>
                        <a:defRPr sz="2400">
                          <a:solidFill>
                            <a:schemeClr val="tx2"/>
                          </a:solidFill>
                          <a:latin typeface="Arial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000">
                          <a:solidFill>
                            <a:schemeClr val="tx2"/>
                          </a:solidFill>
                          <a:latin typeface="Arial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A4C4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学期</a:t>
                      </a:r>
                      <a:endParaRPr kumimoji="1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6112" marR="96112" marT="45713" marB="45713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9EE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800" b="1">
                          <a:solidFill>
                            <a:schemeClr val="tx2"/>
                          </a:solidFill>
                          <a:latin typeface="Verdana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itchFamily="2" charset="2"/>
                        <a:defRPr sz="2400">
                          <a:solidFill>
                            <a:schemeClr val="tx2"/>
                          </a:solidFill>
                          <a:latin typeface="Arial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000">
                          <a:solidFill>
                            <a:schemeClr val="tx2"/>
                          </a:solidFill>
                          <a:latin typeface="Arial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A4C4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TINYINT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6112" marR="96112" marT="45713" marB="45713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9EE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800" b="1">
                          <a:solidFill>
                            <a:schemeClr val="tx2"/>
                          </a:solidFill>
                          <a:latin typeface="Verdana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itchFamily="2" charset="2"/>
                        <a:defRPr sz="2400">
                          <a:solidFill>
                            <a:schemeClr val="tx2"/>
                          </a:solidFill>
                          <a:latin typeface="Arial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000">
                          <a:solidFill>
                            <a:schemeClr val="tx2"/>
                          </a:solidFill>
                          <a:latin typeface="Arial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endParaRPr kumimoji="1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6112" marR="96112" marT="45713" marB="45713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9EE"/>
                    </a:solidFill>
                  </a:tcPr>
                </a:tc>
              </a:tr>
            </a:tbl>
          </a:graphicData>
        </a:graphic>
      </p:graphicFrame>
      <p:sp>
        <p:nvSpPr>
          <p:cNvPr id="25636" name="Rectangle 3"/>
          <p:cNvSpPr txBox="1">
            <a:spLocks noChangeArrowheads="1"/>
          </p:cNvSpPr>
          <p:nvPr/>
        </p:nvSpPr>
        <p:spPr bwMode="auto">
          <a:xfrm>
            <a:off x="581025" y="1711873"/>
            <a:ext cx="8229600" cy="572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9pPr>
          </a:lstStyle>
          <a:p>
            <a:pPr marL="306000" indent="-306000" ea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zh-CN" altLang="en-US" sz="2600" dirty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创建</a:t>
            </a:r>
            <a:r>
              <a:rPr lang="en-US" altLang="zh-CN" sz="2600" dirty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Course</a:t>
            </a:r>
            <a:r>
              <a:rPr lang="zh-CN" altLang="en-US" sz="2600" dirty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（课程）表的</a:t>
            </a:r>
            <a:r>
              <a:rPr lang="en-US" altLang="zh-CN" sz="2600" dirty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SQL</a:t>
            </a:r>
            <a:r>
              <a:rPr lang="zh-CN" altLang="en-US" sz="2600" dirty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语句是？</a:t>
            </a:r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信息工程学院 数据库应用</a:t>
            </a:r>
            <a:endParaRPr lang="en-US" dirty="0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94454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创建课程表</a:t>
            </a:r>
          </a:p>
        </p:txBody>
      </p:sp>
      <p:sp>
        <p:nvSpPr>
          <p:cNvPr id="2662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CREATE TABLE Course (</a:t>
            </a:r>
            <a:endParaRPr lang="zh-CN" altLang="en-US" dirty="0" smtClean="0"/>
          </a:p>
          <a:p>
            <a:pPr marL="0" indent="0">
              <a:buNone/>
            </a:pPr>
            <a:r>
              <a:rPr lang="en-US" altLang="zh-CN" dirty="0" smtClean="0"/>
              <a:t>  </a:t>
            </a:r>
            <a:r>
              <a:rPr lang="en-US" altLang="zh-CN" dirty="0" err="1" smtClean="0"/>
              <a:t>Cno</a:t>
            </a:r>
            <a:r>
              <a:rPr lang="en-US" altLang="zh-CN" dirty="0" smtClean="0"/>
              <a:t>      CHAR(6)     	PRIMARY KEY,</a:t>
            </a:r>
            <a:endParaRPr lang="zh-CN" altLang="en-US" dirty="0" smtClean="0"/>
          </a:p>
          <a:p>
            <a:pPr marL="0" indent="0">
              <a:buNone/>
            </a:pPr>
            <a:r>
              <a:rPr lang="en-US" altLang="zh-CN" dirty="0" smtClean="0"/>
              <a:t>  </a:t>
            </a:r>
            <a:r>
              <a:rPr lang="en-US" altLang="zh-CN" dirty="0" err="1" smtClean="0"/>
              <a:t>Cname</a:t>
            </a:r>
            <a:r>
              <a:rPr lang="en-US" altLang="zh-CN" dirty="0" smtClean="0"/>
              <a:t>    NVARCHAR(20)	NOT NULL,</a:t>
            </a:r>
            <a:endParaRPr lang="zh-CN" altLang="en-US" dirty="0" smtClean="0"/>
          </a:p>
          <a:p>
            <a:pPr marL="0" indent="0">
              <a:buNone/>
            </a:pPr>
            <a:r>
              <a:rPr lang="en-US" altLang="zh-CN" dirty="0" smtClean="0"/>
              <a:t>  Credit   NUMERIC(3,1)	CHECK(Credit&gt;0),</a:t>
            </a:r>
            <a:endParaRPr lang="zh-CN" altLang="en-US" dirty="0" smtClean="0"/>
          </a:p>
          <a:p>
            <a:pPr marL="0" indent="0">
              <a:buNone/>
            </a:pPr>
            <a:r>
              <a:rPr lang="en-US" altLang="zh-CN" dirty="0" smtClean="0"/>
              <a:t>  Semester  TINYINT </a:t>
            </a:r>
          </a:p>
          <a:p>
            <a:pPr marL="0" indent="0">
              <a:buNone/>
            </a:pP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信息工程学院 数据库应用</a:t>
            </a:r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913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思考</a:t>
            </a:r>
          </a:p>
        </p:txBody>
      </p:sp>
      <p:graphicFrame>
        <p:nvGraphicFramePr>
          <p:cNvPr id="215107" name="Group 6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3930946"/>
              </p:ext>
            </p:extLst>
          </p:nvPr>
        </p:nvGraphicFramePr>
        <p:xfrm>
          <a:off x="581025" y="2348681"/>
          <a:ext cx="8535987" cy="2016125"/>
        </p:xfrm>
        <a:graphic>
          <a:graphicData uri="http://schemas.openxmlformats.org/drawingml/2006/table">
            <a:tbl>
              <a:tblPr/>
              <a:tblGrid>
                <a:gridCol w="1282700"/>
                <a:gridCol w="1385887"/>
                <a:gridCol w="1677988"/>
                <a:gridCol w="4189412"/>
              </a:tblGrid>
              <a:tr h="487651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800" b="1">
                          <a:solidFill>
                            <a:schemeClr val="tx2"/>
                          </a:solidFill>
                          <a:latin typeface="Verdana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itchFamily="2" charset="2"/>
                        <a:defRPr sz="2400">
                          <a:solidFill>
                            <a:schemeClr val="tx2"/>
                          </a:solidFill>
                          <a:latin typeface="Arial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000">
                          <a:solidFill>
                            <a:schemeClr val="tx2"/>
                          </a:solidFill>
                          <a:latin typeface="Arial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A4C4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列名</a:t>
                      </a:r>
                      <a:endParaRPr kumimoji="1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3533" marR="93533" marT="45712" marB="45712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9EE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800" b="1">
                          <a:solidFill>
                            <a:schemeClr val="tx2"/>
                          </a:solidFill>
                          <a:latin typeface="Verdana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itchFamily="2" charset="2"/>
                        <a:defRPr sz="2400">
                          <a:solidFill>
                            <a:schemeClr val="tx2"/>
                          </a:solidFill>
                          <a:latin typeface="Arial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000">
                          <a:solidFill>
                            <a:schemeClr val="tx2"/>
                          </a:solidFill>
                          <a:latin typeface="Arial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A4C4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含义</a:t>
                      </a:r>
                      <a:endParaRPr kumimoji="1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3533" marR="93533" marT="45712" marB="45712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9EE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800" b="1">
                          <a:solidFill>
                            <a:schemeClr val="tx2"/>
                          </a:solidFill>
                          <a:latin typeface="Verdana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itchFamily="2" charset="2"/>
                        <a:defRPr sz="2400">
                          <a:solidFill>
                            <a:schemeClr val="tx2"/>
                          </a:solidFill>
                          <a:latin typeface="Arial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000">
                          <a:solidFill>
                            <a:schemeClr val="tx2"/>
                          </a:solidFill>
                          <a:latin typeface="Arial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A4C4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数据类型</a:t>
                      </a:r>
                      <a:endParaRPr kumimoji="1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3533" marR="93533" marT="45712" marB="45712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9EE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800" b="1">
                          <a:solidFill>
                            <a:schemeClr val="tx2"/>
                          </a:solidFill>
                          <a:latin typeface="Verdana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itchFamily="2" charset="2"/>
                        <a:defRPr sz="2400">
                          <a:solidFill>
                            <a:schemeClr val="tx2"/>
                          </a:solidFill>
                          <a:latin typeface="Arial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000">
                          <a:solidFill>
                            <a:schemeClr val="tx2"/>
                          </a:solidFill>
                          <a:latin typeface="Arial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A4C4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约束</a:t>
                      </a:r>
                      <a:endParaRPr kumimoji="1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3533" marR="93533" marT="45712" marB="45712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9EE"/>
                    </a:solidFill>
                  </a:tcPr>
                </a:tc>
              </a:tr>
              <a:tr h="515840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800" b="1">
                          <a:solidFill>
                            <a:schemeClr val="tx2"/>
                          </a:solidFill>
                          <a:latin typeface="Verdana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itchFamily="2" charset="2"/>
                        <a:defRPr sz="2400">
                          <a:solidFill>
                            <a:schemeClr val="tx2"/>
                          </a:solidFill>
                          <a:latin typeface="Arial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000">
                          <a:solidFill>
                            <a:schemeClr val="tx2"/>
                          </a:solidFill>
                          <a:latin typeface="Arial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A4C4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Sno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3533" marR="93533" marT="45712" marB="45712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9EE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800" b="1">
                          <a:solidFill>
                            <a:schemeClr val="tx2"/>
                          </a:solidFill>
                          <a:latin typeface="Verdana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itchFamily="2" charset="2"/>
                        <a:defRPr sz="2400">
                          <a:solidFill>
                            <a:schemeClr val="tx2"/>
                          </a:solidFill>
                          <a:latin typeface="Arial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000">
                          <a:solidFill>
                            <a:schemeClr val="tx2"/>
                          </a:solidFill>
                          <a:latin typeface="Arial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A4C4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学号</a:t>
                      </a:r>
                      <a:endParaRPr kumimoji="1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3533" marR="93533" marT="45712" marB="45712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9EE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800" b="1">
                          <a:solidFill>
                            <a:schemeClr val="tx2"/>
                          </a:solidFill>
                          <a:latin typeface="Verdana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itchFamily="2" charset="2"/>
                        <a:defRPr sz="2400">
                          <a:solidFill>
                            <a:schemeClr val="tx2"/>
                          </a:solidFill>
                          <a:latin typeface="Arial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000">
                          <a:solidFill>
                            <a:schemeClr val="tx2"/>
                          </a:solidFill>
                          <a:latin typeface="Arial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A4C4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CHAR(7)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3533" marR="93533" marT="45712" marB="45712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9EE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800" b="1">
                          <a:solidFill>
                            <a:schemeClr val="tx2"/>
                          </a:solidFill>
                          <a:latin typeface="Verdana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itchFamily="2" charset="2"/>
                        <a:defRPr sz="2400">
                          <a:solidFill>
                            <a:schemeClr val="tx2"/>
                          </a:solidFill>
                          <a:latin typeface="Arial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000">
                          <a:solidFill>
                            <a:schemeClr val="tx2"/>
                          </a:solidFill>
                          <a:latin typeface="Arial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A4C4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主键，引用</a:t>
                      </a: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A4C4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student</a:t>
                      </a: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A4C4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的外键</a:t>
                      </a:r>
                      <a:endParaRPr kumimoji="1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3533" marR="93533" marT="45712" marB="45712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9EE"/>
                    </a:solidFill>
                  </a:tcPr>
                </a:tc>
              </a:tr>
              <a:tr h="515840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800" b="1">
                          <a:solidFill>
                            <a:schemeClr val="tx2"/>
                          </a:solidFill>
                          <a:latin typeface="Verdana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itchFamily="2" charset="2"/>
                        <a:defRPr sz="2400">
                          <a:solidFill>
                            <a:schemeClr val="tx2"/>
                          </a:solidFill>
                          <a:latin typeface="Arial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000">
                          <a:solidFill>
                            <a:schemeClr val="tx2"/>
                          </a:solidFill>
                          <a:latin typeface="Arial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A4C4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Cno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3533" marR="93533" marT="45712" marB="45712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9EE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800" b="1">
                          <a:solidFill>
                            <a:schemeClr val="tx2"/>
                          </a:solidFill>
                          <a:latin typeface="Verdana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itchFamily="2" charset="2"/>
                        <a:defRPr sz="2400">
                          <a:solidFill>
                            <a:schemeClr val="tx2"/>
                          </a:solidFill>
                          <a:latin typeface="Arial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000">
                          <a:solidFill>
                            <a:schemeClr val="tx2"/>
                          </a:solidFill>
                          <a:latin typeface="Arial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A4C4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课程号</a:t>
                      </a:r>
                      <a:endParaRPr kumimoji="1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3533" marR="93533" marT="45712" marB="45712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9EE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800" b="1">
                          <a:solidFill>
                            <a:schemeClr val="tx2"/>
                          </a:solidFill>
                          <a:latin typeface="Verdana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itchFamily="2" charset="2"/>
                        <a:defRPr sz="2400">
                          <a:solidFill>
                            <a:schemeClr val="tx2"/>
                          </a:solidFill>
                          <a:latin typeface="Arial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000">
                          <a:solidFill>
                            <a:schemeClr val="tx2"/>
                          </a:solidFill>
                          <a:latin typeface="Arial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A4C4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CHAR(6)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3533" marR="93533" marT="45712" marB="45712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9EE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800" b="1">
                          <a:solidFill>
                            <a:schemeClr val="tx2"/>
                          </a:solidFill>
                          <a:latin typeface="Verdana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itchFamily="2" charset="2"/>
                        <a:defRPr sz="2400">
                          <a:solidFill>
                            <a:schemeClr val="tx2"/>
                          </a:solidFill>
                          <a:latin typeface="Arial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000">
                          <a:solidFill>
                            <a:schemeClr val="tx2"/>
                          </a:solidFill>
                          <a:latin typeface="Arial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A4C4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主键，引用</a:t>
                      </a: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A4C4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course</a:t>
                      </a: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A4C4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的外键</a:t>
                      </a:r>
                      <a:endParaRPr kumimoji="1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3533" marR="93533" marT="45712" marB="45712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9EE"/>
                    </a:solidFill>
                  </a:tcPr>
                </a:tc>
              </a:tr>
              <a:tr h="496794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800" b="1">
                          <a:solidFill>
                            <a:schemeClr val="tx2"/>
                          </a:solidFill>
                          <a:latin typeface="Verdana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itchFamily="2" charset="2"/>
                        <a:defRPr sz="2400">
                          <a:solidFill>
                            <a:schemeClr val="tx2"/>
                          </a:solidFill>
                          <a:latin typeface="Arial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000">
                          <a:solidFill>
                            <a:schemeClr val="tx2"/>
                          </a:solidFill>
                          <a:latin typeface="Arial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A4C4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Grade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3533" marR="93533" marT="45712" marB="45712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9EE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800" b="1">
                          <a:solidFill>
                            <a:schemeClr val="tx2"/>
                          </a:solidFill>
                          <a:latin typeface="Verdana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itchFamily="2" charset="2"/>
                        <a:defRPr sz="2400">
                          <a:solidFill>
                            <a:schemeClr val="tx2"/>
                          </a:solidFill>
                          <a:latin typeface="Arial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000">
                          <a:solidFill>
                            <a:schemeClr val="tx2"/>
                          </a:solidFill>
                          <a:latin typeface="Arial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A4C4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成绩</a:t>
                      </a:r>
                      <a:endParaRPr kumimoji="1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3533" marR="93533" marT="45712" marB="45712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9EE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800" b="1">
                          <a:solidFill>
                            <a:schemeClr val="tx2"/>
                          </a:solidFill>
                          <a:latin typeface="Verdana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itchFamily="2" charset="2"/>
                        <a:defRPr sz="2400">
                          <a:solidFill>
                            <a:schemeClr val="tx2"/>
                          </a:solidFill>
                          <a:latin typeface="Arial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000">
                          <a:solidFill>
                            <a:schemeClr val="tx2"/>
                          </a:solidFill>
                          <a:latin typeface="Arial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A4C4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TINYINT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3533" marR="93533" marT="45712" marB="45712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9EE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800" b="1">
                          <a:solidFill>
                            <a:schemeClr val="tx2"/>
                          </a:solidFill>
                          <a:latin typeface="Verdana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itchFamily="2" charset="2"/>
                        <a:defRPr sz="2400">
                          <a:solidFill>
                            <a:schemeClr val="tx2"/>
                          </a:solidFill>
                          <a:latin typeface="Arial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000">
                          <a:solidFill>
                            <a:schemeClr val="tx2"/>
                          </a:solidFill>
                          <a:latin typeface="Arial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A4C4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取值大于零小于</a:t>
                      </a: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A4C4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100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3533" marR="93533" marT="45712" marB="45712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9EE"/>
                    </a:solidFill>
                  </a:tcPr>
                </a:tc>
              </a:tr>
            </a:tbl>
          </a:graphicData>
        </a:graphic>
      </p:graphicFrame>
      <p:sp>
        <p:nvSpPr>
          <p:cNvPr id="27679" name="Rectangle 3"/>
          <p:cNvSpPr txBox="1">
            <a:spLocks noChangeArrowheads="1"/>
          </p:cNvSpPr>
          <p:nvPr/>
        </p:nvSpPr>
        <p:spPr bwMode="auto">
          <a:xfrm>
            <a:off x="427703" y="1747172"/>
            <a:ext cx="8229600" cy="6015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9pPr>
          </a:lstStyle>
          <a:p>
            <a:pPr marL="306000" indent="-306000" ea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zh-CN" altLang="en-US" sz="2600" dirty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创建</a:t>
            </a:r>
            <a:r>
              <a:rPr lang="en-US" altLang="zh-CN" sz="2600" dirty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SC</a:t>
            </a:r>
            <a:r>
              <a:rPr lang="zh-CN" altLang="en-US" sz="2600" dirty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（选课）表的</a:t>
            </a:r>
            <a:r>
              <a:rPr lang="en-US" altLang="zh-CN" sz="2600" dirty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SQL</a:t>
            </a:r>
            <a:r>
              <a:rPr lang="zh-CN" altLang="en-US" sz="2600" dirty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语句是？</a:t>
            </a: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信息工程学院 数据库应用</a:t>
            </a:r>
            <a:endParaRPr 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186156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创建选课表</a:t>
            </a:r>
          </a:p>
        </p:txBody>
      </p:sp>
      <p:sp>
        <p:nvSpPr>
          <p:cNvPr id="28675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dirty="0" smtClean="0"/>
              <a:t>CREATE TABLE SC (</a:t>
            </a:r>
            <a:endParaRPr lang="zh-CN" altLang="en-US" dirty="0" smtClean="0"/>
          </a:p>
          <a:p>
            <a:pPr marL="0" indent="0">
              <a:buNone/>
            </a:pPr>
            <a:r>
              <a:rPr lang="en-US" altLang="zh-CN" dirty="0" smtClean="0"/>
              <a:t>  </a:t>
            </a:r>
            <a:r>
              <a:rPr lang="en-US" altLang="zh-CN" dirty="0" err="1" smtClean="0"/>
              <a:t>Sno</a:t>
            </a:r>
            <a:r>
              <a:rPr lang="en-US" altLang="zh-CN" dirty="0" smtClean="0"/>
              <a:t>    CHAR(7)  NOT NULL,</a:t>
            </a:r>
            <a:endParaRPr lang="zh-CN" altLang="en-US" dirty="0" smtClean="0"/>
          </a:p>
          <a:p>
            <a:pPr marL="0" indent="0">
              <a:buNone/>
            </a:pPr>
            <a:r>
              <a:rPr lang="en-US" altLang="zh-CN" dirty="0" smtClean="0"/>
              <a:t>  </a:t>
            </a:r>
            <a:r>
              <a:rPr lang="en-US" altLang="zh-CN" dirty="0" err="1" smtClean="0"/>
              <a:t>Cno</a:t>
            </a:r>
            <a:r>
              <a:rPr lang="en-US" altLang="zh-CN" dirty="0" smtClean="0"/>
              <a:t>    CHAR(6)  NOT NULL,</a:t>
            </a:r>
            <a:endParaRPr lang="zh-CN" altLang="en-US" dirty="0" smtClean="0"/>
          </a:p>
          <a:p>
            <a:pPr marL="0" indent="0">
              <a:buNone/>
            </a:pPr>
            <a:r>
              <a:rPr lang="en-US" altLang="zh-CN" dirty="0" smtClean="0"/>
              <a:t>  Grade  TINYINT check(grade&gt;=0),</a:t>
            </a:r>
            <a:endParaRPr lang="zh-CN" altLang="en-US" dirty="0" smtClean="0"/>
          </a:p>
          <a:p>
            <a:pPr marL="0" indent="0">
              <a:buNone/>
            </a:pPr>
            <a:r>
              <a:rPr lang="en-US" altLang="zh-CN" dirty="0" smtClean="0"/>
              <a:t>  PRIMARY KEY (</a:t>
            </a:r>
            <a:r>
              <a:rPr lang="en-US" altLang="zh-CN" dirty="0" err="1" smtClean="0"/>
              <a:t>Sno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Cno</a:t>
            </a:r>
            <a:r>
              <a:rPr lang="en-US" altLang="zh-CN" dirty="0" smtClean="0"/>
              <a:t>),</a:t>
            </a:r>
            <a:endParaRPr lang="zh-CN" altLang="en-US" dirty="0" smtClean="0"/>
          </a:p>
          <a:p>
            <a:pPr marL="0" indent="0">
              <a:buNone/>
            </a:pPr>
            <a:r>
              <a:rPr lang="en-US" altLang="zh-CN" dirty="0" smtClean="0"/>
              <a:t>  FOREIGN KEY (</a:t>
            </a:r>
            <a:r>
              <a:rPr lang="en-US" altLang="zh-CN" dirty="0" err="1" smtClean="0"/>
              <a:t>Sno</a:t>
            </a:r>
            <a:r>
              <a:rPr lang="en-US" altLang="zh-CN" dirty="0" smtClean="0"/>
              <a:t>) REFERENCES Student(</a:t>
            </a:r>
            <a:r>
              <a:rPr lang="en-US" altLang="zh-CN" dirty="0" err="1" smtClean="0"/>
              <a:t>Sno</a:t>
            </a:r>
            <a:r>
              <a:rPr lang="en-US" altLang="zh-CN" dirty="0" smtClean="0"/>
              <a:t>),</a:t>
            </a:r>
            <a:endParaRPr lang="zh-CN" altLang="en-US" dirty="0" smtClean="0"/>
          </a:p>
          <a:p>
            <a:pPr marL="0" indent="0">
              <a:buNone/>
            </a:pPr>
            <a:r>
              <a:rPr lang="en-US" altLang="zh-CN" dirty="0" smtClean="0"/>
              <a:t>  FOREIGN KEY (</a:t>
            </a:r>
            <a:r>
              <a:rPr lang="en-US" altLang="zh-CN" dirty="0" err="1" smtClean="0"/>
              <a:t>Cno</a:t>
            </a:r>
            <a:r>
              <a:rPr lang="en-US" altLang="zh-CN" dirty="0" smtClean="0"/>
              <a:t>) REFERENCES Course(</a:t>
            </a:r>
            <a:r>
              <a:rPr lang="en-US" altLang="zh-CN" dirty="0" err="1" smtClean="0"/>
              <a:t>Cno</a:t>
            </a:r>
            <a:r>
              <a:rPr lang="en-US" altLang="zh-CN" dirty="0" smtClean="0"/>
              <a:t>) </a:t>
            </a:r>
          </a:p>
          <a:p>
            <a:pPr marL="0" indent="0">
              <a:buNone/>
            </a:pPr>
            <a:r>
              <a:rPr lang="en-US" altLang="zh-CN" dirty="0" smtClean="0"/>
              <a:t>)</a:t>
            </a:r>
            <a:endParaRPr lang="zh-CN" altLang="en-US" dirty="0" smtClean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信息工程学院 数据库应用</a:t>
            </a:r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88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</a:t>
            </a:r>
            <a:r>
              <a:rPr lang="en-US" altLang="zh-CN" dirty="0" smtClean="0"/>
              <a:t>4-2</a:t>
            </a:r>
            <a:r>
              <a:rPr lang="zh-CN" altLang="en-US" dirty="0" smtClean="0"/>
              <a:t>：创建有计算列的表</a:t>
            </a:r>
          </a:p>
        </p:txBody>
      </p:sp>
      <p:sp>
        <p:nvSpPr>
          <p:cNvPr id="1536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24000" lvl="1" indent="0">
              <a:buNone/>
            </a:pPr>
            <a:r>
              <a:rPr lang="en-US" altLang="zh-CN" dirty="0" smtClean="0"/>
              <a:t>CREATE TABLE </a:t>
            </a:r>
            <a:r>
              <a:rPr lang="en-US" altLang="zh-CN" dirty="0" err="1" smtClean="0"/>
              <a:t>CompTable</a:t>
            </a:r>
            <a:r>
              <a:rPr lang="en-US" altLang="zh-CN" dirty="0" smtClean="0"/>
              <a:t> (</a:t>
            </a:r>
            <a:endParaRPr lang="zh-CN" altLang="en-US" dirty="0" smtClean="0"/>
          </a:p>
          <a:p>
            <a:pPr marL="324000" lvl="1" indent="0">
              <a:buNone/>
            </a:pPr>
            <a:r>
              <a:rPr lang="en-US" altLang="zh-CN" dirty="0" smtClean="0"/>
              <a:t>   low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,</a:t>
            </a:r>
            <a:endParaRPr lang="zh-CN" altLang="en-US" dirty="0" smtClean="0"/>
          </a:p>
          <a:p>
            <a:pPr marL="324000" lvl="1" indent="0">
              <a:buNone/>
            </a:pPr>
            <a:r>
              <a:rPr lang="en-US" altLang="zh-CN" dirty="0" smtClean="0"/>
              <a:t>   high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,</a:t>
            </a:r>
            <a:endParaRPr lang="zh-CN" altLang="en-US" dirty="0" smtClean="0"/>
          </a:p>
          <a:p>
            <a:pPr marL="324000" lvl="1" indent="0">
              <a:buNone/>
            </a:pPr>
            <a:r>
              <a:rPr lang="en-US" altLang="zh-CN" dirty="0" smtClean="0"/>
              <a:t>   </a:t>
            </a:r>
            <a:r>
              <a:rPr lang="en-US" altLang="zh-CN" dirty="0" err="1" smtClean="0"/>
              <a:t>myavg</a:t>
            </a:r>
            <a:r>
              <a:rPr lang="en-US" altLang="zh-CN" dirty="0" smtClean="0"/>
              <a:t> AS (low + high)/2		--</a:t>
            </a:r>
            <a:r>
              <a:rPr lang="zh-CN" altLang="en-US" dirty="0" smtClean="0"/>
              <a:t>计算平均值</a:t>
            </a:r>
          </a:p>
          <a:p>
            <a:pPr marL="324000" lvl="1" indent="0">
              <a:buNone/>
            </a:pPr>
            <a:r>
              <a:rPr lang="en-US" altLang="zh-CN" dirty="0" smtClean="0"/>
              <a:t>)</a:t>
            </a:r>
            <a:endParaRPr lang="zh-CN" altLang="en-US" dirty="0" smtClean="0"/>
          </a:p>
          <a:p>
            <a:endParaRPr lang="zh-CN" altLang="en-US" dirty="0" smtClean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信息工程学院 数据库应用</a:t>
            </a:r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100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</a:t>
            </a:r>
            <a:r>
              <a:rPr lang="en-US" altLang="zh-CN" dirty="0" smtClean="0"/>
              <a:t>4-3</a:t>
            </a:r>
            <a:r>
              <a:rPr lang="zh-CN" altLang="en-US" dirty="0" smtClean="0"/>
              <a:t>：创建包含标识列的表</a:t>
            </a:r>
          </a:p>
        </p:txBody>
      </p:sp>
      <p:sp>
        <p:nvSpPr>
          <p:cNvPr id="1638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标识列的种子值为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，增量值也为</a:t>
            </a:r>
            <a:r>
              <a:rPr lang="en-US" altLang="zh-CN" dirty="0" smtClean="0"/>
              <a:t>1</a:t>
            </a:r>
            <a:r>
              <a:rPr lang="zh-CN" altLang="en-US" dirty="0" smtClean="0"/>
              <a:t>。</a:t>
            </a:r>
          </a:p>
          <a:p>
            <a:pPr marL="0" indent="0">
              <a:buNone/>
            </a:pPr>
            <a:r>
              <a:rPr lang="en-US" altLang="zh-CN" dirty="0" smtClean="0"/>
              <a:t>CREATE TABLE </a:t>
            </a:r>
            <a:r>
              <a:rPr lang="en-US" altLang="zh-CN" dirty="0" err="1" smtClean="0"/>
              <a:t>IDTable</a:t>
            </a:r>
            <a:r>
              <a:rPr lang="en-US" altLang="zh-CN" dirty="0" smtClean="0"/>
              <a:t> ( </a:t>
            </a:r>
            <a:endParaRPr lang="zh-CN" altLang="en-US" dirty="0" smtClean="0"/>
          </a:p>
          <a:p>
            <a:pPr marL="0" indent="0">
              <a:buNone/>
            </a:pPr>
            <a:r>
              <a:rPr lang="en-US" altLang="zh-CN" dirty="0" smtClean="0"/>
              <a:t>   SID  INT IDENTITY(1,1) NOT NULL,</a:t>
            </a:r>
            <a:endParaRPr lang="zh-CN" altLang="en-US" dirty="0" smtClean="0"/>
          </a:p>
          <a:p>
            <a:pPr marL="0" indent="0">
              <a:buNone/>
            </a:pPr>
            <a:r>
              <a:rPr lang="en-US" altLang="zh-CN" dirty="0" smtClean="0"/>
              <a:t>   Name VARCHAR(20)</a:t>
            </a:r>
            <a:endParaRPr lang="zh-CN" altLang="en-US" dirty="0" smtClean="0"/>
          </a:p>
          <a:p>
            <a:pPr marL="0" indent="0">
              <a:buNone/>
            </a:pPr>
            <a:r>
              <a:rPr lang="en-US" altLang="zh-CN" dirty="0" smtClean="0"/>
              <a:t>)</a:t>
            </a:r>
            <a:endParaRPr lang="zh-CN" altLang="en-US" dirty="0" smtClean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信息工程学院 数据库应用</a:t>
            </a:r>
            <a:endParaRPr 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0656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说明</a:t>
            </a:r>
          </a:p>
        </p:txBody>
      </p:sp>
      <p:sp>
        <p:nvSpPr>
          <p:cNvPr id="3174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一般情况下，在插入数据时不能为标识列提供值。标识列的值是系统自动生成的。</a:t>
            </a:r>
            <a:endParaRPr lang="en-US" altLang="zh-CN" dirty="0" smtClean="0"/>
          </a:p>
          <a:p>
            <a:r>
              <a:rPr lang="zh-CN" altLang="en-US" dirty="0" smtClean="0"/>
              <a:t>如果确实要为标识列提供值，则必须将表的</a:t>
            </a:r>
            <a:r>
              <a:rPr lang="en-US" altLang="zh-CN" dirty="0" smtClean="0"/>
              <a:t>IDENTITY_INSERT</a:t>
            </a:r>
            <a:r>
              <a:rPr lang="zh-CN" altLang="en-US" dirty="0" smtClean="0"/>
              <a:t>属性设置为</a:t>
            </a:r>
            <a:r>
              <a:rPr lang="en-US" altLang="zh-CN" dirty="0" smtClean="0"/>
              <a:t>ON</a:t>
            </a:r>
            <a:r>
              <a:rPr lang="zh-CN" altLang="en-US" dirty="0" smtClean="0"/>
              <a:t>（默认时该属性的值为</a:t>
            </a:r>
            <a:r>
              <a:rPr lang="en-US" altLang="zh-CN" dirty="0" smtClean="0"/>
              <a:t>OFF</a:t>
            </a:r>
            <a:r>
              <a:rPr lang="zh-CN" altLang="en-US" dirty="0" smtClean="0"/>
              <a:t>）。</a:t>
            </a:r>
            <a:endParaRPr lang="en-US" altLang="zh-CN" dirty="0" smtClean="0"/>
          </a:p>
          <a:p>
            <a:pPr marL="324000" lvl="1" indent="0">
              <a:buNone/>
            </a:pPr>
            <a:r>
              <a:rPr lang="en-US" altLang="zh-CN" dirty="0" smtClean="0"/>
              <a:t>SET IDENTITY_INSERT </a:t>
            </a:r>
          </a:p>
          <a:p>
            <a:pPr marL="324000" lvl="1" indent="0">
              <a:buNone/>
            </a:pPr>
            <a:r>
              <a:rPr lang="en-US" altLang="zh-CN" dirty="0" smtClean="0"/>
              <a:t>	[ </a:t>
            </a:r>
            <a:r>
              <a:rPr lang="en-US" altLang="zh-CN" dirty="0" err="1" smtClean="0"/>
              <a:t>database_name</a:t>
            </a:r>
            <a:r>
              <a:rPr lang="en-US" altLang="zh-CN" dirty="0" smtClean="0"/>
              <a:t>. [ </a:t>
            </a:r>
            <a:r>
              <a:rPr lang="en-US" altLang="zh-CN" dirty="0" err="1" smtClean="0"/>
              <a:t>schema_name</a:t>
            </a:r>
            <a:r>
              <a:rPr lang="en-US" altLang="zh-CN" dirty="0" smtClean="0"/>
              <a:t> ]. ] table</a:t>
            </a:r>
            <a:endParaRPr lang="zh-CN" altLang="en-US" dirty="0" smtClean="0"/>
          </a:p>
          <a:p>
            <a:pPr marL="324000" lvl="1" indent="0">
              <a:buNone/>
            </a:pPr>
            <a:r>
              <a:rPr lang="en-US" altLang="zh-CN" dirty="0" smtClean="0"/>
              <a:t> 	{ ON | OFF }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信息工程学院 数据库应用</a:t>
            </a:r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9378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架构</a:t>
            </a:r>
          </a:p>
        </p:txBody>
      </p:sp>
      <p:sp>
        <p:nvSpPr>
          <p:cNvPr id="614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架构（</a:t>
            </a:r>
            <a:r>
              <a:rPr lang="en-US" altLang="zh-CN" smtClean="0"/>
              <a:t>schema</a:t>
            </a:r>
            <a:r>
              <a:rPr lang="zh-CN" altLang="en-US" smtClean="0"/>
              <a:t>，也称为模式）是数据库下的一个逻辑命名空间，可以存放表、视图等数据库对象，它是一个数据库对象的容器。</a:t>
            </a:r>
            <a:endParaRPr lang="en-US" altLang="zh-CN" smtClean="0"/>
          </a:p>
          <a:p>
            <a:r>
              <a:rPr lang="zh-CN" altLang="en-US" smtClean="0"/>
              <a:t>一个数据库可包含一个或多个架构，由特定的授权用户所拥有。在同一个数据库中，架构名必须唯一。</a:t>
            </a:r>
            <a:endParaRPr lang="en-US" altLang="zh-CN" smtClean="0"/>
          </a:p>
          <a:p>
            <a:r>
              <a:rPr lang="zh-CN" altLang="en-US" smtClean="0"/>
              <a:t>架构对象的类型包括：基本表、视图、触发器等。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信息工程学院 数据库应用</a:t>
            </a:r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481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修改表结构</a:t>
            </a:r>
          </a:p>
        </p:txBody>
      </p:sp>
      <p:sp>
        <p:nvSpPr>
          <p:cNvPr id="327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可以使用</a:t>
            </a:r>
            <a:r>
              <a:rPr lang="en-US" altLang="zh-CN" smtClean="0"/>
              <a:t>ALTER TABLE</a:t>
            </a:r>
            <a:r>
              <a:rPr lang="zh-CN" altLang="en-US" smtClean="0"/>
              <a:t>语句实现。</a:t>
            </a:r>
            <a:endParaRPr lang="en-US" altLang="zh-CN" smtClean="0"/>
          </a:p>
          <a:p>
            <a:r>
              <a:rPr lang="en-US" altLang="zh-CN" smtClean="0"/>
              <a:t>ALTER TABLE</a:t>
            </a:r>
            <a:r>
              <a:rPr lang="zh-CN" altLang="en-US" smtClean="0"/>
              <a:t>语句可以对已定义的表进行添加列、删除列、修改列定义等操作，也可以进行添加和删除约束的操作。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信息工程学院 数据库应用</a:t>
            </a:r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21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修改</a:t>
            </a:r>
            <a:r>
              <a:rPr lang="zh-CN" altLang="en-US" dirty="0" smtClean="0"/>
              <a:t>表结构（续</a:t>
            </a:r>
            <a:r>
              <a:rPr lang="zh-CN" altLang="en-US" dirty="0"/>
              <a:t>）</a:t>
            </a:r>
          </a:p>
        </p:txBody>
      </p:sp>
      <p:sp>
        <p:nvSpPr>
          <p:cNvPr id="33795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1800" dirty="0" smtClean="0"/>
              <a:t>ALTER TABLE [</a:t>
            </a:r>
            <a:r>
              <a:rPr lang="en-US" altLang="zh-CN" sz="1800" dirty="0" err="1" smtClean="0"/>
              <a:t>database_name</a:t>
            </a:r>
            <a:r>
              <a:rPr lang="en-US" altLang="zh-CN" sz="1800" dirty="0" smtClean="0"/>
              <a:t>.[</a:t>
            </a:r>
            <a:r>
              <a:rPr lang="en-US" altLang="zh-CN" sz="1800" dirty="0" err="1" smtClean="0"/>
              <a:t>schema_name</a:t>
            </a:r>
            <a:r>
              <a:rPr lang="en-US" altLang="zh-CN" sz="1800" dirty="0" smtClean="0"/>
              <a:t>].| </a:t>
            </a:r>
            <a:r>
              <a:rPr lang="en-US" altLang="zh-CN" sz="1800" dirty="0" err="1" smtClean="0"/>
              <a:t>schema_name</a:t>
            </a:r>
            <a:r>
              <a:rPr lang="en-US" altLang="zh-CN" sz="1800" dirty="0" smtClean="0"/>
              <a:t> .] </a:t>
            </a:r>
            <a:r>
              <a:rPr lang="en-US" altLang="zh-CN" sz="1800" dirty="0" err="1" smtClean="0"/>
              <a:t>table_name</a:t>
            </a:r>
            <a:r>
              <a:rPr lang="en-US" altLang="zh-CN" sz="1800" dirty="0" smtClean="0"/>
              <a:t> </a:t>
            </a:r>
            <a:endParaRPr lang="zh-CN" altLang="en-US" sz="1800" dirty="0" smtClean="0"/>
          </a:p>
          <a:p>
            <a:pPr marL="0" indent="0">
              <a:buNone/>
            </a:pPr>
            <a:r>
              <a:rPr lang="en-US" altLang="zh-CN" sz="1800" dirty="0" smtClean="0"/>
              <a:t>{ </a:t>
            </a:r>
            <a:endParaRPr lang="zh-CN" altLang="en-US" sz="1800" dirty="0" smtClean="0"/>
          </a:p>
          <a:p>
            <a:pPr marL="0" indent="0">
              <a:buNone/>
            </a:pPr>
            <a:r>
              <a:rPr lang="en-US" altLang="zh-CN" sz="1800" dirty="0" smtClean="0"/>
              <a:t>    ALTER COLUMN </a:t>
            </a:r>
            <a:r>
              <a:rPr lang="en-US" altLang="zh-CN" sz="1800" dirty="0" err="1" smtClean="0"/>
              <a:t>column_name</a:t>
            </a:r>
            <a:r>
              <a:rPr lang="en-US" altLang="zh-CN" sz="1800" dirty="0" smtClean="0"/>
              <a:t>     </a:t>
            </a:r>
          </a:p>
          <a:p>
            <a:pPr marL="0" indent="0">
              <a:buNone/>
            </a:pPr>
            <a:r>
              <a:rPr lang="en-US" altLang="zh-CN" sz="1800" dirty="0" smtClean="0"/>
              <a:t>  { </a:t>
            </a:r>
            <a:endParaRPr lang="zh-CN" altLang="en-US" sz="1800" dirty="0" smtClean="0"/>
          </a:p>
          <a:p>
            <a:pPr marL="0" indent="0">
              <a:buNone/>
            </a:pPr>
            <a:r>
              <a:rPr lang="en-US" altLang="zh-CN" sz="1800" dirty="0" smtClean="0"/>
              <a:t>     [ </a:t>
            </a:r>
            <a:r>
              <a:rPr lang="en-US" altLang="zh-CN" sz="1800" dirty="0" err="1" smtClean="0"/>
              <a:t>type_schema_name</a:t>
            </a:r>
            <a:r>
              <a:rPr lang="en-US" altLang="zh-CN" sz="1800" dirty="0" smtClean="0"/>
              <a:t>.] </a:t>
            </a:r>
            <a:r>
              <a:rPr lang="en-US" altLang="zh-CN" sz="1800" dirty="0" err="1" smtClean="0"/>
              <a:t>type_name</a:t>
            </a:r>
            <a:r>
              <a:rPr lang="en-US" altLang="zh-CN" sz="1800" dirty="0" smtClean="0"/>
              <a:t> [({ precision[ , scale ] | max } ) ] </a:t>
            </a:r>
            <a:r>
              <a:rPr lang="zh-CN" altLang="en-US" sz="1800" dirty="0"/>
              <a:t> </a:t>
            </a:r>
            <a:r>
              <a:rPr lang="en-US" altLang="zh-CN" sz="1800" dirty="0" smtClean="0"/>
              <a:t>[ NULL | NOT NULL ]  } </a:t>
            </a:r>
            <a:endParaRPr lang="zh-CN" altLang="en-US" sz="1800" dirty="0" smtClean="0"/>
          </a:p>
          <a:p>
            <a:pPr marL="0" indent="0">
              <a:buNone/>
            </a:pPr>
            <a:r>
              <a:rPr lang="en-US" altLang="zh-CN" sz="1800" dirty="0" smtClean="0"/>
              <a:t>     | ADD  </a:t>
            </a:r>
          </a:p>
          <a:p>
            <a:pPr marL="0" indent="0">
              <a:buNone/>
            </a:pPr>
            <a:r>
              <a:rPr lang="en-US" altLang="zh-CN" sz="1800" dirty="0"/>
              <a:t> </a:t>
            </a:r>
            <a:r>
              <a:rPr lang="en-US" altLang="zh-CN" sz="1800" dirty="0" smtClean="0"/>
              <a:t>    { </a:t>
            </a:r>
            <a:r>
              <a:rPr lang="zh-CN" altLang="en-US" sz="1800" dirty="0"/>
              <a:t> </a:t>
            </a:r>
            <a:r>
              <a:rPr lang="en-US" altLang="zh-CN" sz="1800" dirty="0" smtClean="0"/>
              <a:t>&lt;</a:t>
            </a:r>
            <a:r>
              <a:rPr lang="en-US" altLang="zh-CN" sz="1800" dirty="0" err="1" smtClean="0"/>
              <a:t>column_definition</a:t>
            </a:r>
            <a:r>
              <a:rPr lang="en-US" altLang="zh-CN" sz="1800" dirty="0" smtClean="0"/>
              <a:t>&gt; |  &lt;</a:t>
            </a:r>
            <a:r>
              <a:rPr lang="en-US" altLang="zh-CN" sz="1800" dirty="0" err="1" smtClean="0"/>
              <a:t>computed_column_definition</a:t>
            </a:r>
            <a:r>
              <a:rPr lang="en-US" altLang="zh-CN" sz="1800" dirty="0" smtClean="0"/>
              <a:t>&gt;</a:t>
            </a:r>
            <a:r>
              <a:rPr lang="zh-CN" altLang="en-US" sz="1800" dirty="0"/>
              <a:t> </a:t>
            </a:r>
            <a:r>
              <a:rPr lang="en-US" altLang="zh-CN" sz="1800" dirty="0" smtClean="0"/>
              <a:t>|  &lt;</a:t>
            </a:r>
            <a:r>
              <a:rPr lang="en-US" altLang="zh-CN" sz="1800" dirty="0" err="1" smtClean="0"/>
              <a:t>table_constraint</a:t>
            </a:r>
            <a:r>
              <a:rPr lang="en-US" altLang="zh-CN" sz="1800" dirty="0" smtClean="0"/>
              <a:t>&gt; } [ ,...n ]</a:t>
            </a:r>
            <a:endParaRPr lang="zh-CN" altLang="en-US" sz="1800" dirty="0" smtClean="0"/>
          </a:p>
          <a:p>
            <a:pPr marL="0" indent="0">
              <a:buNone/>
            </a:pPr>
            <a:r>
              <a:rPr lang="en-US" altLang="zh-CN" sz="1800" dirty="0" smtClean="0"/>
              <a:t>     | DROP  </a:t>
            </a:r>
          </a:p>
          <a:p>
            <a:pPr marL="0" indent="0">
              <a:buNone/>
            </a:pPr>
            <a:r>
              <a:rPr lang="en-US" altLang="zh-CN" sz="1800" dirty="0"/>
              <a:t> </a:t>
            </a:r>
            <a:r>
              <a:rPr lang="en-US" altLang="zh-CN" sz="1800" dirty="0" smtClean="0"/>
              <a:t>    {  [ CONSTRAINT ] </a:t>
            </a:r>
            <a:r>
              <a:rPr lang="en-US" altLang="zh-CN" sz="1800" dirty="0" err="1" smtClean="0"/>
              <a:t>constraint_name</a:t>
            </a:r>
            <a:r>
              <a:rPr lang="en-US" altLang="zh-CN" sz="1800" dirty="0" smtClean="0"/>
              <a:t>  |  COLUMN </a:t>
            </a:r>
            <a:r>
              <a:rPr lang="en-US" altLang="zh-CN" sz="1800" dirty="0" err="1" smtClean="0"/>
              <a:t>column_name</a:t>
            </a:r>
            <a:r>
              <a:rPr lang="en-US" altLang="zh-CN" sz="1800" dirty="0" smtClean="0"/>
              <a:t> } [ ,...n ] </a:t>
            </a:r>
            <a:endParaRPr lang="zh-CN" altLang="en-US" sz="1800" dirty="0" smtClean="0"/>
          </a:p>
          <a:p>
            <a:pPr marL="0" indent="0">
              <a:buNone/>
            </a:pPr>
            <a:r>
              <a:rPr lang="en-US" altLang="zh-CN" sz="1800" dirty="0" smtClean="0"/>
              <a:t>} [ ; ]</a:t>
            </a:r>
            <a:endParaRPr lang="zh-CN" altLang="en-US" sz="1800" dirty="0" smtClean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信息工程学院 数据库应用</a:t>
            </a:r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382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</a:t>
            </a:r>
            <a:r>
              <a:rPr lang="en-US" altLang="zh-CN" dirty="0" smtClean="0"/>
              <a:t>4-4 </a:t>
            </a:r>
            <a:r>
              <a:rPr lang="zh-CN" altLang="en-US" dirty="0" smtClean="0"/>
              <a:t>修改表结构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例</a:t>
            </a:r>
            <a:r>
              <a:rPr lang="en-US" altLang="zh-CN" dirty="0" smtClean="0"/>
              <a:t>4-4-1 </a:t>
            </a:r>
            <a:r>
              <a:rPr lang="zh-CN" altLang="en-US" dirty="0" smtClean="0"/>
              <a:t>为</a:t>
            </a:r>
            <a:r>
              <a:rPr lang="en-US" dirty="0" smtClean="0"/>
              <a:t>SC</a:t>
            </a:r>
            <a:r>
              <a:rPr lang="zh-CN" altLang="en-US" dirty="0" smtClean="0"/>
              <a:t>表添加“修课类别”列，此列的定义为：</a:t>
            </a:r>
            <a:r>
              <a:rPr lang="en-US" dirty="0" smtClean="0"/>
              <a:t>Type  NCHAR(1)</a:t>
            </a:r>
            <a:r>
              <a:rPr lang="zh-CN" altLang="en-US" dirty="0" smtClean="0"/>
              <a:t>，允许空。</a:t>
            </a:r>
          </a:p>
          <a:p>
            <a:pPr marL="324000" lvl="1" indent="0">
              <a:buNone/>
            </a:pPr>
            <a:r>
              <a:rPr lang="en-US" dirty="0" smtClean="0"/>
              <a:t>ALTER TABLE SC  </a:t>
            </a:r>
          </a:p>
          <a:p>
            <a:pPr marL="324000" lvl="1" indent="0">
              <a:buNone/>
            </a:pPr>
            <a:r>
              <a:rPr lang="en-US" dirty="0" smtClean="0"/>
              <a:t>  ADD Type  NCHAR(1) NULL</a:t>
            </a:r>
            <a:endParaRPr lang="zh-CN" altLang="en-US" dirty="0" smtClean="0"/>
          </a:p>
          <a:p>
            <a:r>
              <a:rPr lang="zh-CN" altLang="en-US" dirty="0" smtClean="0"/>
              <a:t>例</a:t>
            </a:r>
            <a:r>
              <a:rPr lang="en-US" altLang="zh-CN" dirty="0" smtClean="0"/>
              <a:t>4-4-2 </a:t>
            </a:r>
            <a:r>
              <a:rPr lang="zh-CN" altLang="en-US" dirty="0" smtClean="0"/>
              <a:t>将新添加的</a:t>
            </a:r>
            <a:r>
              <a:rPr lang="en-US" dirty="0" smtClean="0"/>
              <a:t>Type</a:t>
            </a:r>
            <a:r>
              <a:rPr lang="zh-CN" altLang="en-US" dirty="0" smtClean="0"/>
              <a:t>列的数据类型改为</a:t>
            </a:r>
            <a:r>
              <a:rPr lang="en-US" dirty="0" smtClean="0"/>
              <a:t>NCHAR(2)</a:t>
            </a:r>
            <a:r>
              <a:rPr lang="zh-CN" altLang="en-US" dirty="0" smtClean="0"/>
              <a:t>。</a:t>
            </a:r>
          </a:p>
          <a:p>
            <a:pPr marL="324000" lvl="1" indent="0">
              <a:buNone/>
            </a:pPr>
            <a:r>
              <a:rPr lang="en-US" dirty="0" smtClean="0"/>
              <a:t>ALTER TABLE SC </a:t>
            </a:r>
          </a:p>
          <a:p>
            <a:pPr marL="324000" lvl="1" indent="0">
              <a:buNone/>
            </a:pPr>
            <a:r>
              <a:rPr lang="en-US" dirty="0" smtClean="0"/>
              <a:t> ALTER COLUMN Type NCHAR(2)</a:t>
            </a:r>
            <a:endParaRPr lang="zh-CN" altLang="en-US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信息工程学院 数据库应用</a:t>
            </a:r>
            <a:endParaRPr 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662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</a:t>
            </a:r>
            <a:r>
              <a:rPr lang="en-US" altLang="zh-CN" dirty="0" smtClean="0"/>
              <a:t>4-4</a:t>
            </a:r>
            <a:endParaRPr lang="zh-CN" altLang="en-US" dirty="0" smtClean="0"/>
          </a:p>
        </p:txBody>
      </p:sp>
      <p:sp>
        <p:nvSpPr>
          <p:cNvPr id="3584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例</a:t>
            </a:r>
            <a:r>
              <a:rPr lang="en-US" altLang="zh-CN" dirty="0" smtClean="0"/>
              <a:t>4-4-3 </a:t>
            </a:r>
            <a:r>
              <a:rPr lang="zh-CN" altLang="en-US" dirty="0" smtClean="0"/>
              <a:t>为</a:t>
            </a:r>
            <a:r>
              <a:rPr lang="en-US" altLang="zh-CN" dirty="0" smtClean="0"/>
              <a:t>Type</a:t>
            </a:r>
            <a:r>
              <a:rPr lang="zh-CN" altLang="en-US" dirty="0" smtClean="0"/>
              <a:t>列添加限定取值范围为</a:t>
            </a:r>
            <a:r>
              <a:rPr lang="en-US" altLang="zh-CN" dirty="0" smtClean="0"/>
              <a:t>{</a:t>
            </a:r>
            <a:r>
              <a:rPr lang="zh-CN" altLang="en-US" dirty="0" smtClean="0"/>
              <a:t>必修、重修、选修</a:t>
            </a:r>
            <a:r>
              <a:rPr lang="en-US" altLang="zh-CN" dirty="0" smtClean="0"/>
              <a:t>}</a:t>
            </a:r>
            <a:r>
              <a:rPr lang="zh-CN" altLang="en-US" dirty="0" smtClean="0"/>
              <a:t>的约束。</a:t>
            </a:r>
          </a:p>
          <a:p>
            <a:pPr marL="324000" lvl="1" indent="0">
              <a:buNone/>
            </a:pPr>
            <a:r>
              <a:rPr lang="en-US" altLang="zh-CN" dirty="0" smtClean="0"/>
              <a:t> ALTER TABLE SC</a:t>
            </a:r>
            <a:endParaRPr lang="zh-CN" altLang="en-US" dirty="0" smtClean="0"/>
          </a:p>
          <a:p>
            <a:pPr marL="324000" lvl="1" indent="0">
              <a:buNone/>
            </a:pPr>
            <a:r>
              <a:rPr lang="en-US" altLang="zh-CN" dirty="0" smtClean="0"/>
              <a:t>  ADD CHECK(Type IN ('</a:t>
            </a:r>
            <a:r>
              <a:rPr lang="zh-CN" altLang="en-US" dirty="0" smtClean="0"/>
              <a:t>必修</a:t>
            </a:r>
            <a:r>
              <a:rPr lang="en-US" altLang="zh-CN" dirty="0" smtClean="0"/>
              <a:t>', '</a:t>
            </a:r>
            <a:r>
              <a:rPr lang="zh-CN" altLang="en-US" dirty="0" smtClean="0"/>
              <a:t>重修</a:t>
            </a:r>
            <a:r>
              <a:rPr lang="en-US" altLang="zh-CN" dirty="0" smtClean="0"/>
              <a:t>', '</a:t>
            </a:r>
            <a:r>
              <a:rPr lang="zh-CN" altLang="en-US" dirty="0" smtClean="0"/>
              <a:t>选修</a:t>
            </a:r>
            <a:r>
              <a:rPr lang="en-US" altLang="zh-CN" dirty="0" smtClean="0"/>
              <a:t>'))</a:t>
            </a:r>
            <a:endParaRPr lang="zh-CN" altLang="en-US" dirty="0" smtClean="0"/>
          </a:p>
          <a:p>
            <a:r>
              <a:rPr lang="zh-CN" altLang="en-US" dirty="0" smtClean="0"/>
              <a:t>例</a:t>
            </a:r>
            <a:r>
              <a:rPr lang="en-US" altLang="zh-CN" dirty="0" smtClean="0"/>
              <a:t>4-4-4 </a:t>
            </a:r>
            <a:r>
              <a:rPr lang="zh-CN" altLang="en-US" dirty="0" smtClean="0"/>
              <a:t>删除</a:t>
            </a:r>
            <a:r>
              <a:rPr lang="en-US" altLang="zh-CN" dirty="0" smtClean="0"/>
              <a:t>SC</a:t>
            </a:r>
            <a:r>
              <a:rPr lang="zh-CN" altLang="en-US" dirty="0" smtClean="0"/>
              <a:t>表的“</a:t>
            </a:r>
            <a:r>
              <a:rPr lang="en-US" altLang="zh-CN" dirty="0" smtClean="0"/>
              <a:t>Type</a:t>
            </a:r>
            <a:r>
              <a:rPr lang="zh-CN" altLang="en-US" dirty="0" smtClean="0"/>
              <a:t>”列。 </a:t>
            </a:r>
          </a:p>
          <a:p>
            <a:pPr marL="324000" lvl="1" indent="0">
              <a:buNone/>
            </a:pPr>
            <a:r>
              <a:rPr lang="en-US" altLang="zh-CN" dirty="0" smtClean="0"/>
              <a:t>ALTER TABLE SC DROP COLUMN Type</a:t>
            </a:r>
            <a:endParaRPr lang="zh-CN" altLang="en-US" dirty="0" smtClean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信息工程学院 数据库应用</a:t>
            </a:r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6270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删除表</a:t>
            </a:r>
          </a:p>
        </p:txBody>
      </p:sp>
      <p:sp>
        <p:nvSpPr>
          <p:cNvPr id="3686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语法：</a:t>
            </a:r>
            <a:endParaRPr lang="en-US" altLang="zh-CN" dirty="0" smtClean="0"/>
          </a:p>
          <a:p>
            <a:pPr marL="324000" lvl="1" indent="0">
              <a:buNone/>
            </a:pPr>
            <a:r>
              <a:rPr lang="en-US" altLang="zh-CN" dirty="0"/>
              <a:t>DROP TABLE [ </a:t>
            </a:r>
            <a:r>
              <a:rPr lang="en-US" altLang="zh-CN" dirty="0" err="1"/>
              <a:t>database_name</a:t>
            </a:r>
            <a:r>
              <a:rPr lang="en-US" altLang="zh-CN" dirty="0"/>
              <a:t> . [ </a:t>
            </a:r>
            <a:r>
              <a:rPr lang="en-US" altLang="zh-CN" dirty="0" err="1"/>
              <a:t>schema_name</a:t>
            </a:r>
            <a:r>
              <a:rPr lang="en-US" altLang="zh-CN" dirty="0"/>
              <a:t> ] . | </a:t>
            </a:r>
            <a:r>
              <a:rPr lang="en-US" altLang="zh-CN" dirty="0" err="1"/>
              <a:t>schema_name</a:t>
            </a:r>
            <a:r>
              <a:rPr lang="en-US" altLang="zh-CN" dirty="0"/>
              <a:t> . ]</a:t>
            </a:r>
          </a:p>
          <a:p>
            <a:pPr marL="324000" lvl="1" indent="0"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table_name</a:t>
            </a:r>
            <a:r>
              <a:rPr lang="en-US" altLang="zh-CN" dirty="0"/>
              <a:t> [ ,...n ] [ ; ]</a:t>
            </a:r>
          </a:p>
          <a:p>
            <a:r>
              <a:rPr lang="zh-CN" altLang="en-US" dirty="0" smtClean="0"/>
              <a:t>例</a:t>
            </a:r>
            <a:r>
              <a:rPr lang="en-US" altLang="zh-CN" dirty="0" smtClean="0"/>
              <a:t>4-5 </a:t>
            </a:r>
            <a:r>
              <a:rPr lang="zh-CN" altLang="en-US" dirty="0" smtClean="0"/>
              <a:t>删除</a:t>
            </a:r>
            <a:r>
              <a:rPr lang="en-US" altLang="zh-CN" dirty="0" err="1" smtClean="0"/>
              <a:t>IDTable</a:t>
            </a:r>
            <a:r>
              <a:rPr lang="zh-CN" altLang="en-US" dirty="0" smtClean="0"/>
              <a:t>表。</a:t>
            </a:r>
          </a:p>
          <a:p>
            <a:pPr marL="324000" lvl="1" indent="0">
              <a:buNone/>
            </a:pPr>
            <a:r>
              <a:rPr lang="en-US" altLang="zh-CN" dirty="0" smtClean="0"/>
              <a:t>DROP TABLE </a:t>
            </a:r>
            <a:r>
              <a:rPr lang="en-US" altLang="zh-CN" dirty="0" err="1" smtClean="0"/>
              <a:t>IDTable</a:t>
            </a:r>
            <a:endParaRPr lang="zh-CN" altLang="en-US" dirty="0" smtClean="0"/>
          </a:p>
          <a:p>
            <a:r>
              <a:rPr lang="zh-CN" altLang="en-US" dirty="0" smtClean="0"/>
              <a:t>注意：如果被删除的表中有其他表对它的外键引用约束，则必须先删除外键所在的表，然后再删除被引用的表。</a:t>
            </a:r>
          </a:p>
          <a:p>
            <a:endParaRPr lang="zh-CN" altLang="en-US" dirty="0" smtClean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信息工程学院 数据库应用</a:t>
            </a:r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730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数据完整性约束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完整性约束条件的作用对象 </a:t>
            </a:r>
          </a:p>
          <a:p>
            <a:r>
              <a:rPr lang="zh-CN" altLang="en-US" smtClean="0"/>
              <a:t>实现数据完整性 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信息工程学院 数据库应用</a:t>
            </a:r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48443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完整性约束条件的作用对象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完整性检查是围绕完整性约束条件进行的，因此，完整性约束条件是完整性控制机制的核心。完整性约束条件的作用对象可以是表、元组和列。</a:t>
            </a:r>
          </a:p>
          <a:p>
            <a:pPr lvl="1"/>
            <a:r>
              <a:rPr lang="zh-CN" altLang="en-US" smtClean="0"/>
              <a:t>列级约束</a:t>
            </a:r>
          </a:p>
          <a:p>
            <a:pPr lvl="1"/>
            <a:r>
              <a:rPr lang="zh-CN" altLang="en-US" smtClean="0"/>
              <a:t>元组约束</a:t>
            </a:r>
          </a:p>
          <a:p>
            <a:pPr lvl="1"/>
            <a:r>
              <a:rPr lang="zh-CN" altLang="en-US" smtClean="0"/>
              <a:t>关系约束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信息工程学院 数据库应用</a:t>
            </a:r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1232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列级约束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列级约束主要是对列的类型、取值范围、精度等的约束，具体包括：</a:t>
            </a:r>
          </a:p>
          <a:p>
            <a:pPr lvl="1"/>
            <a:r>
              <a:rPr lang="zh-CN" altLang="en-US" smtClean="0"/>
              <a:t>对数据类型的约束：包括数据类型、长度、精度等</a:t>
            </a:r>
          </a:p>
          <a:p>
            <a:pPr lvl="1"/>
            <a:r>
              <a:rPr lang="zh-CN" altLang="en-US" smtClean="0"/>
              <a:t>对数据格式的约束：如规定学号的前两位表示学生的入学年份，第三位表示系的编号，第四位表示专业编号，第五位代表班的编号等等</a:t>
            </a:r>
          </a:p>
          <a:p>
            <a:pPr lvl="1"/>
            <a:r>
              <a:rPr lang="zh-CN" altLang="en-US" smtClean="0"/>
              <a:t>对取值范围的约束：如成绩取值范围为</a:t>
            </a:r>
            <a:r>
              <a:rPr lang="en-US" altLang="zh-CN" smtClean="0"/>
              <a:t>0</a:t>
            </a:r>
            <a:r>
              <a:rPr lang="zh-CN" altLang="en-US" smtClean="0"/>
              <a:t>～</a:t>
            </a:r>
            <a:r>
              <a:rPr lang="en-US" altLang="zh-CN" smtClean="0"/>
              <a:t>100</a:t>
            </a:r>
            <a:endParaRPr lang="zh-CN" altLang="en-US" smtClean="0"/>
          </a:p>
          <a:p>
            <a:pPr lvl="1"/>
            <a:r>
              <a:rPr lang="zh-CN" altLang="en-US" smtClean="0"/>
              <a:t>对空值的约束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信息工程学院 数据库应用</a:t>
            </a:r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19061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元组约束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元组的约束是元组中各个字段之间的联系的约束</a:t>
            </a:r>
          </a:p>
          <a:p>
            <a:r>
              <a:rPr lang="zh-CN" altLang="en-US" smtClean="0"/>
              <a:t>如</a:t>
            </a:r>
          </a:p>
          <a:p>
            <a:pPr lvl="1"/>
            <a:r>
              <a:rPr lang="zh-CN" altLang="en-US" smtClean="0"/>
              <a:t>开始日期小于结束日期</a:t>
            </a:r>
          </a:p>
          <a:p>
            <a:pPr lvl="1"/>
            <a:r>
              <a:rPr lang="zh-CN" altLang="en-US" smtClean="0"/>
              <a:t>最低工资小于最高工资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信息工程学院 数据库应用</a:t>
            </a:r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6379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关系约束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指若干元组之间、关系之间联系的约束</a:t>
            </a:r>
          </a:p>
          <a:p>
            <a:r>
              <a:rPr lang="zh-CN" altLang="en-US" smtClean="0"/>
              <a:t>如</a:t>
            </a:r>
            <a:endParaRPr lang="en-US" altLang="zh-CN" smtClean="0"/>
          </a:p>
          <a:p>
            <a:pPr lvl="1"/>
            <a:r>
              <a:rPr lang="zh-CN" altLang="en-US" smtClean="0"/>
              <a:t>学号的取值不能重复也不能取空值</a:t>
            </a:r>
          </a:p>
          <a:p>
            <a:pPr lvl="1"/>
            <a:r>
              <a:rPr lang="zh-CN" altLang="en-US" smtClean="0"/>
              <a:t>学生选课表中学号的取值受学生表中的学号取值的约束 </a:t>
            </a:r>
          </a:p>
          <a:p>
            <a:endParaRPr lang="zh-CN" altLang="en-US" smtClean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信息工程学院 数据库应用</a:t>
            </a:r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54884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定义架构</a:t>
            </a:r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>
          <a:xfrm>
            <a:off x="581192" y="1531886"/>
            <a:ext cx="11029615" cy="4297418"/>
          </a:xfrm>
        </p:spPr>
        <p:txBody>
          <a:bodyPr>
            <a:normAutofit fontScale="62500" lnSpcReduction="20000"/>
          </a:bodyPr>
          <a:lstStyle/>
          <a:p>
            <a:r>
              <a:rPr lang="zh-CN" altLang="en-US" dirty="0" smtClean="0"/>
              <a:t>语法：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CREATE SCHEMA &lt;</a:t>
            </a:r>
            <a:r>
              <a:rPr lang="en-US" altLang="zh-CN" dirty="0" err="1" smtClean="0"/>
              <a:t>schema_name_clause</a:t>
            </a:r>
            <a:r>
              <a:rPr lang="en-US" altLang="zh-CN" dirty="0"/>
              <a:t>&gt;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		[ &lt;</a:t>
            </a:r>
            <a:r>
              <a:rPr lang="en-US" altLang="zh-CN" dirty="0" err="1" smtClean="0"/>
              <a:t>schema_element</a:t>
            </a:r>
            <a:r>
              <a:rPr lang="en-US" altLang="zh-CN" dirty="0" smtClean="0"/>
              <a:t>&gt; [ ...n ] ]</a:t>
            </a:r>
          </a:p>
          <a:p>
            <a:pPr marL="0" indent="0">
              <a:buNone/>
            </a:pPr>
            <a:endParaRPr lang="zh-CN" altLang="en-US" dirty="0" smtClean="0"/>
          </a:p>
          <a:p>
            <a:pPr marL="0" indent="0">
              <a:buNone/>
            </a:pPr>
            <a:r>
              <a:rPr lang="en-US" altLang="zh-CN" dirty="0" smtClean="0"/>
              <a:t>&lt;</a:t>
            </a:r>
            <a:r>
              <a:rPr lang="en-US" altLang="zh-CN" dirty="0" err="1" smtClean="0"/>
              <a:t>schema_name_clause</a:t>
            </a:r>
            <a:r>
              <a:rPr lang="en-US" altLang="zh-CN" dirty="0" smtClean="0"/>
              <a:t>&gt; ::= {</a:t>
            </a:r>
            <a:endParaRPr lang="zh-CN" altLang="en-US" dirty="0" smtClean="0"/>
          </a:p>
          <a:p>
            <a:pPr marL="0" indent="0">
              <a:buNone/>
            </a:pPr>
            <a:r>
              <a:rPr lang="en-US" altLang="zh-CN" dirty="0" smtClean="0"/>
              <a:t>      </a:t>
            </a:r>
            <a:r>
              <a:rPr lang="en-US" altLang="zh-CN" dirty="0" err="1" smtClean="0"/>
              <a:t>schema_name</a:t>
            </a:r>
            <a:endParaRPr lang="zh-CN" altLang="en-US" dirty="0" smtClean="0"/>
          </a:p>
          <a:p>
            <a:pPr marL="0" indent="0">
              <a:buNone/>
            </a:pPr>
            <a:r>
              <a:rPr lang="en-US" altLang="zh-CN" dirty="0" smtClean="0"/>
              <a:t>    | AUTHORIZATION </a:t>
            </a:r>
            <a:r>
              <a:rPr lang="en-US" altLang="zh-CN" dirty="0" err="1" smtClean="0"/>
              <a:t>owner_name</a:t>
            </a:r>
            <a:endParaRPr lang="zh-CN" altLang="en-US" dirty="0" smtClean="0"/>
          </a:p>
          <a:p>
            <a:pPr marL="0" indent="0">
              <a:buNone/>
            </a:pPr>
            <a:r>
              <a:rPr lang="en-US" altLang="zh-CN" dirty="0" smtClean="0"/>
              <a:t>    | </a:t>
            </a:r>
            <a:r>
              <a:rPr lang="en-US" altLang="zh-CN" dirty="0" err="1" smtClean="0"/>
              <a:t>schema_name</a:t>
            </a:r>
            <a:r>
              <a:rPr lang="en-US" altLang="zh-CN" dirty="0" smtClean="0"/>
              <a:t> AUTHORIZATION </a:t>
            </a:r>
            <a:r>
              <a:rPr lang="en-US" altLang="zh-CN" dirty="0" err="1" smtClean="0"/>
              <a:t>owner_name</a:t>
            </a:r>
            <a:r>
              <a:rPr lang="en-US" altLang="zh-CN" dirty="0" smtClean="0"/>
              <a:t>  }</a:t>
            </a:r>
          </a:p>
          <a:p>
            <a:pPr marL="0" indent="0">
              <a:buNone/>
            </a:pPr>
            <a:endParaRPr lang="zh-CN" altLang="en-US" dirty="0" smtClean="0"/>
          </a:p>
          <a:p>
            <a:pPr marL="0" indent="0">
              <a:buNone/>
            </a:pPr>
            <a:r>
              <a:rPr lang="en-US" altLang="zh-CN" dirty="0" smtClean="0"/>
              <a:t>&lt;</a:t>
            </a:r>
            <a:r>
              <a:rPr lang="en-US" altLang="zh-CN" dirty="0" err="1" smtClean="0"/>
              <a:t>schema_element</a:t>
            </a:r>
            <a:r>
              <a:rPr lang="en-US" altLang="zh-CN" dirty="0" smtClean="0"/>
              <a:t>&gt; ::= { </a:t>
            </a:r>
            <a:endParaRPr lang="zh-CN" altLang="en-US" dirty="0" smtClean="0"/>
          </a:p>
          <a:p>
            <a:pPr marL="0" indent="0">
              <a:buNone/>
            </a:pPr>
            <a:r>
              <a:rPr lang="en-US" altLang="zh-CN" dirty="0" smtClean="0"/>
              <a:t>    </a:t>
            </a:r>
            <a:r>
              <a:rPr lang="en-US" altLang="zh-CN" dirty="0" err="1" smtClean="0"/>
              <a:t>table_definition</a:t>
            </a:r>
            <a:r>
              <a:rPr lang="en-US" altLang="zh-CN" dirty="0" smtClean="0"/>
              <a:t> | </a:t>
            </a:r>
            <a:r>
              <a:rPr lang="en-US" altLang="zh-CN" dirty="0" err="1" smtClean="0"/>
              <a:t>view_definition</a:t>
            </a:r>
            <a:r>
              <a:rPr lang="en-US" altLang="zh-CN" dirty="0" smtClean="0"/>
              <a:t> | </a:t>
            </a:r>
            <a:r>
              <a:rPr lang="en-US" altLang="zh-CN" dirty="0" err="1" smtClean="0"/>
              <a:t>grant_statement</a:t>
            </a:r>
            <a:r>
              <a:rPr lang="en-US" altLang="zh-CN" dirty="0" smtClean="0"/>
              <a:t> </a:t>
            </a:r>
          </a:p>
          <a:p>
            <a:pPr marL="0" indent="0">
              <a:buNone/>
            </a:pPr>
            <a:r>
              <a:rPr lang="en-US" altLang="zh-CN" dirty="0" smtClean="0"/>
              <a:t>   </a:t>
            </a:r>
            <a:r>
              <a:rPr lang="en-US" altLang="zh-CN" dirty="0" err="1" smtClean="0"/>
              <a:t>revoke_statement</a:t>
            </a:r>
            <a:r>
              <a:rPr lang="en-US" altLang="zh-CN" dirty="0" smtClean="0"/>
              <a:t> | </a:t>
            </a:r>
            <a:r>
              <a:rPr lang="en-US" altLang="zh-CN" dirty="0" err="1" smtClean="0"/>
              <a:t>deny_statement</a:t>
            </a:r>
            <a:r>
              <a:rPr lang="en-US" altLang="zh-CN" dirty="0" smtClean="0"/>
              <a:t>  }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信息工程学院 数据库应用</a:t>
            </a:r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510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实现数据完整性 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声明完整性 </a:t>
            </a:r>
          </a:p>
          <a:p>
            <a:pPr lvl="1"/>
            <a:r>
              <a:rPr lang="zh-CN" altLang="en-US" dirty="0" smtClean="0"/>
              <a:t>在表定义时声明 </a:t>
            </a:r>
          </a:p>
          <a:p>
            <a:pPr lvl="1"/>
            <a:r>
              <a:rPr lang="zh-CN" altLang="en-US" dirty="0" smtClean="0"/>
              <a:t>使用约束、缺省值</a:t>
            </a:r>
            <a:r>
              <a:rPr lang="en-US" altLang="zh-CN" dirty="0" smtClean="0"/>
              <a:t>(DEFAULT)</a:t>
            </a:r>
            <a:r>
              <a:rPr lang="zh-CN" altLang="en-US" dirty="0" smtClean="0"/>
              <a:t>等添加约束 </a:t>
            </a:r>
          </a:p>
          <a:p>
            <a:pPr lvl="1"/>
            <a:r>
              <a:rPr lang="zh-CN" altLang="en-US" dirty="0" smtClean="0"/>
              <a:t>由数据库管理系统自动加以保证 </a:t>
            </a:r>
          </a:p>
          <a:p>
            <a:r>
              <a:rPr lang="zh-CN" altLang="en-US" dirty="0" smtClean="0"/>
              <a:t>过程完整性 </a:t>
            </a:r>
          </a:p>
          <a:p>
            <a:pPr lvl="1"/>
            <a:r>
              <a:rPr lang="zh-CN" altLang="en-US" dirty="0" smtClean="0"/>
              <a:t>在服务器端用触发器（</a:t>
            </a:r>
            <a:r>
              <a:rPr lang="en-US" altLang="zh-CN" dirty="0" smtClean="0"/>
              <a:t>trigger</a:t>
            </a:r>
            <a:r>
              <a:rPr lang="zh-CN" altLang="en-US" dirty="0" smtClean="0"/>
              <a:t>）实现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信息工程学院 数据库应用</a:t>
            </a:r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37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</a:t>
            </a:r>
            <a:r>
              <a:rPr lang="en-US" altLang="zh-CN" dirty="0" smtClean="0"/>
              <a:t>4-6 </a:t>
            </a:r>
            <a:r>
              <a:rPr lang="zh-CN" altLang="en-US" dirty="0" smtClean="0"/>
              <a:t>表定义时声明完整性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CREATE TABLE </a:t>
            </a:r>
            <a:r>
              <a:rPr lang="zh-CN" altLang="en-US" dirty="0" smtClean="0"/>
              <a:t>工作表</a:t>
            </a:r>
          </a:p>
          <a:p>
            <a:pPr marL="0" indent="0">
              <a:buNone/>
            </a:pPr>
            <a:r>
              <a:rPr lang="en-US" altLang="zh-CN" dirty="0" smtClean="0"/>
              <a:t>(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工作编号 </a:t>
            </a:r>
            <a:r>
              <a:rPr lang="en-US" altLang="zh-CN" dirty="0" smtClean="0"/>
              <a:t>CHAR(6) PRIMARY KEY,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最低工资 </a:t>
            </a:r>
            <a:r>
              <a:rPr lang="en-US" altLang="zh-CN" dirty="0" smtClean="0"/>
              <a:t>NUMERIC(7,2) CHECK (</a:t>
            </a:r>
            <a:r>
              <a:rPr lang="zh-CN" altLang="en-US" dirty="0" smtClean="0"/>
              <a:t>最低工资 </a:t>
            </a:r>
            <a:r>
              <a:rPr lang="en-US" altLang="zh-CN" dirty="0" smtClean="0"/>
              <a:t>&gt;= 800),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最高工资 </a:t>
            </a:r>
            <a:r>
              <a:rPr lang="en-US" altLang="zh-CN" dirty="0" smtClean="0"/>
              <a:t>NUMERIC(7,2),</a:t>
            </a:r>
          </a:p>
          <a:p>
            <a:pPr marL="0" indent="0">
              <a:buNone/>
            </a:pPr>
            <a:r>
              <a:rPr lang="en-US" altLang="zh-CN" dirty="0" smtClean="0"/>
              <a:t>	CHECK(</a:t>
            </a:r>
            <a:r>
              <a:rPr lang="zh-CN" altLang="en-US" dirty="0" smtClean="0"/>
              <a:t>最高工资 </a:t>
            </a:r>
            <a:r>
              <a:rPr lang="en-US" altLang="zh-CN" dirty="0" smtClean="0"/>
              <a:t>&gt;= </a:t>
            </a:r>
            <a:r>
              <a:rPr lang="zh-CN" altLang="en-US" dirty="0" smtClean="0"/>
              <a:t>最低工资</a:t>
            </a:r>
            <a:r>
              <a:rPr lang="en-US" altLang="zh-CN" dirty="0" smtClean="0"/>
              <a:t>)</a:t>
            </a:r>
          </a:p>
          <a:p>
            <a:pPr marL="0" indent="0">
              <a:buNone/>
            </a:pP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信息工程学院 数据库应用</a:t>
            </a:r>
            <a:endParaRPr 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2419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</a:t>
            </a:r>
            <a:r>
              <a:rPr lang="en-US" altLang="zh-CN" dirty="0" smtClean="0"/>
              <a:t>4-6</a:t>
            </a:r>
            <a:r>
              <a:rPr lang="zh-CN" altLang="en-US" dirty="0" smtClean="0"/>
              <a:t>（续）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zh-CN" dirty="0" smtClean="0"/>
              <a:t>CREATE TABLE </a:t>
            </a:r>
            <a:r>
              <a:rPr lang="zh-CN" altLang="en-US" dirty="0" smtClean="0"/>
              <a:t>职工表</a:t>
            </a:r>
          </a:p>
          <a:p>
            <a:pPr marL="0" indent="0">
              <a:buNone/>
            </a:pPr>
            <a:r>
              <a:rPr lang="en-US" altLang="zh-CN" dirty="0" smtClean="0"/>
              <a:t>(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职工编号 </a:t>
            </a:r>
            <a:r>
              <a:rPr lang="en-US" altLang="zh-CN" dirty="0" smtClean="0"/>
              <a:t>CHAR(7) PRIMARY KEY,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姓名 </a:t>
            </a:r>
            <a:r>
              <a:rPr lang="en-US" altLang="zh-CN" dirty="0" smtClean="0"/>
              <a:t>NCHAR(5) NOT NULL,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工作编号 </a:t>
            </a:r>
            <a:r>
              <a:rPr lang="en-US" altLang="zh-CN" dirty="0" smtClean="0"/>
              <a:t>CHAR(6),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工资 </a:t>
            </a:r>
            <a:r>
              <a:rPr lang="en-US" altLang="zh-CN" dirty="0" smtClean="0"/>
              <a:t>NUMERIC(7,2) DEFAULT 1000,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电话号码 </a:t>
            </a:r>
            <a:r>
              <a:rPr lang="en-US" altLang="zh-CN" dirty="0" smtClean="0"/>
              <a:t>CHAR(8) UNIQUE ,</a:t>
            </a:r>
          </a:p>
          <a:p>
            <a:pPr marL="0" indent="0">
              <a:buNone/>
            </a:pPr>
            <a:r>
              <a:rPr lang="en-US" altLang="zh-CN" dirty="0" smtClean="0"/>
              <a:t>	CHECK(</a:t>
            </a:r>
            <a:r>
              <a:rPr lang="zh-CN" altLang="en-US" dirty="0" smtClean="0"/>
              <a:t>电话号码 </a:t>
            </a:r>
            <a:r>
              <a:rPr lang="en-US" altLang="zh-CN" dirty="0" smtClean="0"/>
              <a:t>LIKE '[0-9][0-9][0-9][0-9] [0-9][0-9][0-9][0-9]'),</a:t>
            </a:r>
          </a:p>
          <a:p>
            <a:pPr marL="0" indent="0">
              <a:buNone/>
            </a:pPr>
            <a:r>
              <a:rPr lang="en-US" altLang="zh-CN" dirty="0" smtClean="0"/>
              <a:t>	FOREIGN KEY(</a:t>
            </a:r>
            <a:r>
              <a:rPr lang="zh-CN" altLang="en-US" dirty="0" smtClean="0"/>
              <a:t>工作编号</a:t>
            </a:r>
            <a:r>
              <a:rPr lang="en-US" altLang="zh-CN" dirty="0" smtClean="0"/>
              <a:t>) REFERENCES </a:t>
            </a:r>
            <a:r>
              <a:rPr lang="zh-CN" altLang="en-US" dirty="0" smtClean="0"/>
              <a:t>工作表</a:t>
            </a:r>
            <a:r>
              <a:rPr lang="en-US" altLang="zh-CN" dirty="0" smtClean="0"/>
              <a:t>(</a:t>
            </a:r>
            <a:r>
              <a:rPr lang="zh-CN" altLang="en-US" dirty="0" smtClean="0"/>
              <a:t>工作编号</a:t>
            </a:r>
            <a:r>
              <a:rPr lang="en-US" altLang="zh-CN" dirty="0" smtClean="0"/>
              <a:t>) </a:t>
            </a:r>
          </a:p>
          <a:p>
            <a:pPr marL="0" indent="0">
              <a:buNone/>
            </a:pP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信息工程学院 数据库应用</a:t>
            </a:r>
            <a:endParaRPr 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12510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</a:t>
            </a:r>
            <a:r>
              <a:rPr lang="en-US" altLang="zh-CN" dirty="0" smtClean="0"/>
              <a:t>4-7 </a:t>
            </a:r>
            <a:r>
              <a:rPr lang="zh-CN" altLang="en-US" dirty="0" smtClean="0"/>
              <a:t>已创建完成的表添加完整性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dirty="0" smtClean="0"/>
              <a:t>CREATE TABLE </a:t>
            </a:r>
            <a:r>
              <a:rPr lang="en-US" altLang="en-US" dirty="0" err="1" smtClean="0"/>
              <a:t>工作表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en-US" dirty="0" smtClean="0"/>
              <a:t>(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en-US" altLang="en-US" dirty="0" err="1" smtClean="0"/>
              <a:t>工作编号</a:t>
            </a:r>
            <a:r>
              <a:rPr lang="en-US" altLang="zh-CN" dirty="0" smtClean="0"/>
              <a:t> </a:t>
            </a:r>
            <a:r>
              <a:rPr lang="en-US" altLang="en-US" dirty="0" smtClean="0"/>
              <a:t>CHAR(6)</a:t>
            </a:r>
            <a:r>
              <a:rPr lang="en-US" altLang="zh-CN" dirty="0" smtClean="0"/>
              <a:t> </a:t>
            </a:r>
            <a:r>
              <a:rPr lang="en-US" altLang="en-US" dirty="0" smtClean="0"/>
              <a:t>NOT NULL,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en-US" altLang="en-US" dirty="0" err="1" smtClean="0"/>
              <a:t>最低工资</a:t>
            </a:r>
            <a:r>
              <a:rPr lang="en-US" altLang="zh-CN" dirty="0" smtClean="0"/>
              <a:t> </a:t>
            </a:r>
            <a:r>
              <a:rPr lang="en-US" altLang="en-US" dirty="0" smtClean="0"/>
              <a:t>NUMERIC(7,2),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en-US" altLang="en-US" dirty="0" err="1" smtClean="0"/>
              <a:t>最高工资</a:t>
            </a:r>
            <a:r>
              <a:rPr lang="en-US" altLang="zh-CN" dirty="0" smtClean="0"/>
              <a:t> </a:t>
            </a:r>
            <a:r>
              <a:rPr lang="en-US" altLang="en-US" dirty="0" smtClean="0"/>
              <a:t>NUMERIC(7,2)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en-US" dirty="0" smtClean="0"/>
              <a:t>) </a:t>
            </a:r>
            <a:endParaRPr lang="en-US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信息工程学院 数据库应用</a:t>
            </a:r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4209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</a:t>
            </a:r>
            <a:r>
              <a:rPr lang="en-US" altLang="zh-CN" dirty="0" smtClean="0"/>
              <a:t>4-7</a:t>
            </a:r>
            <a:endParaRPr lang="zh-CN" altLang="en-US" dirty="0" smtClean="0"/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en-US" dirty="0" smtClean="0"/>
              <a:t>CREATE TABLE </a:t>
            </a:r>
            <a:r>
              <a:rPr lang="en-US" altLang="en-US" dirty="0" err="1" smtClean="0"/>
              <a:t>职工表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en-US" dirty="0" smtClean="0"/>
              <a:t>(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en-US" altLang="en-US" dirty="0" err="1" smtClean="0"/>
              <a:t>职工编号</a:t>
            </a:r>
            <a:r>
              <a:rPr lang="en-US" altLang="zh-CN" dirty="0" smtClean="0"/>
              <a:t> </a:t>
            </a:r>
            <a:r>
              <a:rPr lang="en-US" altLang="en-US" dirty="0" smtClean="0"/>
              <a:t>CHAR(7)</a:t>
            </a:r>
            <a:r>
              <a:rPr lang="en-US" altLang="zh-CN" dirty="0" smtClean="0"/>
              <a:t> </a:t>
            </a:r>
            <a:r>
              <a:rPr lang="en-US" altLang="en-US" dirty="0" smtClean="0"/>
              <a:t>NOT NULL,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en-US" altLang="en-US" dirty="0" err="1" smtClean="0"/>
              <a:t>姓名</a:t>
            </a:r>
            <a:r>
              <a:rPr lang="en-US" altLang="zh-CN" dirty="0" smtClean="0"/>
              <a:t> </a:t>
            </a:r>
            <a:r>
              <a:rPr lang="en-US" altLang="en-US" dirty="0" smtClean="0"/>
              <a:t>NCHAR(5)</a:t>
            </a:r>
            <a:r>
              <a:rPr lang="en-US" altLang="zh-CN" dirty="0" smtClean="0"/>
              <a:t> </a:t>
            </a:r>
            <a:r>
              <a:rPr lang="en-US" altLang="en-US" dirty="0" smtClean="0"/>
              <a:t>NOT NULL,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en-US" altLang="en-US" dirty="0" err="1" smtClean="0"/>
              <a:t>工作编号</a:t>
            </a:r>
            <a:r>
              <a:rPr lang="en-US" altLang="zh-CN" dirty="0" smtClean="0"/>
              <a:t> </a:t>
            </a:r>
            <a:r>
              <a:rPr lang="en-US" altLang="en-US" dirty="0" smtClean="0"/>
              <a:t>CHAR(6),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en-US" altLang="en-US" dirty="0" err="1" smtClean="0"/>
              <a:t>工资</a:t>
            </a:r>
            <a:r>
              <a:rPr lang="en-US" altLang="zh-CN" dirty="0" smtClean="0"/>
              <a:t> </a:t>
            </a:r>
            <a:r>
              <a:rPr lang="en-US" altLang="en-US" dirty="0" smtClean="0"/>
              <a:t>NUMERIC(7,2),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en-US" altLang="en-US" dirty="0" err="1" smtClean="0"/>
              <a:t>电话号码</a:t>
            </a:r>
            <a:r>
              <a:rPr lang="en-US" altLang="zh-CN" dirty="0" smtClean="0"/>
              <a:t> </a:t>
            </a:r>
            <a:r>
              <a:rPr lang="en-US" altLang="en-US" dirty="0" smtClean="0"/>
              <a:t>CHAR(8)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en-US" dirty="0" smtClean="0"/>
              <a:t>)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信息工程学院 数据库应用</a:t>
            </a:r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0506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PRIMARY KEY</a:t>
            </a:r>
            <a:r>
              <a:rPr lang="zh-CN" altLang="en-US" smtClean="0"/>
              <a:t>约束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保证实体完整性 </a:t>
            </a:r>
          </a:p>
          <a:p>
            <a:r>
              <a:rPr lang="zh-CN" altLang="en-US" dirty="0" smtClean="0"/>
              <a:t>每个表有且只有一个</a:t>
            </a:r>
            <a:r>
              <a:rPr lang="en-US" altLang="zh-CN" dirty="0" smtClean="0"/>
              <a:t>PRIMARY KEY</a:t>
            </a:r>
            <a:r>
              <a:rPr lang="zh-CN" altLang="en-US" dirty="0" smtClean="0"/>
              <a:t>约束 </a:t>
            </a:r>
          </a:p>
          <a:p>
            <a:r>
              <a:rPr lang="zh-CN" altLang="en-US" dirty="0" smtClean="0"/>
              <a:t>格式</a:t>
            </a:r>
          </a:p>
          <a:p>
            <a:pPr marL="324000" lvl="1" indent="0">
              <a:buNone/>
            </a:pPr>
            <a:r>
              <a:rPr lang="en-US" altLang="zh-CN" dirty="0" smtClean="0"/>
              <a:t>ALTER TABLE </a:t>
            </a:r>
            <a:r>
              <a:rPr lang="zh-CN" altLang="en-US" dirty="0" smtClean="0"/>
              <a:t>表名</a:t>
            </a:r>
          </a:p>
          <a:p>
            <a:pPr marL="324000" lvl="1" indent="0">
              <a:buNone/>
            </a:pPr>
            <a:r>
              <a:rPr lang="zh-CN" altLang="en-US" dirty="0" smtClean="0"/>
              <a:t>     </a:t>
            </a:r>
            <a:r>
              <a:rPr lang="en-US" altLang="zh-CN" dirty="0" smtClean="0"/>
              <a:t>ADD [ CONSTAINT </a:t>
            </a:r>
            <a:r>
              <a:rPr lang="zh-CN" altLang="en-US" dirty="0" smtClean="0"/>
              <a:t>约束名 </a:t>
            </a:r>
            <a:r>
              <a:rPr lang="en-US" altLang="zh-CN" dirty="0" smtClean="0"/>
              <a:t>]</a:t>
            </a:r>
          </a:p>
          <a:p>
            <a:pPr marL="324000" lvl="1" indent="0">
              <a:buNone/>
            </a:pPr>
            <a:r>
              <a:rPr lang="en-US" altLang="zh-CN" dirty="0" smtClean="0"/>
              <a:t>     PRIMARY KEY ( </a:t>
            </a:r>
            <a:r>
              <a:rPr lang="zh-CN" altLang="en-US" dirty="0" smtClean="0"/>
              <a:t>列名 </a:t>
            </a:r>
            <a:r>
              <a:rPr lang="en-US" altLang="zh-CN" dirty="0" smtClean="0"/>
              <a:t>[, … n ] )</a:t>
            </a:r>
            <a:endParaRPr lang="zh-CN" altLang="en-US" dirty="0" smtClean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信息工程学院 数据库应用</a:t>
            </a:r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08511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主键示例</a:t>
            </a:r>
            <a:r>
              <a:rPr lang="en-US" altLang="zh-CN" dirty="0" smtClean="0"/>
              <a:t>4-7-1</a:t>
            </a:r>
            <a:endParaRPr lang="zh-CN" altLang="en-US" dirty="0" smtClean="0"/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例</a:t>
            </a:r>
            <a:r>
              <a:rPr lang="en-US" altLang="zh-CN" dirty="0" smtClean="0"/>
              <a:t>4-7-1 </a:t>
            </a:r>
            <a:r>
              <a:rPr lang="zh-CN" altLang="en-US" dirty="0" smtClean="0"/>
              <a:t>对职工表和工作表分别添加主码约束</a:t>
            </a:r>
          </a:p>
          <a:p>
            <a:pPr marL="324000" lvl="1" indent="0">
              <a:buNone/>
            </a:pPr>
            <a:r>
              <a:rPr lang="en-US" altLang="zh-CN" dirty="0" smtClean="0"/>
              <a:t>ALTER TABLE </a:t>
            </a:r>
            <a:r>
              <a:rPr lang="zh-CN" altLang="en-US" dirty="0" smtClean="0"/>
              <a:t>职工表</a:t>
            </a:r>
          </a:p>
          <a:p>
            <a:pPr marL="324000" lvl="1" indent="0">
              <a:buNone/>
            </a:pPr>
            <a:r>
              <a:rPr lang="zh-CN" altLang="en-US" dirty="0" smtClean="0"/>
              <a:t>  </a:t>
            </a:r>
            <a:r>
              <a:rPr lang="en-US" altLang="zh-CN" dirty="0" smtClean="0"/>
              <a:t>ADD  CONSTRAINT  PK_EMP</a:t>
            </a:r>
          </a:p>
          <a:p>
            <a:pPr marL="324000" lvl="1" indent="0">
              <a:buNone/>
            </a:pPr>
            <a:r>
              <a:rPr lang="en-US" altLang="zh-CN" dirty="0" smtClean="0"/>
              <a:t>  PRIMARY KEY(</a:t>
            </a:r>
            <a:r>
              <a:rPr lang="zh-CN" altLang="en-US" dirty="0" smtClean="0"/>
              <a:t>职工编号</a:t>
            </a:r>
            <a:r>
              <a:rPr lang="en-US" altLang="zh-CN" dirty="0" smtClean="0"/>
              <a:t>)</a:t>
            </a:r>
            <a:endParaRPr lang="zh-CN" altLang="en-US" dirty="0" smtClean="0"/>
          </a:p>
          <a:p>
            <a:pPr lvl="1"/>
            <a:endParaRPr lang="zh-CN" altLang="en-US" dirty="0" smtClean="0"/>
          </a:p>
          <a:p>
            <a:pPr marL="324000" lvl="1" indent="0">
              <a:buNone/>
            </a:pPr>
            <a:r>
              <a:rPr lang="en-US" altLang="zh-CN" dirty="0" smtClean="0"/>
              <a:t>ALTER TABLE </a:t>
            </a:r>
            <a:r>
              <a:rPr lang="zh-CN" altLang="en-US" dirty="0" smtClean="0"/>
              <a:t>工作表</a:t>
            </a:r>
          </a:p>
          <a:p>
            <a:pPr marL="324000" lvl="1" indent="0">
              <a:buNone/>
            </a:pPr>
            <a:r>
              <a:rPr lang="zh-CN" altLang="en-US" dirty="0" smtClean="0"/>
              <a:t>  </a:t>
            </a:r>
            <a:r>
              <a:rPr lang="en-US" altLang="zh-CN" dirty="0" smtClean="0"/>
              <a:t>ADD  CONSTRAINT  PK_JOB</a:t>
            </a:r>
          </a:p>
          <a:p>
            <a:pPr marL="324000" lvl="1" indent="0">
              <a:buNone/>
            </a:pPr>
            <a:r>
              <a:rPr lang="en-US" altLang="zh-CN" dirty="0" smtClean="0"/>
              <a:t>  PRIMARY KEY(</a:t>
            </a:r>
            <a:r>
              <a:rPr lang="zh-CN" altLang="en-US" dirty="0" smtClean="0"/>
              <a:t>工作编号</a:t>
            </a:r>
            <a:r>
              <a:rPr lang="en-US" altLang="zh-CN" dirty="0" smtClean="0"/>
              <a:t>)</a:t>
            </a:r>
            <a:endParaRPr lang="zh-CN" altLang="en-US" dirty="0" smtClean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信息工程学院 数据库应用</a:t>
            </a:r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24580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UNIQUE</a:t>
            </a:r>
            <a:r>
              <a:rPr lang="zh-CN" altLang="en-US" smtClean="0"/>
              <a:t>约束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确保在非主键列中不输入重复值。 </a:t>
            </a:r>
          </a:p>
          <a:p>
            <a:r>
              <a:rPr lang="zh-CN" altLang="en-US" dirty="0" smtClean="0"/>
              <a:t>应用在客观具有唯一性质的列上，如身份证号、社会保险号等。</a:t>
            </a:r>
          </a:p>
          <a:p>
            <a:r>
              <a:rPr lang="zh-CN" altLang="en-US" dirty="0" smtClean="0"/>
              <a:t>格式</a:t>
            </a:r>
          </a:p>
          <a:p>
            <a:pPr marL="324000" lvl="1" indent="0">
              <a:buNone/>
            </a:pPr>
            <a:r>
              <a:rPr lang="en-US" altLang="zh-CN" dirty="0" smtClean="0"/>
              <a:t>ALTER TABLE </a:t>
            </a:r>
            <a:r>
              <a:rPr lang="zh-CN" altLang="en-US" dirty="0" smtClean="0"/>
              <a:t>表名</a:t>
            </a:r>
          </a:p>
          <a:p>
            <a:pPr marL="324000" lvl="1" indent="0">
              <a:buNone/>
            </a:pPr>
            <a:r>
              <a:rPr lang="zh-CN" altLang="en-US" dirty="0" smtClean="0"/>
              <a:t>  </a:t>
            </a:r>
            <a:r>
              <a:rPr lang="en-US" altLang="zh-CN" dirty="0" smtClean="0"/>
              <a:t>ADD [ CONSTRAINT </a:t>
            </a:r>
            <a:r>
              <a:rPr lang="zh-CN" altLang="en-US" dirty="0" smtClean="0"/>
              <a:t>约束名 </a:t>
            </a:r>
            <a:r>
              <a:rPr lang="en-US" altLang="zh-CN" dirty="0" smtClean="0"/>
              <a:t>]</a:t>
            </a:r>
          </a:p>
          <a:p>
            <a:pPr marL="324000" lvl="1" indent="0">
              <a:buNone/>
            </a:pPr>
            <a:r>
              <a:rPr lang="en-US" altLang="zh-CN" dirty="0" smtClean="0"/>
              <a:t>  UNIQUE</a:t>
            </a:r>
            <a:r>
              <a:rPr lang="zh-CN" altLang="en-US" dirty="0" smtClean="0"/>
              <a:t>（</a:t>
            </a:r>
            <a:r>
              <a:rPr lang="en-US" altLang="zh-CN" dirty="0" smtClean="0"/>
              <a:t>&lt;</a:t>
            </a:r>
            <a:r>
              <a:rPr lang="zh-CN" altLang="en-US" dirty="0" smtClean="0"/>
              <a:t>列名</a:t>
            </a:r>
            <a:r>
              <a:rPr lang="en-US" altLang="zh-CN" dirty="0" smtClean="0"/>
              <a:t>&gt; [, … n] </a:t>
            </a:r>
            <a:r>
              <a:rPr lang="zh-CN" altLang="en-US" dirty="0" smtClean="0"/>
              <a:t>）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信息工程学院 数据库应用</a:t>
            </a:r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3475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唯一值约束示例</a:t>
            </a:r>
            <a:r>
              <a:rPr lang="en-US" altLang="zh-CN" dirty="0" smtClean="0"/>
              <a:t>4-7-2</a:t>
            </a:r>
            <a:endParaRPr lang="zh-CN" altLang="en-US" dirty="0" smtClean="0"/>
          </a:p>
        </p:txBody>
      </p:sp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例</a:t>
            </a:r>
            <a:r>
              <a:rPr lang="en-US" altLang="zh-CN" dirty="0" smtClean="0"/>
              <a:t>4-7-2 </a:t>
            </a:r>
            <a:r>
              <a:rPr lang="zh-CN" altLang="en-US" dirty="0" smtClean="0"/>
              <a:t>为职工表的“电话号码”列添加</a:t>
            </a:r>
            <a:r>
              <a:rPr lang="en-US" altLang="zh-CN" dirty="0" smtClean="0"/>
              <a:t>UNIQUE</a:t>
            </a:r>
            <a:r>
              <a:rPr lang="zh-CN" altLang="en-US" dirty="0" smtClean="0"/>
              <a:t>约束</a:t>
            </a:r>
          </a:p>
          <a:p>
            <a:pPr marL="324000" lvl="1" indent="0">
              <a:buNone/>
            </a:pPr>
            <a:r>
              <a:rPr lang="en-US" altLang="zh-CN" dirty="0" smtClean="0"/>
              <a:t>ALTER TABLE </a:t>
            </a:r>
            <a:r>
              <a:rPr lang="zh-CN" altLang="en-US" dirty="0" smtClean="0"/>
              <a:t>职工表</a:t>
            </a:r>
          </a:p>
          <a:p>
            <a:pPr marL="324000" lvl="1" indent="0">
              <a:buNone/>
            </a:pPr>
            <a:r>
              <a:rPr lang="zh-CN" altLang="en-US" dirty="0" smtClean="0"/>
              <a:t>  </a:t>
            </a:r>
            <a:r>
              <a:rPr lang="en-US" altLang="zh-CN" dirty="0" smtClean="0"/>
              <a:t>ADD CONSTRAINT UK_SID</a:t>
            </a:r>
          </a:p>
          <a:p>
            <a:pPr marL="324000" lvl="1" indent="0">
              <a:buNone/>
            </a:pPr>
            <a:r>
              <a:rPr lang="en-US" altLang="zh-CN" dirty="0" smtClean="0"/>
              <a:t>  UNIQUE</a:t>
            </a:r>
            <a:r>
              <a:rPr lang="zh-CN" altLang="en-US" dirty="0" smtClean="0"/>
              <a:t> </a:t>
            </a:r>
            <a:r>
              <a:rPr lang="en-US" altLang="zh-CN" dirty="0" smtClean="0"/>
              <a:t>(</a:t>
            </a:r>
            <a:r>
              <a:rPr lang="zh-CN" altLang="en-US" dirty="0" smtClean="0"/>
              <a:t>电话号码</a:t>
            </a:r>
            <a:r>
              <a:rPr lang="en-US" altLang="zh-CN" dirty="0" smtClean="0"/>
              <a:t>)</a:t>
            </a:r>
            <a:endParaRPr lang="zh-CN" altLang="en-US" dirty="0" smtClean="0"/>
          </a:p>
          <a:p>
            <a:endParaRPr lang="zh-CN" altLang="en-US" dirty="0" smtClean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信息工程学院 数据库应用</a:t>
            </a:r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5077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FOREIGN KEY</a:t>
            </a:r>
            <a:r>
              <a:rPr lang="zh-CN" altLang="en-US" smtClean="0"/>
              <a:t>约束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用于建立和加强两个表数据之间的连接的一列或多列 </a:t>
            </a:r>
          </a:p>
          <a:p>
            <a:r>
              <a:rPr lang="zh-CN" altLang="en-US" dirty="0" smtClean="0"/>
              <a:t>格式</a:t>
            </a:r>
          </a:p>
          <a:p>
            <a:pPr marL="324000" lvl="1" indent="0">
              <a:buNone/>
            </a:pPr>
            <a:r>
              <a:rPr lang="en-US" altLang="zh-CN" dirty="0" smtClean="0"/>
              <a:t>ALTER TABLE </a:t>
            </a:r>
            <a:r>
              <a:rPr lang="zh-CN" altLang="en-US" dirty="0" smtClean="0"/>
              <a:t>表名</a:t>
            </a:r>
          </a:p>
          <a:p>
            <a:pPr marL="324000" lvl="1" indent="0"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ADD [ CONSTRAINT </a:t>
            </a:r>
            <a:r>
              <a:rPr lang="zh-CN" altLang="en-US" dirty="0" smtClean="0"/>
              <a:t>约束名 </a:t>
            </a:r>
            <a:r>
              <a:rPr lang="en-US" altLang="zh-CN" dirty="0" smtClean="0"/>
              <a:t>]</a:t>
            </a:r>
          </a:p>
          <a:p>
            <a:pPr marL="324000" lvl="1" indent="0">
              <a:buNone/>
            </a:pPr>
            <a:r>
              <a:rPr lang="en-US" altLang="zh-CN" dirty="0" smtClean="0"/>
              <a:t>	FOREIGN KEY</a:t>
            </a:r>
            <a:r>
              <a:rPr lang="zh-CN" altLang="en-US" dirty="0" smtClean="0"/>
              <a:t>（</a:t>
            </a:r>
            <a:r>
              <a:rPr lang="en-US" altLang="zh-CN" dirty="0" smtClean="0"/>
              <a:t>&lt;</a:t>
            </a:r>
            <a:r>
              <a:rPr lang="zh-CN" altLang="en-US" dirty="0" smtClean="0"/>
              <a:t>列名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）</a:t>
            </a:r>
          </a:p>
          <a:p>
            <a:pPr marL="324000" lvl="1" indent="0"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REFERENCES </a:t>
            </a:r>
            <a:r>
              <a:rPr lang="zh-CN" altLang="en-US" dirty="0" smtClean="0"/>
              <a:t>引用表名（</a:t>
            </a:r>
            <a:r>
              <a:rPr lang="en-US" altLang="zh-CN" dirty="0" smtClean="0"/>
              <a:t>&lt;</a:t>
            </a:r>
            <a:r>
              <a:rPr lang="zh-CN" altLang="en-US" dirty="0" smtClean="0"/>
              <a:t>列名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）</a:t>
            </a:r>
          </a:p>
          <a:p>
            <a:endParaRPr lang="zh-CN" altLang="en-US" dirty="0" smtClean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信息工程学院 数据库应用</a:t>
            </a:r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7718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示例</a:t>
            </a:r>
          </a:p>
        </p:txBody>
      </p:sp>
      <p:sp>
        <p:nvSpPr>
          <p:cNvPr id="819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例</a:t>
            </a:r>
            <a:r>
              <a:rPr lang="en-US" altLang="zh-CN" dirty="0" smtClean="0"/>
              <a:t>4-1</a:t>
            </a:r>
            <a:r>
              <a:rPr lang="zh-CN" altLang="en-US" dirty="0" smtClean="0"/>
              <a:t> 为用户“</a:t>
            </a:r>
            <a:r>
              <a:rPr lang="en-US" altLang="zh-CN" dirty="0" smtClean="0"/>
              <a:t>U1</a:t>
            </a:r>
            <a:r>
              <a:rPr lang="zh-CN" altLang="en-US" dirty="0" smtClean="0"/>
              <a:t>”定义一个架构，架构名为“</a:t>
            </a:r>
            <a:r>
              <a:rPr lang="en-US" altLang="zh-CN" dirty="0" err="1" smtClean="0"/>
              <a:t>Salse</a:t>
            </a:r>
            <a:r>
              <a:rPr lang="zh-CN" altLang="en-US" dirty="0" smtClean="0"/>
              <a:t>”。</a:t>
            </a:r>
          </a:p>
          <a:p>
            <a:pPr marL="324000" lvl="1" indent="0">
              <a:buNone/>
            </a:pPr>
            <a:r>
              <a:rPr lang="en-US" altLang="zh-CN" dirty="0" smtClean="0"/>
              <a:t>CREATE SCHEMA </a:t>
            </a:r>
            <a:r>
              <a:rPr lang="en-US" altLang="zh-CN" dirty="0" err="1" smtClean="0"/>
              <a:t>Salse</a:t>
            </a:r>
            <a:r>
              <a:rPr lang="en-US" altLang="zh-CN" dirty="0" smtClean="0"/>
              <a:t> AUTHORIZATION U1</a:t>
            </a:r>
          </a:p>
          <a:p>
            <a:endParaRPr lang="zh-CN" altLang="en-US" dirty="0" smtClean="0"/>
          </a:p>
          <a:p>
            <a:endParaRPr lang="zh-CN" altLang="en-US" dirty="0" smtClean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信息工程学院 数据库应用</a:t>
            </a:r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727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外键约束示例</a:t>
            </a:r>
            <a:r>
              <a:rPr lang="en-US" altLang="zh-CN" dirty="0" smtClean="0"/>
              <a:t>4-7-3</a:t>
            </a:r>
            <a:endParaRPr lang="zh-CN" altLang="en-US" dirty="0" smtClean="0"/>
          </a:p>
        </p:txBody>
      </p:sp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例</a:t>
            </a:r>
            <a:r>
              <a:rPr lang="en-US" altLang="zh-CN" dirty="0" smtClean="0"/>
              <a:t>4-7-3 </a:t>
            </a:r>
            <a:r>
              <a:rPr lang="zh-CN" altLang="en-US" dirty="0" smtClean="0"/>
              <a:t>为职工表的工作编号添加外码引用约束，此列引用工作表的工作编号列。</a:t>
            </a:r>
          </a:p>
          <a:p>
            <a:pPr marL="324000" lvl="1" indent="0">
              <a:buNone/>
            </a:pPr>
            <a:r>
              <a:rPr lang="en-US" altLang="zh-CN" dirty="0" smtClean="0"/>
              <a:t>ALTER TABLE </a:t>
            </a:r>
            <a:r>
              <a:rPr lang="zh-CN" altLang="en-US" dirty="0" smtClean="0"/>
              <a:t>职工表</a:t>
            </a:r>
          </a:p>
          <a:p>
            <a:pPr marL="324000" lvl="1" indent="0">
              <a:buNone/>
            </a:pPr>
            <a:r>
              <a:rPr lang="zh-CN" altLang="en-US" dirty="0" smtClean="0"/>
              <a:t>  </a:t>
            </a:r>
            <a:r>
              <a:rPr lang="en-US" altLang="zh-CN" dirty="0" smtClean="0"/>
              <a:t>ADD CONSTRAINT </a:t>
            </a:r>
            <a:r>
              <a:rPr lang="en-US" altLang="zh-CN" dirty="0" err="1" smtClean="0"/>
              <a:t>FK_job_id</a:t>
            </a:r>
            <a:endParaRPr lang="en-US" altLang="zh-CN" dirty="0" smtClean="0"/>
          </a:p>
          <a:p>
            <a:pPr marL="324000" lvl="1" indent="0">
              <a:buNone/>
            </a:pPr>
            <a:r>
              <a:rPr lang="en-US" altLang="zh-CN" dirty="0" smtClean="0"/>
              <a:t>  FOREIGN KEY(</a:t>
            </a:r>
            <a:r>
              <a:rPr lang="zh-CN" altLang="en-US" dirty="0" smtClean="0"/>
              <a:t>工作编号</a:t>
            </a:r>
            <a:r>
              <a:rPr lang="en-US" altLang="zh-CN" dirty="0" smtClean="0"/>
              <a:t>)</a:t>
            </a:r>
            <a:endParaRPr lang="zh-CN" altLang="en-US" dirty="0" smtClean="0"/>
          </a:p>
          <a:p>
            <a:pPr marL="324000" lvl="1" indent="0">
              <a:buNone/>
            </a:pPr>
            <a:r>
              <a:rPr lang="zh-CN" altLang="en-US" dirty="0" smtClean="0"/>
              <a:t>  </a:t>
            </a:r>
            <a:r>
              <a:rPr lang="en-US" altLang="zh-CN" dirty="0" smtClean="0"/>
              <a:t>REFERENCES </a:t>
            </a:r>
            <a:r>
              <a:rPr lang="zh-CN" altLang="en-US" dirty="0" smtClean="0"/>
              <a:t>工作表</a:t>
            </a:r>
            <a:r>
              <a:rPr lang="en-US" altLang="zh-CN" dirty="0" smtClean="0"/>
              <a:t>(</a:t>
            </a:r>
            <a:r>
              <a:rPr lang="zh-CN" altLang="en-US" dirty="0" smtClean="0"/>
              <a:t>工作编号</a:t>
            </a:r>
            <a:r>
              <a:rPr lang="en-US" altLang="zh-CN" dirty="0" smtClean="0"/>
              <a:t>)</a:t>
            </a:r>
            <a:endParaRPr lang="zh-CN" altLang="en-US" dirty="0" smtClean="0"/>
          </a:p>
          <a:p>
            <a:endParaRPr lang="zh-CN" altLang="en-US" dirty="0" smtClean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信息工程学院 数据库应用</a:t>
            </a:r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60889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DEFAULT</a:t>
            </a:r>
            <a:r>
              <a:rPr lang="zh-CN" altLang="en-US" smtClean="0"/>
              <a:t>约束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当向表中插入数据时，如果没有为定义了</a:t>
            </a:r>
            <a:r>
              <a:rPr lang="en-US" altLang="zh-CN" dirty="0" smtClean="0"/>
              <a:t>DEFAULT</a:t>
            </a:r>
            <a:r>
              <a:rPr lang="zh-CN" altLang="en-US" dirty="0" smtClean="0"/>
              <a:t>的列提供值，则是隐式要求为此列使用默认值。</a:t>
            </a:r>
          </a:p>
          <a:p>
            <a:r>
              <a:rPr lang="zh-CN" altLang="en-US" dirty="0" smtClean="0"/>
              <a:t>一个</a:t>
            </a:r>
            <a:r>
              <a:rPr lang="en-US" altLang="zh-CN" dirty="0" smtClean="0"/>
              <a:t>DEFAULT</a:t>
            </a:r>
            <a:r>
              <a:rPr lang="zh-CN" altLang="en-US" dirty="0" smtClean="0"/>
              <a:t>只能约束一列。 </a:t>
            </a:r>
          </a:p>
          <a:p>
            <a:r>
              <a:rPr lang="zh-CN" altLang="en-US" dirty="0" smtClean="0"/>
              <a:t>格式</a:t>
            </a:r>
          </a:p>
          <a:p>
            <a:pPr marL="324000" lvl="1" indent="0">
              <a:buNone/>
            </a:pPr>
            <a:r>
              <a:rPr lang="en-US" altLang="zh-CN" dirty="0" smtClean="0"/>
              <a:t>ALTER TABLE </a:t>
            </a:r>
            <a:r>
              <a:rPr lang="zh-CN" altLang="en-US" dirty="0" smtClean="0"/>
              <a:t>表名</a:t>
            </a:r>
          </a:p>
          <a:p>
            <a:pPr marL="324000" lvl="1" indent="0">
              <a:buNone/>
            </a:pPr>
            <a:r>
              <a:rPr lang="zh-CN" altLang="en-US" dirty="0" smtClean="0"/>
              <a:t>  </a:t>
            </a:r>
            <a:r>
              <a:rPr lang="en-US" altLang="zh-CN" dirty="0" smtClean="0"/>
              <a:t>ADD [ CONSTRAINT </a:t>
            </a:r>
            <a:r>
              <a:rPr lang="zh-CN" altLang="en-US" dirty="0" smtClean="0"/>
              <a:t>约束名 </a:t>
            </a:r>
            <a:r>
              <a:rPr lang="en-US" altLang="zh-CN" dirty="0" smtClean="0"/>
              <a:t>]</a:t>
            </a:r>
          </a:p>
          <a:p>
            <a:pPr marL="324000" lvl="1" indent="0">
              <a:buNone/>
            </a:pPr>
            <a:r>
              <a:rPr lang="en-US" altLang="zh-CN" dirty="0" smtClean="0"/>
              <a:t>  DEFAULT </a:t>
            </a:r>
            <a:r>
              <a:rPr lang="zh-CN" altLang="en-US" dirty="0" smtClean="0"/>
              <a:t>默认值 </a:t>
            </a:r>
            <a:r>
              <a:rPr lang="en-US" altLang="zh-CN" dirty="0" smtClean="0"/>
              <a:t>FOR </a:t>
            </a:r>
            <a:r>
              <a:rPr lang="zh-CN" altLang="en-US" dirty="0" smtClean="0"/>
              <a:t>列名</a:t>
            </a:r>
          </a:p>
          <a:p>
            <a:endParaRPr lang="zh-CN" altLang="en-US" dirty="0" smtClean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信息工程学院 数据库应用</a:t>
            </a:r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5529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默认值约束示例</a:t>
            </a:r>
            <a:r>
              <a:rPr lang="en-US" altLang="zh-CN" dirty="0" smtClean="0"/>
              <a:t>4-7-4</a:t>
            </a:r>
            <a:endParaRPr lang="zh-CN" altLang="en-US" dirty="0" smtClean="0"/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例</a:t>
            </a:r>
            <a:r>
              <a:rPr lang="en-US" altLang="zh-CN" dirty="0" smtClean="0"/>
              <a:t>4-7-4 </a:t>
            </a:r>
            <a:r>
              <a:rPr lang="zh-CN" altLang="en-US" dirty="0" smtClean="0"/>
              <a:t>定义职工表的工资的默认值为</a:t>
            </a:r>
            <a:r>
              <a:rPr lang="en-US" altLang="zh-CN" dirty="0" smtClean="0"/>
              <a:t>1000</a:t>
            </a:r>
            <a:r>
              <a:rPr lang="zh-CN" altLang="en-US" dirty="0" smtClean="0"/>
              <a:t>。</a:t>
            </a:r>
          </a:p>
          <a:p>
            <a:pPr marL="324000" lvl="1" indent="0">
              <a:buNone/>
            </a:pPr>
            <a:r>
              <a:rPr lang="en-US" altLang="zh-CN" dirty="0" smtClean="0"/>
              <a:t>ALTER TABLE </a:t>
            </a:r>
            <a:r>
              <a:rPr lang="zh-CN" altLang="en-US" dirty="0" smtClean="0"/>
              <a:t>职工表</a:t>
            </a:r>
          </a:p>
          <a:p>
            <a:pPr marL="324000" lvl="1" indent="0">
              <a:buNone/>
            </a:pPr>
            <a:r>
              <a:rPr lang="zh-CN" altLang="en-US" dirty="0" smtClean="0"/>
              <a:t>  </a:t>
            </a:r>
            <a:r>
              <a:rPr lang="en-US" altLang="zh-CN" dirty="0" smtClean="0"/>
              <a:t>ADD CONSTRAINT DF_SALARY</a:t>
            </a:r>
          </a:p>
          <a:p>
            <a:pPr marL="324000" lvl="1" indent="0">
              <a:buNone/>
            </a:pPr>
            <a:r>
              <a:rPr lang="en-US" altLang="zh-CN" dirty="0" smtClean="0"/>
              <a:t>  DEFAULT 1000 FOR </a:t>
            </a:r>
            <a:r>
              <a:rPr lang="zh-CN" altLang="en-US" dirty="0" smtClean="0"/>
              <a:t>工资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信息工程学院 数据库应用</a:t>
            </a:r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9866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CHECK</a:t>
            </a:r>
            <a:r>
              <a:rPr lang="zh-CN" altLang="en-US" smtClean="0"/>
              <a:t>约束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通过限制输入到列中的值来强制域的完整性。 </a:t>
            </a:r>
          </a:p>
          <a:p>
            <a:r>
              <a:rPr lang="zh-CN" altLang="en-US" dirty="0" smtClean="0"/>
              <a:t>可定义同表多列之间的约束关系 </a:t>
            </a:r>
          </a:p>
          <a:p>
            <a:r>
              <a:rPr lang="zh-CN" altLang="en-US" dirty="0" smtClean="0"/>
              <a:t>格式</a:t>
            </a:r>
          </a:p>
          <a:p>
            <a:pPr marL="324000" lvl="1" indent="0">
              <a:buNone/>
            </a:pPr>
            <a:r>
              <a:rPr lang="en-US" altLang="zh-CN" dirty="0" smtClean="0"/>
              <a:t>ALTER TABLE </a:t>
            </a:r>
            <a:r>
              <a:rPr lang="zh-CN" altLang="en-US" dirty="0" smtClean="0"/>
              <a:t>表名</a:t>
            </a:r>
          </a:p>
          <a:p>
            <a:pPr marL="324000" lvl="1" indent="0">
              <a:buNone/>
            </a:pPr>
            <a:r>
              <a:rPr lang="zh-CN" altLang="en-US" dirty="0" smtClean="0"/>
              <a:t>  </a:t>
            </a:r>
            <a:r>
              <a:rPr lang="en-US" altLang="zh-CN" dirty="0" smtClean="0"/>
              <a:t>ADD [ CONSTRAINT </a:t>
            </a:r>
            <a:r>
              <a:rPr lang="zh-CN" altLang="en-US" dirty="0" smtClean="0"/>
              <a:t>约束名 </a:t>
            </a:r>
            <a:r>
              <a:rPr lang="en-US" altLang="zh-CN" dirty="0" smtClean="0"/>
              <a:t>]</a:t>
            </a:r>
          </a:p>
          <a:p>
            <a:pPr marL="324000" lvl="1" indent="0">
              <a:buNone/>
            </a:pPr>
            <a:r>
              <a:rPr lang="en-US" altLang="zh-CN" dirty="0" smtClean="0"/>
              <a:t>  CHECK </a:t>
            </a:r>
            <a:r>
              <a:rPr lang="zh-CN" altLang="en-US" dirty="0" smtClean="0"/>
              <a:t>（逻辑表达式）</a:t>
            </a:r>
          </a:p>
          <a:p>
            <a:endParaRPr lang="zh-CN" altLang="en-US" dirty="0" smtClean="0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9pPr>
          </a:lstStyle>
          <a:p>
            <a:fld id="{067107E0-FBDD-4895-8D37-E93B95321003}" type="slidenum">
              <a:rPr lang="zh-CN" altLang="en-US" smtClean="0"/>
              <a:pPr/>
              <a:t>53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信息工程学院 数据库应用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2807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检查约束示例</a:t>
            </a:r>
            <a:r>
              <a:rPr lang="en-US" altLang="zh-CN" dirty="0" smtClean="0"/>
              <a:t>4-7-5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例</a:t>
            </a:r>
            <a:r>
              <a:rPr lang="en-US" altLang="zh-CN" dirty="0" smtClean="0"/>
              <a:t>4-7-5 </a:t>
            </a:r>
            <a:r>
              <a:rPr lang="zh-CN" altLang="en-US" dirty="0" smtClean="0"/>
              <a:t>在职工表中，添加限制职工的工资必须大于等于</a:t>
            </a:r>
            <a:r>
              <a:rPr lang="en-US" altLang="zh-CN" dirty="0" smtClean="0"/>
              <a:t>800</a:t>
            </a:r>
            <a:r>
              <a:rPr lang="zh-CN" altLang="en-US" dirty="0" smtClean="0"/>
              <a:t>的约束。</a:t>
            </a:r>
          </a:p>
          <a:p>
            <a:pPr marL="324000" lvl="1" indent="0">
              <a:buNone/>
            </a:pPr>
            <a:r>
              <a:rPr lang="en-US" altLang="zh-CN" dirty="0" smtClean="0"/>
              <a:t>ALTER TABLE </a:t>
            </a:r>
            <a:r>
              <a:rPr lang="zh-CN" altLang="en-US" dirty="0" smtClean="0"/>
              <a:t>职工表</a:t>
            </a:r>
          </a:p>
          <a:p>
            <a:pPr marL="324000" lvl="1" indent="0">
              <a:buNone/>
            </a:pPr>
            <a:r>
              <a:rPr lang="zh-CN" altLang="en-US" dirty="0" smtClean="0"/>
              <a:t>  </a:t>
            </a:r>
            <a:r>
              <a:rPr lang="en-US" altLang="zh-CN" dirty="0" smtClean="0"/>
              <a:t>ADD CONSTRAINT </a:t>
            </a:r>
            <a:r>
              <a:rPr lang="en-US" altLang="zh-CN" dirty="0" err="1" smtClean="0"/>
              <a:t>CHK_Salary</a:t>
            </a:r>
            <a:endParaRPr lang="en-US" altLang="zh-CN" dirty="0" smtClean="0"/>
          </a:p>
          <a:p>
            <a:pPr marL="324000" lvl="1" indent="0">
              <a:buNone/>
            </a:pPr>
            <a:r>
              <a:rPr lang="en-US" altLang="zh-CN" dirty="0" smtClean="0"/>
              <a:t>  CHECK ( </a:t>
            </a:r>
            <a:r>
              <a:rPr lang="zh-CN" altLang="en-US" dirty="0" smtClean="0"/>
              <a:t>工资 </a:t>
            </a:r>
            <a:r>
              <a:rPr lang="en-US" altLang="zh-CN" dirty="0" smtClean="0"/>
              <a:t>&gt;= 800 )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信息工程学院 数据库应用</a:t>
            </a:r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6419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检查约束示例</a:t>
            </a:r>
            <a:r>
              <a:rPr lang="en-US" altLang="zh-CN" dirty="0" smtClean="0"/>
              <a:t>4-7-6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例</a:t>
            </a:r>
            <a:r>
              <a:rPr lang="en-US" altLang="zh-CN" dirty="0" smtClean="0"/>
              <a:t>4-7-6 </a:t>
            </a:r>
            <a:r>
              <a:rPr lang="zh-CN" altLang="en-US" dirty="0" smtClean="0"/>
              <a:t>添加限制工作表的最低工资小于等于最高工资的约束。</a:t>
            </a:r>
          </a:p>
          <a:p>
            <a:pPr marL="324000" lvl="1" indent="0">
              <a:buNone/>
            </a:pPr>
            <a:r>
              <a:rPr lang="en-US" altLang="zh-CN" dirty="0" smtClean="0"/>
              <a:t>ALTER TABLE </a:t>
            </a:r>
            <a:r>
              <a:rPr lang="zh-CN" altLang="en-US" dirty="0" smtClean="0"/>
              <a:t>工作表</a:t>
            </a:r>
          </a:p>
          <a:p>
            <a:pPr marL="324000" lvl="1" indent="0">
              <a:buNone/>
            </a:pPr>
            <a:r>
              <a:rPr lang="zh-CN" altLang="en-US" dirty="0" smtClean="0"/>
              <a:t> </a:t>
            </a:r>
            <a:r>
              <a:rPr lang="en-US" altLang="zh-CN" dirty="0" smtClean="0"/>
              <a:t>ADD CONSTRAINT  </a:t>
            </a:r>
            <a:r>
              <a:rPr lang="en-US" altLang="zh-CN" dirty="0" err="1" smtClean="0"/>
              <a:t>CHK_Job_Salary</a:t>
            </a:r>
            <a:endParaRPr lang="en-US" altLang="zh-CN" dirty="0" smtClean="0"/>
          </a:p>
          <a:p>
            <a:pPr marL="324000" lvl="1" indent="0">
              <a:buNone/>
            </a:pPr>
            <a:r>
              <a:rPr lang="en-US" altLang="zh-CN" dirty="0" smtClean="0"/>
              <a:t>   CHECK( </a:t>
            </a:r>
            <a:r>
              <a:rPr lang="zh-CN" altLang="en-US" dirty="0" smtClean="0"/>
              <a:t>最低工资 </a:t>
            </a:r>
            <a:r>
              <a:rPr lang="en-US" altLang="zh-CN" dirty="0" smtClean="0"/>
              <a:t>&lt;= </a:t>
            </a:r>
            <a:r>
              <a:rPr lang="zh-CN" altLang="en-US" dirty="0" smtClean="0"/>
              <a:t>最高工资 </a:t>
            </a:r>
            <a:r>
              <a:rPr lang="en-US" altLang="zh-CN" dirty="0" smtClean="0"/>
              <a:t>)</a:t>
            </a:r>
            <a:endParaRPr lang="zh-CN" altLang="en-US" dirty="0" smtClean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信息工程学院 数据库应用</a:t>
            </a:r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6158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检查约束示例</a:t>
            </a:r>
            <a:r>
              <a:rPr lang="en-US" altLang="zh-CN" dirty="0" smtClean="0"/>
              <a:t>4-7-7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例</a:t>
            </a:r>
            <a:r>
              <a:rPr lang="en-US" altLang="zh-CN" dirty="0" smtClean="0"/>
              <a:t>4-7-7 </a:t>
            </a:r>
            <a:r>
              <a:rPr lang="zh-CN" altLang="en-US" dirty="0" smtClean="0"/>
              <a:t>添加限制职工表的电话号码的每</a:t>
            </a:r>
            <a:r>
              <a:rPr lang="en-US" altLang="zh-CN" dirty="0" smtClean="0"/>
              <a:t>1</a:t>
            </a:r>
            <a:r>
              <a:rPr lang="zh-CN" altLang="en-US" dirty="0" smtClean="0"/>
              <a:t>位的取值均是</a:t>
            </a:r>
            <a:r>
              <a:rPr lang="en-US" altLang="zh-CN" dirty="0" smtClean="0"/>
              <a:t>0</a:t>
            </a:r>
            <a:r>
              <a:rPr lang="zh-CN" altLang="en-US" dirty="0" smtClean="0"/>
              <a:t>～</a:t>
            </a:r>
            <a:r>
              <a:rPr lang="en-US" altLang="zh-CN" dirty="0" smtClean="0"/>
              <a:t>9</a:t>
            </a:r>
            <a:r>
              <a:rPr lang="zh-CN" altLang="en-US" dirty="0" smtClean="0"/>
              <a:t>的数字的约束。</a:t>
            </a:r>
          </a:p>
          <a:p>
            <a:pPr marL="324000" lvl="1" indent="0">
              <a:buNone/>
            </a:pPr>
            <a:r>
              <a:rPr lang="en-US" altLang="zh-CN" dirty="0" smtClean="0"/>
              <a:t>ALTER TABLE </a:t>
            </a:r>
            <a:r>
              <a:rPr lang="zh-CN" altLang="en-US" dirty="0" smtClean="0"/>
              <a:t>职工表</a:t>
            </a:r>
          </a:p>
          <a:p>
            <a:pPr marL="324000" lvl="1" indent="0">
              <a:buNone/>
            </a:pPr>
            <a:r>
              <a:rPr lang="zh-CN" altLang="en-US" dirty="0" smtClean="0"/>
              <a:t>  </a:t>
            </a:r>
            <a:r>
              <a:rPr lang="en-US" altLang="zh-CN" dirty="0" smtClean="0"/>
              <a:t>ADD CONSTRAINT </a:t>
            </a:r>
            <a:r>
              <a:rPr lang="en-US" altLang="zh-CN" dirty="0" err="1" smtClean="0"/>
              <a:t>CHK_Emp_Phone</a:t>
            </a:r>
            <a:endParaRPr lang="en-US" altLang="zh-CN" dirty="0" smtClean="0"/>
          </a:p>
          <a:p>
            <a:pPr marL="324000" lvl="1" indent="0">
              <a:buNone/>
            </a:pPr>
            <a:r>
              <a:rPr lang="en-US" altLang="zh-CN" dirty="0" smtClean="0"/>
              <a:t>  CHECK (</a:t>
            </a:r>
            <a:r>
              <a:rPr lang="zh-CN" altLang="en-US" dirty="0" smtClean="0"/>
              <a:t>电话号码 </a:t>
            </a:r>
            <a:r>
              <a:rPr lang="en-US" altLang="zh-CN" dirty="0" smtClean="0"/>
              <a:t>LIKE '[0-9][0-9][0-9][0-9][0-9][0-9][0-9][0-9]') </a:t>
            </a:r>
            <a:endParaRPr lang="zh-CN" altLang="en-US" dirty="0" smtClean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信息工程学院 数据库应用</a:t>
            </a:r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7769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示例</a:t>
            </a:r>
          </a:p>
        </p:txBody>
      </p:sp>
      <p:sp>
        <p:nvSpPr>
          <p:cNvPr id="9219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例</a:t>
            </a:r>
            <a:r>
              <a:rPr lang="en-US" altLang="zh-CN" dirty="0" smtClean="0"/>
              <a:t>4-2</a:t>
            </a:r>
            <a:r>
              <a:rPr lang="zh-CN" altLang="en-US" dirty="0" smtClean="0"/>
              <a:t> 创建由</a:t>
            </a:r>
            <a:r>
              <a:rPr lang="en-US" altLang="zh-CN" dirty="0" smtClean="0"/>
              <a:t>U1</a:t>
            </a:r>
            <a:r>
              <a:rPr lang="zh-CN" altLang="en-US" dirty="0" smtClean="0"/>
              <a:t>拥有、包含</a:t>
            </a:r>
            <a:r>
              <a:rPr lang="en-US" altLang="zh-CN" dirty="0" smtClean="0"/>
              <a:t>Test</a:t>
            </a:r>
            <a:r>
              <a:rPr lang="zh-CN" altLang="en-US" dirty="0" smtClean="0"/>
              <a:t>表的架构</a:t>
            </a:r>
            <a:r>
              <a:rPr lang="en-US" altLang="zh-CN" dirty="0" smtClean="0"/>
              <a:t>Common</a:t>
            </a:r>
            <a:r>
              <a:rPr lang="zh-CN" altLang="en-US" dirty="0" smtClean="0"/>
              <a:t>，同时授予</a:t>
            </a:r>
            <a:r>
              <a:rPr lang="en-US" altLang="zh-CN" dirty="0" smtClean="0"/>
              <a:t>U2</a:t>
            </a:r>
            <a:r>
              <a:rPr lang="zh-CN" altLang="en-US" dirty="0" smtClean="0"/>
              <a:t>对</a:t>
            </a:r>
            <a:r>
              <a:rPr lang="en-US" altLang="zh-CN" dirty="0" smtClean="0"/>
              <a:t>Test</a:t>
            </a:r>
            <a:r>
              <a:rPr lang="zh-CN" altLang="en-US" dirty="0" smtClean="0"/>
              <a:t>表有</a:t>
            </a:r>
            <a:r>
              <a:rPr lang="en-US" altLang="zh-CN" dirty="0" smtClean="0"/>
              <a:t>SELECT</a:t>
            </a:r>
            <a:r>
              <a:rPr lang="zh-CN" altLang="en-US" dirty="0" smtClean="0"/>
              <a:t>权，授予</a:t>
            </a:r>
            <a:r>
              <a:rPr lang="en-US" altLang="zh-CN" dirty="0" smtClean="0"/>
              <a:t>U3</a:t>
            </a:r>
            <a:r>
              <a:rPr lang="zh-CN" altLang="en-US" dirty="0" smtClean="0"/>
              <a:t>不能对</a:t>
            </a:r>
            <a:r>
              <a:rPr lang="en-US" altLang="zh-CN" dirty="0" smtClean="0"/>
              <a:t>Test</a:t>
            </a:r>
            <a:r>
              <a:rPr lang="zh-CN" altLang="en-US" dirty="0" smtClean="0"/>
              <a:t>表有删除权限。</a:t>
            </a:r>
          </a:p>
          <a:p>
            <a:pPr marL="324000" lvl="1" indent="0">
              <a:buNone/>
            </a:pPr>
            <a:r>
              <a:rPr lang="en-US" altLang="zh-CN" dirty="0" smtClean="0"/>
              <a:t>CREATE SCHEMA Common AUTHORIZATION U1</a:t>
            </a:r>
            <a:endParaRPr lang="zh-CN" altLang="en-US" dirty="0" smtClean="0"/>
          </a:p>
          <a:p>
            <a:pPr marL="324000" lvl="1" indent="0">
              <a:buNone/>
            </a:pPr>
            <a:r>
              <a:rPr lang="en-US" altLang="zh-CN" dirty="0" smtClean="0"/>
              <a:t>CREATE TABLE Test (</a:t>
            </a:r>
            <a:endParaRPr lang="zh-CN" altLang="en-US" dirty="0" smtClean="0"/>
          </a:p>
          <a:p>
            <a:pPr marL="324000" lvl="1" indent="0">
              <a:buNone/>
            </a:pPr>
            <a:r>
              <a:rPr lang="en-US" altLang="zh-CN" dirty="0" smtClean="0"/>
              <a:t>    C1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primary key,</a:t>
            </a:r>
            <a:endParaRPr lang="zh-CN" altLang="en-US" dirty="0" smtClean="0"/>
          </a:p>
          <a:p>
            <a:pPr marL="324000" lvl="1" indent="0">
              <a:buNone/>
            </a:pPr>
            <a:r>
              <a:rPr lang="en-US" altLang="zh-CN" dirty="0" smtClean="0"/>
              <a:t>    C2 char(4) </a:t>
            </a:r>
          </a:p>
          <a:p>
            <a:pPr marL="324000" lvl="1" indent="0">
              <a:buNone/>
            </a:pPr>
            <a:r>
              <a:rPr lang="en-US" altLang="zh-CN" dirty="0" smtClean="0"/>
              <a:t>)</a:t>
            </a:r>
            <a:endParaRPr lang="zh-CN" altLang="en-US" dirty="0" smtClean="0"/>
          </a:p>
          <a:p>
            <a:pPr marL="324000" lvl="1" indent="0">
              <a:buNone/>
            </a:pPr>
            <a:r>
              <a:rPr lang="en-US" altLang="zh-CN" dirty="0" smtClean="0"/>
              <a:t>GRANT SELECT TO U2</a:t>
            </a:r>
            <a:endParaRPr lang="zh-CN" altLang="en-US" dirty="0" smtClean="0"/>
          </a:p>
          <a:p>
            <a:pPr marL="324000" lvl="1" indent="0">
              <a:buNone/>
            </a:pPr>
            <a:r>
              <a:rPr lang="en-US" altLang="zh-CN" dirty="0" smtClean="0"/>
              <a:t>DENY DELETE TO U3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信息工程学院 数据库应用</a:t>
            </a:r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001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在架构间传输对象</a:t>
            </a:r>
          </a:p>
        </p:txBody>
      </p:sp>
      <p:sp>
        <p:nvSpPr>
          <p:cNvPr id="1024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在架构之间传输对象就是更改对象所属的架构</a:t>
            </a:r>
            <a:endParaRPr lang="en-US" altLang="zh-CN" dirty="0" smtClean="0"/>
          </a:p>
          <a:p>
            <a:r>
              <a:rPr lang="zh-CN" altLang="en-US" dirty="0" smtClean="0"/>
              <a:t>语法：</a:t>
            </a:r>
            <a:endParaRPr lang="en-US" altLang="zh-CN" dirty="0" smtClean="0"/>
          </a:p>
          <a:p>
            <a:pPr marL="324000" lvl="1" indent="0">
              <a:buNone/>
            </a:pPr>
            <a:r>
              <a:rPr lang="en-US" altLang="zh-CN" dirty="0" smtClean="0"/>
              <a:t>ALTER SCHEMA </a:t>
            </a:r>
            <a:r>
              <a:rPr lang="en-US" altLang="zh-CN" dirty="0" err="1" smtClean="0"/>
              <a:t>schema_name</a:t>
            </a:r>
            <a:r>
              <a:rPr lang="en-US" altLang="zh-CN" dirty="0" smtClean="0"/>
              <a:t> TRANSFER </a:t>
            </a:r>
            <a:r>
              <a:rPr lang="en-US" altLang="zh-CN" dirty="0" err="1" smtClean="0"/>
              <a:t>securable_name</a:t>
            </a:r>
            <a:endParaRPr lang="zh-CN" altLang="en-US" dirty="0" smtClean="0"/>
          </a:p>
          <a:p>
            <a:r>
              <a:rPr lang="zh-CN" altLang="en-US" dirty="0" smtClean="0"/>
              <a:t>说明：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schema_name</a:t>
            </a:r>
            <a:r>
              <a:rPr lang="zh-CN" altLang="en-US" dirty="0" smtClean="0"/>
              <a:t>：架构对象将移入其中的架构名。</a:t>
            </a:r>
          </a:p>
          <a:p>
            <a:pPr lvl="1"/>
            <a:r>
              <a:rPr lang="en-US" altLang="zh-CN" dirty="0" err="1" smtClean="0"/>
              <a:t>securable_name</a:t>
            </a:r>
            <a:r>
              <a:rPr lang="zh-CN" altLang="en-US" dirty="0" smtClean="0"/>
              <a:t>：被移出架构的对象名。</a:t>
            </a:r>
            <a:endParaRPr lang="en-US" altLang="zh-CN" dirty="0" smtClean="0"/>
          </a:p>
          <a:p>
            <a:r>
              <a:rPr lang="zh-CN" altLang="en-US" dirty="0" smtClean="0"/>
              <a:t>例</a:t>
            </a:r>
            <a:r>
              <a:rPr lang="en-US" altLang="zh-CN" dirty="0" smtClean="0"/>
              <a:t>4-3</a:t>
            </a:r>
            <a:r>
              <a:rPr lang="zh-CN" altLang="en-US" dirty="0" smtClean="0"/>
              <a:t> 将</a:t>
            </a:r>
            <a:r>
              <a:rPr lang="en-US" altLang="zh-CN" dirty="0" smtClean="0"/>
              <a:t>Test</a:t>
            </a:r>
            <a:r>
              <a:rPr lang="zh-CN" altLang="en-US" dirty="0" smtClean="0"/>
              <a:t>表从</a:t>
            </a:r>
            <a:r>
              <a:rPr lang="en-US" altLang="zh-CN" dirty="0" smtClean="0"/>
              <a:t>Common</a:t>
            </a:r>
            <a:r>
              <a:rPr lang="zh-CN" altLang="en-US" dirty="0" smtClean="0"/>
              <a:t>架构传输到</a:t>
            </a:r>
            <a:r>
              <a:rPr lang="en-US" altLang="zh-CN" dirty="0" smtClean="0"/>
              <a:t>Special</a:t>
            </a:r>
            <a:r>
              <a:rPr lang="zh-CN" altLang="en-US" dirty="0" smtClean="0"/>
              <a:t>架构中。</a:t>
            </a:r>
          </a:p>
          <a:p>
            <a:pPr marL="324000" lvl="1" indent="0">
              <a:buNone/>
            </a:pPr>
            <a:r>
              <a:rPr lang="en-US" altLang="zh-CN" dirty="0" smtClean="0"/>
              <a:t>ALTER SCHEMA Special TRANSFER </a:t>
            </a:r>
            <a:r>
              <a:rPr lang="en-US" altLang="zh-CN" dirty="0" err="1" smtClean="0"/>
              <a:t>Common.Test</a:t>
            </a:r>
            <a:endParaRPr lang="zh-CN" altLang="en-US" dirty="0" smtClean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信息工程学院 数据库应用</a:t>
            </a:r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254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删除架构</a:t>
            </a:r>
          </a:p>
        </p:txBody>
      </p:sp>
      <p:sp>
        <p:nvSpPr>
          <p:cNvPr id="1126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r>
              <a:rPr lang="zh-CN" altLang="en-US" dirty="0" smtClean="0"/>
              <a:t>语法：</a:t>
            </a:r>
            <a:endParaRPr lang="en-US" altLang="zh-CN" dirty="0" smtClean="0"/>
          </a:p>
          <a:p>
            <a:pPr marL="324000" lvl="1" indent="0">
              <a:buNone/>
            </a:pPr>
            <a:r>
              <a:rPr lang="en-US" altLang="zh-CN" dirty="0" smtClean="0"/>
              <a:t> DROP SCHEMA </a:t>
            </a:r>
            <a:r>
              <a:rPr lang="en-US" altLang="zh-CN" dirty="0" err="1" smtClean="0"/>
              <a:t>schema_name</a:t>
            </a:r>
            <a:endParaRPr lang="en-US" altLang="zh-CN" dirty="0" smtClean="0"/>
          </a:p>
          <a:p>
            <a:r>
              <a:rPr lang="zh-CN" altLang="en-US" dirty="0" smtClean="0"/>
              <a:t>例</a:t>
            </a:r>
            <a:r>
              <a:rPr lang="en-US" altLang="zh-CN" dirty="0" smtClean="0"/>
              <a:t>4-4</a:t>
            </a:r>
            <a:r>
              <a:rPr lang="zh-CN" altLang="en-US" dirty="0" smtClean="0"/>
              <a:t> 删除</a:t>
            </a:r>
            <a:r>
              <a:rPr lang="en-US" altLang="zh-CN" dirty="0" smtClean="0"/>
              <a:t>Special</a:t>
            </a:r>
            <a:r>
              <a:rPr lang="zh-CN" altLang="en-US" dirty="0" smtClean="0"/>
              <a:t>架构，假设该架构中包含</a:t>
            </a:r>
            <a:r>
              <a:rPr lang="en-US" altLang="zh-CN" dirty="0" smtClean="0"/>
              <a:t>Test</a:t>
            </a:r>
            <a:r>
              <a:rPr lang="zh-CN" altLang="en-US" dirty="0" smtClean="0"/>
              <a:t>表。</a:t>
            </a:r>
          </a:p>
          <a:p>
            <a:pPr lvl="1"/>
            <a:r>
              <a:rPr lang="zh-CN" altLang="en-US" dirty="0" smtClean="0"/>
              <a:t>先删除架构中的对象</a:t>
            </a:r>
            <a:endParaRPr lang="en-US" altLang="zh-CN" dirty="0" smtClean="0"/>
          </a:p>
          <a:p>
            <a:pPr marL="324000" lvl="1" indent="0">
              <a:buNone/>
            </a:pPr>
            <a:r>
              <a:rPr lang="en-US" altLang="zh-CN" dirty="0" smtClean="0"/>
              <a:t>  	DROP TABLE </a:t>
            </a:r>
            <a:r>
              <a:rPr lang="en-US" altLang="zh-CN" dirty="0" err="1" smtClean="0"/>
              <a:t>Special.Test</a:t>
            </a:r>
            <a:r>
              <a:rPr lang="en-US" altLang="zh-CN" dirty="0" smtClean="0"/>
              <a:t>;      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然后删除架构</a:t>
            </a:r>
            <a:endParaRPr lang="en-US" altLang="zh-CN" dirty="0" smtClean="0"/>
          </a:p>
          <a:p>
            <a:pPr marL="324000" lvl="1" indent="0">
              <a:buNone/>
            </a:pPr>
            <a:r>
              <a:rPr lang="en-US" altLang="zh-CN" dirty="0" smtClean="0"/>
              <a:t> 		DROP SCHEMA Special; </a:t>
            </a:r>
            <a:endParaRPr lang="zh-CN" altLang="en-US" dirty="0" smtClean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信息工程学院 数据库应用</a:t>
            </a:r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579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基本表的创建</a:t>
            </a:r>
          </a:p>
        </p:txBody>
      </p:sp>
      <p:sp>
        <p:nvSpPr>
          <p:cNvPr id="12291" name="内容占位符 2"/>
          <p:cNvSpPr>
            <a:spLocks noGrp="1"/>
          </p:cNvSpPr>
          <p:nvPr>
            <p:ph idx="1"/>
          </p:nvPr>
        </p:nvSpPr>
        <p:spPr>
          <a:xfrm>
            <a:off x="581192" y="1561381"/>
            <a:ext cx="11029615" cy="4573947"/>
          </a:xfrm>
        </p:spPr>
        <p:txBody>
          <a:bodyPr>
            <a:noAutofit/>
          </a:bodyPr>
          <a:lstStyle/>
          <a:p>
            <a:r>
              <a:rPr lang="zh-CN" altLang="en-US" sz="2400" dirty="0" smtClean="0"/>
              <a:t>语法：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smtClean="0"/>
              <a:t>CREATE TABLE </a:t>
            </a:r>
            <a:endParaRPr lang="zh-CN" altLang="en-US" sz="2400" dirty="0" smtClean="0"/>
          </a:p>
          <a:p>
            <a:pPr marL="0" indent="0">
              <a:buNone/>
            </a:pPr>
            <a:r>
              <a:rPr lang="en-US" altLang="zh-CN" sz="2400" dirty="0" smtClean="0"/>
              <a:t>  [ </a:t>
            </a:r>
            <a:r>
              <a:rPr lang="en-US" altLang="zh-CN" sz="2400" dirty="0" err="1" smtClean="0"/>
              <a:t>database_name</a:t>
            </a:r>
            <a:r>
              <a:rPr lang="en-US" altLang="zh-CN" sz="2400" dirty="0" smtClean="0"/>
              <a:t>. [ </a:t>
            </a:r>
            <a:r>
              <a:rPr lang="en-US" altLang="zh-CN" sz="2400" dirty="0" err="1" smtClean="0"/>
              <a:t>schema_name</a:t>
            </a:r>
            <a:r>
              <a:rPr lang="en-US" altLang="zh-CN" sz="2400" dirty="0" smtClean="0"/>
              <a:t> ]. | </a:t>
            </a:r>
            <a:r>
              <a:rPr lang="en-US" altLang="zh-CN" sz="2400" dirty="0" err="1" smtClean="0"/>
              <a:t>schema_name</a:t>
            </a:r>
            <a:r>
              <a:rPr lang="en-US" altLang="zh-CN" sz="2400" dirty="0" smtClean="0"/>
              <a:t>. ] </a:t>
            </a:r>
            <a:r>
              <a:rPr lang="en-US" altLang="zh-CN" sz="2400" dirty="0" err="1" smtClean="0"/>
              <a:t>table_name</a:t>
            </a:r>
            <a:r>
              <a:rPr lang="en-US" altLang="zh-CN" sz="2400" dirty="0" smtClean="0"/>
              <a:t> </a:t>
            </a:r>
            <a:endParaRPr lang="zh-CN" altLang="en-US" sz="2400" dirty="0" smtClean="0"/>
          </a:p>
          <a:p>
            <a:pPr marL="0" indent="0">
              <a:buNone/>
            </a:pPr>
            <a:r>
              <a:rPr lang="en-US" altLang="zh-CN" sz="2400" dirty="0" smtClean="0"/>
              <a:t>  ( { &lt;</a:t>
            </a:r>
            <a:r>
              <a:rPr lang="en-US" altLang="zh-CN" sz="2400" dirty="0" err="1" smtClean="0">
                <a:solidFill>
                  <a:srgbClr val="C00000"/>
                </a:solidFill>
              </a:rPr>
              <a:t>column_definition</a:t>
            </a:r>
            <a:r>
              <a:rPr lang="en-US" altLang="zh-CN" sz="2400" dirty="0" smtClean="0"/>
              <a:t>&gt;  | &lt;</a:t>
            </a:r>
            <a:r>
              <a:rPr lang="en-US" altLang="zh-CN" sz="2400" dirty="0" err="1" smtClean="0">
                <a:solidFill>
                  <a:srgbClr val="C00000"/>
                </a:solidFill>
              </a:rPr>
              <a:t>computed_column_definition</a:t>
            </a:r>
            <a:r>
              <a:rPr lang="en-US" altLang="zh-CN" sz="2400" dirty="0" smtClean="0"/>
              <a:t>&gt;}</a:t>
            </a:r>
            <a:endParaRPr lang="zh-CN" altLang="en-US" sz="2400" dirty="0" smtClean="0"/>
          </a:p>
          <a:p>
            <a:pPr marL="0" indent="0">
              <a:buNone/>
            </a:pPr>
            <a:r>
              <a:rPr lang="en-US" altLang="zh-CN" sz="2400" dirty="0" smtClean="0"/>
              <a:t>    [ &lt;</a:t>
            </a:r>
            <a:r>
              <a:rPr lang="en-US" altLang="zh-CN" sz="2400" dirty="0" err="1" smtClean="0">
                <a:solidFill>
                  <a:srgbClr val="C00000"/>
                </a:solidFill>
              </a:rPr>
              <a:t>table_constraint</a:t>
            </a:r>
            <a:r>
              <a:rPr lang="en-US" altLang="zh-CN" sz="2400" dirty="0" smtClean="0"/>
              <a:t>&gt; ] [ ,...n ] ) </a:t>
            </a:r>
            <a:endParaRPr lang="zh-CN" altLang="en-US" sz="2400" dirty="0" smtClean="0"/>
          </a:p>
          <a:p>
            <a:pPr marL="0" indent="0">
              <a:buNone/>
            </a:pPr>
            <a:r>
              <a:rPr lang="en-US" altLang="zh-CN" sz="2400" dirty="0" smtClean="0"/>
              <a:t> [ ; ]</a:t>
            </a:r>
            <a:endParaRPr lang="zh-CN" altLang="en-US" sz="2400" dirty="0" smtClean="0"/>
          </a:p>
          <a:p>
            <a:pPr marL="0" indent="0">
              <a:buNone/>
            </a:pPr>
            <a:endParaRPr lang="zh-CN" altLang="en-US" sz="2400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信息工程学院 数据库应用</a:t>
            </a:r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3276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被除数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被除数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被除数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TM03457464[[fn=红利]]</Template>
  <TotalTime>1216</TotalTime>
  <Words>2826</Words>
  <Application>Microsoft Office PowerPoint</Application>
  <PresentationFormat>宽屏</PresentationFormat>
  <Paragraphs>602</Paragraphs>
  <Slides>56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56</vt:i4>
      </vt:variant>
    </vt:vector>
  </HeadingPairs>
  <TitlesOfParts>
    <vt:vector size="65" baseType="lpstr">
      <vt:lpstr>굴림</vt:lpstr>
      <vt:lpstr>华文中宋</vt:lpstr>
      <vt:lpstr>宋体</vt:lpstr>
      <vt:lpstr>Arial</vt:lpstr>
      <vt:lpstr>Calibri</vt:lpstr>
      <vt:lpstr>Gill Sans MT</vt:lpstr>
      <vt:lpstr>Times New Roman</vt:lpstr>
      <vt:lpstr>Wingdings 2</vt:lpstr>
      <vt:lpstr>被除数</vt:lpstr>
      <vt:lpstr>数据库应用</vt:lpstr>
      <vt:lpstr>第4讲 架构与基本表</vt:lpstr>
      <vt:lpstr>架构</vt:lpstr>
      <vt:lpstr>定义架构</vt:lpstr>
      <vt:lpstr>示例</vt:lpstr>
      <vt:lpstr>示例</vt:lpstr>
      <vt:lpstr>在架构间传输对象</vt:lpstr>
      <vt:lpstr>删除架构</vt:lpstr>
      <vt:lpstr>基本表的创建</vt:lpstr>
      <vt:lpstr>基本表的创建（续）</vt:lpstr>
      <vt:lpstr>基本表的创建（续）</vt:lpstr>
      <vt:lpstr>基本表的创建（续）</vt:lpstr>
      <vt:lpstr>基本表的创建（续）</vt:lpstr>
      <vt:lpstr>可定义的约束</vt:lpstr>
      <vt:lpstr>非空约束</vt:lpstr>
      <vt:lpstr>默认值约束</vt:lpstr>
      <vt:lpstr>检查约束</vt:lpstr>
      <vt:lpstr>唯一值约束</vt:lpstr>
      <vt:lpstr>主键约束</vt:lpstr>
      <vt:lpstr>外键约束</vt:lpstr>
      <vt:lpstr>例4-1 </vt:lpstr>
      <vt:lpstr>创建学生表</vt:lpstr>
      <vt:lpstr>练习</vt:lpstr>
      <vt:lpstr>创建课程表</vt:lpstr>
      <vt:lpstr>思考</vt:lpstr>
      <vt:lpstr>创建选课表</vt:lpstr>
      <vt:lpstr>例4-2：创建有计算列的表</vt:lpstr>
      <vt:lpstr>例4-3：创建包含标识列的表</vt:lpstr>
      <vt:lpstr>说明</vt:lpstr>
      <vt:lpstr>修改表结构</vt:lpstr>
      <vt:lpstr>修改表结构（续）</vt:lpstr>
      <vt:lpstr>例4-4 修改表结构</vt:lpstr>
      <vt:lpstr>例4-4</vt:lpstr>
      <vt:lpstr>删除表</vt:lpstr>
      <vt:lpstr>数据完整性约束</vt:lpstr>
      <vt:lpstr>完整性约束条件的作用对象</vt:lpstr>
      <vt:lpstr>列级约束</vt:lpstr>
      <vt:lpstr>元组约束</vt:lpstr>
      <vt:lpstr>关系约束</vt:lpstr>
      <vt:lpstr>实现数据完整性 </vt:lpstr>
      <vt:lpstr>例4-6 表定义时声明完整性</vt:lpstr>
      <vt:lpstr>例4-6（续）</vt:lpstr>
      <vt:lpstr>例4-7 已创建完成的表添加完整性</vt:lpstr>
      <vt:lpstr>例4-7</vt:lpstr>
      <vt:lpstr>PRIMARY KEY约束</vt:lpstr>
      <vt:lpstr>主键示例4-7-1</vt:lpstr>
      <vt:lpstr>UNIQUE约束</vt:lpstr>
      <vt:lpstr>唯一值约束示例4-7-2</vt:lpstr>
      <vt:lpstr>FOREIGN KEY约束</vt:lpstr>
      <vt:lpstr>外键约束示例4-7-3</vt:lpstr>
      <vt:lpstr>DEFAULT约束</vt:lpstr>
      <vt:lpstr>默认值约束示例4-7-4</vt:lpstr>
      <vt:lpstr>CHECK约束</vt:lpstr>
      <vt:lpstr>检查约束示例4-7-5</vt:lpstr>
      <vt:lpstr>检查约束示例4-7-6</vt:lpstr>
      <vt:lpstr>检查约束示例4-7-7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数据库应用</dc:title>
  <dc:creator>X1yoga</dc:creator>
  <cp:lastModifiedBy>X1yoga</cp:lastModifiedBy>
  <cp:revision>39</cp:revision>
  <dcterms:created xsi:type="dcterms:W3CDTF">2021-03-02T05:30:03Z</dcterms:created>
  <dcterms:modified xsi:type="dcterms:W3CDTF">2021-03-20T03:50:05Z</dcterms:modified>
</cp:coreProperties>
</file>