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73"/>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325" r:id="rId14"/>
    <p:sldId id="326" r:id="rId15"/>
    <p:sldId id="269" r:id="rId16"/>
    <p:sldId id="268"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27"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28" r:id="rId64"/>
    <p:sldId id="318" r:id="rId65"/>
    <p:sldId id="319" r:id="rId66"/>
    <p:sldId id="320" r:id="rId67"/>
    <p:sldId id="321" r:id="rId68"/>
    <p:sldId id="322" r:id="rId69"/>
    <p:sldId id="323" r:id="rId70"/>
    <p:sldId id="324" r:id="rId71"/>
    <p:sldId id="329"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053" autoAdjust="0"/>
  </p:normalViewPr>
  <p:slideViewPr>
    <p:cSldViewPr snapToGrid="0">
      <p:cViewPr varScale="1">
        <p:scale>
          <a:sx n="64" d="100"/>
          <a:sy n="64" d="100"/>
        </p:scale>
        <p:origin x="14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B6C8E-FD2A-4FCD-BD21-56CCFB024837}" type="datetimeFigureOut">
              <a:rPr lang="zh-CN" altLang="en-US" smtClean="0"/>
              <a:t>2021-03-28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5DABC-A781-4967-A67C-93AE24E53A91}" type="slidenum">
              <a:rPr lang="zh-CN" altLang="en-US" smtClean="0"/>
              <a:t>‹#›</a:t>
            </a:fld>
            <a:endParaRPr lang="zh-CN" altLang="en-US"/>
          </a:p>
        </p:txBody>
      </p:sp>
    </p:spTree>
    <p:extLst>
      <p:ext uri="{BB962C8B-B14F-4D97-AF65-F5344CB8AC3E}">
        <p14:creationId xmlns:p14="http://schemas.microsoft.com/office/powerpoint/2010/main" val="36896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85DABC-A781-4967-A67C-93AE24E53A91}" type="slidenum">
              <a:rPr lang="zh-CN" altLang="en-US" smtClean="0"/>
              <a:t>1</a:t>
            </a:fld>
            <a:endParaRPr lang="zh-CN" altLang="en-US"/>
          </a:p>
        </p:txBody>
      </p:sp>
    </p:spTree>
    <p:extLst>
      <p:ext uri="{BB962C8B-B14F-4D97-AF65-F5344CB8AC3E}">
        <p14:creationId xmlns:p14="http://schemas.microsoft.com/office/powerpoint/2010/main" val="3979291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24000" lvl="1" indent="0">
              <a:buNone/>
            </a:pPr>
            <a:r>
              <a:rPr lang="en-US" altLang="zh-CN" dirty="0" smtClean="0"/>
              <a:t>SELECT </a:t>
            </a:r>
            <a:r>
              <a:rPr lang="en-US" altLang="zh-CN" dirty="0" err="1" smtClean="0"/>
              <a:t>Sname</a:t>
            </a:r>
            <a:r>
              <a:rPr lang="en-US" altLang="zh-CN" dirty="0" smtClean="0"/>
              <a:t>, Sex  FROM Student </a:t>
            </a:r>
          </a:p>
          <a:p>
            <a:pPr marL="324000" lvl="1" indent="0">
              <a:buNone/>
            </a:pPr>
            <a:r>
              <a:rPr lang="en-US" altLang="zh-CN" dirty="0" smtClean="0"/>
              <a:t>WHERE </a:t>
            </a:r>
            <a:r>
              <a:rPr lang="en-US" altLang="zh-CN" dirty="0" err="1" smtClean="0"/>
              <a:t>Dept</a:t>
            </a:r>
            <a:r>
              <a:rPr lang="en-US" altLang="zh-CN" dirty="0" smtClean="0"/>
              <a:t> != '</a:t>
            </a:r>
            <a:r>
              <a:rPr lang="zh-CN" altLang="en-US" dirty="0" smtClean="0"/>
              <a:t>信息系</a:t>
            </a:r>
            <a:r>
              <a:rPr lang="en-US" altLang="zh-CN" dirty="0" smtClean="0"/>
              <a:t>'  AND </a:t>
            </a:r>
            <a:r>
              <a:rPr lang="en-US" altLang="zh-CN" dirty="0" err="1" smtClean="0"/>
              <a:t>Dept</a:t>
            </a:r>
            <a:r>
              <a:rPr lang="en-US" altLang="zh-CN" dirty="0" smtClean="0"/>
              <a:t> != '</a:t>
            </a:r>
            <a:r>
              <a:rPr lang="zh-CN" altLang="en-US" dirty="0" smtClean="0"/>
              <a:t>数学系</a:t>
            </a:r>
            <a:r>
              <a:rPr lang="en-US" altLang="zh-CN" dirty="0" smtClean="0"/>
              <a:t>'  AND </a:t>
            </a:r>
            <a:r>
              <a:rPr lang="en-US" altLang="zh-CN" dirty="0" err="1" smtClean="0"/>
              <a:t>Dept</a:t>
            </a:r>
            <a:r>
              <a:rPr lang="en-US" altLang="zh-CN" dirty="0" smtClean="0"/>
              <a:t> != '</a:t>
            </a:r>
            <a:r>
              <a:rPr lang="zh-CN" altLang="en-US" dirty="0" smtClean="0"/>
              <a:t>计算机系</a:t>
            </a: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085DABC-A781-4967-A67C-93AE24E53A91}" type="slidenum">
              <a:rPr lang="zh-CN" altLang="en-US" smtClean="0"/>
              <a:t>30</a:t>
            </a:fld>
            <a:endParaRPr lang="zh-CN" altLang="en-US"/>
          </a:p>
        </p:txBody>
      </p:sp>
    </p:spTree>
    <p:extLst>
      <p:ext uri="{BB962C8B-B14F-4D97-AF65-F5344CB8AC3E}">
        <p14:creationId xmlns:p14="http://schemas.microsoft.com/office/powerpoint/2010/main" val="3217940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a:solidFill>
                  <a:schemeClr val="tx1"/>
                </a:solidFill>
                <a:latin typeface="Rockwell Extra Bold" pitchFamily="18" charset="0"/>
              </a:defRPr>
            </a:lvl1pPr>
            <a:lvl2pPr marL="742950" indent="-285750">
              <a:defRPr>
                <a:solidFill>
                  <a:schemeClr val="tx1"/>
                </a:solidFill>
                <a:latin typeface="Rockwell Extra Bold" pitchFamily="18" charset="0"/>
              </a:defRPr>
            </a:lvl2pPr>
            <a:lvl3pPr marL="1143000" indent="-228600">
              <a:defRPr>
                <a:solidFill>
                  <a:schemeClr val="tx1"/>
                </a:solidFill>
                <a:latin typeface="Rockwell Extra Bold" pitchFamily="18" charset="0"/>
              </a:defRPr>
            </a:lvl3pPr>
            <a:lvl4pPr marL="1600200" indent="-228600">
              <a:defRPr>
                <a:solidFill>
                  <a:schemeClr val="tx1"/>
                </a:solidFill>
                <a:latin typeface="Rockwell Extra Bold" pitchFamily="18" charset="0"/>
              </a:defRPr>
            </a:lvl4pPr>
            <a:lvl5pPr marL="2057400" indent="-228600">
              <a:defRPr>
                <a:solidFill>
                  <a:schemeClr val="tx1"/>
                </a:solidFill>
                <a:latin typeface="Rockwell Extra Bold" pitchFamily="18" charset="0"/>
              </a:defRPr>
            </a:lvl5pPr>
            <a:lvl6pPr marL="2514600" indent="-228600" eaLnBrk="0" fontAlgn="base" hangingPunct="0">
              <a:spcBef>
                <a:spcPct val="0"/>
              </a:spcBef>
              <a:spcAft>
                <a:spcPct val="0"/>
              </a:spcAft>
              <a:defRPr>
                <a:solidFill>
                  <a:schemeClr val="tx1"/>
                </a:solidFill>
                <a:latin typeface="Rockwell Extra Bold" pitchFamily="18" charset="0"/>
              </a:defRPr>
            </a:lvl6pPr>
            <a:lvl7pPr marL="2971800" indent="-228600" eaLnBrk="0" fontAlgn="base" hangingPunct="0">
              <a:spcBef>
                <a:spcPct val="0"/>
              </a:spcBef>
              <a:spcAft>
                <a:spcPct val="0"/>
              </a:spcAft>
              <a:defRPr>
                <a:solidFill>
                  <a:schemeClr val="tx1"/>
                </a:solidFill>
                <a:latin typeface="Rockwell Extra Bold" pitchFamily="18" charset="0"/>
              </a:defRPr>
            </a:lvl7pPr>
            <a:lvl8pPr marL="3429000" indent="-228600" eaLnBrk="0" fontAlgn="base" hangingPunct="0">
              <a:spcBef>
                <a:spcPct val="0"/>
              </a:spcBef>
              <a:spcAft>
                <a:spcPct val="0"/>
              </a:spcAft>
              <a:defRPr>
                <a:solidFill>
                  <a:schemeClr val="tx1"/>
                </a:solidFill>
                <a:latin typeface="Rockwell Extra Bold" pitchFamily="18" charset="0"/>
              </a:defRPr>
            </a:lvl8pPr>
            <a:lvl9pPr marL="3886200" indent="-228600" eaLnBrk="0" fontAlgn="base" hangingPunct="0">
              <a:spcBef>
                <a:spcPct val="0"/>
              </a:spcBef>
              <a:spcAft>
                <a:spcPct val="0"/>
              </a:spcAft>
              <a:defRPr>
                <a:solidFill>
                  <a:schemeClr val="tx1"/>
                </a:solidFill>
                <a:latin typeface="Rockwell Extra Bold" pitchFamily="18" charset="0"/>
              </a:defRPr>
            </a:lvl9pPr>
          </a:lstStyle>
          <a:p>
            <a:fld id="{515A0704-7958-4549-8F74-A6E11FFD41A5}" type="slidenum">
              <a:rPr lang="zh-CN" altLang="en-US">
                <a:latin typeface="Times New Roman" pitchFamily="18" charset="0"/>
              </a:rPr>
              <a:pPr/>
              <a:t>35</a:t>
            </a:fld>
            <a:endParaRPr lang="en-US" altLang="zh-CN">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r>
              <a:rPr lang="zh-CN" altLang="en-US"/>
              <a:t>例如，学生选修课程后还没有考试时，这些学生有选课记录，但没有考试成绩，因此考试成绩为空值。</a:t>
            </a:r>
          </a:p>
        </p:txBody>
      </p:sp>
    </p:spTree>
    <p:extLst>
      <p:ext uri="{BB962C8B-B14F-4D97-AF65-F5344CB8AC3E}">
        <p14:creationId xmlns:p14="http://schemas.microsoft.com/office/powerpoint/2010/main" val="689179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计算机女生和通信所有学生的信息</a:t>
            </a:r>
            <a:endParaRPr lang="zh-CN" altLang="en-US" dirty="0"/>
          </a:p>
        </p:txBody>
      </p:sp>
      <p:sp>
        <p:nvSpPr>
          <p:cNvPr id="4" name="灯片编号占位符 3"/>
          <p:cNvSpPr>
            <a:spLocks noGrp="1"/>
          </p:cNvSpPr>
          <p:nvPr>
            <p:ph type="sldNum" sz="quarter" idx="10"/>
          </p:nvPr>
        </p:nvSpPr>
        <p:spPr/>
        <p:txBody>
          <a:bodyPr/>
          <a:lstStyle/>
          <a:p>
            <a:fld id="{5085DABC-A781-4967-A67C-93AE24E53A91}" type="slidenum">
              <a:rPr lang="zh-CN" altLang="en-US" smtClean="0"/>
              <a:t>41</a:t>
            </a:fld>
            <a:endParaRPr lang="zh-CN" altLang="en-US"/>
          </a:p>
        </p:txBody>
      </p:sp>
    </p:spTree>
    <p:extLst>
      <p:ext uri="{BB962C8B-B14F-4D97-AF65-F5344CB8AC3E}">
        <p14:creationId xmlns:p14="http://schemas.microsoft.com/office/powerpoint/2010/main" val="3733999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 </a:t>
            </a:r>
            <a:r>
              <a:rPr lang="zh-CN" altLang="en-US" dirty="0" smtClean="0"/>
              <a:t>学号</a:t>
            </a:r>
            <a:r>
              <a:rPr lang="en-US" altLang="zh-CN" dirty="0" smtClean="0"/>
              <a:t>, AVG(</a:t>
            </a:r>
            <a:r>
              <a:rPr lang="zh-CN" altLang="en-US" dirty="0" smtClean="0"/>
              <a:t>成绩</a:t>
            </a:r>
            <a:r>
              <a:rPr lang="en-US" altLang="zh-CN" dirty="0" smtClean="0"/>
              <a:t>) </a:t>
            </a:r>
            <a:r>
              <a:rPr lang="zh-CN" altLang="en-US" dirty="0" smtClean="0"/>
              <a:t>平均成绩</a:t>
            </a:r>
            <a:r>
              <a:rPr lang="en-US" altLang="zh-CN" dirty="0" smtClean="0"/>
              <a:t>, COUNT(</a:t>
            </a:r>
            <a:r>
              <a:rPr lang="zh-CN" altLang="en-US" dirty="0" smtClean="0"/>
              <a:t>成绩</a:t>
            </a:r>
            <a:r>
              <a:rPr lang="en-US" altLang="zh-CN" dirty="0" smtClean="0"/>
              <a:t>)</a:t>
            </a:r>
            <a:r>
              <a:rPr lang="en-US" altLang="zh-CN" baseline="0" dirty="0" smtClean="0"/>
              <a:t> </a:t>
            </a:r>
            <a:r>
              <a:rPr lang="zh-CN" altLang="en-US" baseline="0" dirty="0" smtClean="0"/>
              <a:t>实考门数</a:t>
            </a:r>
            <a:endParaRPr lang="en-US" altLang="zh-CN" dirty="0" smtClean="0"/>
          </a:p>
          <a:p>
            <a:r>
              <a:rPr lang="en-US" altLang="zh-CN" dirty="0" smtClean="0"/>
              <a:t>FROM</a:t>
            </a:r>
            <a:r>
              <a:rPr lang="en-US" altLang="zh-CN" baseline="0" dirty="0" smtClean="0"/>
              <a:t> </a:t>
            </a:r>
            <a:r>
              <a:rPr lang="zh-CN" altLang="en-US" baseline="0" dirty="0" smtClean="0"/>
              <a:t>学生表</a:t>
            </a:r>
            <a:endParaRPr lang="en-US" altLang="zh-CN" baseline="0" dirty="0" smtClean="0"/>
          </a:p>
          <a:p>
            <a:r>
              <a:rPr lang="en-US" altLang="zh-CN" baseline="0" dirty="0" smtClean="0"/>
              <a:t>GROUP</a:t>
            </a:r>
            <a:r>
              <a:rPr lang="zh-CN" altLang="en-US" baseline="0" dirty="0" smtClean="0"/>
              <a:t> </a:t>
            </a:r>
            <a:r>
              <a:rPr lang="en-US" altLang="zh-CN" baseline="0" dirty="0" smtClean="0"/>
              <a:t>BY </a:t>
            </a:r>
            <a:r>
              <a:rPr lang="zh-CN" altLang="en-US" baseline="0" dirty="0" smtClean="0"/>
              <a:t>学号</a:t>
            </a:r>
            <a:endParaRPr lang="en-US" altLang="zh-CN" baseline="0" dirty="0" smtClean="0"/>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SELECT </a:t>
            </a:r>
            <a:r>
              <a:rPr lang="zh-CN" altLang="en-US" baseline="0" dirty="0" smtClean="0"/>
              <a:t>班级</a:t>
            </a:r>
            <a:r>
              <a:rPr lang="en-US" altLang="zh-CN" baseline="0" dirty="0" smtClean="0"/>
              <a:t>, </a:t>
            </a:r>
            <a:r>
              <a:rPr lang="zh-CN" altLang="en-US" baseline="0" dirty="0" smtClean="0"/>
              <a:t>科目</a:t>
            </a:r>
            <a:r>
              <a:rPr lang="en-US" altLang="zh-CN" dirty="0" smtClean="0"/>
              <a:t>, AVG(</a:t>
            </a:r>
            <a:r>
              <a:rPr lang="zh-CN" altLang="en-US" dirty="0" smtClean="0"/>
              <a:t>成绩</a:t>
            </a:r>
            <a:r>
              <a:rPr lang="en-US" altLang="zh-CN" dirty="0" smtClean="0"/>
              <a:t>) </a:t>
            </a:r>
            <a:r>
              <a:rPr lang="zh-CN" altLang="en-US" dirty="0" smtClean="0"/>
              <a:t>平均成绩</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FROM</a:t>
            </a:r>
            <a:r>
              <a:rPr lang="en-US" altLang="zh-CN" baseline="0" dirty="0" smtClean="0"/>
              <a:t> </a:t>
            </a:r>
            <a:r>
              <a:rPr lang="zh-CN" altLang="en-US" baseline="0" dirty="0" smtClean="0"/>
              <a:t>学生表</a:t>
            </a:r>
            <a:endParaRPr lang="en-US" altLang="zh-CN" baseline="0" dirty="0" smtClean="0"/>
          </a:p>
          <a:p>
            <a:r>
              <a:rPr lang="en-US" altLang="zh-CN" baseline="0" dirty="0" smtClean="0"/>
              <a:t>GROUP</a:t>
            </a:r>
            <a:r>
              <a:rPr lang="zh-CN" altLang="en-US" baseline="0" dirty="0" smtClean="0"/>
              <a:t> </a:t>
            </a:r>
            <a:r>
              <a:rPr lang="en-US" altLang="zh-CN" baseline="0" dirty="0" smtClean="0"/>
              <a:t>BY </a:t>
            </a:r>
            <a:r>
              <a:rPr lang="zh-CN" altLang="en-US" baseline="0" dirty="0" smtClean="0"/>
              <a:t>班级</a:t>
            </a:r>
            <a:r>
              <a:rPr lang="en-US" altLang="zh-CN" baseline="0" dirty="0" smtClean="0"/>
              <a:t>, </a:t>
            </a:r>
            <a:r>
              <a:rPr lang="zh-CN" altLang="en-US" baseline="0" dirty="0" smtClean="0"/>
              <a:t>科目</a:t>
            </a:r>
            <a:endParaRPr lang="en-US" altLang="zh-CN" baseline="0" dirty="0" smtClean="0"/>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SELECT </a:t>
            </a:r>
            <a:r>
              <a:rPr lang="zh-CN" altLang="en-US" baseline="0" dirty="0" smtClean="0"/>
              <a:t>班级</a:t>
            </a:r>
            <a:r>
              <a:rPr lang="en-US" altLang="zh-CN" baseline="0" dirty="0" smtClean="0"/>
              <a:t>, </a:t>
            </a:r>
            <a:r>
              <a:rPr lang="zh-CN" altLang="en-US" baseline="0" dirty="0" smtClean="0"/>
              <a:t>科目</a:t>
            </a:r>
            <a:r>
              <a:rPr lang="en-US" altLang="zh-CN" dirty="0" smtClean="0"/>
              <a:t>, COUNT(</a:t>
            </a:r>
            <a:r>
              <a:rPr lang="zh-CN" altLang="en-US" dirty="0" smtClean="0"/>
              <a:t>学号</a:t>
            </a:r>
            <a:r>
              <a:rPr lang="en-US" altLang="zh-CN" dirty="0" smtClean="0"/>
              <a:t>) </a:t>
            </a:r>
            <a:r>
              <a:rPr lang="zh-CN" altLang="en-US" dirty="0" smtClean="0"/>
              <a:t>应考人数</a:t>
            </a:r>
            <a:r>
              <a:rPr lang="en-US" altLang="zh-CN" dirty="0" smtClean="0"/>
              <a:t>, COUNT(</a:t>
            </a:r>
            <a:r>
              <a:rPr lang="zh-CN" altLang="en-US" dirty="0" smtClean="0"/>
              <a:t>成绩</a:t>
            </a:r>
            <a:r>
              <a:rPr lang="en-US" altLang="zh-CN" dirty="0" smtClean="0"/>
              <a:t>) </a:t>
            </a:r>
            <a:r>
              <a:rPr lang="zh-CN" altLang="en-US" dirty="0" smtClean="0"/>
              <a:t>实考人数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FROM</a:t>
            </a:r>
            <a:r>
              <a:rPr lang="en-US" altLang="zh-CN" baseline="0" dirty="0" smtClean="0"/>
              <a:t> </a:t>
            </a:r>
            <a:r>
              <a:rPr lang="zh-CN" altLang="en-US" baseline="0" dirty="0" smtClean="0"/>
              <a:t>学生表</a:t>
            </a:r>
            <a:endParaRPr lang="en-US" altLang="zh-CN" baseline="0" dirty="0" smtClean="0"/>
          </a:p>
          <a:p>
            <a:r>
              <a:rPr lang="en-US" altLang="zh-CN" baseline="0" dirty="0" smtClean="0"/>
              <a:t>GROUP</a:t>
            </a:r>
            <a:r>
              <a:rPr lang="zh-CN" altLang="en-US" baseline="0" dirty="0" smtClean="0"/>
              <a:t> </a:t>
            </a:r>
            <a:r>
              <a:rPr lang="en-US" altLang="zh-CN" baseline="0" dirty="0" smtClean="0"/>
              <a:t>BY </a:t>
            </a:r>
            <a:r>
              <a:rPr lang="zh-CN" altLang="en-US" baseline="0" dirty="0" smtClean="0"/>
              <a:t>班级</a:t>
            </a:r>
            <a:r>
              <a:rPr lang="en-US" altLang="zh-CN" baseline="0" dirty="0" smtClean="0"/>
              <a:t>, </a:t>
            </a:r>
            <a:r>
              <a:rPr lang="zh-CN" altLang="en-US" baseline="0" dirty="0" smtClean="0"/>
              <a:t>科目</a:t>
            </a:r>
            <a:endParaRPr lang="en-US" altLang="zh-CN" baseline="0" dirty="0" smtClean="0"/>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SELECT </a:t>
            </a:r>
            <a:r>
              <a:rPr lang="zh-CN" altLang="en-US" baseline="0" dirty="0" smtClean="0"/>
              <a:t>科目</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FROM</a:t>
            </a:r>
            <a:r>
              <a:rPr lang="en-US" altLang="zh-CN" baseline="0" dirty="0" smtClean="0"/>
              <a:t> </a:t>
            </a:r>
            <a:r>
              <a:rPr lang="zh-CN" altLang="en-US" baseline="0" dirty="0" smtClean="0"/>
              <a:t>学生表</a:t>
            </a:r>
            <a:endParaRPr lang="en-US" altLang="zh-CN" baseline="0" dirty="0" smtClean="0"/>
          </a:p>
          <a:p>
            <a:r>
              <a:rPr lang="en-US" altLang="zh-CN" baseline="0" dirty="0" smtClean="0"/>
              <a:t>GROUP</a:t>
            </a:r>
            <a:r>
              <a:rPr lang="zh-CN" altLang="en-US" baseline="0" dirty="0" smtClean="0"/>
              <a:t> </a:t>
            </a:r>
            <a:r>
              <a:rPr lang="en-US" altLang="zh-CN" baseline="0" dirty="0" smtClean="0"/>
              <a:t>BY </a:t>
            </a:r>
            <a:r>
              <a:rPr lang="zh-CN" altLang="en-US" baseline="0" dirty="0" smtClean="0"/>
              <a:t>科目</a:t>
            </a:r>
            <a:endParaRPr lang="en-US" altLang="zh-CN" baseline="0" dirty="0" smtClean="0"/>
          </a:p>
          <a:p>
            <a:r>
              <a:rPr lang="en-US" altLang="zh-CN" baseline="0" dirty="0" smtClean="0"/>
              <a:t>HAVING MIN(</a:t>
            </a:r>
            <a:r>
              <a:rPr lang="zh-CN" altLang="en-US" baseline="0" dirty="0" smtClean="0"/>
              <a:t>成绩</a:t>
            </a:r>
            <a:r>
              <a:rPr lang="en-US" altLang="zh-CN" baseline="0" dirty="0" smtClean="0"/>
              <a:t>)&gt;=60</a:t>
            </a:r>
          </a:p>
        </p:txBody>
      </p:sp>
      <p:sp>
        <p:nvSpPr>
          <p:cNvPr id="4" name="灯片编号占位符 3"/>
          <p:cNvSpPr>
            <a:spLocks noGrp="1"/>
          </p:cNvSpPr>
          <p:nvPr>
            <p:ph type="sldNum" sz="quarter" idx="10"/>
          </p:nvPr>
        </p:nvSpPr>
        <p:spPr/>
        <p:txBody>
          <a:bodyPr/>
          <a:lstStyle/>
          <a:p>
            <a:fld id="{5085DABC-A781-4967-A67C-93AE24E53A91}" type="slidenum">
              <a:rPr lang="zh-CN" altLang="en-US" smtClean="0"/>
              <a:t>71</a:t>
            </a:fld>
            <a:endParaRPr lang="zh-CN" altLang="en-US"/>
          </a:p>
        </p:txBody>
      </p:sp>
    </p:spTree>
    <p:extLst>
      <p:ext uri="{BB962C8B-B14F-4D97-AF65-F5344CB8AC3E}">
        <p14:creationId xmlns:p14="http://schemas.microsoft.com/office/powerpoint/2010/main" val="1289888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24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8" name="Footer Placeholder 4"/>
          <p:cNvSpPr>
            <a:spLocks noGrp="1"/>
          </p:cNvSpPr>
          <p:nvPr>
            <p:ph type="ftr" sz="quarter" idx="11"/>
          </p:nvPr>
        </p:nvSpPr>
        <p:spPr>
          <a:xfrm>
            <a:off x="581192" y="5951811"/>
            <a:ext cx="6917210" cy="365125"/>
          </a:xfrm>
        </p:spPr>
        <p:txBody>
          <a:bodyPr/>
          <a:lstStyle/>
          <a:p>
            <a:r>
              <a:rPr lang="zh-CN" altLang="en-US" smtClean="0"/>
              <a:t>信息工程学院 数据库应用</a:t>
            </a:r>
            <a:endParaRPr lang="en-US" dirty="0"/>
          </a:p>
        </p:txBody>
      </p:sp>
      <p:sp>
        <p:nvSpPr>
          <p:cNvPr id="10" name="Date Placeholder 3"/>
          <p:cNvSpPr>
            <a:spLocks noGrp="1"/>
          </p:cNvSpPr>
          <p:nvPr>
            <p:ph type="dt" sz="half" idx="10"/>
          </p:nvPr>
        </p:nvSpPr>
        <p:spPr>
          <a:xfrm>
            <a:off x="7605951" y="5956137"/>
            <a:ext cx="2844799" cy="365125"/>
          </a:xfrm>
        </p:spPr>
        <p:txBody>
          <a:bodyPr/>
          <a:lstStyle/>
          <a:p>
            <a:fld id="{E2F47070-467D-46CE-9E7C-9F90A5B9EDF6}" type="datetime1">
              <a:rPr lang="en-US" altLang="zh-CN" smtClean="0"/>
              <a:t>3/28/2021</a:t>
            </a:fld>
            <a:endParaRPr lang="en-US" dirty="0"/>
          </a:p>
        </p:txBody>
      </p:sp>
      <p:sp>
        <p:nvSpPr>
          <p:cNvPr id="11"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177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B0DABAF-6672-4B44-BA11-944C6B8BBC42}" type="datetime1">
              <a:rPr lang="en-US" altLang="zh-CN" smtClean="0"/>
              <a:t>3/28/2021</a:t>
            </a:fld>
            <a:endParaRPr lang="en-US" dirty="0"/>
          </a:p>
        </p:txBody>
      </p:sp>
      <p:sp>
        <p:nvSpPr>
          <p:cNvPr id="5" name="Footer Placeholder 4"/>
          <p:cNvSpPr>
            <a:spLocks noGrp="1"/>
          </p:cNvSpPr>
          <p:nvPr>
            <p:ph type="ftr" sz="quarter" idx="11"/>
          </p:nvPr>
        </p:nvSpPr>
        <p:spPr/>
        <p:txBody>
          <a:bodyPr/>
          <a:lstStyle/>
          <a:p>
            <a:r>
              <a:rPr lang="zh-CN" altLang="en-US" smtClean="0"/>
              <a:t>信息工程学院 数据库应用</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301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F21F565-01C7-40B1-910D-B2D65EC22DC6}" type="datetime1">
              <a:rPr lang="en-US" altLang="zh-CN" smtClean="0"/>
              <a:t>3/28/2021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zh-CN" altLang="en-US" smtClean="0"/>
              <a:t>信息工程学院 数据库应用</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6129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7744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574553"/>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581192" y="1561382"/>
            <a:ext cx="11029615" cy="4297418"/>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3EEBEE66-750E-4ED1-AA69-B78451EDFBF2}" type="datetime1">
              <a:rPr lang="en-US" altLang="zh-CN" smtClean="0"/>
              <a:t>3/28/2021</a:t>
            </a:fld>
            <a:endParaRPr lang="en-US" dirty="0"/>
          </a:p>
        </p:txBody>
      </p:sp>
      <p:sp>
        <p:nvSpPr>
          <p:cNvPr id="5" name="Footer Placeholder 4"/>
          <p:cNvSpPr>
            <a:spLocks noGrp="1"/>
          </p:cNvSpPr>
          <p:nvPr>
            <p:ph type="ftr" sz="quarter" idx="11"/>
          </p:nvPr>
        </p:nvSpPr>
        <p:spPr/>
        <p:txBody>
          <a:bodyPr/>
          <a:lstStyle/>
          <a:p>
            <a:r>
              <a:rPr lang="zh-CN" altLang="en-US" smtClean="0"/>
              <a:t>信息工程学院 数据库应用</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027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24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AAF830D-DBAF-45A9-9C2B-E2F5EA318359}" type="datetime1">
              <a:rPr lang="en-US" altLang="zh-CN" smtClean="0"/>
              <a:t>3/28/2021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zh-CN" altLang="en-US" smtClean="0"/>
              <a:t>信息工程学院 数据库应用</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3655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ED9497A-14BA-43B6-A44F-45DE9DD4AA1B}" type="datetime1">
              <a:rPr lang="en-US" altLang="zh-CN" smtClean="0"/>
              <a:t>3/28/2021</a:t>
            </a:fld>
            <a:endParaRPr lang="en-US" dirty="0"/>
          </a:p>
        </p:txBody>
      </p:sp>
      <p:sp>
        <p:nvSpPr>
          <p:cNvPr id="6" name="Footer Placeholder 5"/>
          <p:cNvSpPr>
            <a:spLocks noGrp="1"/>
          </p:cNvSpPr>
          <p:nvPr>
            <p:ph type="ftr" sz="quarter" idx="11"/>
          </p:nvPr>
        </p:nvSpPr>
        <p:spPr/>
        <p:txBody>
          <a:bodyPr/>
          <a:lstStyle/>
          <a:p>
            <a:r>
              <a:rPr lang="zh-CN" altLang="en-US" smtClean="0"/>
              <a:t>信息工程学院 数据库应用</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288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C82E528-A893-4F81-A5F3-0DDAC1454049}" type="datetime1">
              <a:rPr lang="en-US" altLang="zh-CN" smtClean="0"/>
              <a:t>3/28/2021</a:t>
            </a:fld>
            <a:endParaRPr lang="en-US" dirty="0"/>
          </a:p>
        </p:txBody>
      </p:sp>
      <p:sp>
        <p:nvSpPr>
          <p:cNvPr id="8" name="Footer Placeholder 7"/>
          <p:cNvSpPr>
            <a:spLocks noGrp="1"/>
          </p:cNvSpPr>
          <p:nvPr>
            <p:ph type="ftr" sz="quarter" idx="11"/>
          </p:nvPr>
        </p:nvSpPr>
        <p:spPr/>
        <p:txBody>
          <a:bodyPr/>
          <a:lstStyle/>
          <a:p>
            <a:r>
              <a:rPr lang="zh-CN" altLang="en-US" smtClean="0"/>
              <a:t>信息工程学院 数据库应用</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481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DA388E-733D-4E24-A10E-27B161EECC87}" type="datetime1">
              <a:rPr lang="en-US" altLang="zh-CN" smtClean="0"/>
              <a:t>3/28/2021</a:t>
            </a:fld>
            <a:endParaRPr lang="en-US" dirty="0"/>
          </a:p>
        </p:txBody>
      </p:sp>
      <p:sp>
        <p:nvSpPr>
          <p:cNvPr id="4" name="Footer Placeholder 3"/>
          <p:cNvSpPr>
            <a:spLocks noGrp="1"/>
          </p:cNvSpPr>
          <p:nvPr>
            <p:ph type="ftr" sz="quarter" idx="11"/>
          </p:nvPr>
        </p:nvSpPr>
        <p:spPr/>
        <p:txBody>
          <a:bodyPr/>
          <a:lstStyle/>
          <a:p>
            <a:r>
              <a:rPr lang="zh-CN" altLang="en-US" smtClean="0"/>
              <a:t>信息工程学院 数据库应用</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p:cNvSpPr>
          <p:nvPr/>
        </p:nvSpPr>
        <p:spPr>
          <a:xfrm>
            <a:off x="440683" y="606554"/>
            <a:ext cx="11311200" cy="77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546692"/>
          </a:xfrm>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4057090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69AA0-3385-4680-B43D-28EBC73254FC}" type="datetime1">
              <a:rPr lang="en-US" altLang="zh-CN" smtClean="0"/>
              <a:t>3/28/2021</a:t>
            </a:fld>
            <a:endParaRPr lang="en-US" dirty="0"/>
          </a:p>
        </p:txBody>
      </p:sp>
      <p:sp>
        <p:nvSpPr>
          <p:cNvPr id="3" name="Footer Placeholder 2"/>
          <p:cNvSpPr>
            <a:spLocks noGrp="1"/>
          </p:cNvSpPr>
          <p:nvPr>
            <p:ph type="ftr" sz="quarter" idx="11"/>
          </p:nvPr>
        </p:nvSpPr>
        <p:spPr/>
        <p:txBody>
          <a:bodyPr/>
          <a:lstStyle/>
          <a:p>
            <a:r>
              <a:rPr lang="zh-CN" altLang="en-US" smtClean="0"/>
              <a:t>信息工程学院 数据库应用</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154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C038571-70B4-4647-827B-9A661DAF0A4C}" type="datetime1">
              <a:rPr lang="en-US" altLang="zh-CN" smtClean="0"/>
              <a:t>3/28/2021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zh-CN" altLang="en-US" smtClean="0"/>
              <a:t>信息工程学院 数据库应用</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148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4C90739-5DF8-42F2-BDBB-CA4B3E6919F4}" type="datetime1">
              <a:rPr lang="en-US" altLang="zh-CN" smtClean="0"/>
              <a:t>3/28/2021</a:t>
            </a:fld>
            <a:endParaRPr lang="en-US" dirty="0"/>
          </a:p>
        </p:txBody>
      </p:sp>
      <p:sp>
        <p:nvSpPr>
          <p:cNvPr id="6" name="Footer Placeholder 5"/>
          <p:cNvSpPr>
            <a:spLocks noGrp="1"/>
          </p:cNvSpPr>
          <p:nvPr>
            <p:ph type="ftr" sz="quarter" idx="11"/>
          </p:nvPr>
        </p:nvSpPr>
        <p:spPr/>
        <p:txBody>
          <a:bodyPr/>
          <a:lstStyle/>
          <a:p>
            <a:r>
              <a:rPr lang="zh-CN" altLang="en-US" smtClean="0"/>
              <a:t>信息工程学院 数据库应用</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010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B764EA6-AF25-44AB-976D-BC155CA1F1DA}" type="datetime1">
              <a:rPr lang="en-US" altLang="zh-CN" smtClean="0"/>
              <a:t>3/28/2021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zh-CN" altLang="en-US" smtClean="0"/>
              <a:t>信息工程学院 数据库应用</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52130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数据库应用</a:t>
            </a:r>
            <a:endParaRPr lang="zh-CN" altLang="en-US" dirty="0"/>
          </a:p>
        </p:txBody>
      </p:sp>
      <p:sp>
        <p:nvSpPr>
          <p:cNvPr id="3" name="副标题 2"/>
          <p:cNvSpPr>
            <a:spLocks noGrp="1"/>
          </p:cNvSpPr>
          <p:nvPr>
            <p:ph type="subTitle" idx="1"/>
          </p:nvPr>
        </p:nvSpPr>
        <p:spPr/>
        <p:txBody>
          <a:bodyPr/>
          <a:lstStyle/>
          <a:p>
            <a:r>
              <a:rPr lang="zh-CN" altLang="en-US" dirty="0" smtClean="0"/>
              <a:t>第</a:t>
            </a:r>
            <a:r>
              <a:rPr lang="en-US" altLang="zh-CN" dirty="0" smtClean="0"/>
              <a:t>5</a:t>
            </a:r>
            <a:r>
              <a:rPr lang="zh-CN" altLang="en-US" dirty="0" smtClean="0"/>
              <a:t>讲 </a:t>
            </a:r>
            <a:r>
              <a:rPr lang="zh-CN" altLang="en-US" dirty="0" smtClean="0"/>
              <a:t>数据操纵语言（简单查询）</a:t>
            </a:r>
            <a:endParaRPr lang="zh-CN" altLang="en-US" dirty="0"/>
          </a:p>
        </p:txBody>
      </p:sp>
    </p:spTree>
    <p:extLst>
      <p:ext uri="{BB962C8B-B14F-4D97-AF65-F5344CB8AC3E}">
        <p14:creationId xmlns:p14="http://schemas.microsoft.com/office/powerpoint/2010/main" val="743425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mtClean="0"/>
              <a:t>查询指定的列</a:t>
            </a:r>
            <a:endParaRPr lang="zh-CN" altLang="en-US"/>
          </a:p>
        </p:txBody>
      </p:sp>
      <p:sp>
        <p:nvSpPr>
          <p:cNvPr id="187395" name="Rectangle 3"/>
          <p:cNvSpPr>
            <a:spLocks noGrp="1" noChangeArrowheads="1"/>
          </p:cNvSpPr>
          <p:nvPr>
            <p:ph idx="1"/>
          </p:nvPr>
        </p:nvSpPr>
        <p:spPr/>
        <p:txBody>
          <a:bodyPr>
            <a:normAutofit lnSpcReduction="10000"/>
          </a:bodyPr>
          <a:lstStyle/>
          <a:p>
            <a:r>
              <a:rPr lang="zh-CN" altLang="en-US" dirty="0" smtClean="0"/>
              <a:t>查询并不需要列出表中所有列时，可只列出要查询用到的列，即采用指定列的方式</a:t>
            </a:r>
          </a:p>
          <a:p>
            <a:r>
              <a:rPr lang="zh-CN" altLang="en-US" dirty="0" smtClean="0"/>
              <a:t>语法</a:t>
            </a:r>
          </a:p>
          <a:p>
            <a:pPr marL="324000" lvl="1" indent="0">
              <a:buNone/>
            </a:pPr>
            <a:r>
              <a:rPr lang="en-US" altLang="zh-CN" dirty="0" smtClean="0"/>
              <a:t>SELECT </a:t>
            </a:r>
            <a:r>
              <a:rPr lang="en-US" altLang="zh-CN" dirty="0" err="1" smtClean="0"/>
              <a:t>column_name</a:t>
            </a:r>
            <a:r>
              <a:rPr lang="en-US" altLang="zh-CN" dirty="0" smtClean="0"/>
              <a:t> [,…n]  FROM  </a:t>
            </a:r>
            <a:r>
              <a:rPr lang="en-US" altLang="zh-CN" dirty="0" err="1" smtClean="0"/>
              <a:t>table_source</a:t>
            </a:r>
            <a:endParaRPr lang="zh-CN" altLang="en-US" dirty="0" smtClean="0"/>
          </a:p>
          <a:p>
            <a:r>
              <a:rPr lang="zh-CN" altLang="en-US" dirty="0" smtClean="0"/>
              <a:t>示例</a:t>
            </a:r>
          </a:p>
          <a:p>
            <a:pPr lvl="1"/>
            <a:r>
              <a:rPr lang="zh-CN" altLang="en-US" dirty="0" smtClean="0"/>
              <a:t>例</a:t>
            </a:r>
            <a:r>
              <a:rPr lang="en-US" altLang="zh-CN" dirty="0" smtClean="0"/>
              <a:t>5-1 </a:t>
            </a:r>
            <a:r>
              <a:rPr lang="zh-CN" altLang="en-US" dirty="0" smtClean="0"/>
              <a:t>查询全体学生的学号与姓名</a:t>
            </a:r>
            <a:endParaRPr lang="en-US" altLang="zh-CN" dirty="0" smtClean="0"/>
          </a:p>
          <a:p>
            <a:pPr marL="630000" lvl="2" indent="0">
              <a:buNone/>
            </a:pPr>
            <a:r>
              <a:rPr lang="en-US" altLang="zh-CN" dirty="0" smtClean="0"/>
              <a:t>SELECT </a:t>
            </a:r>
            <a:r>
              <a:rPr lang="en-US" altLang="zh-CN" dirty="0" err="1" smtClean="0"/>
              <a:t>Sno</a:t>
            </a:r>
            <a:r>
              <a:rPr lang="en-US" altLang="zh-CN" dirty="0" smtClean="0"/>
              <a:t>, </a:t>
            </a:r>
            <a:r>
              <a:rPr lang="en-US" altLang="zh-CN" dirty="0" err="1" smtClean="0"/>
              <a:t>Sname</a:t>
            </a:r>
            <a:r>
              <a:rPr lang="en-US" altLang="zh-CN" dirty="0" smtClean="0"/>
              <a:t> FROM Student</a:t>
            </a:r>
            <a:endParaRPr lang="zh-CN" altLang="en-US" dirty="0" smtClean="0"/>
          </a:p>
          <a:p>
            <a:pPr lvl="1"/>
            <a:r>
              <a:rPr lang="zh-CN" altLang="en-US" dirty="0" smtClean="0"/>
              <a:t>例</a:t>
            </a:r>
            <a:r>
              <a:rPr lang="en-US" altLang="zh-CN" dirty="0" smtClean="0"/>
              <a:t>5-2 </a:t>
            </a:r>
            <a:r>
              <a:rPr lang="zh-CN" altLang="en-US" dirty="0" smtClean="0"/>
              <a:t>查询全体学生的姓名、学号和所在系</a:t>
            </a:r>
            <a:endParaRPr lang="en-US" altLang="zh-CN" dirty="0" smtClean="0"/>
          </a:p>
          <a:p>
            <a:pPr marL="630000" lvl="2" indent="0">
              <a:buNone/>
            </a:pPr>
            <a:r>
              <a:rPr lang="en-US" altLang="zh-CN" dirty="0" smtClean="0"/>
              <a:t>SELECT </a:t>
            </a:r>
            <a:r>
              <a:rPr lang="en-US" altLang="zh-CN" dirty="0" err="1" smtClean="0"/>
              <a:t>Sname</a:t>
            </a:r>
            <a:r>
              <a:rPr lang="en-US" altLang="zh-CN" dirty="0" smtClean="0"/>
              <a:t>, </a:t>
            </a:r>
            <a:r>
              <a:rPr lang="en-US" altLang="zh-CN" dirty="0" err="1" smtClean="0"/>
              <a:t>Sno</a:t>
            </a:r>
            <a:r>
              <a:rPr lang="en-US" altLang="zh-CN" dirty="0" smtClean="0"/>
              <a:t>, </a:t>
            </a:r>
            <a:r>
              <a:rPr lang="en-US" altLang="zh-CN" dirty="0" err="1"/>
              <a:t>D</a:t>
            </a:r>
            <a:r>
              <a:rPr lang="en-US" altLang="zh-CN" dirty="0" err="1" smtClean="0"/>
              <a:t>ept</a:t>
            </a:r>
            <a:r>
              <a:rPr lang="en-US" altLang="zh-CN" dirty="0" smtClean="0"/>
              <a:t>  FROM Student </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78033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mtClean="0"/>
              <a:t>查询全部列 </a:t>
            </a:r>
            <a:endParaRPr lang="zh-CN" altLang="en-US"/>
          </a:p>
        </p:txBody>
      </p:sp>
      <p:sp>
        <p:nvSpPr>
          <p:cNvPr id="188419" name="Rectangle 3"/>
          <p:cNvSpPr>
            <a:spLocks noGrp="1" noChangeArrowheads="1"/>
          </p:cNvSpPr>
          <p:nvPr>
            <p:ph idx="1"/>
          </p:nvPr>
        </p:nvSpPr>
        <p:spPr/>
        <p:txBody>
          <a:bodyPr/>
          <a:lstStyle/>
          <a:p>
            <a:r>
              <a:rPr lang="zh-CN" altLang="en-US" dirty="0" smtClean="0"/>
              <a:t>查询表中所有列时，可以使用星号（*）</a:t>
            </a:r>
          </a:p>
          <a:p>
            <a:r>
              <a:rPr lang="zh-CN" altLang="en-US" dirty="0" smtClean="0"/>
              <a:t>语法</a:t>
            </a:r>
          </a:p>
          <a:p>
            <a:pPr marL="324000" lvl="1" indent="0">
              <a:buNone/>
            </a:pPr>
            <a:r>
              <a:rPr lang="en-US" altLang="zh-CN" dirty="0" smtClean="0"/>
              <a:t>SELECT * FROM </a:t>
            </a:r>
            <a:r>
              <a:rPr lang="en-US" altLang="zh-CN" dirty="0" err="1" smtClean="0"/>
              <a:t>table_source</a:t>
            </a:r>
            <a:endParaRPr lang="zh-CN" altLang="en-US" dirty="0" smtClean="0"/>
          </a:p>
          <a:p>
            <a:r>
              <a:rPr lang="zh-CN" altLang="en-US" dirty="0" smtClean="0"/>
              <a:t>示例</a:t>
            </a:r>
          </a:p>
          <a:p>
            <a:pPr lvl="1"/>
            <a:r>
              <a:rPr lang="zh-CN" altLang="en-US" dirty="0" smtClean="0"/>
              <a:t>例</a:t>
            </a:r>
            <a:r>
              <a:rPr lang="en-US" altLang="zh-CN" dirty="0" smtClean="0"/>
              <a:t>5-3 </a:t>
            </a:r>
            <a:r>
              <a:rPr lang="zh-CN" altLang="en-US" dirty="0" smtClean="0"/>
              <a:t>查询全体学生的记录</a:t>
            </a:r>
            <a:endParaRPr lang="en-US" altLang="zh-CN" dirty="0" smtClean="0"/>
          </a:p>
          <a:p>
            <a:pPr marL="630000" lvl="2" indent="0">
              <a:buNone/>
            </a:pPr>
            <a:r>
              <a:rPr lang="en-US" altLang="zh-CN" dirty="0" smtClean="0"/>
              <a:t>SELECT  *  FROM Student </a:t>
            </a:r>
            <a:endParaRPr lang="zh-CN" altLang="en-US" dirty="0" smtClean="0"/>
          </a:p>
          <a:p>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565276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smtClean="0"/>
              <a:t>查询全部列（续）</a:t>
            </a:r>
            <a:endParaRPr lang="zh-CN" altLang="en-US"/>
          </a:p>
        </p:txBody>
      </p:sp>
      <p:sp>
        <p:nvSpPr>
          <p:cNvPr id="189443" name="Rectangle 3"/>
          <p:cNvSpPr>
            <a:spLocks noGrp="1" noChangeArrowheads="1"/>
          </p:cNvSpPr>
          <p:nvPr>
            <p:ph idx="1"/>
          </p:nvPr>
        </p:nvSpPr>
        <p:spPr/>
        <p:txBody>
          <a:bodyPr/>
          <a:lstStyle/>
          <a:p>
            <a:r>
              <a:rPr lang="zh-CN" altLang="en-US" dirty="0" smtClean="0"/>
              <a:t>按建表时各列的顺序列出所有列名，效果等同*号</a:t>
            </a:r>
          </a:p>
          <a:p>
            <a:r>
              <a:rPr lang="zh-CN" altLang="en-US" dirty="0" smtClean="0"/>
              <a:t>与例</a:t>
            </a:r>
            <a:r>
              <a:rPr lang="en-US" altLang="zh-CN" dirty="0" smtClean="0"/>
              <a:t>5-3</a:t>
            </a:r>
            <a:r>
              <a:rPr lang="zh-CN" altLang="en-US" dirty="0" smtClean="0"/>
              <a:t>等同</a:t>
            </a:r>
            <a:endParaRPr lang="en-US" altLang="zh-CN" dirty="0" smtClean="0"/>
          </a:p>
          <a:p>
            <a:pPr lvl="1"/>
            <a:r>
              <a:rPr lang="zh-CN" altLang="en-US" dirty="0" smtClean="0"/>
              <a:t>例</a:t>
            </a:r>
            <a:r>
              <a:rPr lang="en-US" altLang="zh-CN" dirty="0" smtClean="0"/>
              <a:t>5-4 </a:t>
            </a:r>
            <a:r>
              <a:rPr lang="zh-CN" altLang="en-US" dirty="0" smtClean="0"/>
              <a:t>查询全体学生的记录</a:t>
            </a:r>
          </a:p>
          <a:p>
            <a:pPr marL="630000" lvl="2" indent="0">
              <a:buNone/>
            </a:pPr>
            <a:r>
              <a:rPr lang="en-US" altLang="zh-CN" dirty="0" smtClean="0"/>
              <a:t>SELECT </a:t>
            </a:r>
            <a:r>
              <a:rPr lang="en-US" altLang="zh-CN" dirty="0" err="1" smtClean="0"/>
              <a:t>Sno</a:t>
            </a:r>
            <a:r>
              <a:rPr lang="en-US" altLang="zh-CN" dirty="0" smtClean="0"/>
              <a:t>, </a:t>
            </a:r>
            <a:r>
              <a:rPr lang="en-US" altLang="zh-CN" dirty="0" err="1" smtClean="0"/>
              <a:t>Sname</a:t>
            </a:r>
            <a:r>
              <a:rPr lang="en-US" altLang="zh-CN" dirty="0" smtClean="0"/>
              <a:t>, Sex,  Birthday, </a:t>
            </a:r>
            <a:r>
              <a:rPr lang="en-US" altLang="zh-CN" dirty="0" err="1" smtClean="0"/>
              <a:t>Dept</a:t>
            </a:r>
            <a:r>
              <a:rPr lang="en-US" altLang="zh-CN" dirty="0" smtClean="0"/>
              <a:t> FROM Student</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98146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mtClean="0"/>
              <a:t>改变列标题 </a:t>
            </a:r>
            <a:endParaRPr lang="zh-CN" altLang="en-US"/>
          </a:p>
        </p:txBody>
      </p:sp>
      <p:sp>
        <p:nvSpPr>
          <p:cNvPr id="22531" name="Rectangle 3"/>
          <p:cNvSpPr>
            <a:spLocks noGrp="1" noChangeArrowheads="1"/>
          </p:cNvSpPr>
          <p:nvPr>
            <p:ph idx="1"/>
          </p:nvPr>
        </p:nvSpPr>
        <p:spPr/>
        <p:txBody>
          <a:bodyPr/>
          <a:lstStyle/>
          <a:p>
            <a:r>
              <a:rPr lang="zh-CN" altLang="en-US" dirty="0" smtClean="0"/>
              <a:t>列的名称可以直接查询显示出来，也可以用别名来代替表中的名称显示</a:t>
            </a:r>
          </a:p>
          <a:p>
            <a:r>
              <a:rPr lang="zh-CN" altLang="en-US" dirty="0" smtClean="0"/>
              <a:t>语法</a:t>
            </a:r>
          </a:p>
          <a:p>
            <a:pPr marL="324000" lvl="1" indent="0">
              <a:buNone/>
            </a:pPr>
            <a:r>
              <a:rPr lang="en-US" altLang="zh-CN" dirty="0" smtClean="0"/>
              <a:t>SELECT </a:t>
            </a:r>
            <a:r>
              <a:rPr lang="en-US" altLang="en-US" dirty="0" err="1" smtClean="0"/>
              <a:t>列名</a:t>
            </a:r>
            <a:r>
              <a:rPr lang="en-US" altLang="en-US" dirty="0" smtClean="0"/>
              <a:t> | </a:t>
            </a:r>
            <a:r>
              <a:rPr lang="en-US" altLang="en-US" dirty="0" err="1" smtClean="0"/>
              <a:t>表达式</a:t>
            </a:r>
            <a:r>
              <a:rPr lang="en-US" altLang="en-US" dirty="0" smtClean="0"/>
              <a:t> [ AS ] </a:t>
            </a:r>
            <a:r>
              <a:rPr lang="en-US" altLang="en-US" dirty="0" err="1" smtClean="0"/>
              <a:t>列标题</a:t>
            </a:r>
            <a:r>
              <a:rPr lang="en-US" altLang="zh-CN" dirty="0" smtClean="0"/>
              <a:t>  [,…n]  </a:t>
            </a:r>
          </a:p>
          <a:p>
            <a:pPr marL="324000" lvl="1" indent="0">
              <a:buNone/>
            </a:pPr>
            <a:r>
              <a:rPr lang="en-US" altLang="zh-CN" dirty="0" smtClean="0"/>
              <a:t>FROM  </a:t>
            </a:r>
            <a:r>
              <a:rPr lang="en-US" altLang="zh-CN" dirty="0" err="1" smtClean="0"/>
              <a:t>table_source</a:t>
            </a:r>
            <a:endParaRPr lang="en-US" altLang="zh-CN" dirty="0" smtClean="0"/>
          </a:p>
          <a:p>
            <a:pPr marL="324000" lvl="1" indent="0">
              <a:buNone/>
            </a:pPr>
            <a:r>
              <a:rPr lang="zh-CN" altLang="en-US" dirty="0" smtClean="0"/>
              <a:t>或</a:t>
            </a:r>
          </a:p>
          <a:p>
            <a:pPr marL="324000" lvl="1" indent="0">
              <a:buNone/>
            </a:pPr>
            <a:r>
              <a:rPr lang="en-US" altLang="zh-CN" dirty="0" smtClean="0"/>
              <a:t>SELECT </a:t>
            </a:r>
            <a:r>
              <a:rPr lang="en-US" altLang="en-US" dirty="0" err="1" smtClean="0"/>
              <a:t>列标题</a:t>
            </a:r>
            <a:r>
              <a:rPr lang="en-US" altLang="zh-CN" dirty="0" smtClean="0"/>
              <a:t>  = </a:t>
            </a:r>
            <a:r>
              <a:rPr lang="en-US" altLang="en-US" dirty="0" err="1" smtClean="0"/>
              <a:t>列名</a:t>
            </a:r>
            <a:r>
              <a:rPr lang="en-US" altLang="en-US" dirty="0" smtClean="0"/>
              <a:t> | </a:t>
            </a:r>
            <a:r>
              <a:rPr lang="en-US" altLang="en-US" dirty="0" err="1" smtClean="0"/>
              <a:t>表达式</a:t>
            </a:r>
            <a:r>
              <a:rPr lang="en-US" altLang="en-US" dirty="0" smtClean="0"/>
              <a:t> </a:t>
            </a:r>
            <a:r>
              <a:rPr lang="en-US" altLang="zh-CN" dirty="0" smtClean="0"/>
              <a:t> [,…n]  </a:t>
            </a:r>
          </a:p>
          <a:p>
            <a:pPr marL="324000" lvl="1" indent="0">
              <a:buNone/>
            </a:pPr>
            <a:r>
              <a:rPr lang="en-US" altLang="zh-CN" dirty="0" smtClean="0"/>
              <a:t>FROM  </a:t>
            </a:r>
            <a:r>
              <a:rPr lang="en-US" altLang="zh-CN" dirty="0" err="1" smtClean="0"/>
              <a:t>table_source</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312578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mtClean="0"/>
              <a:t>改变列标题示例</a:t>
            </a:r>
            <a:endParaRPr lang="zh-CN" altLang="en-US"/>
          </a:p>
        </p:txBody>
      </p:sp>
      <p:sp>
        <p:nvSpPr>
          <p:cNvPr id="23555" name="Rectangle 3"/>
          <p:cNvSpPr>
            <a:spLocks noGrp="1" noChangeArrowheads="1"/>
          </p:cNvSpPr>
          <p:nvPr>
            <p:ph idx="1"/>
          </p:nvPr>
        </p:nvSpPr>
        <p:spPr/>
        <p:txBody>
          <a:bodyPr/>
          <a:lstStyle/>
          <a:p>
            <a:r>
              <a:rPr lang="zh-CN" altLang="en-US" dirty="0" smtClean="0"/>
              <a:t>例</a:t>
            </a:r>
            <a:r>
              <a:rPr lang="en-US" altLang="zh-CN" dirty="0" smtClean="0"/>
              <a:t>5-5 </a:t>
            </a:r>
            <a:r>
              <a:rPr lang="zh-CN" altLang="en-US" dirty="0" smtClean="0"/>
              <a:t>查询全体学生的姓名及其出生日期</a:t>
            </a:r>
            <a:endParaRPr lang="en-US" altLang="zh-CN" dirty="0" smtClean="0"/>
          </a:p>
          <a:p>
            <a:pPr marL="630000" lvl="2" indent="0">
              <a:buNone/>
            </a:pPr>
            <a:r>
              <a:rPr lang="en-US" altLang="zh-CN" dirty="0" smtClean="0"/>
              <a:t>SELECT  </a:t>
            </a:r>
            <a:r>
              <a:rPr lang="en-US" altLang="zh-CN" dirty="0" err="1" smtClean="0"/>
              <a:t>Sname</a:t>
            </a:r>
            <a:r>
              <a:rPr lang="en-US" altLang="zh-CN" dirty="0" smtClean="0"/>
              <a:t> </a:t>
            </a:r>
            <a:r>
              <a:rPr lang="zh-CN" altLang="en-US" dirty="0"/>
              <a:t>姓名</a:t>
            </a:r>
            <a:r>
              <a:rPr lang="en-US" altLang="zh-CN" dirty="0" smtClean="0"/>
              <a:t>, Birthday </a:t>
            </a:r>
            <a:r>
              <a:rPr lang="zh-CN" altLang="en-US" dirty="0" smtClean="0"/>
              <a:t>出生日期</a:t>
            </a:r>
          </a:p>
          <a:p>
            <a:pPr marL="594000" lvl="2" indent="0">
              <a:buNone/>
            </a:pPr>
            <a:r>
              <a:rPr lang="en-US" altLang="zh-CN" dirty="0" smtClean="0"/>
              <a:t>FROM Student </a:t>
            </a:r>
          </a:p>
          <a:p>
            <a:r>
              <a:rPr lang="zh-CN" altLang="en-US" dirty="0" smtClean="0"/>
              <a:t>思考：使用“</a:t>
            </a:r>
            <a:r>
              <a:rPr lang="en-US" altLang="zh-CN" dirty="0" smtClean="0"/>
              <a:t>=”</a:t>
            </a:r>
            <a:r>
              <a:rPr lang="zh-CN" altLang="en-US" dirty="0" smtClean="0"/>
              <a:t>改变列表题，怎么写？</a:t>
            </a:r>
          </a:p>
          <a:p>
            <a:pPr marL="594000" lvl="2" indent="0">
              <a:buNone/>
            </a:pPr>
            <a:r>
              <a:rPr lang="en-US" altLang="zh-CN" dirty="0" smtClean="0"/>
              <a:t>SELECT </a:t>
            </a:r>
            <a:r>
              <a:rPr lang="zh-CN" altLang="en-US" dirty="0" smtClean="0"/>
              <a:t>姓名 </a:t>
            </a:r>
            <a:r>
              <a:rPr lang="en-US" altLang="zh-CN" dirty="0" smtClean="0"/>
              <a:t>= </a:t>
            </a:r>
            <a:r>
              <a:rPr lang="en-US" altLang="zh-CN" dirty="0" err="1" smtClean="0"/>
              <a:t>Sname</a:t>
            </a:r>
            <a:r>
              <a:rPr lang="en-US" altLang="zh-CN" dirty="0" smtClean="0"/>
              <a:t>, </a:t>
            </a:r>
            <a:r>
              <a:rPr lang="zh-CN" altLang="en-US" dirty="0" smtClean="0"/>
              <a:t>出生日期 </a:t>
            </a:r>
            <a:r>
              <a:rPr lang="en-US" altLang="zh-CN" dirty="0" smtClean="0"/>
              <a:t>= Birthday</a:t>
            </a:r>
            <a:endParaRPr lang="zh-CN" altLang="en-US" dirty="0" smtClean="0"/>
          </a:p>
          <a:p>
            <a:pPr marL="594000" lvl="2" indent="0">
              <a:buNone/>
            </a:pPr>
            <a:r>
              <a:rPr lang="en-US" altLang="zh-CN" dirty="0" smtClean="0"/>
              <a:t>FROM Student</a:t>
            </a:r>
            <a:endParaRPr lang="zh-CN" altLang="en-US" dirty="0"/>
          </a:p>
        </p:txBody>
      </p:sp>
      <p:sp>
        <p:nvSpPr>
          <p:cNvPr id="2" name="右箭头 1"/>
          <p:cNvSpPr/>
          <p:nvPr/>
        </p:nvSpPr>
        <p:spPr>
          <a:xfrm rot="5400000">
            <a:off x="9481358" y="3900864"/>
            <a:ext cx="468772" cy="322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7706914" y="1476978"/>
            <a:ext cx="4017662" cy="2266543"/>
          </a:xfrm>
          <a:prstGeom prst="rect">
            <a:avLst/>
          </a:prstGeom>
        </p:spPr>
      </p:pic>
      <p:sp>
        <p:nvSpPr>
          <p:cNvPr id="6" name="圆角矩形 5"/>
          <p:cNvSpPr/>
          <p:nvPr/>
        </p:nvSpPr>
        <p:spPr>
          <a:xfrm>
            <a:off x="8367252" y="1476978"/>
            <a:ext cx="589935" cy="22331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9322557" y="1466298"/>
            <a:ext cx="1610914" cy="22331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a:stretch>
            <a:fillRect/>
          </a:stretch>
        </p:blipFill>
        <p:spPr>
          <a:xfrm>
            <a:off x="8717111" y="4381102"/>
            <a:ext cx="2095461" cy="2211517"/>
          </a:xfrm>
          <a:prstGeom prst="rect">
            <a:avLst/>
          </a:prstGeom>
        </p:spPr>
      </p:pic>
      <p:sp>
        <p:nvSpPr>
          <p:cNvPr id="4" name="页脚占位符 3"/>
          <p:cNvSpPr>
            <a:spLocks noGrp="1"/>
          </p:cNvSpPr>
          <p:nvPr>
            <p:ph type="ftr" sz="quarter" idx="11"/>
          </p:nvPr>
        </p:nvSpPr>
        <p:spPr/>
        <p:txBody>
          <a:bodyPr/>
          <a:lstStyle/>
          <a:p>
            <a:r>
              <a:rPr lang="zh-CN" altLang="en-US" smtClean="0"/>
              <a:t>信息工程学院 数据库应用</a:t>
            </a:r>
            <a:endParaRPr lang="en-US" dirty="0"/>
          </a:p>
        </p:txBody>
      </p:sp>
      <p:sp>
        <p:nvSpPr>
          <p:cNvPr id="5" name="灯片编号占位符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767494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3555">
                                            <p:txEl>
                                              <p:pRg st="1" end="1"/>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3555">
                                            <p:txEl>
                                              <p:pRg st="4" end="4"/>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mtClean="0"/>
              <a:t>查询经过计算的列 </a:t>
            </a:r>
            <a:endParaRPr lang="zh-CN" altLang="en-US" dirty="0"/>
          </a:p>
        </p:txBody>
      </p:sp>
      <p:sp>
        <p:nvSpPr>
          <p:cNvPr id="190467" name="Rectangle 3"/>
          <p:cNvSpPr>
            <a:spLocks noGrp="1" noChangeArrowheads="1"/>
          </p:cNvSpPr>
          <p:nvPr>
            <p:ph idx="1"/>
          </p:nvPr>
        </p:nvSpPr>
        <p:spPr/>
        <p:txBody>
          <a:bodyPr/>
          <a:lstStyle/>
          <a:p>
            <a:r>
              <a:rPr lang="en-US" altLang="zh-CN" dirty="0" smtClean="0"/>
              <a:t>SELECT</a:t>
            </a:r>
            <a:r>
              <a:rPr lang="zh-CN" altLang="en-US" dirty="0" smtClean="0"/>
              <a:t>语句列的位置可以使用表达式</a:t>
            </a:r>
          </a:p>
          <a:p>
            <a:pPr lvl="1"/>
            <a:r>
              <a:rPr lang="zh-CN" altLang="en-US" dirty="0" smtClean="0"/>
              <a:t>表达式可为列名、常量、函数，也可为由运算符连接的列名、常量、函数的任意组合</a:t>
            </a:r>
          </a:p>
          <a:p>
            <a:r>
              <a:rPr lang="zh-CN" altLang="en-US" dirty="0" smtClean="0"/>
              <a:t>函数示例</a:t>
            </a:r>
          </a:p>
          <a:p>
            <a:pPr lvl="1"/>
            <a:r>
              <a:rPr lang="zh-CN" altLang="en-US" dirty="0" smtClean="0"/>
              <a:t>例</a:t>
            </a:r>
            <a:r>
              <a:rPr lang="en-US" altLang="zh-CN" dirty="0" smtClean="0"/>
              <a:t>5-6 </a:t>
            </a:r>
            <a:r>
              <a:rPr lang="zh-CN" altLang="en-US" dirty="0" smtClean="0"/>
              <a:t>查询全体学生的姓名及年龄</a:t>
            </a:r>
            <a:endParaRPr lang="en-US" altLang="zh-CN" dirty="0" smtClean="0"/>
          </a:p>
          <a:p>
            <a:pPr marL="630000" lvl="2" indent="0">
              <a:buNone/>
            </a:pPr>
            <a:r>
              <a:rPr lang="en-US" altLang="zh-CN" dirty="0" smtClean="0"/>
              <a:t>SELECT </a:t>
            </a:r>
            <a:r>
              <a:rPr lang="en-US" altLang="zh-CN" dirty="0" err="1" smtClean="0"/>
              <a:t>Sname</a:t>
            </a:r>
            <a:r>
              <a:rPr lang="zh-CN" altLang="en-US" dirty="0" smtClean="0"/>
              <a:t> 姓名</a:t>
            </a:r>
            <a:r>
              <a:rPr lang="en-US" altLang="zh-CN" dirty="0" smtClean="0"/>
              <a:t>, year(</a:t>
            </a:r>
            <a:r>
              <a:rPr lang="en-US" altLang="zh-CN" dirty="0" err="1" smtClean="0"/>
              <a:t>getdate</a:t>
            </a:r>
            <a:r>
              <a:rPr lang="en-US" altLang="zh-CN" dirty="0" smtClean="0"/>
              <a:t>())-year(Birthday) </a:t>
            </a:r>
            <a:r>
              <a:rPr lang="zh-CN" altLang="en-US" dirty="0" smtClean="0"/>
              <a:t>年龄</a:t>
            </a:r>
            <a:endParaRPr lang="en-US" altLang="zh-CN" dirty="0" smtClean="0"/>
          </a:p>
          <a:p>
            <a:pPr marL="630000" lvl="2" indent="0">
              <a:buNone/>
            </a:pPr>
            <a:r>
              <a:rPr lang="en-US" altLang="zh-CN" dirty="0" smtClean="0"/>
              <a:t> FROM Student</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182226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dirty="0" smtClean="0"/>
              <a:t>特别注意：使用常量列</a:t>
            </a:r>
            <a:endParaRPr lang="zh-CN" altLang="en-US" dirty="0"/>
          </a:p>
        </p:txBody>
      </p:sp>
      <p:sp>
        <p:nvSpPr>
          <p:cNvPr id="252931" name="Rectangle 3"/>
          <p:cNvSpPr>
            <a:spLocks noGrp="1" noChangeArrowheads="1"/>
          </p:cNvSpPr>
          <p:nvPr>
            <p:ph idx="1"/>
          </p:nvPr>
        </p:nvSpPr>
        <p:spPr/>
        <p:txBody>
          <a:bodyPr/>
          <a:lstStyle/>
          <a:p>
            <a:r>
              <a:rPr lang="zh-CN" altLang="en-US" dirty="0" smtClean="0"/>
              <a:t>当</a:t>
            </a:r>
            <a:r>
              <a:rPr lang="en-US" altLang="zh-CN" dirty="0" smtClean="0"/>
              <a:t>SELECT</a:t>
            </a:r>
            <a:r>
              <a:rPr lang="zh-CN" altLang="en-US" dirty="0" smtClean="0"/>
              <a:t>语句列的位置使用常量表达式时，表示该列数据都用常量数据填充</a:t>
            </a:r>
          </a:p>
          <a:p>
            <a:r>
              <a:rPr lang="zh-CN" altLang="en-US" dirty="0" smtClean="0"/>
              <a:t>示例</a:t>
            </a:r>
          </a:p>
          <a:p>
            <a:pPr lvl="1"/>
            <a:r>
              <a:rPr lang="zh-CN" altLang="en-US" dirty="0" smtClean="0"/>
              <a:t>例</a:t>
            </a:r>
            <a:r>
              <a:rPr lang="en-US" altLang="zh-CN" dirty="0" smtClean="0"/>
              <a:t>5-7 </a:t>
            </a:r>
            <a:r>
              <a:rPr lang="zh-CN" altLang="en-US" dirty="0" smtClean="0"/>
              <a:t>查询全体学生的姓名及学校，假设所有学生的学校都是“北京科技大学天津学院”。</a:t>
            </a:r>
          </a:p>
          <a:p>
            <a:pPr marL="630000" lvl="2" indent="0">
              <a:buNone/>
            </a:pPr>
            <a:r>
              <a:rPr lang="en-US" altLang="zh-CN" dirty="0" smtClean="0"/>
              <a:t>SELECT </a:t>
            </a:r>
            <a:r>
              <a:rPr lang="en-US" altLang="zh-CN" dirty="0" err="1" smtClean="0"/>
              <a:t>Sname</a:t>
            </a:r>
            <a:r>
              <a:rPr lang="en-US" altLang="zh-CN" dirty="0" smtClean="0"/>
              <a:t> </a:t>
            </a:r>
            <a:r>
              <a:rPr lang="zh-CN" altLang="en-US" dirty="0" smtClean="0"/>
              <a:t>姓名</a:t>
            </a:r>
            <a:r>
              <a:rPr lang="en-US" altLang="zh-CN" dirty="0" smtClean="0"/>
              <a:t>,  </a:t>
            </a:r>
            <a:r>
              <a:rPr lang="en-US" altLang="en-US" dirty="0" smtClean="0"/>
              <a:t>'</a:t>
            </a:r>
            <a:r>
              <a:rPr lang="zh-CN" altLang="en-US" dirty="0" smtClean="0"/>
              <a:t>北京科技大学天津学院</a:t>
            </a:r>
            <a:r>
              <a:rPr lang="en-US" altLang="en-US" dirty="0" smtClean="0"/>
              <a:t>'</a:t>
            </a:r>
            <a:r>
              <a:rPr lang="en-US" altLang="zh-CN" dirty="0" smtClean="0"/>
              <a:t> </a:t>
            </a:r>
            <a:r>
              <a:rPr lang="zh-CN" altLang="en-US" dirty="0" smtClean="0"/>
              <a:t>学校 </a:t>
            </a:r>
          </a:p>
          <a:p>
            <a:pPr marL="630000" lvl="2" indent="0">
              <a:buNone/>
            </a:pPr>
            <a:r>
              <a:rPr lang="en-US" altLang="zh-CN" dirty="0" smtClean="0"/>
              <a:t>FROM Student </a:t>
            </a:r>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936511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t>2.</a:t>
            </a:r>
            <a:r>
              <a:rPr lang="zh-CN" altLang="en-US" smtClean="0"/>
              <a:t>选择表中若干元组 </a:t>
            </a:r>
            <a:endParaRPr lang="zh-CN" altLang="en-US"/>
          </a:p>
        </p:txBody>
      </p:sp>
      <p:sp>
        <p:nvSpPr>
          <p:cNvPr id="24579" name="Rectangle 3"/>
          <p:cNvSpPr>
            <a:spLocks noGrp="1" noChangeArrowheads="1"/>
          </p:cNvSpPr>
          <p:nvPr>
            <p:ph idx="1"/>
          </p:nvPr>
        </p:nvSpPr>
        <p:spPr/>
        <p:txBody>
          <a:bodyPr/>
          <a:lstStyle/>
          <a:p>
            <a:r>
              <a:rPr lang="zh-CN" altLang="en-US" smtClean="0"/>
              <a:t>消除取值相同的行</a:t>
            </a:r>
          </a:p>
          <a:p>
            <a:r>
              <a:rPr lang="zh-CN" altLang="en-US" smtClean="0"/>
              <a:t>查询满足条件的元组</a:t>
            </a:r>
            <a:endParaRPr lang="zh-CN" altLang="en-US"/>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059608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smtClean="0"/>
              <a:t>消除取值相同的记录</a:t>
            </a:r>
            <a:endParaRPr lang="zh-CN" altLang="en-US"/>
          </a:p>
        </p:txBody>
      </p:sp>
      <p:sp>
        <p:nvSpPr>
          <p:cNvPr id="194563" name="Rectangle 3"/>
          <p:cNvSpPr>
            <a:spLocks noGrp="1" noChangeArrowheads="1"/>
          </p:cNvSpPr>
          <p:nvPr>
            <p:ph idx="1"/>
          </p:nvPr>
        </p:nvSpPr>
        <p:spPr/>
        <p:txBody>
          <a:bodyPr/>
          <a:lstStyle/>
          <a:p>
            <a:r>
              <a:rPr lang="zh-CN" altLang="en-US" dirty="0" smtClean="0"/>
              <a:t>查询结果可能出现取值完全相同的行，可以使用</a:t>
            </a:r>
            <a:r>
              <a:rPr lang="en-US" altLang="zh-CN" dirty="0" smtClean="0"/>
              <a:t>DISTINCT</a:t>
            </a:r>
            <a:r>
              <a:rPr lang="zh-CN" altLang="en-US" dirty="0" smtClean="0"/>
              <a:t>关键字消除相同的重复记录</a:t>
            </a:r>
          </a:p>
          <a:p>
            <a:r>
              <a:rPr lang="zh-CN" altLang="en-US" dirty="0" smtClean="0"/>
              <a:t>示例</a:t>
            </a:r>
          </a:p>
          <a:p>
            <a:pPr lvl="1"/>
            <a:r>
              <a:rPr lang="zh-CN" altLang="en-US" dirty="0" smtClean="0"/>
              <a:t>例</a:t>
            </a:r>
            <a:r>
              <a:rPr lang="en-US" altLang="zh-CN" dirty="0" smtClean="0"/>
              <a:t>5-8 </a:t>
            </a:r>
            <a:r>
              <a:rPr lang="zh-CN" altLang="en-US" dirty="0" smtClean="0"/>
              <a:t>在修课表中查询有哪些学生选修了课程，要求列出学生的学号</a:t>
            </a:r>
            <a:endParaRPr lang="en-US" altLang="zh-CN" dirty="0" smtClean="0"/>
          </a:p>
          <a:p>
            <a:pPr marL="630000" lvl="2" indent="0">
              <a:buNone/>
            </a:pPr>
            <a:r>
              <a:rPr lang="en-US" altLang="zh-CN" dirty="0" smtClean="0"/>
              <a:t>SELECT  DISTINCT  </a:t>
            </a:r>
            <a:r>
              <a:rPr lang="en-US" altLang="zh-CN" dirty="0" err="1" smtClean="0"/>
              <a:t>Sno</a:t>
            </a:r>
            <a:r>
              <a:rPr lang="en-US" altLang="zh-CN" dirty="0" smtClean="0"/>
              <a:t>  FROM  SC</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265991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194563">
                                            <p:txEl>
                                              <p:pRg st="3" end="3"/>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smtClean="0"/>
              <a:t>用</a:t>
            </a:r>
            <a:r>
              <a:rPr lang="en-US" altLang="zh-CN" dirty="0" smtClean="0"/>
              <a:t>DISTINCT</a:t>
            </a:r>
            <a:r>
              <a:rPr lang="zh-CN" altLang="en-US" dirty="0" smtClean="0"/>
              <a:t>去掉结果中的重复行</a:t>
            </a:r>
            <a:endParaRPr lang="zh-CN"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2063839745"/>
              </p:ext>
            </p:extLst>
          </p:nvPr>
        </p:nvGraphicFramePr>
        <p:xfrm>
          <a:off x="1559284" y="2190750"/>
          <a:ext cx="3240087" cy="3524256"/>
        </p:xfrm>
        <a:graphic>
          <a:graphicData uri="http://schemas.openxmlformats.org/drawingml/2006/table">
            <a:tbl>
              <a:tblPr/>
              <a:tblGrid>
                <a:gridCol w="1079500">
                  <a:extLst>
                    <a:ext uri="{9D8B030D-6E8A-4147-A177-3AD203B41FA5}">
                      <a16:colId xmlns:a16="http://schemas.microsoft.com/office/drawing/2014/main" xmlns="" val="20000"/>
                    </a:ext>
                  </a:extLst>
                </a:gridCol>
                <a:gridCol w="1081087">
                  <a:extLst>
                    <a:ext uri="{9D8B030D-6E8A-4147-A177-3AD203B41FA5}">
                      <a16:colId xmlns:a16="http://schemas.microsoft.com/office/drawing/2014/main" xmlns="" val="20001"/>
                    </a:ext>
                  </a:extLst>
                </a:gridCol>
                <a:gridCol w="1079500">
                  <a:extLst>
                    <a:ext uri="{9D8B030D-6E8A-4147-A177-3AD203B41FA5}">
                      <a16:colId xmlns:a16="http://schemas.microsoft.com/office/drawing/2014/main" xmlns="" val="20002"/>
                    </a:ext>
                  </a:extLst>
                </a:gridCol>
              </a:tblGrid>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Times New Roman" pitchFamily="18" charset="0"/>
                          <a:ea typeface="宋体" pitchFamily="2" charset="-122"/>
                        </a:rPr>
                        <a:t>Sno</a:t>
                      </a:r>
                      <a:endParaRPr kumimoji="0" lang="zh-CN" altLang="zh-CN" sz="2000" b="1" i="0" u="none" strike="noStrike" cap="none" normalizeH="0" baseline="0">
                        <a:ln>
                          <a:noFill/>
                        </a:ln>
                        <a:solidFill>
                          <a:srgbClr val="FF0000"/>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Times New Roman" pitchFamily="18" charset="0"/>
                          <a:ea typeface="宋体" pitchFamily="2" charset="-122"/>
                        </a:rPr>
                        <a:t>Cno</a:t>
                      </a:r>
                      <a:endParaRPr kumimoji="0" lang="zh-CN" altLang="zh-CN" sz="2000" b="1" i="0" u="none" strike="noStrike" cap="none" normalizeH="0" baseline="0">
                        <a:ln>
                          <a:noFill/>
                        </a:ln>
                        <a:solidFill>
                          <a:srgbClr val="FF0000"/>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Times New Roman" pitchFamily="18" charset="0"/>
                          <a:ea typeface="宋体" pitchFamily="2" charset="-122"/>
                        </a:rPr>
                        <a:t>Grade</a:t>
                      </a:r>
                      <a:endParaRPr kumimoji="0" lang="zh-CN" altLang="zh-CN" sz="2000" b="1" i="0" u="none" strike="noStrike" cap="none" normalizeH="0" baseline="0">
                        <a:ln>
                          <a:noFill/>
                        </a:ln>
                        <a:solidFill>
                          <a:srgbClr val="FF0000"/>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0811101</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C001  </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96</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0811101</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C002  </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80</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0811101</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C003  </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84</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0811101</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C005  </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62</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0811102</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C001  </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92</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0811102</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C002  </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90</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0811102</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C004  </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84</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0821102</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C001  </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76</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0821102</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C004  </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85</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0821102</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C005  </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73</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0821102</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C007  </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NULL</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132169907"/>
              </p:ext>
            </p:extLst>
          </p:nvPr>
        </p:nvGraphicFramePr>
        <p:xfrm>
          <a:off x="6023334" y="2190750"/>
          <a:ext cx="1176337" cy="3524256"/>
        </p:xfrm>
        <a:graphic>
          <a:graphicData uri="http://schemas.openxmlformats.org/drawingml/2006/table">
            <a:tbl>
              <a:tblPr/>
              <a:tblGrid>
                <a:gridCol w="1176337">
                  <a:extLst>
                    <a:ext uri="{9D8B030D-6E8A-4147-A177-3AD203B41FA5}">
                      <a16:colId xmlns:a16="http://schemas.microsoft.com/office/drawing/2014/main" xmlns="" val="20000"/>
                    </a:ext>
                  </a:extLst>
                </a:gridCol>
              </a:tblGrid>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Times New Roman" pitchFamily="18" charset="0"/>
                          <a:ea typeface="宋体" pitchFamily="2" charset="-122"/>
                        </a:rPr>
                        <a:t>Sno</a:t>
                      </a:r>
                      <a:endParaRPr kumimoji="0" lang="zh-CN" altLang="zh-CN" sz="2000" b="1" i="0" u="none" strike="noStrike" cap="none" normalizeH="0" baseline="0">
                        <a:ln>
                          <a:noFill/>
                        </a:ln>
                        <a:solidFill>
                          <a:srgbClr val="FF0000"/>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0811101</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0811101</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0811101</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0811101</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0811102</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0811102</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0811102</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0821102</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0821102</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0821102</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0821102</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356182078"/>
              </p:ext>
            </p:extLst>
          </p:nvPr>
        </p:nvGraphicFramePr>
        <p:xfrm>
          <a:off x="9624706" y="3127375"/>
          <a:ext cx="1103312" cy="1174752"/>
        </p:xfrm>
        <a:graphic>
          <a:graphicData uri="http://schemas.openxmlformats.org/drawingml/2006/table">
            <a:tbl>
              <a:tblPr/>
              <a:tblGrid>
                <a:gridCol w="1103312">
                  <a:extLst>
                    <a:ext uri="{9D8B030D-6E8A-4147-A177-3AD203B41FA5}">
                      <a16:colId xmlns:a16="http://schemas.microsoft.com/office/drawing/2014/main" xmlns="" val="20000"/>
                    </a:ext>
                  </a:extLst>
                </a:gridCol>
              </a:tblGrid>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a:ln>
                            <a:noFill/>
                          </a:ln>
                          <a:solidFill>
                            <a:srgbClr val="FF0000"/>
                          </a:solidFill>
                          <a:effectLst/>
                          <a:latin typeface="Times New Roman" pitchFamily="18" charset="0"/>
                          <a:ea typeface="宋体" pitchFamily="2" charset="-122"/>
                        </a:rPr>
                        <a:t>Sno</a:t>
                      </a:r>
                      <a:endParaRPr kumimoji="0" lang="zh-CN" altLang="zh-CN" sz="2000" b="1" i="0" u="none" strike="noStrike" cap="none" normalizeH="0" baseline="0" dirty="0">
                        <a:ln>
                          <a:noFill/>
                        </a:ln>
                        <a:solidFill>
                          <a:srgbClr val="FF0000"/>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itchFamily="18" charset="0"/>
                          <a:ea typeface="宋体" pitchFamily="2" charset="-122"/>
                        </a:rPr>
                        <a:t>0811101</a:t>
                      </a: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pitchFamily="18" charset="0"/>
                          <a:ea typeface="宋体" pitchFamily="2" charset="-122"/>
                        </a:rPr>
                        <a:t>0811102</a:t>
                      </a:r>
                      <a:endParaRPr kumimoji="0"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9368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pitchFamily="18" charset="0"/>
                          <a:ea typeface="宋体" pitchFamily="2" charset="-122"/>
                        </a:rPr>
                        <a:t>0821102</a:t>
                      </a:r>
                      <a:endParaRPr kumimoji="0"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15" name="右箭头 14"/>
          <p:cNvSpPr/>
          <p:nvPr/>
        </p:nvSpPr>
        <p:spPr>
          <a:xfrm>
            <a:off x="4870809" y="3444875"/>
            <a:ext cx="1081087" cy="433387"/>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右箭头 15"/>
          <p:cNvSpPr/>
          <p:nvPr/>
        </p:nvSpPr>
        <p:spPr>
          <a:xfrm>
            <a:off x="7247295" y="3487738"/>
            <a:ext cx="2172008" cy="431800"/>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TextBox 16"/>
          <p:cNvSpPr txBox="1">
            <a:spLocks noChangeArrowheads="1"/>
          </p:cNvSpPr>
          <p:nvPr/>
        </p:nvSpPr>
        <p:spPr bwMode="auto">
          <a:xfrm>
            <a:off x="4974380" y="3025776"/>
            <a:ext cx="719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r>
              <a:rPr lang="en-US" altLang="zh-CN" sz="2400" b="1" dirty="0" err="1">
                <a:solidFill>
                  <a:srgbClr val="C00000"/>
                </a:solidFill>
                <a:latin typeface="仿宋_GB2312" pitchFamily="49" charset="-122"/>
                <a:ea typeface="仿宋_GB2312" pitchFamily="49" charset="-122"/>
              </a:rPr>
              <a:t>Sno</a:t>
            </a:r>
            <a:endParaRPr lang="zh-CN" altLang="en-US" sz="2400" b="1" dirty="0">
              <a:solidFill>
                <a:srgbClr val="C00000"/>
              </a:solidFill>
              <a:latin typeface="仿宋_GB2312" pitchFamily="49" charset="-122"/>
              <a:ea typeface="仿宋_GB2312" pitchFamily="49" charset="-122"/>
            </a:endParaRPr>
          </a:p>
        </p:txBody>
      </p:sp>
      <p:sp>
        <p:nvSpPr>
          <p:cNvPr id="18" name="TextBox 17"/>
          <p:cNvSpPr txBox="1">
            <a:spLocks noChangeArrowheads="1"/>
          </p:cNvSpPr>
          <p:nvPr/>
        </p:nvSpPr>
        <p:spPr bwMode="auto">
          <a:xfrm>
            <a:off x="7313510" y="3127375"/>
            <a:ext cx="19034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l" eaLnBrk="1" hangingPunct="1"/>
            <a:r>
              <a:rPr lang="en-US" altLang="zh-CN" sz="2000" b="1" dirty="0">
                <a:solidFill>
                  <a:srgbClr val="C00000"/>
                </a:solidFill>
                <a:latin typeface="仿宋_GB2312" pitchFamily="49" charset="-122"/>
                <a:ea typeface="仿宋_GB2312" pitchFamily="49" charset="-122"/>
              </a:rPr>
              <a:t>DISTINCT </a:t>
            </a:r>
            <a:r>
              <a:rPr lang="en-US" altLang="zh-CN" sz="2000" b="1" dirty="0" err="1">
                <a:solidFill>
                  <a:srgbClr val="C00000"/>
                </a:solidFill>
                <a:latin typeface="仿宋_GB2312" pitchFamily="49" charset="-122"/>
                <a:ea typeface="仿宋_GB2312" pitchFamily="49" charset="-122"/>
              </a:rPr>
              <a:t>Sno</a:t>
            </a:r>
            <a:endParaRPr lang="zh-CN" altLang="en-US" sz="2000" b="1" dirty="0">
              <a:solidFill>
                <a:srgbClr val="C00000"/>
              </a:solidFill>
              <a:latin typeface="仿宋_GB2312" pitchFamily="49" charset="-122"/>
              <a:ea typeface="仿宋_GB2312" pitchFamily="49" charset="-122"/>
            </a:endParaRPr>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64309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par>
                          <p:cTn id="13" fill="hold" nodeType="afterGroup">
                            <p:stCondLst>
                              <p:cond delay="500"/>
                            </p:stCondLst>
                            <p:childTnLst>
                              <p:par>
                                <p:cTn id="14" presetID="55"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1000" fill="hold"/>
                                        <p:tgtEl>
                                          <p:spTgt spid="15"/>
                                        </p:tgtEl>
                                        <p:attrNameLst>
                                          <p:attrName>ppt_w</p:attrName>
                                        </p:attrNameLst>
                                      </p:cBhvr>
                                      <p:tavLst>
                                        <p:tav tm="0">
                                          <p:val>
                                            <p:strVal val="#ppt_w*0.70"/>
                                          </p:val>
                                        </p:tav>
                                        <p:tav tm="100000">
                                          <p:val>
                                            <p:strVal val="#ppt_w"/>
                                          </p:val>
                                        </p:tav>
                                      </p:tavLst>
                                    </p:anim>
                                    <p:anim calcmode="lin" valueType="num">
                                      <p:cBhvr>
                                        <p:cTn id="17" dur="1000" fill="hold"/>
                                        <p:tgtEl>
                                          <p:spTgt spid="15"/>
                                        </p:tgtEl>
                                        <p:attrNameLst>
                                          <p:attrName>ppt_h</p:attrName>
                                        </p:attrNameLst>
                                      </p:cBhvr>
                                      <p:tavLst>
                                        <p:tav tm="0">
                                          <p:val>
                                            <p:strVal val="#ppt_h"/>
                                          </p:val>
                                        </p:tav>
                                        <p:tav tm="100000">
                                          <p:val>
                                            <p:strVal val="#ppt_h"/>
                                          </p:val>
                                        </p:tav>
                                      </p:tavLst>
                                    </p:anim>
                                    <p:animEffect transition="in" filter="fade">
                                      <p:cBhvr>
                                        <p:cTn id="18" dur="1000"/>
                                        <p:tgtEl>
                                          <p:spTgt spid="15"/>
                                        </p:tgtEl>
                                      </p:cBhvr>
                                    </p:animEffect>
                                  </p:childTnLst>
                                </p:cTn>
                              </p:par>
                            </p:childTnLst>
                          </p:cTn>
                        </p:par>
                        <p:par>
                          <p:cTn id="19" fill="hold" nodeType="afterGroup">
                            <p:stCondLst>
                              <p:cond delay="1500"/>
                            </p:stCondLst>
                            <p:childTnLst>
                              <p:par>
                                <p:cTn id="20" presetID="3" presetClass="entr" presetSubtype="1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par>
                          <p:cTn id="28" fill="hold" nodeType="afterGroup">
                            <p:stCondLst>
                              <p:cond delay="500"/>
                            </p:stCondLst>
                            <p:childTnLst>
                              <p:par>
                                <p:cTn id="29" presetID="55"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ppt_w</p:attrName>
                                        </p:attrNameLst>
                                      </p:cBhvr>
                                      <p:tavLst>
                                        <p:tav tm="0">
                                          <p:val>
                                            <p:strVal val="#ppt_w*0.70"/>
                                          </p:val>
                                        </p:tav>
                                        <p:tav tm="100000">
                                          <p:val>
                                            <p:strVal val="#ppt_w"/>
                                          </p:val>
                                        </p:tav>
                                      </p:tavLst>
                                    </p:anim>
                                    <p:anim calcmode="lin" valueType="num">
                                      <p:cBhvr>
                                        <p:cTn id="32" dur="1000" fill="hold"/>
                                        <p:tgtEl>
                                          <p:spTgt spid="16"/>
                                        </p:tgtEl>
                                        <p:attrNameLst>
                                          <p:attrName>ppt_h</p:attrName>
                                        </p:attrNameLst>
                                      </p:cBhvr>
                                      <p:tavLst>
                                        <p:tav tm="0">
                                          <p:val>
                                            <p:strVal val="#ppt_h"/>
                                          </p:val>
                                        </p:tav>
                                        <p:tav tm="100000">
                                          <p:val>
                                            <p:strVal val="#ppt_h"/>
                                          </p:val>
                                        </p:tav>
                                      </p:tavLst>
                                    </p:anim>
                                    <p:animEffect transition="in" filter="fade">
                                      <p:cBhvr>
                                        <p:cTn id="33" dur="1000"/>
                                        <p:tgtEl>
                                          <p:spTgt spid="16"/>
                                        </p:tgtEl>
                                      </p:cBhvr>
                                    </p:animEffect>
                                  </p:childTnLst>
                                </p:cTn>
                              </p:par>
                            </p:childTnLst>
                          </p:cTn>
                        </p:par>
                        <p:par>
                          <p:cTn id="34" fill="hold" nodeType="afterGroup">
                            <p:stCondLst>
                              <p:cond delay="1500"/>
                            </p:stCondLst>
                            <p:childTnLst>
                              <p:par>
                                <p:cTn id="35" presetID="3" presetClass="entr" presetSubtype="1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数据操纵语言</a:t>
            </a:r>
            <a:endParaRPr lang="zh-CN" altLang="en-US" dirty="0"/>
          </a:p>
        </p:txBody>
      </p:sp>
      <p:sp>
        <p:nvSpPr>
          <p:cNvPr id="10243" name="Rectangle 3"/>
          <p:cNvSpPr>
            <a:spLocks noGrp="1" noChangeArrowheads="1"/>
          </p:cNvSpPr>
          <p:nvPr>
            <p:ph idx="1"/>
          </p:nvPr>
        </p:nvSpPr>
        <p:spPr/>
        <p:txBody>
          <a:bodyPr>
            <a:normAutofit fontScale="92500"/>
          </a:bodyPr>
          <a:lstStyle/>
          <a:p>
            <a:r>
              <a:rPr lang="zh-CN" altLang="en-US" dirty="0" smtClean="0"/>
              <a:t>数据操纵语言（</a:t>
            </a:r>
            <a:r>
              <a:rPr lang="en-US" altLang="zh-CN" dirty="0"/>
              <a:t>Data Manipulation </a:t>
            </a:r>
            <a:r>
              <a:rPr lang="en-US" altLang="zh-CN" dirty="0" smtClean="0"/>
              <a:t>Language</a:t>
            </a:r>
            <a:r>
              <a:rPr lang="zh-CN" altLang="en-US" dirty="0" smtClean="0"/>
              <a:t>，</a:t>
            </a:r>
            <a:r>
              <a:rPr lang="en-US" altLang="zh-CN" dirty="0" smtClean="0"/>
              <a:t>DML</a:t>
            </a:r>
            <a:r>
              <a:rPr lang="zh-CN" altLang="en-US" dirty="0" smtClean="0"/>
              <a:t>）是</a:t>
            </a:r>
            <a:r>
              <a:rPr lang="en-US" altLang="zh-CN" dirty="0" smtClean="0"/>
              <a:t>SQL</a:t>
            </a:r>
            <a:r>
              <a:rPr lang="zh-CN" altLang="en-US" dirty="0" smtClean="0"/>
              <a:t>中的一部分</a:t>
            </a:r>
            <a:endParaRPr lang="en-US" altLang="zh-CN" dirty="0" smtClean="0"/>
          </a:p>
          <a:p>
            <a:r>
              <a:rPr lang="zh-CN" altLang="en-US" dirty="0" smtClean="0"/>
              <a:t>主要包括</a:t>
            </a:r>
            <a:endParaRPr lang="en-US" altLang="zh-CN" dirty="0" smtClean="0"/>
          </a:p>
          <a:p>
            <a:pPr lvl="1"/>
            <a:r>
              <a:rPr lang="zh-CN" altLang="en-US" dirty="0" smtClean="0"/>
              <a:t>数据查询</a:t>
            </a:r>
            <a:endParaRPr lang="en-US" altLang="zh-CN" dirty="0" smtClean="0"/>
          </a:p>
          <a:p>
            <a:pPr lvl="2"/>
            <a:r>
              <a:rPr lang="zh-CN" altLang="en-US" dirty="0" smtClean="0"/>
              <a:t>简单查询</a:t>
            </a:r>
          </a:p>
          <a:p>
            <a:pPr lvl="2"/>
            <a:r>
              <a:rPr lang="zh-CN" altLang="en-US" dirty="0" smtClean="0"/>
              <a:t>多表连接查询</a:t>
            </a:r>
          </a:p>
          <a:p>
            <a:pPr lvl="2"/>
            <a:r>
              <a:rPr lang="zh-CN" altLang="en-US" dirty="0" smtClean="0"/>
              <a:t>子查询</a:t>
            </a:r>
            <a:endParaRPr lang="en-US" altLang="zh-CN" dirty="0" smtClean="0"/>
          </a:p>
          <a:p>
            <a:pPr lvl="2"/>
            <a:r>
              <a:rPr lang="zh-CN" altLang="en-US"/>
              <a:t>查询结果的并、交、差</a:t>
            </a:r>
            <a:r>
              <a:rPr lang="zh-CN" altLang="en-US" smtClean="0"/>
              <a:t>运算</a:t>
            </a:r>
            <a:endParaRPr lang="zh-CN" altLang="en-US" dirty="0" smtClean="0"/>
          </a:p>
          <a:p>
            <a:pPr lvl="1"/>
            <a:r>
              <a:rPr lang="zh-CN" altLang="en-US" dirty="0" smtClean="0"/>
              <a:t>数据更改</a:t>
            </a:r>
            <a:endParaRPr lang="en-US" altLang="zh-CN" dirty="0" smtClean="0"/>
          </a:p>
          <a:p>
            <a:pPr lvl="2"/>
            <a:r>
              <a:rPr lang="zh-CN" altLang="en-US" dirty="0" smtClean="0"/>
              <a:t>插入、修改、删除数据</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700872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dirty="0" smtClean="0"/>
              <a:t>查询满足条件的元组 </a:t>
            </a:r>
            <a:endParaRPr lang="zh-CN" altLang="en-US" dirty="0"/>
          </a:p>
        </p:txBody>
      </p:sp>
      <p:sp>
        <p:nvSpPr>
          <p:cNvPr id="26627" name="Rectangle 3"/>
          <p:cNvSpPr>
            <a:spLocks noGrp="1" noChangeArrowheads="1"/>
          </p:cNvSpPr>
          <p:nvPr>
            <p:ph idx="1"/>
          </p:nvPr>
        </p:nvSpPr>
        <p:spPr/>
        <p:txBody>
          <a:bodyPr>
            <a:normAutofit lnSpcReduction="10000"/>
          </a:bodyPr>
          <a:lstStyle/>
          <a:p>
            <a:r>
              <a:rPr lang="zh-CN" altLang="en-US" dirty="0" smtClean="0"/>
              <a:t>查询数据时往往只是查询满足一部分给定条件的信息。</a:t>
            </a:r>
          </a:p>
          <a:p>
            <a:r>
              <a:rPr lang="zh-CN" altLang="en-US" dirty="0" smtClean="0"/>
              <a:t>在</a:t>
            </a:r>
            <a:r>
              <a:rPr lang="en-US" altLang="zh-CN" dirty="0" smtClean="0"/>
              <a:t>SELECT</a:t>
            </a:r>
            <a:r>
              <a:rPr lang="zh-CN" altLang="en-US" dirty="0" smtClean="0"/>
              <a:t>语句中加入条件，选择其中满足条件的部分记录。</a:t>
            </a:r>
          </a:p>
          <a:p>
            <a:r>
              <a:rPr lang="zh-CN" altLang="en-US" dirty="0" smtClean="0"/>
              <a:t>语法</a:t>
            </a:r>
          </a:p>
          <a:p>
            <a:pPr marL="324000" lvl="1" indent="0">
              <a:buNone/>
            </a:pPr>
            <a:r>
              <a:rPr lang="en-US" altLang="zh-CN" dirty="0" smtClean="0"/>
              <a:t>SELECT </a:t>
            </a:r>
            <a:r>
              <a:rPr lang="en-US" altLang="zh-CN" dirty="0" err="1" smtClean="0"/>
              <a:t>select_list</a:t>
            </a:r>
            <a:r>
              <a:rPr lang="en-US" altLang="zh-CN" dirty="0"/>
              <a:t> </a:t>
            </a:r>
            <a:r>
              <a:rPr lang="en-US" altLang="zh-CN" dirty="0" smtClean="0"/>
              <a:t>FROM </a:t>
            </a:r>
            <a:r>
              <a:rPr lang="en-US" altLang="zh-CN" dirty="0" err="1" smtClean="0"/>
              <a:t>table_source</a:t>
            </a:r>
            <a:endParaRPr lang="en-US" altLang="zh-CN" dirty="0" smtClean="0"/>
          </a:p>
          <a:p>
            <a:pPr marL="324000" lvl="1" indent="0">
              <a:buNone/>
            </a:pPr>
            <a:r>
              <a:rPr lang="en-US" altLang="zh-CN" dirty="0" smtClean="0"/>
              <a:t>WHERE </a:t>
            </a:r>
            <a:r>
              <a:rPr lang="en-US" altLang="zh-CN" dirty="0" err="1" smtClean="0"/>
              <a:t>search_condition</a:t>
            </a:r>
            <a:endParaRPr lang="en-US" altLang="zh-CN" dirty="0" smtClean="0"/>
          </a:p>
          <a:p>
            <a:r>
              <a:rPr lang="zh-CN" altLang="en-US" dirty="0" smtClean="0"/>
              <a:t>说明：</a:t>
            </a:r>
            <a:endParaRPr lang="en-US" altLang="zh-CN" dirty="0" smtClean="0"/>
          </a:p>
          <a:p>
            <a:pPr lvl="1"/>
            <a:r>
              <a:rPr lang="en-US" altLang="zh-CN" sz="2600" dirty="0"/>
              <a:t>WHERE</a:t>
            </a:r>
            <a:r>
              <a:rPr lang="zh-CN" altLang="en-US" sz="2600" dirty="0"/>
              <a:t>子句必须紧跟在</a:t>
            </a:r>
            <a:r>
              <a:rPr lang="en-US" altLang="zh-CN" sz="2600" dirty="0"/>
              <a:t>FROM</a:t>
            </a:r>
            <a:r>
              <a:rPr lang="zh-CN" altLang="en-US" sz="2600" dirty="0"/>
              <a:t>之后</a:t>
            </a:r>
            <a:endParaRPr lang="en-US" altLang="zh-CN" sz="2600" dirty="0"/>
          </a:p>
          <a:p>
            <a:pPr lvl="1"/>
            <a:r>
              <a:rPr lang="zh-CN" altLang="en-US" sz="2600" dirty="0"/>
              <a:t>查询的条件会使用到各种各样的运算符和关键字</a:t>
            </a:r>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726387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a:bodyPr>
          <a:lstStyle/>
          <a:p>
            <a:r>
              <a:rPr lang="zh-CN" altLang="en-US" b="1" dirty="0"/>
              <a:t>运算符和关键字</a:t>
            </a:r>
          </a:p>
        </p:txBody>
      </p:sp>
      <p:graphicFrame>
        <p:nvGraphicFramePr>
          <p:cNvPr id="196655" name="Group 47"/>
          <p:cNvGraphicFramePr>
            <a:graphicFrameLocks noGrp="1"/>
          </p:cNvGraphicFramePr>
          <p:nvPr>
            <p:ph type="tbl" idx="4294967295"/>
            <p:extLst>
              <p:ext uri="{D42A27DB-BD31-4B8C-83A1-F6EECF244321}">
                <p14:modId xmlns:p14="http://schemas.microsoft.com/office/powerpoint/2010/main" val="1583989596"/>
              </p:ext>
            </p:extLst>
          </p:nvPr>
        </p:nvGraphicFramePr>
        <p:xfrm>
          <a:off x="1968758" y="1816017"/>
          <a:ext cx="8243887" cy="3600452"/>
        </p:xfrm>
        <a:graphic>
          <a:graphicData uri="http://schemas.openxmlformats.org/drawingml/2006/table">
            <a:tbl>
              <a:tblPr>
                <a:tableStyleId>{22838BEF-8BB2-4498-84A7-C5851F593DF1}</a:tableStyleId>
              </a:tblPr>
              <a:tblGrid>
                <a:gridCol w="1871662">
                  <a:extLst>
                    <a:ext uri="{9D8B030D-6E8A-4147-A177-3AD203B41FA5}">
                      <a16:colId xmlns:a16="http://schemas.microsoft.com/office/drawing/2014/main" xmlns="" val="20000"/>
                    </a:ext>
                  </a:extLst>
                </a:gridCol>
                <a:gridCol w="6372225">
                  <a:extLst>
                    <a:ext uri="{9D8B030D-6E8A-4147-A177-3AD203B41FA5}">
                      <a16:colId xmlns:a16="http://schemas.microsoft.com/office/drawing/2014/main" xmlns="" val="20001"/>
                    </a:ext>
                  </a:extLst>
                </a:gridCol>
              </a:tblGrid>
              <a:tr h="554038">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800" u="none" strike="noStrike" cap="none" normalizeH="0" baseline="0" dirty="0">
                          <a:ln>
                            <a:noFill/>
                          </a:ln>
                          <a:solidFill>
                            <a:schemeClr val="bg1"/>
                          </a:solidFill>
                          <a:effectLst/>
                        </a:rPr>
                        <a:t>查询条件</a:t>
                      </a:r>
                      <a:endParaRPr kumimoji="1" lang="zh-CN" altLang="en-US" sz="2800" b="1" i="0" u="none" strike="noStrike" cap="none" normalizeH="0" baseline="0" dirty="0">
                        <a:ln>
                          <a:noFill/>
                        </a:ln>
                        <a:solidFill>
                          <a:schemeClr val="bg1"/>
                        </a:solidFill>
                        <a:effectLst/>
                        <a:latin typeface="Arial" pitchFamily="34" charset="0"/>
                        <a:ea typeface="楷体_GB2312" pitchFamily="49" charset="-122"/>
                        <a:cs typeface="Arial" pitchFamily="34" charset="0"/>
                      </a:endParaRPr>
                    </a:p>
                  </a:txBody>
                  <a:tcPr horzOverflow="overflow">
                    <a:solidFill>
                      <a:srgbClr val="4F81BD"/>
                    </a:soli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800" u="none" strike="noStrike" cap="none" normalizeH="0" baseline="0" dirty="0">
                          <a:ln>
                            <a:noFill/>
                          </a:ln>
                          <a:solidFill>
                            <a:schemeClr val="bg1"/>
                          </a:solidFill>
                          <a:effectLst/>
                        </a:rPr>
                        <a:t>谓     词</a:t>
                      </a:r>
                      <a:endParaRPr kumimoji="1" lang="zh-CN" altLang="en-US" sz="2800" b="1" i="0" u="none" strike="noStrike" cap="none" normalizeH="0" baseline="0" dirty="0">
                        <a:ln>
                          <a:noFill/>
                        </a:ln>
                        <a:solidFill>
                          <a:schemeClr val="bg1"/>
                        </a:solidFill>
                        <a:effectLst/>
                        <a:latin typeface="Arial" pitchFamily="34" charset="0"/>
                        <a:ea typeface="楷体_GB2312" pitchFamily="49" charset="-122"/>
                        <a:cs typeface="Arial" pitchFamily="34" charset="0"/>
                      </a:endParaRPr>
                    </a:p>
                  </a:txBody>
                  <a:tcPr horzOverflow="overflow">
                    <a:solidFill>
                      <a:srgbClr val="4F81BD"/>
                    </a:solidFill>
                  </a:tcPr>
                </a:tc>
                <a:extLst>
                  <a:ext uri="{0D108BD9-81ED-4DB2-BD59-A6C34878D82A}">
                    <a16:rowId xmlns:a16="http://schemas.microsoft.com/office/drawing/2014/main" xmlns="" val="10000"/>
                  </a:ext>
                </a:extLst>
              </a:tr>
              <a:tr h="557213">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u="none" strike="noStrike" cap="none" normalizeH="0" baseline="0">
                          <a:ln>
                            <a:noFill/>
                          </a:ln>
                          <a:effectLst/>
                        </a:rPr>
                        <a:t>比较运算符</a:t>
                      </a:r>
                      <a:endParaRPr kumimoji="1" lang="zh-CN" altLang="en-US" sz="20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anchor="ctr" horzOverflow="overflow"/>
                </a:tc>
                <a:tc>
                  <a:txBody>
                    <a:bodyPr/>
                    <a:lstStyle/>
                    <a:p>
                      <a:pPr marL="342900" marR="0" lvl="0" indent="-76200" algn="l" defTabSz="914400" rtl="0" eaLnBrk="1" fontAlgn="base" latinLnBrk="1"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 &gt;, &gt;=, &lt;, &lt;=, &lt;&gt;</a:t>
                      </a:r>
                      <a:r>
                        <a:rPr kumimoji="1" lang="zh-CN" altLang="en-US" sz="2000" u="none" strike="noStrike" cap="none" normalizeH="0" baseline="0" dirty="0">
                          <a:ln>
                            <a:noFill/>
                          </a:ln>
                          <a:effectLst/>
                        </a:rPr>
                        <a:t>（或</a:t>
                      </a:r>
                      <a:r>
                        <a:rPr kumimoji="1" lang="en-US" altLang="zh-CN" sz="2000" u="none" strike="noStrike" cap="none" normalizeH="0" baseline="0" dirty="0">
                          <a:ln>
                            <a:noFill/>
                          </a:ln>
                          <a:effectLst/>
                        </a:rPr>
                        <a:t>!=</a:t>
                      </a:r>
                      <a:r>
                        <a:rPr kumimoji="1" lang="zh-CN" altLang="en-US" sz="2000" u="none" strike="noStrike" cap="none" normalizeH="0" baseline="0" dirty="0">
                          <a:ln>
                            <a:noFill/>
                          </a:ln>
                          <a:effectLst/>
                        </a:rPr>
                        <a:t>）</a:t>
                      </a:r>
                      <a:endParaRPr kumimoji="1" lang="zh-CN" altLang="en-US" sz="2000" b="1" i="0" u="none" strike="noStrike" cap="none" normalizeH="0" baseline="0" dirty="0">
                        <a:ln>
                          <a:noFill/>
                        </a:ln>
                        <a:solidFill>
                          <a:schemeClr val="tx1"/>
                        </a:solidFill>
                        <a:effectLst/>
                        <a:latin typeface="Arial" pitchFamily="34" charset="0"/>
                        <a:ea typeface="楷体_GB2312" pitchFamily="49" charset="-122"/>
                        <a:cs typeface="Arial" pitchFamily="34" charset="0"/>
                      </a:endParaRPr>
                    </a:p>
                  </a:txBody>
                  <a:tcPr horzOverflow="overflow"/>
                </a:tc>
                <a:extLst>
                  <a:ext uri="{0D108BD9-81ED-4DB2-BD59-A6C34878D82A}">
                    <a16:rowId xmlns:a16="http://schemas.microsoft.com/office/drawing/2014/main" xmlns="" val="10001"/>
                  </a:ext>
                </a:extLst>
              </a:tr>
              <a:tr h="528638">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u="none" strike="noStrike" cap="none" normalizeH="0" baseline="0">
                          <a:ln>
                            <a:noFill/>
                          </a:ln>
                          <a:effectLst/>
                        </a:rPr>
                        <a:t>确定范围</a:t>
                      </a:r>
                      <a:endParaRPr kumimoji="1" lang="zh-CN" altLang="en-US" sz="20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horzOverflow="overflow"/>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BETWEEN…AND ,  NOT BETWEEN…AND</a:t>
                      </a:r>
                      <a:endParaRPr kumimoji="1" lang="en-US" altLang="zh-CN" sz="2000" b="1" i="0" u="none" strike="noStrike" cap="none" normalizeH="0" baseline="0" dirty="0">
                        <a:ln>
                          <a:noFill/>
                        </a:ln>
                        <a:solidFill>
                          <a:schemeClr val="tx1"/>
                        </a:solidFill>
                        <a:effectLst/>
                        <a:latin typeface="Arial" pitchFamily="34" charset="0"/>
                        <a:ea typeface="楷体_GB2312" pitchFamily="49" charset="-122"/>
                        <a:cs typeface="Arial" pitchFamily="34" charset="0"/>
                      </a:endParaRPr>
                    </a:p>
                  </a:txBody>
                  <a:tcPr horzOverflow="overflow"/>
                </a:tc>
                <a:extLst>
                  <a:ext uri="{0D108BD9-81ED-4DB2-BD59-A6C34878D82A}">
                    <a16:rowId xmlns:a16="http://schemas.microsoft.com/office/drawing/2014/main" xmlns="" val="10002"/>
                  </a:ext>
                </a:extLst>
              </a:tr>
              <a:tr h="498475">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u="none" strike="noStrike" cap="none" normalizeH="0" baseline="0">
                          <a:ln>
                            <a:noFill/>
                          </a:ln>
                          <a:effectLst/>
                        </a:rPr>
                        <a:t>确定集合</a:t>
                      </a:r>
                      <a:endParaRPr kumimoji="1" lang="zh-CN" altLang="en-US" sz="20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horzOverflow="overflow"/>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IN ,  NOT IN</a:t>
                      </a:r>
                      <a:endParaRPr kumimoji="1" lang="en-US" altLang="zh-CN" sz="20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horzOverflow="overflow"/>
                </a:tc>
                <a:extLst>
                  <a:ext uri="{0D108BD9-81ED-4DB2-BD59-A6C34878D82A}">
                    <a16:rowId xmlns:a16="http://schemas.microsoft.com/office/drawing/2014/main" xmlns="" val="10003"/>
                  </a:ext>
                </a:extLst>
              </a:tr>
              <a:tr h="498475">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u="none" strike="noStrike" cap="none" normalizeH="0" baseline="0">
                          <a:ln>
                            <a:noFill/>
                          </a:ln>
                          <a:effectLst/>
                        </a:rPr>
                        <a:t>字符匹配</a:t>
                      </a:r>
                      <a:endParaRPr kumimoji="1" lang="zh-CN" altLang="en-US" sz="20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horzOverflow="overflow"/>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LIKE ,  NOT LIKE </a:t>
                      </a:r>
                      <a:endParaRPr kumimoji="1" lang="en-US" altLang="zh-CN" sz="20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horzOverflow="overflow"/>
                </a:tc>
                <a:extLst>
                  <a:ext uri="{0D108BD9-81ED-4DB2-BD59-A6C34878D82A}">
                    <a16:rowId xmlns:a16="http://schemas.microsoft.com/office/drawing/2014/main" xmlns="" val="10004"/>
                  </a:ext>
                </a:extLst>
              </a:tr>
              <a:tr h="498475">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u="none" strike="noStrike" cap="none" normalizeH="0" baseline="0">
                          <a:ln>
                            <a:noFill/>
                          </a:ln>
                          <a:effectLst/>
                        </a:rPr>
                        <a:t>空值</a:t>
                      </a:r>
                      <a:endParaRPr kumimoji="1" lang="zh-CN" altLang="en-US" sz="20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horzOverflow="overflow"/>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IS NULL ,  IS NOT NULL</a:t>
                      </a:r>
                      <a:endParaRPr kumimoji="1" lang="en-US" altLang="zh-CN" sz="20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horzOverflow="overflow"/>
                </a:tc>
                <a:extLst>
                  <a:ext uri="{0D108BD9-81ED-4DB2-BD59-A6C34878D82A}">
                    <a16:rowId xmlns:a16="http://schemas.microsoft.com/office/drawing/2014/main" xmlns="" val="10005"/>
                  </a:ext>
                </a:extLst>
              </a:tr>
              <a:tr h="465138">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逻辑谓词</a:t>
                      </a:r>
                      <a:endParaRPr kumimoji="1" lang="zh-CN" altLang="en-US" sz="2000" b="1" i="0" u="none" strike="noStrike" cap="none" normalizeH="0" baseline="0" dirty="0">
                        <a:ln>
                          <a:noFill/>
                        </a:ln>
                        <a:solidFill>
                          <a:schemeClr val="tx1"/>
                        </a:solidFill>
                        <a:effectLst/>
                        <a:latin typeface="Arial" pitchFamily="34" charset="0"/>
                        <a:ea typeface="楷体_GB2312" pitchFamily="49" charset="-122"/>
                        <a:cs typeface="Arial" pitchFamily="34" charset="0"/>
                      </a:endParaRPr>
                    </a:p>
                  </a:txBody>
                  <a:tcPr horzOverflow="overflow"/>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AND ,  OR</a:t>
                      </a:r>
                      <a:endParaRPr kumimoji="1" lang="en-US" altLang="zh-CN" sz="2000" b="1" i="0" u="none" strike="noStrike" cap="none" normalizeH="0" baseline="0" dirty="0">
                        <a:ln>
                          <a:noFill/>
                        </a:ln>
                        <a:solidFill>
                          <a:schemeClr val="tx1"/>
                        </a:solidFill>
                        <a:effectLst/>
                        <a:latin typeface="Arial" pitchFamily="34" charset="0"/>
                        <a:ea typeface="楷体_GB2312" pitchFamily="49" charset="-122"/>
                        <a:cs typeface="Arial" pitchFamily="34" charset="0"/>
                      </a:endParaRPr>
                    </a:p>
                  </a:txBody>
                  <a:tcPr horzOverflow="overflow"/>
                </a:tc>
                <a:extLst>
                  <a:ext uri="{0D108BD9-81ED-4DB2-BD59-A6C34878D82A}">
                    <a16:rowId xmlns:a16="http://schemas.microsoft.com/office/drawing/2014/main" xmlns="" val="10006"/>
                  </a:ext>
                </a:extLst>
              </a:tr>
            </a:tbl>
          </a:graphicData>
        </a:graphic>
      </p:graphicFrame>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952676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mtClean="0"/>
              <a:t>比较大小</a:t>
            </a:r>
            <a:endParaRPr lang="zh-CN" altLang="en-US"/>
          </a:p>
        </p:txBody>
      </p:sp>
      <p:sp>
        <p:nvSpPr>
          <p:cNvPr id="198659" name="Rectangle 3"/>
          <p:cNvSpPr>
            <a:spLocks noGrp="1" noChangeArrowheads="1"/>
          </p:cNvSpPr>
          <p:nvPr>
            <p:ph idx="1"/>
          </p:nvPr>
        </p:nvSpPr>
        <p:spPr/>
        <p:txBody>
          <a:bodyPr/>
          <a:lstStyle/>
          <a:p>
            <a:r>
              <a:rPr lang="zh-CN" altLang="en-US" dirty="0" smtClean="0"/>
              <a:t>示例</a:t>
            </a:r>
          </a:p>
          <a:p>
            <a:pPr lvl="1"/>
            <a:r>
              <a:rPr lang="zh-CN" altLang="en-US" dirty="0" smtClean="0"/>
              <a:t>例</a:t>
            </a:r>
            <a:r>
              <a:rPr lang="en-US" altLang="zh-CN" dirty="0" smtClean="0"/>
              <a:t>5-9 </a:t>
            </a:r>
            <a:r>
              <a:rPr lang="zh-CN" altLang="en-US" dirty="0" smtClean="0"/>
              <a:t>查询计算机系全体学生的姓名。</a:t>
            </a:r>
            <a:endParaRPr lang="en-US" altLang="zh-CN" dirty="0" smtClean="0"/>
          </a:p>
          <a:p>
            <a:pPr marL="630000" lvl="2" indent="0">
              <a:buNone/>
            </a:pPr>
            <a:r>
              <a:rPr lang="en-US" altLang="zh-CN" dirty="0" smtClean="0"/>
              <a:t>SELECT  </a:t>
            </a:r>
            <a:r>
              <a:rPr lang="en-US" altLang="zh-CN" dirty="0" err="1" smtClean="0"/>
              <a:t>Sname</a:t>
            </a:r>
            <a:r>
              <a:rPr lang="en-US" altLang="zh-CN" dirty="0" smtClean="0"/>
              <a:t>  FROM  Student </a:t>
            </a:r>
          </a:p>
          <a:p>
            <a:pPr marL="630000" lvl="2" indent="0">
              <a:buNone/>
            </a:pPr>
            <a:r>
              <a:rPr lang="en-US" altLang="zh-CN" dirty="0" smtClean="0"/>
              <a:t>WHERE </a:t>
            </a:r>
            <a:r>
              <a:rPr lang="en-US" altLang="zh-CN" dirty="0" err="1" smtClean="0"/>
              <a:t>dept</a:t>
            </a:r>
            <a:r>
              <a:rPr lang="en-US" altLang="zh-CN" dirty="0" smtClean="0"/>
              <a:t> = '</a:t>
            </a:r>
            <a:r>
              <a:rPr lang="zh-CN" altLang="en-US" dirty="0" smtClean="0"/>
              <a:t>计算机系</a:t>
            </a:r>
            <a:r>
              <a:rPr lang="en-US" altLang="zh-CN" dirty="0" smtClean="0"/>
              <a:t>'</a:t>
            </a:r>
          </a:p>
          <a:p>
            <a:pPr lvl="1"/>
            <a:r>
              <a:rPr lang="zh-CN" altLang="en-US" dirty="0" smtClean="0"/>
              <a:t>例</a:t>
            </a:r>
            <a:r>
              <a:rPr lang="en-US" altLang="zh-CN" dirty="0" smtClean="0"/>
              <a:t>5-10 </a:t>
            </a:r>
            <a:r>
              <a:rPr lang="zh-CN" altLang="en-US" dirty="0" smtClean="0"/>
              <a:t>查询年龄在</a:t>
            </a:r>
            <a:r>
              <a:rPr lang="en-US" altLang="zh-CN" dirty="0" smtClean="0"/>
              <a:t>20</a:t>
            </a:r>
            <a:r>
              <a:rPr lang="zh-CN" altLang="en-US" dirty="0" smtClean="0"/>
              <a:t>岁以下的学生的姓名及年龄</a:t>
            </a:r>
            <a:endParaRPr lang="en-US" altLang="zh-CN" dirty="0" smtClean="0"/>
          </a:p>
          <a:p>
            <a:pPr marL="630000" lvl="2" indent="0">
              <a:buNone/>
            </a:pPr>
            <a:r>
              <a:rPr lang="en-US" altLang="zh-CN" dirty="0" smtClean="0"/>
              <a:t>SELECT </a:t>
            </a:r>
            <a:r>
              <a:rPr lang="en-US" altLang="zh-CN" dirty="0" err="1" smtClean="0"/>
              <a:t>Sname</a:t>
            </a:r>
            <a:r>
              <a:rPr lang="en-US" altLang="zh-CN" dirty="0" smtClean="0"/>
              <a:t> </a:t>
            </a:r>
            <a:r>
              <a:rPr lang="zh-CN" altLang="en-US" dirty="0" smtClean="0"/>
              <a:t>姓名</a:t>
            </a:r>
            <a:r>
              <a:rPr lang="en-US" altLang="zh-CN" dirty="0" smtClean="0"/>
              <a:t>, year(</a:t>
            </a:r>
            <a:r>
              <a:rPr lang="en-US" altLang="zh-CN" dirty="0" err="1" smtClean="0"/>
              <a:t>getdate</a:t>
            </a:r>
            <a:r>
              <a:rPr lang="en-US" altLang="zh-CN" dirty="0" smtClean="0"/>
              <a:t>())-year(birthday) </a:t>
            </a:r>
            <a:r>
              <a:rPr lang="zh-CN" altLang="en-US" dirty="0" smtClean="0"/>
              <a:t>年龄</a:t>
            </a:r>
            <a:r>
              <a:rPr lang="en-US" altLang="zh-CN" dirty="0" smtClean="0"/>
              <a:t>  FROM Student </a:t>
            </a:r>
          </a:p>
          <a:p>
            <a:pPr marL="630000" lvl="2" indent="0">
              <a:buNone/>
            </a:pPr>
            <a:r>
              <a:rPr lang="en-US" altLang="zh-CN" dirty="0" smtClean="0"/>
              <a:t>WHERE year(</a:t>
            </a:r>
            <a:r>
              <a:rPr lang="en-US" altLang="zh-CN" dirty="0" err="1" smtClean="0"/>
              <a:t>getdate</a:t>
            </a:r>
            <a:r>
              <a:rPr lang="en-US" altLang="zh-CN" dirty="0" smtClean="0"/>
              <a:t>())-year(birthday) &lt; 20</a:t>
            </a:r>
            <a:endParaRPr lang="en-US" altLang="zh-CN"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151838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示例</a:t>
            </a:r>
            <a:endParaRPr lang="zh-CN" altLang="en-US"/>
          </a:p>
        </p:txBody>
      </p:sp>
      <p:sp>
        <p:nvSpPr>
          <p:cNvPr id="23555" name="内容占位符 2"/>
          <p:cNvSpPr>
            <a:spLocks noGrp="1"/>
          </p:cNvSpPr>
          <p:nvPr>
            <p:ph idx="1"/>
          </p:nvPr>
        </p:nvSpPr>
        <p:spPr/>
        <p:txBody>
          <a:bodyPr/>
          <a:lstStyle/>
          <a:p>
            <a:r>
              <a:rPr lang="zh-CN" altLang="en-US" dirty="0" smtClean="0"/>
              <a:t>例</a:t>
            </a:r>
            <a:r>
              <a:rPr lang="en-US" altLang="zh-CN" dirty="0" smtClean="0"/>
              <a:t>5-11 </a:t>
            </a:r>
            <a:r>
              <a:rPr lang="zh-CN" altLang="zh-CN" dirty="0" smtClean="0"/>
              <a:t>查询成绩不及格学生的学号。</a:t>
            </a:r>
          </a:p>
          <a:p>
            <a:pPr marL="324000" lvl="1" indent="0">
              <a:buNone/>
            </a:pPr>
            <a:r>
              <a:rPr lang="en-US" altLang="zh-CN" dirty="0" smtClean="0"/>
              <a:t>SELECT DISTINCT </a:t>
            </a:r>
            <a:r>
              <a:rPr lang="en-US" altLang="zh-CN" dirty="0" err="1" smtClean="0"/>
              <a:t>Sno</a:t>
            </a:r>
            <a:r>
              <a:rPr lang="en-US" altLang="zh-CN" dirty="0" smtClean="0"/>
              <a:t>  FROM SC </a:t>
            </a:r>
            <a:endParaRPr lang="zh-CN" altLang="zh-CN" dirty="0" smtClean="0"/>
          </a:p>
          <a:p>
            <a:pPr marL="324000" lvl="1" indent="0">
              <a:buNone/>
            </a:pPr>
            <a:r>
              <a:rPr lang="en-US" altLang="zh-CN" dirty="0" smtClean="0"/>
              <a:t>WHERE Grade &lt; 60</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561637518"/>
              </p:ext>
            </p:extLst>
          </p:nvPr>
        </p:nvGraphicFramePr>
        <p:xfrm>
          <a:off x="7129156" y="1561382"/>
          <a:ext cx="4608512" cy="3021018"/>
        </p:xfrm>
        <a:graphic>
          <a:graphicData uri="http://schemas.openxmlformats.org/drawingml/2006/table">
            <a:tbl>
              <a:tblPr/>
              <a:tblGrid>
                <a:gridCol w="1536700">
                  <a:extLst>
                    <a:ext uri="{9D8B030D-6E8A-4147-A177-3AD203B41FA5}">
                      <a16:colId xmlns:a16="http://schemas.microsoft.com/office/drawing/2014/main" xmlns="" val="20000"/>
                    </a:ext>
                  </a:extLst>
                </a:gridCol>
                <a:gridCol w="1535112">
                  <a:extLst>
                    <a:ext uri="{9D8B030D-6E8A-4147-A177-3AD203B41FA5}">
                      <a16:colId xmlns:a16="http://schemas.microsoft.com/office/drawing/2014/main" xmlns="" val="20001"/>
                    </a:ext>
                  </a:extLst>
                </a:gridCol>
                <a:gridCol w="1536700">
                  <a:extLst>
                    <a:ext uri="{9D8B030D-6E8A-4147-A177-3AD203B41FA5}">
                      <a16:colId xmlns:a16="http://schemas.microsoft.com/office/drawing/2014/main" xmlns="" val="20002"/>
                    </a:ext>
                  </a:extLst>
                </a:gridCol>
              </a:tblGrid>
              <a:tr h="27463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a:ln>
                            <a:noFill/>
                          </a:ln>
                          <a:solidFill>
                            <a:srgbClr val="0000FF"/>
                          </a:solidFill>
                          <a:effectLst/>
                          <a:latin typeface="Times New Roman" pitchFamily="18" charset="0"/>
                          <a:ea typeface="宋体" pitchFamily="2" charset="-122"/>
                        </a:rPr>
                        <a:t>Sno</a:t>
                      </a:r>
                      <a:endParaRPr kumimoji="0" lang="zh-CN" altLang="zh-CN" sz="1800" b="1" i="0" u="none" strike="noStrike" cap="none" normalizeH="0" baseline="0" dirty="0">
                        <a:ln>
                          <a:noFill/>
                        </a:ln>
                        <a:solidFill>
                          <a:srgbClr val="0000FF"/>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FF"/>
                          </a:solidFill>
                          <a:effectLst/>
                          <a:latin typeface="Times New Roman" pitchFamily="18" charset="0"/>
                          <a:ea typeface="宋体" pitchFamily="2" charset="-122"/>
                        </a:rPr>
                        <a:t>Cno</a:t>
                      </a:r>
                      <a:endParaRPr kumimoji="0" lang="zh-CN" altLang="zh-CN" sz="1800" b="1" i="0" u="none" strike="noStrike" cap="none" normalizeH="0" baseline="0">
                        <a:ln>
                          <a:noFill/>
                        </a:ln>
                        <a:solidFill>
                          <a:srgbClr val="0000FF"/>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FF"/>
                          </a:solidFill>
                          <a:effectLst/>
                          <a:latin typeface="Times New Roman" pitchFamily="18" charset="0"/>
                          <a:ea typeface="宋体" pitchFamily="2" charset="-122"/>
                        </a:rPr>
                        <a:t>Grade</a:t>
                      </a:r>
                      <a:endParaRPr kumimoji="0" lang="zh-CN" altLang="zh-CN" sz="1800" b="1" i="0" u="none" strike="noStrike" cap="none" normalizeH="0" baseline="0">
                        <a:ln>
                          <a:noFill/>
                        </a:ln>
                        <a:solidFill>
                          <a:srgbClr val="0000FF"/>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463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Times New Roman" pitchFamily="18" charset="0"/>
                          <a:ea typeface="宋体" pitchFamily="2" charset="-122"/>
                        </a:rPr>
                        <a:t>0811101</a:t>
                      </a:r>
                      <a:endParaRPr kumimoji="0" lang="zh-CN" altLang="zh-CN" sz="1800" b="1"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C001  </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96</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7463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0811101</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C002  </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3399"/>
                          </a:solidFill>
                          <a:effectLst/>
                          <a:latin typeface="Times New Roman" pitchFamily="18" charset="0"/>
                          <a:ea typeface="宋体" pitchFamily="2" charset="-122"/>
                        </a:rPr>
                        <a:t>55</a:t>
                      </a:r>
                      <a:endParaRPr kumimoji="0" lang="zh-CN" altLang="zh-CN" sz="1800" b="1" i="0" u="none" strike="noStrike" cap="none" normalizeH="0" baseline="0">
                        <a:ln>
                          <a:noFill/>
                        </a:ln>
                        <a:solidFill>
                          <a:srgbClr val="FF3399"/>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7463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0811101</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C003  </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84</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7463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0811101</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Times New Roman" pitchFamily="18" charset="0"/>
                          <a:ea typeface="宋体" pitchFamily="2" charset="-122"/>
                        </a:rPr>
                        <a:t>C005  </a:t>
                      </a:r>
                      <a:endParaRPr kumimoji="0" lang="zh-CN" altLang="zh-CN" sz="1800" b="1"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3399"/>
                          </a:solidFill>
                          <a:effectLst/>
                          <a:latin typeface="Times New Roman" pitchFamily="18" charset="0"/>
                          <a:ea typeface="宋体" pitchFamily="2" charset="-122"/>
                        </a:rPr>
                        <a:t>52</a:t>
                      </a:r>
                      <a:endParaRPr kumimoji="0" lang="zh-CN" altLang="zh-CN" sz="1800" b="1" i="0" u="none" strike="noStrike" cap="none" normalizeH="0" baseline="0">
                        <a:ln>
                          <a:noFill/>
                        </a:ln>
                        <a:solidFill>
                          <a:srgbClr val="FF3399"/>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7463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0811102</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C001  </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92</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7463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0811102</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C002  </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90</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7463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0821102</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C004  </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85</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27463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0821102</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C005  </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73</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27463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0821102</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C007  </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C00000"/>
                          </a:solidFill>
                          <a:effectLst/>
                          <a:latin typeface="Times New Roman" pitchFamily="18" charset="0"/>
                          <a:ea typeface="宋体" pitchFamily="2" charset="-122"/>
                        </a:rPr>
                        <a:t>NULL</a:t>
                      </a:r>
                      <a:endParaRPr kumimoji="0" lang="zh-CN" altLang="zh-CN" sz="1800" b="1" i="0" u="none" strike="noStrike" cap="none" normalizeH="0" baseline="0">
                        <a:ln>
                          <a:noFill/>
                        </a:ln>
                        <a:solidFill>
                          <a:srgbClr val="C00000"/>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27463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0821103</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C001  </a:t>
                      </a:r>
                      <a:endParaRPr kumimoji="0" lang="zh-CN" altLang="zh-CN" sz="1800" b="1" i="0" u="none" strike="noStrike" cap="none" normalizeH="0" baseline="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FF3399"/>
                          </a:solidFill>
                          <a:effectLst/>
                          <a:latin typeface="Times New Roman" pitchFamily="18" charset="0"/>
                          <a:ea typeface="宋体" pitchFamily="2" charset="-122"/>
                        </a:rPr>
                        <a:t>50</a:t>
                      </a:r>
                      <a:endParaRPr kumimoji="0" lang="zh-CN" altLang="zh-CN" sz="1800" b="1" i="0" u="none" strike="noStrike" cap="none" normalizeH="0" baseline="0" dirty="0">
                        <a:ln>
                          <a:noFill/>
                        </a:ln>
                        <a:solidFill>
                          <a:srgbClr val="FF3399"/>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65726429"/>
              </p:ext>
            </p:extLst>
          </p:nvPr>
        </p:nvGraphicFramePr>
        <p:xfrm>
          <a:off x="8397996" y="5389693"/>
          <a:ext cx="1573001" cy="938214"/>
        </p:xfrm>
        <a:graphic>
          <a:graphicData uri="http://schemas.openxmlformats.org/drawingml/2006/table">
            <a:tbl>
              <a:tblPr/>
              <a:tblGrid>
                <a:gridCol w="1573001">
                  <a:extLst>
                    <a:ext uri="{9D8B030D-6E8A-4147-A177-3AD203B41FA5}">
                      <a16:colId xmlns:a16="http://schemas.microsoft.com/office/drawing/2014/main" xmlns="" val="20000"/>
                    </a:ext>
                  </a:extLst>
                </a:gridCol>
              </a:tblGrid>
              <a:tr h="31273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a:ln>
                            <a:noFill/>
                          </a:ln>
                          <a:solidFill>
                            <a:srgbClr val="0000FF"/>
                          </a:solidFill>
                          <a:effectLst/>
                          <a:latin typeface="Times New Roman" pitchFamily="18" charset="0"/>
                          <a:ea typeface="宋体" pitchFamily="2" charset="-122"/>
                        </a:rPr>
                        <a:t>Sno</a:t>
                      </a:r>
                      <a:endParaRPr kumimoji="0" lang="zh-CN" altLang="zh-CN" sz="2000" b="1" i="0" u="none" strike="noStrike" cap="none" normalizeH="0" baseline="0" dirty="0">
                        <a:ln>
                          <a:noFill/>
                        </a:ln>
                        <a:solidFill>
                          <a:srgbClr val="0000FF"/>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1273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pitchFamily="18" charset="0"/>
                          <a:ea typeface="宋体" pitchFamily="2" charset="-122"/>
                        </a:rPr>
                        <a:t>0811101</a:t>
                      </a:r>
                      <a:endParaRPr kumimoji="0"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12738">
                <a:tc>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pitchFamily="18" charset="0"/>
                          <a:ea typeface="宋体" pitchFamily="2" charset="-122"/>
                        </a:rPr>
                        <a:t>0821103</a:t>
                      </a:r>
                      <a:endParaRPr kumimoji="0"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5" name="下箭头 4"/>
          <p:cNvSpPr/>
          <p:nvPr/>
        </p:nvSpPr>
        <p:spPr>
          <a:xfrm>
            <a:off x="9028349" y="4699819"/>
            <a:ext cx="312296" cy="4916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21193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3555">
                                            <p:txEl>
                                              <p:pRg st="1" end="1"/>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smtClean="0"/>
              <a:t>确定范围</a:t>
            </a:r>
            <a:endParaRPr lang="zh-CN" altLang="en-US"/>
          </a:p>
        </p:txBody>
      </p:sp>
      <p:sp>
        <p:nvSpPr>
          <p:cNvPr id="199683" name="Rectangle 3"/>
          <p:cNvSpPr>
            <a:spLocks noGrp="1" noChangeArrowheads="1"/>
          </p:cNvSpPr>
          <p:nvPr>
            <p:ph idx="1"/>
          </p:nvPr>
        </p:nvSpPr>
        <p:spPr/>
        <p:txBody>
          <a:bodyPr/>
          <a:lstStyle/>
          <a:p>
            <a:r>
              <a:rPr lang="en-US" altLang="zh-CN" dirty="0" smtClean="0"/>
              <a:t>BETWEEN…AND</a:t>
            </a:r>
            <a:r>
              <a:rPr lang="zh-CN" altLang="en-US" dirty="0" smtClean="0"/>
              <a:t>和</a:t>
            </a:r>
            <a:r>
              <a:rPr lang="en-US" altLang="zh-CN" dirty="0" smtClean="0"/>
              <a:t>NOT BETWEEN…AND</a:t>
            </a:r>
            <a:r>
              <a:rPr lang="zh-CN" altLang="en-US" dirty="0" smtClean="0"/>
              <a:t>逻辑运算符，可以用来查找属性值在或不在指定范围内的元组。</a:t>
            </a:r>
            <a:endParaRPr lang="en-US" altLang="zh-CN" dirty="0" smtClean="0"/>
          </a:p>
          <a:p>
            <a:r>
              <a:rPr lang="zh-CN" altLang="en-US" dirty="0" smtClean="0"/>
              <a:t>格式：</a:t>
            </a:r>
          </a:p>
          <a:p>
            <a:pPr marL="324000" lvl="1" indent="0">
              <a:buNone/>
            </a:pPr>
            <a:r>
              <a:rPr lang="zh-CN" altLang="en-US" dirty="0" smtClean="0"/>
              <a:t>列名</a:t>
            </a:r>
            <a:r>
              <a:rPr lang="en-US" altLang="zh-CN" dirty="0" smtClean="0"/>
              <a:t>|</a:t>
            </a:r>
            <a:r>
              <a:rPr lang="zh-CN" altLang="en-US" dirty="0" smtClean="0"/>
              <a:t>表达式  </a:t>
            </a:r>
            <a:r>
              <a:rPr lang="en-US" altLang="zh-CN" dirty="0" smtClean="0"/>
              <a:t>[NOT]  BETWEEN </a:t>
            </a:r>
            <a:r>
              <a:rPr lang="zh-CN" altLang="en-US" dirty="0" smtClean="0"/>
              <a:t>下限值 </a:t>
            </a:r>
            <a:r>
              <a:rPr lang="en-US" altLang="zh-CN" dirty="0" smtClean="0"/>
              <a:t>AND </a:t>
            </a:r>
            <a:r>
              <a:rPr lang="zh-CN" altLang="en-US" dirty="0" smtClean="0"/>
              <a:t>上限值</a:t>
            </a:r>
          </a:p>
          <a:p>
            <a:pPr lvl="1"/>
            <a:r>
              <a:rPr lang="zh-CN" altLang="en-US" dirty="0" smtClean="0"/>
              <a:t>如果列或表达式的值在</a:t>
            </a:r>
            <a:r>
              <a:rPr lang="en-US" altLang="zh-CN" dirty="0" smtClean="0"/>
              <a:t>[</a:t>
            </a:r>
            <a:r>
              <a:rPr lang="zh-CN" altLang="en-US" dirty="0" smtClean="0"/>
              <a:t>不在</a:t>
            </a:r>
            <a:r>
              <a:rPr lang="en-US" altLang="zh-CN" dirty="0" smtClean="0"/>
              <a:t>]</a:t>
            </a:r>
            <a:r>
              <a:rPr lang="zh-CN" altLang="en-US" dirty="0" smtClean="0"/>
              <a:t>下限值和上限值范围内，则结果为</a:t>
            </a:r>
            <a:r>
              <a:rPr lang="en-US" altLang="zh-CN" dirty="0" smtClean="0"/>
              <a:t>True</a:t>
            </a:r>
            <a:r>
              <a:rPr lang="zh-CN" altLang="en-US" dirty="0" smtClean="0"/>
              <a:t>。 </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08162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t>确定范围示例</a:t>
            </a:r>
            <a:endParaRPr lang="en-US" altLang="zh-CN" dirty="0"/>
          </a:p>
        </p:txBody>
      </p:sp>
      <p:sp>
        <p:nvSpPr>
          <p:cNvPr id="30723" name="Rectangle 3"/>
          <p:cNvSpPr>
            <a:spLocks noGrp="1" noChangeArrowheads="1"/>
          </p:cNvSpPr>
          <p:nvPr>
            <p:ph idx="1"/>
          </p:nvPr>
        </p:nvSpPr>
        <p:spPr/>
        <p:txBody>
          <a:bodyPr/>
          <a:lstStyle/>
          <a:p>
            <a:r>
              <a:rPr lang="zh-CN" altLang="en-US" dirty="0" smtClean="0"/>
              <a:t>例</a:t>
            </a:r>
            <a:r>
              <a:rPr lang="en-US" altLang="zh-CN" dirty="0" smtClean="0"/>
              <a:t>5-12 </a:t>
            </a:r>
            <a:r>
              <a:rPr lang="zh-CN" altLang="en-US" dirty="0" smtClean="0"/>
              <a:t>查询考试成绩在</a:t>
            </a:r>
            <a:r>
              <a:rPr lang="en-US" altLang="zh-CN" dirty="0" smtClean="0"/>
              <a:t>80</a:t>
            </a:r>
            <a:r>
              <a:rPr lang="zh-CN" altLang="en-US" dirty="0" smtClean="0"/>
              <a:t>～</a:t>
            </a:r>
            <a:r>
              <a:rPr lang="en-US" altLang="zh-CN" dirty="0" smtClean="0"/>
              <a:t>90</a:t>
            </a:r>
            <a:r>
              <a:rPr lang="zh-CN" altLang="en-US" dirty="0" smtClean="0"/>
              <a:t>之间的学生学号、课程号和成绩。 </a:t>
            </a:r>
          </a:p>
          <a:p>
            <a:pPr marL="324000" lvl="1" indent="0">
              <a:buNone/>
            </a:pPr>
            <a:r>
              <a:rPr lang="en-US" altLang="zh-CN" dirty="0" smtClean="0"/>
              <a:t>SELECT </a:t>
            </a:r>
            <a:r>
              <a:rPr lang="en-US" altLang="zh-CN" dirty="0" err="1" smtClean="0"/>
              <a:t>Sno</a:t>
            </a:r>
            <a:r>
              <a:rPr lang="en-US" altLang="zh-CN" dirty="0" smtClean="0"/>
              <a:t>, </a:t>
            </a:r>
            <a:r>
              <a:rPr lang="en-US" altLang="zh-CN" dirty="0" err="1" smtClean="0"/>
              <a:t>Cno</a:t>
            </a:r>
            <a:r>
              <a:rPr lang="en-US" altLang="zh-CN" dirty="0" smtClean="0"/>
              <a:t>, Grade FROM SC</a:t>
            </a:r>
          </a:p>
          <a:p>
            <a:pPr marL="324000" lvl="1" indent="0">
              <a:buNone/>
            </a:pPr>
            <a:r>
              <a:rPr lang="en-US" altLang="zh-CN" dirty="0" smtClean="0"/>
              <a:t>WHERE Grade BETWEEN 80 AND 90</a:t>
            </a:r>
          </a:p>
          <a:p>
            <a:pPr lvl="1"/>
            <a:r>
              <a:rPr lang="zh-CN" altLang="en-US" dirty="0" smtClean="0"/>
              <a:t>等价于：</a:t>
            </a:r>
          </a:p>
          <a:p>
            <a:pPr marL="324000" lvl="1" indent="0">
              <a:buNone/>
            </a:pPr>
            <a:r>
              <a:rPr lang="en-US" altLang="zh-CN" dirty="0" smtClean="0"/>
              <a:t>SELECT </a:t>
            </a:r>
            <a:r>
              <a:rPr lang="en-US" altLang="zh-CN" dirty="0" err="1" smtClean="0"/>
              <a:t>Sno</a:t>
            </a:r>
            <a:r>
              <a:rPr lang="en-US" altLang="zh-CN" dirty="0" smtClean="0"/>
              <a:t>, </a:t>
            </a:r>
            <a:r>
              <a:rPr lang="en-US" altLang="zh-CN" dirty="0" err="1" smtClean="0"/>
              <a:t>Cno</a:t>
            </a:r>
            <a:r>
              <a:rPr lang="en-US" altLang="zh-CN" dirty="0" smtClean="0"/>
              <a:t>, Grade FROM SC </a:t>
            </a:r>
          </a:p>
          <a:p>
            <a:pPr marL="324000" lvl="1" indent="0">
              <a:buNone/>
            </a:pPr>
            <a:r>
              <a:rPr lang="en-US" altLang="zh-CN" dirty="0" smtClean="0"/>
              <a:t>WHERE Grade &gt;=80 AND Grade &lt;=90</a:t>
            </a:r>
          </a:p>
          <a:p>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326635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smtClean="0"/>
              <a:t>确定范围示例</a:t>
            </a:r>
            <a:endParaRPr lang="zh-CN" altLang="en-US" dirty="0"/>
          </a:p>
        </p:txBody>
      </p:sp>
      <p:sp>
        <p:nvSpPr>
          <p:cNvPr id="505861" name="Rectangle 5"/>
          <p:cNvSpPr>
            <a:spLocks noGrp="1" noChangeArrowheads="1"/>
          </p:cNvSpPr>
          <p:nvPr>
            <p:ph type="body" idx="1"/>
          </p:nvPr>
        </p:nvSpPr>
        <p:spPr/>
        <p:txBody>
          <a:bodyPr/>
          <a:lstStyle/>
          <a:p>
            <a:r>
              <a:rPr lang="zh-CN" altLang="en-US" dirty="0" smtClean="0"/>
              <a:t>例</a:t>
            </a:r>
            <a:r>
              <a:rPr lang="en-US" altLang="zh-CN" dirty="0" smtClean="0"/>
              <a:t>5-13 </a:t>
            </a:r>
            <a:r>
              <a:rPr lang="zh-CN" altLang="en-US" dirty="0" smtClean="0"/>
              <a:t>查询考试成绩不在</a:t>
            </a:r>
            <a:r>
              <a:rPr lang="en-US" altLang="zh-CN" dirty="0" smtClean="0"/>
              <a:t>80</a:t>
            </a:r>
            <a:r>
              <a:rPr lang="zh-CN" altLang="en-US" dirty="0" smtClean="0"/>
              <a:t>～</a:t>
            </a:r>
            <a:r>
              <a:rPr lang="en-US" altLang="zh-CN" dirty="0" smtClean="0"/>
              <a:t>90</a:t>
            </a:r>
            <a:r>
              <a:rPr lang="zh-CN" altLang="en-US" dirty="0" smtClean="0"/>
              <a:t>之间的学生学号、课程号和成绩。</a:t>
            </a:r>
            <a:endParaRPr lang="en-US" altLang="zh-CN" dirty="0" smtClean="0"/>
          </a:p>
          <a:p>
            <a:pPr marL="324000" lvl="1" indent="0">
              <a:buNone/>
            </a:pPr>
            <a:r>
              <a:rPr lang="en-US" altLang="zh-CN" dirty="0" smtClean="0"/>
              <a:t>SELECT </a:t>
            </a:r>
            <a:r>
              <a:rPr lang="en-US" altLang="zh-CN" dirty="0" err="1" smtClean="0"/>
              <a:t>Sno</a:t>
            </a:r>
            <a:r>
              <a:rPr lang="en-US" altLang="zh-CN" dirty="0" smtClean="0"/>
              <a:t>, </a:t>
            </a:r>
            <a:r>
              <a:rPr lang="en-US" altLang="zh-CN" dirty="0" err="1" smtClean="0"/>
              <a:t>Cno</a:t>
            </a:r>
            <a:r>
              <a:rPr lang="en-US" altLang="zh-CN" dirty="0" smtClean="0"/>
              <a:t>, Grade FROM SC</a:t>
            </a:r>
          </a:p>
          <a:p>
            <a:pPr marL="324000" lvl="1" indent="0">
              <a:buNone/>
            </a:pPr>
            <a:r>
              <a:rPr lang="en-US" altLang="zh-CN" dirty="0" smtClean="0"/>
              <a:t>WHERE Grade NOT BETWEEN 80 AND 90</a:t>
            </a:r>
          </a:p>
          <a:p>
            <a:pPr lvl="1"/>
            <a:r>
              <a:rPr lang="zh-CN" altLang="en-US" dirty="0" smtClean="0"/>
              <a:t>等价于：</a:t>
            </a:r>
          </a:p>
          <a:p>
            <a:pPr marL="324000" lvl="1" indent="0">
              <a:buNone/>
            </a:pPr>
            <a:r>
              <a:rPr lang="en-US" altLang="zh-CN" dirty="0" smtClean="0"/>
              <a:t>SELECT </a:t>
            </a:r>
            <a:r>
              <a:rPr lang="en-US" altLang="zh-CN" dirty="0" err="1" smtClean="0"/>
              <a:t>Sno</a:t>
            </a:r>
            <a:r>
              <a:rPr lang="en-US" altLang="zh-CN" dirty="0" smtClean="0"/>
              <a:t>, </a:t>
            </a:r>
            <a:r>
              <a:rPr lang="en-US" altLang="zh-CN" dirty="0" err="1" smtClean="0"/>
              <a:t>Cno</a:t>
            </a:r>
            <a:r>
              <a:rPr lang="en-US" altLang="zh-CN" dirty="0" smtClean="0"/>
              <a:t>, Grade FROM SC </a:t>
            </a:r>
          </a:p>
          <a:p>
            <a:pPr marL="324000" lvl="1" indent="0">
              <a:buNone/>
            </a:pPr>
            <a:r>
              <a:rPr lang="en-US" altLang="zh-CN" dirty="0" smtClean="0"/>
              <a:t>WHERE Grade &lt;80 OR Grade &gt;90 </a:t>
            </a:r>
          </a:p>
          <a:p>
            <a:endParaRPr lang="zh-CN" altLang="en-US" dirty="0"/>
          </a:p>
        </p:txBody>
      </p:sp>
      <p:sp>
        <p:nvSpPr>
          <p:cNvPr id="505860" name="Rectangle 4"/>
          <p:cNvSpPr>
            <a:spLocks noChangeArrowheads="1"/>
          </p:cNvSpPr>
          <p:nvPr/>
        </p:nvSpPr>
        <p:spPr bwMode="auto">
          <a:xfrm>
            <a:off x="2063750" y="1268413"/>
            <a:ext cx="79898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marL="457200" indent="-457200" eaLnBrk="1" hangingPunct="1">
              <a:buFont typeface="Arial" panose="020B0604020202020204" pitchFamily="34" charset="0"/>
              <a:buChar char="•"/>
            </a:pPr>
            <a:endParaRPr lang="zh-CN" altLang="en-US" sz="3000" b="1" dirty="0">
              <a:latin typeface="Times New Roman" pitchFamily="18" charset="0"/>
              <a:ea typeface="楷体_GB2312" pitchFamily="49" charset="-122"/>
              <a:cs typeface="Times New Roman" pitchFamily="18" charset="0"/>
            </a:endParaRPr>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135941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日期类型确定范围示例</a:t>
            </a:r>
            <a:endParaRPr lang="zh-CN" altLang="en-US"/>
          </a:p>
        </p:txBody>
      </p:sp>
      <p:sp>
        <p:nvSpPr>
          <p:cNvPr id="31747" name="Rectangle 3"/>
          <p:cNvSpPr>
            <a:spLocks noGrp="1" noChangeArrowheads="1"/>
          </p:cNvSpPr>
          <p:nvPr>
            <p:ph idx="1"/>
          </p:nvPr>
        </p:nvSpPr>
        <p:spPr/>
        <p:txBody>
          <a:bodyPr/>
          <a:lstStyle/>
          <a:p>
            <a:r>
              <a:rPr lang="zh-CN" altLang="en-US" dirty="0" smtClean="0"/>
              <a:t>例</a:t>
            </a:r>
            <a:r>
              <a:rPr lang="en-US" altLang="zh-CN" dirty="0" smtClean="0"/>
              <a:t>5-14 </a:t>
            </a:r>
            <a:r>
              <a:rPr lang="zh-CN" altLang="en-US" dirty="0" smtClean="0"/>
              <a:t>查询</a:t>
            </a:r>
            <a:r>
              <a:rPr lang="en-US" altLang="zh-CN" dirty="0" smtClean="0"/>
              <a:t>2000</a:t>
            </a:r>
            <a:r>
              <a:rPr lang="zh-CN" altLang="en-US" dirty="0" smtClean="0"/>
              <a:t>年到</a:t>
            </a:r>
            <a:r>
              <a:rPr lang="en-US" altLang="zh-CN" dirty="0" smtClean="0"/>
              <a:t>2001</a:t>
            </a:r>
            <a:r>
              <a:rPr lang="zh-CN" altLang="en-US" dirty="0" smtClean="0"/>
              <a:t>年出生的学生。</a:t>
            </a:r>
            <a:endParaRPr lang="en-US" altLang="zh-CN" dirty="0" smtClean="0"/>
          </a:p>
          <a:p>
            <a:pPr marL="324000" lvl="1" indent="0">
              <a:buNone/>
            </a:pPr>
            <a:r>
              <a:rPr lang="en-US" altLang="zh-CN" dirty="0" smtClean="0"/>
              <a:t>SELECT  *</a:t>
            </a:r>
            <a:r>
              <a:rPr lang="en-US" altLang="zh-CN" dirty="0"/>
              <a:t> </a:t>
            </a:r>
            <a:r>
              <a:rPr lang="en-US" altLang="zh-CN" dirty="0" smtClean="0"/>
              <a:t>FROM  Student</a:t>
            </a:r>
          </a:p>
          <a:p>
            <a:pPr marL="324000" lvl="1" indent="0">
              <a:buNone/>
            </a:pPr>
            <a:r>
              <a:rPr lang="en-US" altLang="zh-CN" dirty="0" smtClean="0"/>
              <a:t>WHERE Birthday BETWEEN '2000-1-1' AND '2001-12-31'</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52904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mtClean="0"/>
              <a:t>确定集合</a:t>
            </a:r>
            <a:endParaRPr lang="zh-CN" altLang="en-US"/>
          </a:p>
        </p:txBody>
      </p:sp>
      <p:sp>
        <p:nvSpPr>
          <p:cNvPr id="202755" name="Rectangle 3"/>
          <p:cNvSpPr>
            <a:spLocks noGrp="1" noChangeArrowheads="1"/>
          </p:cNvSpPr>
          <p:nvPr>
            <p:ph idx="1"/>
          </p:nvPr>
        </p:nvSpPr>
        <p:spPr/>
        <p:txBody>
          <a:bodyPr/>
          <a:lstStyle/>
          <a:p>
            <a:r>
              <a:rPr lang="zh-CN" altLang="en-US" dirty="0" smtClean="0"/>
              <a:t>使用</a:t>
            </a:r>
            <a:r>
              <a:rPr lang="en-US" altLang="zh-CN" dirty="0" smtClean="0"/>
              <a:t>IN</a:t>
            </a:r>
            <a:r>
              <a:rPr lang="zh-CN" altLang="en-US" dirty="0" smtClean="0"/>
              <a:t>运算符来查找属性值属于指定集合的元组。</a:t>
            </a:r>
          </a:p>
          <a:p>
            <a:r>
              <a:rPr lang="zh-CN" altLang="en-US" dirty="0" smtClean="0"/>
              <a:t>格式：</a:t>
            </a:r>
          </a:p>
          <a:p>
            <a:pPr marL="324000" lvl="1" indent="0">
              <a:buNone/>
            </a:pPr>
            <a:r>
              <a:rPr lang="zh-CN" altLang="en-US" dirty="0" smtClean="0"/>
              <a:t>列名 </a:t>
            </a:r>
            <a:r>
              <a:rPr lang="en-US" altLang="zh-CN" dirty="0" smtClean="0"/>
              <a:t>[ NOT ]  IN (</a:t>
            </a:r>
            <a:r>
              <a:rPr lang="zh-CN" altLang="en-US" dirty="0" smtClean="0"/>
              <a:t>常量</a:t>
            </a:r>
            <a:r>
              <a:rPr lang="en-US" altLang="zh-CN" dirty="0" smtClean="0"/>
              <a:t>1, </a:t>
            </a:r>
            <a:r>
              <a:rPr lang="zh-CN" altLang="en-US" dirty="0" smtClean="0"/>
              <a:t>常量</a:t>
            </a:r>
            <a:r>
              <a:rPr lang="en-US" altLang="zh-CN" dirty="0" smtClean="0"/>
              <a:t>2, … </a:t>
            </a:r>
            <a:r>
              <a:rPr lang="zh-CN" altLang="en-US" dirty="0" smtClean="0"/>
              <a:t>常量</a:t>
            </a:r>
            <a:r>
              <a:rPr lang="en-US" altLang="zh-CN" dirty="0" smtClean="0"/>
              <a:t>n)</a:t>
            </a:r>
          </a:p>
          <a:p>
            <a:pPr lvl="1"/>
            <a:r>
              <a:rPr lang="en-US" altLang="zh-CN" dirty="0" smtClean="0"/>
              <a:t>IN</a:t>
            </a:r>
            <a:r>
              <a:rPr lang="zh-CN" altLang="en-US" dirty="0" smtClean="0"/>
              <a:t>：当列的值与</a:t>
            </a:r>
            <a:r>
              <a:rPr lang="en-US" altLang="zh-CN" dirty="0" smtClean="0"/>
              <a:t>IN</a:t>
            </a:r>
            <a:r>
              <a:rPr lang="zh-CN" altLang="en-US" dirty="0" smtClean="0"/>
              <a:t>中的某个常量值相等时，则结果为</a:t>
            </a:r>
            <a:r>
              <a:rPr lang="en-US" altLang="zh-CN" dirty="0" smtClean="0"/>
              <a:t>True</a:t>
            </a:r>
            <a:r>
              <a:rPr lang="zh-CN" altLang="en-US" dirty="0" smtClean="0"/>
              <a:t>。</a:t>
            </a:r>
          </a:p>
          <a:p>
            <a:pPr lvl="1"/>
            <a:r>
              <a:rPr lang="en-US" altLang="zh-CN" dirty="0" smtClean="0"/>
              <a:t>NOT IN</a:t>
            </a:r>
            <a:r>
              <a:rPr lang="zh-CN" altLang="en-US" dirty="0" smtClean="0"/>
              <a:t>：当列的值与某个常量值相同时，则结果为</a:t>
            </a:r>
            <a:r>
              <a:rPr lang="en-US" altLang="zh-CN" dirty="0" smtClean="0"/>
              <a:t>False</a:t>
            </a:r>
            <a:r>
              <a:rPr lang="zh-CN" altLang="en-US" dirty="0" smtClean="0"/>
              <a:t>。</a:t>
            </a:r>
            <a:endParaRPr lang="zh-CN" altLang="en-US" dirty="0"/>
          </a:p>
        </p:txBody>
      </p:sp>
      <p:sp>
        <p:nvSpPr>
          <p:cNvPr id="5" name="灯片编号占位符 5"/>
          <p:cNvSpPr>
            <a:spLocks noGrp="1"/>
          </p:cNvSpPr>
          <p:nvPr>
            <p:ph type="sldNum" sz="quarter" idx="11"/>
          </p:nvPr>
        </p:nvSpPr>
        <p:spPr/>
        <p:txBody>
          <a:bodyPr/>
          <a:lstStyle/>
          <a:p>
            <a:fld id="{ED4F2FAE-AA80-4C8E-A4A7-19108A2BC1EF}" type="slidenum">
              <a:rPr lang="zh-CN" altLang="en-US" smtClean="0"/>
              <a:pPr/>
              <a:t>28</a:t>
            </a:fld>
            <a:endParaRPr lang="en-US" altLang="zh-CN"/>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Tree>
    <p:extLst>
      <p:ext uri="{BB962C8B-B14F-4D97-AF65-F5344CB8AC3E}">
        <p14:creationId xmlns:p14="http://schemas.microsoft.com/office/powerpoint/2010/main" val="1705964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t>确定集合示例</a:t>
            </a:r>
            <a:endParaRPr lang="zh-CN" altLang="en-US"/>
          </a:p>
        </p:txBody>
      </p:sp>
      <p:sp>
        <p:nvSpPr>
          <p:cNvPr id="34819" name="Rectangle 3"/>
          <p:cNvSpPr>
            <a:spLocks noGrp="1" noChangeArrowheads="1"/>
          </p:cNvSpPr>
          <p:nvPr>
            <p:ph idx="1"/>
          </p:nvPr>
        </p:nvSpPr>
        <p:spPr/>
        <p:txBody>
          <a:bodyPr/>
          <a:lstStyle/>
          <a:p>
            <a:r>
              <a:rPr lang="zh-CN" altLang="en-US" dirty="0" smtClean="0"/>
              <a:t>例</a:t>
            </a:r>
            <a:r>
              <a:rPr lang="en-US" altLang="zh-CN" dirty="0" smtClean="0"/>
              <a:t>5-15 </a:t>
            </a:r>
            <a:r>
              <a:rPr lang="zh-CN" altLang="en-US" dirty="0" smtClean="0"/>
              <a:t>查询信息系、数学系和计算机系学生的姓名和性别。</a:t>
            </a:r>
          </a:p>
          <a:p>
            <a:pPr marL="324000" lvl="1" indent="0">
              <a:buNone/>
            </a:pPr>
            <a:r>
              <a:rPr lang="en-US" altLang="zh-CN" dirty="0" smtClean="0"/>
              <a:t>SELECT </a:t>
            </a:r>
            <a:r>
              <a:rPr lang="en-US" altLang="zh-CN" dirty="0" err="1" smtClean="0"/>
              <a:t>Sname</a:t>
            </a:r>
            <a:r>
              <a:rPr lang="en-US" altLang="zh-CN" dirty="0" smtClean="0"/>
              <a:t>, sex  FROM Student </a:t>
            </a:r>
          </a:p>
          <a:p>
            <a:pPr marL="324000" lvl="1" indent="0">
              <a:buNone/>
            </a:pPr>
            <a:r>
              <a:rPr lang="en-US" altLang="zh-CN" dirty="0" smtClean="0"/>
              <a:t>WHERE </a:t>
            </a:r>
            <a:r>
              <a:rPr lang="en-US" altLang="zh-CN" dirty="0" err="1" smtClean="0"/>
              <a:t>dept</a:t>
            </a:r>
            <a:r>
              <a:rPr lang="en-US" altLang="zh-CN" dirty="0" smtClean="0"/>
              <a:t> IN ('</a:t>
            </a:r>
            <a:r>
              <a:rPr lang="zh-CN" altLang="en-US" dirty="0" smtClean="0"/>
              <a:t>信息系</a:t>
            </a:r>
            <a:r>
              <a:rPr lang="en-US" altLang="zh-CN" dirty="0" smtClean="0"/>
              <a:t>', '</a:t>
            </a:r>
            <a:r>
              <a:rPr lang="zh-CN" altLang="en-US" dirty="0" smtClean="0"/>
              <a:t>数学系</a:t>
            </a:r>
            <a:r>
              <a:rPr lang="en-US" altLang="zh-CN" dirty="0" smtClean="0"/>
              <a:t>', '</a:t>
            </a:r>
            <a:r>
              <a:rPr lang="zh-CN" altLang="en-US" dirty="0" smtClean="0"/>
              <a:t>计算机系</a:t>
            </a:r>
            <a:r>
              <a:rPr lang="en-US" altLang="zh-CN" dirty="0" smtClean="0"/>
              <a:t>')</a:t>
            </a:r>
          </a:p>
          <a:p>
            <a:pPr lvl="1"/>
            <a:r>
              <a:rPr lang="zh-CN" altLang="en-US" dirty="0" smtClean="0"/>
              <a:t>等价于：</a:t>
            </a:r>
          </a:p>
          <a:p>
            <a:pPr marL="324000" lvl="1" indent="0">
              <a:buNone/>
            </a:pPr>
            <a:r>
              <a:rPr lang="en-US" altLang="zh-CN" dirty="0" smtClean="0"/>
              <a:t>SELECT </a:t>
            </a:r>
            <a:r>
              <a:rPr lang="en-US" altLang="zh-CN" dirty="0" err="1" smtClean="0"/>
              <a:t>Sname</a:t>
            </a:r>
            <a:r>
              <a:rPr lang="en-US" altLang="zh-CN" dirty="0" smtClean="0"/>
              <a:t>, Sex  FROM Student </a:t>
            </a:r>
          </a:p>
          <a:p>
            <a:pPr marL="324000" lvl="1" indent="0">
              <a:buNone/>
            </a:pPr>
            <a:r>
              <a:rPr lang="en-US" altLang="zh-CN" dirty="0" smtClean="0"/>
              <a:t>WHERE </a:t>
            </a:r>
            <a:r>
              <a:rPr lang="en-US" altLang="zh-CN" dirty="0" err="1" smtClean="0"/>
              <a:t>Dept</a:t>
            </a:r>
            <a:r>
              <a:rPr lang="en-US" altLang="zh-CN" dirty="0" smtClean="0"/>
              <a:t> = </a:t>
            </a:r>
            <a:r>
              <a:rPr lang="en-US" altLang="zh-CN" dirty="0"/>
              <a:t>'</a:t>
            </a:r>
            <a:r>
              <a:rPr lang="zh-CN" altLang="en-US" dirty="0" smtClean="0"/>
              <a:t>信息系</a:t>
            </a:r>
            <a:r>
              <a:rPr lang="en-US" altLang="zh-CN" dirty="0" smtClean="0"/>
              <a:t>'  OR </a:t>
            </a:r>
            <a:r>
              <a:rPr lang="en-US" altLang="zh-CN" dirty="0" err="1" smtClean="0"/>
              <a:t>Dept</a:t>
            </a:r>
            <a:r>
              <a:rPr lang="en-US" altLang="zh-CN" dirty="0" smtClean="0"/>
              <a:t> = </a:t>
            </a:r>
            <a:r>
              <a:rPr lang="en-US" altLang="zh-CN" dirty="0"/>
              <a:t>'</a:t>
            </a:r>
            <a:r>
              <a:rPr lang="zh-CN" altLang="en-US" dirty="0" smtClean="0"/>
              <a:t>数学系</a:t>
            </a:r>
            <a:r>
              <a:rPr lang="en-US" altLang="zh-CN" dirty="0" smtClean="0"/>
              <a:t>' 	OR </a:t>
            </a:r>
            <a:r>
              <a:rPr lang="en-US" altLang="zh-CN" dirty="0" err="1" smtClean="0"/>
              <a:t>Dept</a:t>
            </a:r>
            <a:r>
              <a:rPr lang="en-US" altLang="zh-CN" dirty="0" smtClean="0"/>
              <a:t> = '</a:t>
            </a:r>
            <a:r>
              <a:rPr lang="zh-CN" altLang="en-US" dirty="0" smtClean="0"/>
              <a:t>计算机系</a:t>
            </a:r>
            <a:r>
              <a:rPr lang="en-US" altLang="zh-CN" dirty="0" smtClean="0"/>
              <a:t>'</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645620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smtClean="0"/>
              <a:t>数据查询</a:t>
            </a:r>
            <a:endParaRPr lang="zh-CN" altLang="en-US" dirty="0"/>
          </a:p>
        </p:txBody>
      </p:sp>
      <p:sp>
        <p:nvSpPr>
          <p:cNvPr id="182275" name="Rectangle 3"/>
          <p:cNvSpPr>
            <a:spLocks noGrp="1" noChangeArrowheads="1"/>
          </p:cNvSpPr>
          <p:nvPr>
            <p:ph idx="1"/>
          </p:nvPr>
        </p:nvSpPr>
        <p:spPr/>
        <p:txBody>
          <a:bodyPr/>
          <a:lstStyle/>
          <a:p>
            <a:r>
              <a:rPr lang="zh-CN" altLang="en-US" dirty="0" smtClean="0"/>
              <a:t>主要内容</a:t>
            </a:r>
            <a:endParaRPr lang="en-US" altLang="zh-CN" dirty="0" smtClean="0"/>
          </a:p>
          <a:p>
            <a:pPr lvl="1"/>
            <a:r>
              <a:rPr lang="zh-CN" altLang="en-US" dirty="0" smtClean="0"/>
              <a:t>查询语句的基本结构</a:t>
            </a:r>
          </a:p>
          <a:p>
            <a:pPr lvl="1"/>
            <a:r>
              <a:rPr lang="zh-CN" altLang="en-US" dirty="0" smtClean="0"/>
              <a:t>简单查询</a:t>
            </a:r>
          </a:p>
          <a:p>
            <a:pPr lvl="1"/>
            <a:r>
              <a:rPr lang="zh-CN" altLang="en-US" dirty="0" smtClean="0"/>
              <a:t>多表连接查询</a:t>
            </a:r>
          </a:p>
          <a:p>
            <a:pPr lvl="1"/>
            <a:r>
              <a:rPr lang="zh-CN" altLang="en-US" dirty="0" smtClean="0"/>
              <a:t>使用</a:t>
            </a:r>
            <a:r>
              <a:rPr lang="en-US" altLang="zh-CN" dirty="0" smtClean="0"/>
              <a:t>TOP</a:t>
            </a:r>
            <a:r>
              <a:rPr lang="zh-CN" altLang="en-US" dirty="0" smtClean="0"/>
              <a:t>限制结果集</a:t>
            </a:r>
          </a:p>
          <a:p>
            <a:pPr lvl="1"/>
            <a:r>
              <a:rPr lang="zh-CN" altLang="en-US" dirty="0" smtClean="0"/>
              <a:t>子查询 </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391339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mtClean="0"/>
              <a:t>思考</a:t>
            </a:r>
            <a:endParaRPr lang="zh-CN" altLang="en-US"/>
          </a:p>
        </p:txBody>
      </p:sp>
      <p:sp>
        <p:nvSpPr>
          <p:cNvPr id="216067" name="Rectangle 3"/>
          <p:cNvSpPr>
            <a:spLocks noGrp="1" noChangeArrowheads="1"/>
          </p:cNvSpPr>
          <p:nvPr>
            <p:ph idx="1"/>
          </p:nvPr>
        </p:nvSpPr>
        <p:spPr/>
        <p:txBody>
          <a:bodyPr/>
          <a:lstStyle/>
          <a:p>
            <a:r>
              <a:rPr lang="zh-CN" altLang="en-US" dirty="0" smtClean="0"/>
              <a:t>例</a:t>
            </a:r>
            <a:r>
              <a:rPr lang="en-US" altLang="zh-CN" dirty="0" smtClean="0"/>
              <a:t>5-16 </a:t>
            </a:r>
            <a:r>
              <a:rPr lang="zh-CN" altLang="en-US" dirty="0" smtClean="0"/>
              <a:t>查询既不是信息系、数学系，也不是计算机系学生的姓名和性别。</a:t>
            </a:r>
            <a:endParaRPr lang="en-US" altLang="zh-CN" dirty="0" smtClean="0"/>
          </a:p>
          <a:p>
            <a:pPr marL="324000" lvl="1" indent="0">
              <a:buNone/>
            </a:pPr>
            <a:r>
              <a:rPr lang="en-US" altLang="zh-CN" dirty="0" smtClean="0"/>
              <a:t>SELECT </a:t>
            </a:r>
            <a:r>
              <a:rPr lang="en-US" altLang="zh-CN" dirty="0" err="1" smtClean="0"/>
              <a:t>Sname</a:t>
            </a:r>
            <a:r>
              <a:rPr lang="en-US" altLang="zh-CN" dirty="0" smtClean="0"/>
              <a:t>, sex  FROM Student </a:t>
            </a:r>
          </a:p>
          <a:p>
            <a:pPr marL="324000" lvl="1" indent="0">
              <a:buNone/>
            </a:pPr>
            <a:r>
              <a:rPr lang="en-US" altLang="zh-CN" dirty="0" smtClean="0"/>
              <a:t>WHERE </a:t>
            </a:r>
            <a:r>
              <a:rPr lang="en-US" altLang="zh-CN" dirty="0" err="1" smtClean="0"/>
              <a:t>dept</a:t>
            </a:r>
            <a:r>
              <a:rPr lang="en-US" altLang="zh-CN" dirty="0" smtClean="0"/>
              <a:t> NOT IN ('</a:t>
            </a:r>
            <a:r>
              <a:rPr lang="zh-CN" altLang="en-US" dirty="0" smtClean="0"/>
              <a:t>信息系</a:t>
            </a:r>
            <a:r>
              <a:rPr lang="en-US" altLang="zh-CN" dirty="0" smtClean="0"/>
              <a:t>', '</a:t>
            </a:r>
            <a:r>
              <a:rPr lang="zh-CN" altLang="en-US" dirty="0" smtClean="0"/>
              <a:t>数学系</a:t>
            </a:r>
            <a:r>
              <a:rPr lang="en-US" altLang="zh-CN" dirty="0" smtClean="0"/>
              <a:t>','</a:t>
            </a:r>
            <a:r>
              <a:rPr lang="zh-CN" altLang="en-US" dirty="0" smtClean="0"/>
              <a:t>计算机系</a:t>
            </a:r>
            <a:r>
              <a:rPr lang="en-US" altLang="zh-CN" dirty="0" smtClean="0"/>
              <a:t>')</a:t>
            </a:r>
          </a:p>
          <a:p>
            <a:r>
              <a:rPr lang="zh-CN" altLang="en-US" dirty="0" smtClean="0"/>
              <a:t>其使用比较运算符的等价语句是？</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430981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字符匹配</a:t>
            </a:r>
            <a:endParaRPr lang="zh-CN" altLang="en-US"/>
          </a:p>
        </p:txBody>
      </p:sp>
      <p:sp>
        <p:nvSpPr>
          <p:cNvPr id="36867" name="Rectangle 3"/>
          <p:cNvSpPr>
            <a:spLocks noGrp="1" noChangeArrowheads="1"/>
          </p:cNvSpPr>
          <p:nvPr>
            <p:ph idx="1"/>
          </p:nvPr>
        </p:nvSpPr>
        <p:spPr/>
        <p:txBody>
          <a:bodyPr>
            <a:normAutofit fontScale="92500" lnSpcReduction="10000"/>
          </a:bodyPr>
          <a:lstStyle/>
          <a:p>
            <a:r>
              <a:rPr lang="zh-CN" altLang="en-US" dirty="0" smtClean="0"/>
              <a:t>查询条件中需要与字符串比较时使用</a:t>
            </a:r>
            <a:r>
              <a:rPr lang="en-US" altLang="zh-CN" dirty="0" smtClean="0"/>
              <a:t>LIKE</a:t>
            </a:r>
            <a:r>
              <a:rPr lang="zh-CN" altLang="en-US" dirty="0" smtClean="0"/>
              <a:t>运算符。</a:t>
            </a:r>
          </a:p>
          <a:p>
            <a:r>
              <a:rPr lang="zh-CN" altLang="en-US" dirty="0" smtClean="0"/>
              <a:t>格式：</a:t>
            </a:r>
          </a:p>
          <a:p>
            <a:pPr marL="324000" lvl="1" indent="0">
              <a:buNone/>
            </a:pPr>
            <a:r>
              <a:rPr lang="zh-CN" altLang="en-US" dirty="0" smtClean="0"/>
              <a:t>列名  </a:t>
            </a:r>
            <a:r>
              <a:rPr lang="en-US" altLang="zh-CN" dirty="0" smtClean="0"/>
              <a:t>[ NOT ]  LIKE  ‘</a:t>
            </a:r>
            <a:r>
              <a:rPr lang="zh-CN" altLang="en-US" dirty="0" smtClean="0"/>
              <a:t>匹配串</a:t>
            </a:r>
            <a:r>
              <a:rPr lang="en-US" altLang="zh-CN" dirty="0" smtClean="0"/>
              <a:t>’</a:t>
            </a:r>
          </a:p>
          <a:p>
            <a:r>
              <a:rPr lang="zh-CN" altLang="en-US" dirty="0" smtClean="0"/>
              <a:t>匹配串中可包含四种通配符：</a:t>
            </a:r>
          </a:p>
          <a:p>
            <a:pPr lvl="1"/>
            <a:r>
              <a:rPr lang="en-US" altLang="zh-CN" dirty="0" smtClean="0"/>
              <a:t>_</a:t>
            </a:r>
            <a:r>
              <a:rPr lang="zh-CN" altLang="en-US" dirty="0" smtClean="0"/>
              <a:t>：匹配任意一个字符；</a:t>
            </a:r>
          </a:p>
          <a:p>
            <a:pPr lvl="1"/>
            <a:r>
              <a:rPr lang="en-US" altLang="zh-CN" dirty="0" smtClean="0"/>
              <a:t>%</a:t>
            </a:r>
            <a:r>
              <a:rPr lang="zh-CN" altLang="en-US" dirty="0" smtClean="0"/>
              <a:t>：匹配</a:t>
            </a:r>
            <a:r>
              <a:rPr lang="en-US" altLang="zh-CN" dirty="0" smtClean="0"/>
              <a:t>0</a:t>
            </a:r>
            <a:r>
              <a:rPr lang="zh-CN" altLang="en-US" dirty="0" smtClean="0"/>
              <a:t>个或多个字符；</a:t>
            </a:r>
          </a:p>
          <a:p>
            <a:pPr lvl="1"/>
            <a:r>
              <a:rPr lang="en-US" altLang="zh-CN" dirty="0" smtClean="0"/>
              <a:t>[ ]</a:t>
            </a:r>
            <a:r>
              <a:rPr lang="zh-CN" altLang="en-US" dirty="0" smtClean="0"/>
              <a:t>：匹配</a:t>
            </a:r>
            <a:r>
              <a:rPr lang="en-US" altLang="zh-CN" dirty="0" smtClean="0"/>
              <a:t>[ ]</a:t>
            </a:r>
            <a:r>
              <a:rPr lang="zh-CN" altLang="en-US" dirty="0" smtClean="0"/>
              <a:t>中的任意一个字符；</a:t>
            </a:r>
          </a:p>
          <a:p>
            <a:pPr lvl="1"/>
            <a:r>
              <a:rPr lang="en-US" altLang="zh-CN" dirty="0" smtClean="0"/>
              <a:t>[^ ]</a:t>
            </a:r>
            <a:r>
              <a:rPr lang="zh-CN" altLang="en-US" dirty="0" smtClean="0"/>
              <a:t>：不匹配</a:t>
            </a:r>
            <a:r>
              <a:rPr lang="en-US" altLang="zh-CN" dirty="0" smtClean="0"/>
              <a:t>[ ]</a:t>
            </a:r>
            <a:r>
              <a:rPr lang="zh-CN" altLang="en-US" dirty="0" smtClean="0"/>
              <a:t>中的任意一个字符 </a:t>
            </a:r>
          </a:p>
          <a:p>
            <a:r>
              <a:rPr lang="zh-CN" altLang="en-US" dirty="0" smtClean="0"/>
              <a:t>注意：对连续的字符，可以用连字符“</a:t>
            </a:r>
            <a:r>
              <a:rPr lang="en-US" altLang="zh-CN" dirty="0" smtClean="0"/>
              <a:t>-”</a:t>
            </a:r>
            <a:r>
              <a:rPr lang="zh-CN" altLang="en-US" dirty="0" smtClean="0"/>
              <a:t>表达。</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4144544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smtClean="0"/>
              <a:t>字符匹配示例</a:t>
            </a:r>
            <a:endParaRPr lang="en-US" altLang="zh-CN" dirty="0"/>
          </a:p>
        </p:txBody>
      </p:sp>
      <p:sp>
        <p:nvSpPr>
          <p:cNvPr id="37891" name="Rectangle 3"/>
          <p:cNvSpPr>
            <a:spLocks noGrp="1" noChangeArrowheads="1"/>
          </p:cNvSpPr>
          <p:nvPr>
            <p:ph idx="1"/>
          </p:nvPr>
        </p:nvSpPr>
        <p:spPr/>
        <p:txBody>
          <a:bodyPr/>
          <a:lstStyle/>
          <a:p>
            <a:r>
              <a:rPr lang="zh-CN" altLang="en-US" dirty="0" smtClean="0"/>
              <a:t>例</a:t>
            </a:r>
            <a:r>
              <a:rPr lang="en-US" altLang="zh-CN" dirty="0" smtClean="0"/>
              <a:t>5-17 </a:t>
            </a:r>
            <a:r>
              <a:rPr lang="zh-CN" altLang="en-US" dirty="0" smtClean="0"/>
              <a:t>查询姓‘张’的学生的详细信息。</a:t>
            </a:r>
          </a:p>
          <a:p>
            <a:pPr marL="324000" lvl="1" indent="0">
              <a:buNone/>
            </a:pPr>
            <a:r>
              <a:rPr lang="en-US" altLang="zh-CN" dirty="0" smtClean="0"/>
              <a:t>SELECT * FROM Student  WHERE </a:t>
            </a:r>
            <a:r>
              <a:rPr lang="en-US" altLang="zh-CN" dirty="0" err="1" smtClean="0"/>
              <a:t>Sname</a:t>
            </a:r>
            <a:r>
              <a:rPr lang="en-US" altLang="zh-CN" dirty="0" smtClean="0"/>
              <a:t> LIKE '</a:t>
            </a:r>
            <a:r>
              <a:rPr lang="zh-CN" altLang="en-US" dirty="0" smtClean="0"/>
              <a:t>张</a:t>
            </a:r>
            <a:r>
              <a:rPr lang="en-US" altLang="zh-CN" dirty="0" smtClean="0"/>
              <a:t>%'</a:t>
            </a:r>
          </a:p>
          <a:p>
            <a:r>
              <a:rPr lang="zh-CN" altLang="en-US" dirty="0" smtClean="0"/>
              <a:t>例</a:t>
            </a:r>
            <a:r>
              <a:rPr lang="en-US" altLang="zh-CN" dirty="0" smtClean="0"/>
              <a:t>5-18 </a:t>
            </a:r>
            <a:r>
              <a:rPr lang="zh-CN" altLang="en-US" dirty="0" smtClean="0"/>
              <a:t>查询学生表中姓‘张’、‘李’和‘刘’的学生的情况。</a:t>
            </a:r>
          </a:p>
          <a:p>
            <a:pPr marL="324000" lvl="1" indent="0">
              <a:buNone/>
            </a:pPr>
            <a:r>
              <a:rPr lang="en-US" altLang="zh-CN" dirty="0" smtClean="0"/>
              <a:t>SELECT  *  FROM  Student  </a:t>
            </a:r>
          </a:p>
          <a:p>
            <a:pPr marL="324000" lvl="1" indent="0">
              <a:buNone/>
            </a:pPr>
            <a:r>
              <a:rPr lang="en-US" altLang="zh-CN" dirty="0" smtClean="0"/>
              <a:t>WHERE </a:t>
            </a:r>
            <a:r>
              <a:rPr lang="en-US" altLang="zh-CN" dirty="0" err="1" smtClean="0"/>
              <a:t>Sname</a:t>
            </a:r>
            <a:r>
              <a:rPr lang="en-US" altLang="zh-CN" dirty="0" smtClean="0"/>
              <a:t>  LIKE   ' [</a:t>
            </a:r>
            <a:r>
              <a:rPr lang="zh-CN" altLang="en-US" dirty="0" smtClean="0"/>
              <a:t>张李刘</a:t>
            </a:r>
            <a:r>
              <a:rPr lang="en-US" altLang="zh-CN" dirty="0" smtClean="0"/>
              <a:t>]% ' </a:t>
            </a:r>
          </a:p>
          <a:p>
            <a:r>
              <a:rPr lang="zh-CN" altLang="en-US" dirty="0" smtClean="0"/>
              <a:t>例</a:t>
            </a:r>
            <a:r>
              <a:rPr lang="en-US" altLang="zh-CN" dirty="0" smtClean="0"/>
              <a:t>5-18 </a:t>
            </a:r>
            <a:r>
              <a:rPr lang="zh-CN" altLang="en-US" dirty="0" smtClean="0"/>
              <a:t>查询名字中第</a:t>
            </a:r>
            <a:r>
              <a:rPr lang="en-US" altLang="zh-CN" dirty="0" smtClean="0"/>
              <a:t>2</a:t>
            </a:r>
            <a:r>
              <a:rPr lang="zh-CN" altLang="en-US" dirty="0" smtClean="0"/>
              <a:t>个字为‘小’或‘大’的学生的姓名和学号。</a:t>
            </a:r>
          </a:p>
          <a:p>
            <a:pPr marL="324000" lvl="1" indent="0">
              <a:buNone/>
            </a:pPr>
            <a:r>
              <a:rPr lang="en-US" altLang="zh-CN" dirty="0" smtClean="0"/>
              <a:t>SELECT  </a:t>
            </a:r>
            <a:r>
              <a:rPr lang="en-US" altLang="zh-CN" dirty="0" err="1" smtClean="0"/>
              <a:t>Sname</a:t>
            </a:r>
            <a:r>
              <a:rPr lang="en-US" altLang="zh-CN" dirty="0" smtClean="0"/>
              <a:t>,  </a:t>
            </a:r>
            <a:r>
              <a:rPr lang="en-US" altLang="zh-CN" dirty="0" err="1" smtClean="0"/>
              <a:t>Sno</a:t>
            </a:r>
            <a:r>
              <a:rPr lang="en-US" altLang="zh-CN" dirty="0" smtClean="0"/>
              <a:t> </a:t>
            </a:r>
          </a:p>
          <a:p>
            <a:pPr marL="324000" lvl="1" indent="0">
              <a:buNone/>
            </a:pPr>
            <a:r>
              <a:rPr lang="en-US" altLang="zh-CN" dirty="0" smtClean="0"/>
              <a:t>FROM Student  WHERE  </a:t>
            </a:r>
            <a:r>
              <a:rPr lang="en-US" altLang="zh-CN" dirty="0" err="1" smtClean="0"/>
              <a:t>Sname</a:t>
            </a:r>
            <a:r>
              <a:rPr lang="en-US" altLang="zh-CN" dirty="0" smtClean="0"/>
              <a:t>  LIKE  '_[</a:t>
            </a:r>
            <a:r>
              <a:rPr lang="zh-CN" altLang="en-US" dirty="0" smtClean="0"/>
              <a:t>小大</a:t>
            </a:r>
            <a:r>
              <a:rPr lang="en-US" altLang="zh-CN" dirty="0" smtClean="0"/>
              <a:t>]%'</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4174780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dirty="0" smtClean="0"/>
              <a:t>字符匹配示例</a:t>
            </a:r>
            <a:endParaRPr lang="en-US" altLang="zh-CN" dirty="0"/>
          </a:p>
        </p:txBody>
      </p:sp>
      <p:sp>
        <p:nvSpPr>
          <p:cNvPr id="38915" name="Rectangle 3"/>
          <p:cNvSpPr>
            <a:spLocks noGrp="1" noChangeArrowheads="1"/>
          </p:cNvSpPr>
          <p:nvPr>
            <p:ph idx="1"/>
          </p:nvPr>
        </p:nvSpPr>
        <p:spPr/>
        <p:txBody>
          <a:bodyPr/>
          <a:lstStyle/>
          <a:p>
            <a:r>
              <a:rPr lang="zh-CN" altLang="en-US" dirty="0" smtClean="0"/>
              <a:t>例</a:t>
            </a:r>
            <a:r>
              <a:rPr lang="en-US" altLang="zh-CN" dirty="0" smtClean="0"/>
              <a:t>5-19 </a:t>
            </a:r>
            <a:r>
              <a:rPr lang="zh-CN" altLang="en-US" dirty="0" smtClean="0"/>
              <a:t>查询所有不姓“刘”的学生。</a:t>
            </a:r>
          </a:p>
          <a:p>
            <a:pPr marL="324000" lvl="1" indent="0">
              <a:buNone/>
            </a:pPr>
            <a:r>
              <a:rPr lang="en-US" altLang="zh-CN" dirty="0" smtClean="0"/>
              <a:t>SELECT </a:t>
            </a:r>
            <a:r>
              <a:rPr lang="en-US" altLang="zh-CN" dirty="0" err="1" smtClean="0"/>
              <a:t>Sname</a:t>
            </a:r>
            <a:r>
              <a:rPr lang="en-US" altLang="zh-CN" dirty="0" smtClean="0"/>
              <a:t> FROM Student </a:t>
            </a:r>
          </a:p>
          <a:p>
            <a:pPr marL="324000" lvl="1" indent="0">
              <a:buNone/>
            </a:pPr>
            <a:r>
              <a:rPr lang="en-US" altLang="zh-CN" dirty="0" smtClean="0"/>
              <a:t>WHERE </a:t>
            </a:r>
            <a:r>
              <a:rPr lang="en-US" altLang="zh-CN" dirty="0" err="1" smtClean="0"/>
              <a:t>Sname</a:t>
            </a:r>
            <a:r>
              <a:rPr lang="en-US" altLang="zh-CN" dirty="0" smtClean="0"/>
              <a:t> NOT LIKE '</a:t>
            </a:r>
            <a:r>
              <a:rPr lang="zh-CN" altLang="en-US" dirty="0" smtClean="0"/>
              <a:t>刘</a:t>
            </a:r>
            <a:r>
              <a:rPr lang="en-US" altLang="zh-CN" dirty="0" smtClean="0"/>
              <a:t>%'</a:t>
            </a:r>
          </a:p>
          <a:p>
            <a:r>
              <a:rPr lang="zh-CN" altLang="en-US" dirty="0" smtClean="0"/>
              <a:t>例</a:t>
            </a:r>
            <a:r>
              <a:rPr lang="en-US" altLang="zh-CN" dirty="0" smtClean="0"/>
              <a:t>5-20 </a:t>
            </a:r>
            <a:r>
              <a:rPr lang="zh-CN" altLang="en-US" dirty="0" smtClean="0"/>
              <a:t>查询学号的最后一位不是</a:t>
            </a:r>
            <a:r>
              <a:rPr lang="en-US" altLang="zh-CN" dirty="0" smtClean="0"/>
              <a:t>2</a:t>
            </a:r>
            <a:r>
              <a:rPr lang="zh-CN" altLang="en-US" dirty="0" smtClean="0"/>
              <a:t>、</a:t>
            </a:r>
            <a:r>
              <a:rPr lang="en-US" altLang="zh-CN" dirty="0" smtClean="0"/>
              <a:t>3</a:t>
            </a:r>
            <a:r>
              <a:rPr lang="zh-CN" altLang="en-US" dirty="0" smtClean="0"/>
              <a:t>、</a:t>
            </a:r>
            <a:r>
              <a:rPr lang="en-US" altLang="zh-CN" dirty="0" smtClean="0"/>
              <a:t>5</a:t>
            </a:r>
            <a:r>
              <a:rPr lang="zh-CN" altLang="en-US" dirty="0" smtClean="0"/>
              <a:t>的学生情况。</a:t>
            </a:r>
            <a:endParaRPr lang="en-US" altLang="zh-CN" dirty="0" smtClean="0"/>
          </a:p>
          <a:p>
            <a:pPr marL="324000" lvl="1" indent="0">
              <a:buNone/>
            </a:pPr>
            <a:r>
              <a:rPr lang="en-US" altLang="zh-CN" dirty="0" smtClean="0"/>
              <a:t>SELECT * FROM Student </a:t>
            </a:r>
          </a:p>
          <a:p>
            <a:pPr marL="324000" lvl="1" indent="0">
              <a:buNone/>
            </a:pPr>
            <a:r>
              <a:rPr lang="en-US" altLang="zh-CN" dirty="0" smtClean="0"/>
              <a:t>WHERE </a:t>
            </a:r>
            <a:r>
              <a:rPr lang="en-US" altLang="zh-CN" dirty="0" err="1" smtClean="0"/>
              <a:t>Sno</a:t>
            </a:r>
            <a:r>
              <a:rPr lang="en-US" altLang="zh-CN" dirty="0" smtClean="0"/>
              <a:t> LIKE '%[^235]' </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597991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t>思考</a:t>
            </a:r>
            <a:endParaRPr lang="zh-CN" altLang="en-US"/>
          </a:p>
        </p:txBody>
      </p:sp>
      <p:sp>
        <p:nvSpPr>
          <p:cNvPr id="217091" name="Rectangle 3"/>
          <p:cNvSpPr>
            <a:spLocks noGrp="1" noChangeArrowheads="1"/>
          </p:cNvSpPr>
          <p:nvPr>
            <p:ph idx="1"/>
          </p:nvPr>
        </p:nvSpPr>
        <p:spPr/>
        <p:txBody>
          <a:bodyPr>
            <a:normAutofit fontScale="92500" lnSpcReduction="10000"/>
          </a:bodyPr>
          <a:lstStyle/>
          <a:p>
            <a:r>
              <a:rPr lang="zh-CN" altLang="en-US" dirty="0" smtClean="0"/>
              <a:t>如果要查询的字符正好是通配符怎么办？</a:t>
            </a:r>
          </a:p>
          <a:p>
            <a:pPr lvl="1"/>
            <a:r>
              <a:rPr lang="zh-CN" altLang="en-US" dirty="0" smtClean="0"/>
              <a:t>如：查找</a:t>
            </a:r>
            <a:r>
              <a:rPr lang="en-US" altLang="zh-CN" dirty="0" smtClean="0"/>
              <a:t>field1</a:t>
            </a:r>
            <a:r>
              <a:rPr lang="zh-CN" altLang="en-US" dirty="0" smtClean="0"/>
              <a:t>字段中包含字符串“</a:t>
            </a:r>
            <a:r>
              <a:rPr lang="en-US" altLang="zh-CN" dirty="0" smtClean="0"/>
              <a:t>30%”</a:t>
            </a:r>
            <a:r>
              <a:rPr lang="zh-CN" altLang="en-US" dirty="0" smtClean="0"/>
              <a:t>的记录</a:t>
            </a:r>
            <a:endParaRPr lang="en-US" altLang="zh-CN" dirty="0" smtClean="0"/>
          </a:p>
          <a:p>
            <a:r>
              <a:rPr lang="zh-CN" altLang="en-US" dirty="0" smtClean="0"/>
              <a:t>解决方法，使用</a:t>
            </a:r>
            <a:r>
              <a:rPr lang="en-US" altLang="zh-CN" dirty="0" smtClean="0"/>
              <a:t>ESCAPE</a:t>
            </a:r>
            <a:r>
              <a:rPr lang="zh-CN" altLang="en-US" dirty="0" smtClean="0"/>
              <a:t>子句声明转义字符。</a:t>
            </a:r>
          </a:p>
          <a:p>
            <a:r>
              <a:rPr lang="zh-CN" altLang="en-US" dirty="0" smtClean="0"/>
              <a:t>语法：</a:t>
            </a:r>
          </a:p>
          <a:p>
            <a:pPr marL="324000" lvl="1" indent="0">
              <a:buNone/>
            </a:pPr>
            <a:r>
              <a:rPr lang="en-US" altLang="zh-CN" dirty="0" smtClean="0"/>
              <a:t>ESCAPE </a:t>
            </a:r>
            <a:r>
              <a:rPr lang="zh-CN" altLang="en-US" dirty="0" smtClean="0"/>
              <a:t>转义字符</a:t>
            </a:r>
          </a:p>
          <a:p>
            <a:pPr lvl="1"/>
            <a:r>
              <a:rPr lang="zh-CN" altLang="en-US" dirty="0" smtClean="0"/>
              <a:t>转义字符可以是任意一个有效字符，匹配串中位于该字符后的字符被视为普通字符（而不是通配符）</a:t>
            </a:r>
          </a:p>
          <a:p>
            <a:r>
              <a:rPr lang="zh-CN" altLang="en-US" dirty="0" smtClean="0"/>
              <a:t>问题解决语句</a:t>
            </a:r>
          </a:p>
          <a:p>
            <a:pPr marL="324000" lvl="1" indent="0">
              <a:buNone/>
            </a:pPr>
            <a:r>
              <a:rPr lang="en-US" altLang="zh-CN" dirty="0" smtClean="0"/>
              <a:t>WHERE field1 LIKE '%30!%%' ESCAPE '!'</a:t>
            </a:r>
            <a:endParaRPr lang="en-US" altLang="zh-CN"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778782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t>涉及空值的查询</a:t>
            </a:r>
            <a:endParaRPr lang="zh-CN" altLang="en-US"/>
          </a:p>
        </p:txBody>
      </p:sp>
      <p:sp>
        <p:nvSpPr>
          <p:cNvPr id="40963" name="Rectangle 3"/>
          <p:cNvSpPr>
            <a:spLocks noGrp="1" noChangeArrowheads="1"/>
          </p:cNvSpPr>
          <p:nvPr>
            <p:ph idx="1"/>
          </p:nvPr>
        </p:nvSpPr>
        <p:spPr/>
        <p:txBody>
          <a:bodyPr/>
          <a:lstStyle/>
          <a:p>
            <a:r>
              <a:rPr lang="zh-CN" altLang="en-US" dirty="0" smtClean="0"/>
              <a:t>空值（</a:t>
            </a:r>
            <a:r>
              <a:rPr lang="en-US" altLang="zh-CN" dirty="0" smtClean="0"/>
              <a:t>NULL</a:t>
            </a:r>
            <a:r>
              <a:rPr lang="zh-CN" altLang="en-US" dirty="0" smtClean="0"/>
              <a:t>）是未确定的值或其值尚不知道。</a:t>
            </a:r>
            <a:endParaRPr lang="en-US" altLang="zh-CN" dirty="0" smtClean="0"/>
          </a:p>
          <a:p>
            <a:pPr lvl="1"/>
            <a:r>
              <a:rPr lang="zh-CN" altLang="en-US" dirty="0" smtClean="0"/>
              <a:t>例如，学生选课，在开学初学生只有选课记录，没有修课成绩，这时成绩成绩一项的值就是空值。</a:t>
            </a:r>
          </a:p>
          <a:p>
            <a:r>
              <a:rPr lang="zh-CN" altLang="en-US" dirty="0" smtClean="0"/>
              <a:t>判断取值为空的语句格式：</a:t>
            </a:r>
          </a:p>
          <a:p>
            <a:pPr marL="324000" lvl="1" indent="0">
              <a:buNone/>
            </a:pPr>
            <a:r>
              <a:rPr lang="zh-CN" altLang="en-US" dirty="0" smtClean="0"/>
              <a:t>列名 </a:t>
            </a:r>
            <a:r>
              <a:rPr lang="en-US" altLang="zh-CN" dirty="0" smtClean="0"/>
              <a:t>IS NULL</a:t>
            </a:r>
          </a:p>
          <a:p>
            <a:r>
              <a:rPr lang="zh-CN" altLang="en-US" dirty="0" smtClean="0"/>
              <a:t>判断取值不为空的语句格式：</a:t>
            </a:r>
          </a:p>
          <a:p>
            <a:pPr marL="324000" lvl="1" indent="0">
              <a:buNone/>
            </a:pPr>
            <a:r>
              <a:rPr lang="zh-CN" altLang="en-US" dirty="0" smtClean="0"/>
              <a:t>列名 </a:t>
            </a:r>
            <a:r>
              <a:rPr lang="en-US" altLang="zh-CN" dirty="0" smtClean="0"/>
              <a:t>IS NOT NULL </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816943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mtClean="0"/>
              <a:t>涉及空值的查询示例</a:t>
            </a:r>
            <a:endParaRPr lang="zh-CN" altLang="en-US"/>
          </a:p>
        </p:txBody>
      </p:sp>
      <p:sp>
        <p:nvSpPr>
          <p:cNvPr id="41987" name="Rectangle 3"/>
          <p:cNvSpPr>
            <a:spLocks noGrp="1" noChangeArrowheads="1"/>
          </p:cNvSpPr>
          <p:nvPr>
            <p:ph idx="1"/>
          </p:nvPr>
        </p:nvSpPr>
        <p:spPr/>
        <p:txBody>
          <a:bodyPr/>
          <a:lstStyle/>
          <a:p>
            <a:r>
              <a:rPr lang="zh-CN" altLang="en-US" dirty="0" smtClean="0"/>
              <a:t>例</a:t>
            </a:r>
            <a:r>
              <a:rPr lang="en-US" altLang="zh-CN" dirty="0" smtClean="0"/>
              <a:t>5-21 </a:t>
            </a:r>
            <a:r>
              <a:rPr lang="zh-CN" altLang="en-US" dirty="0" smtClean="0"/>
              <a:t>查询还没有考试的学生的学号和相应的课程号。</a:t>
            </a:r>
          </a:p>
          <a:p>
            <a:pPr marL="324000" lvl="1" indent="0">
              <a:buNone/>
            </a:pPr>
            <a:r>
              <a:rPr lang="en-US" altLang="zh-CN" dirty="0" smtClean="0"/>
              <a:t>SELECT </a:t>
            </a:r>
            <a:r>
              <a:rPr lang="en-US" altLang="zh-CN" dirty="0" err="1" smtClean="0"/>
              <a:t>Sno</a:t>
            </a:r>
            <a:r>
              <a:rPr lang="en-US" altLang="zh-CN" dirty="0" smtClean="0"/>
              <a:t>, </a:t>
            </a:r>
            <a:r>
              <a:rPr lang="en-US" altLang="zh-CN" dirty="0" err="1" smtClean="0"/>
              <a:t>Cno</a:t>
            </a:r>
            <a:r>
              <a:rPr lang="en-US" altLang="zh-CN" dirty="0" smtClean="0"/>
              <a:t> FROM SC </a:t>
            </a:r>
          </a:p>
          <a:p>
            <a:pPr marL="324000" lvl="1" indent="0">
              <a:buNone/>
            </a:pPr>
            <a:r>
              <a:rPr lang="en-US" altLang="zh-CN" dirty="0" smtClean="0"/>
              <a:t>WHERE Grade IS NULL</a:t>
            </a:r>
          </a:p>
          <a:p>
            <a:r>
              <a:rPr lang="zh-CN" altLang="en-US" dirty="0" smtClean="0"/>
              <a:t>例</a:t>
            </a:r>
            <a:r>
              <a:rPr lang="en-US" altLang="zh-CN" dirty="0" smtClean="0"/>
              <a:t>5-22 </a:t>
            </a:r>
            <a:r>
              <a:rPr lang="zh-CN" altLang="en-US" dirty="0" smtClean="0"/>
              <a:t>查询所有有考试成绩的学生的学号和课程号。</a:t>
            </a:r>
            <a:endParaRPr lang="en-US" altLang="zh-CN" dirty="0" smtClean="0"/>
          </a:p>
          <a:p>
            <a:pPr marL="324000" lvl="1" indent="0">
              <a:buNone/>
            </a:pPr>
            <a:r>
              <a:rPr lang="en-US" altLang="zh-CN" dirty="0" smtClean="0"/>
              <a:t>SELECT </a:t>
            </a:r>
            <a:r>
              <a:rPr lang="en-US" altLang="zh-CN" dirty="0" err="1" smtClean="0"/>
              <a:t>Sno</a:t>
            </a:r>
            <a:r>
              <a:rPr lang="en-US" altLang="zh-CN" dirty="0" smtClean="0"/>
              <a:t>, </a:t>
            </a:r>
            <a:r>
              <a:rPr lang="en-US" altLang="zh-CN" dirty="0" err="1" smtClean="0"/>
              <a:t>Cno</a:t>
            </a:r>
            <a:r>
              <a:rPr lang="en-US" altLang="zh-CN" dirty="0" smtClean="0"/>
              <a:t> FROM SC </a:t>
            </a:r>
          </a:p>
          <a:p>
            <a:pPr marL="324000" lvl="1" indent="0">
              <a:buNone/>
            </a:pPr>
            <a:r>
              <a:rPr lang="en-US" altLang="zh-CN" dirty="0" smtClean="0"/>
              <a:t>WHERE Grade IS NOT NULL </a:t>
            </a:r>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429496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t>注意</a:t>
            </a:r>
            <a:endParaRPr lang="zh-CN" altLang="en-US" dirty="0"/>
          </a:p>
        </p:txBody>
      </p:sp>
      <p:sp>
        <p:nvSpPr>
          <p:cNvPr id="40963" name="Rectangle 3"/>
          <p:cNvSpPr>
            <a:spLocks noGrp="1" noChangeArrowheads="1"/>
          </p:cNvSpPr>
          <p:nvPr>
            <p:ph type="body" idx="1"/>
          </p:nvPr>
        </p:nvSpPr>
        <p:spPr/>
        <p:txBody>
          <a:bodyPr/>
          <a:lstStyle/>
          <a:p>
            <a:r>
              <a:rPr lang="zh-CN" altLang="en-US" dirty="0" smtClean="0"/>
              <a:t>空值不是一个确定的值，所以不可以用等于或不等于来比较或衡量；</a:t>
            </a:r>
          </a:p>
          <a:p>
            <a:r>
              <a:rPr lang="zh-CN" altLang="en-US" dirty="0" smtClean="0"/>
              <a:t>空值只能说是空值（</a:t>
            </a:r>
            <a:r>
              <a:rPr lang="en-US" altLang="zh-CN" dirty="0" smtClean="0"/>
              <a:t>IS NULL</a:t>
            </a:r>
            <a:r>
              <a:rPr lang="zh-CN" altLang="en-US" dirty="0" smtClean="0"/>
              <a:t>）或不是空值（</a:t>
            </a:r>
            <a:r>
              <a:rPr lang="en-US" altLang="zh-CN" dirty="0" smtClean="0"/>
              <a:t>IS NOT NULL</a:t>
            </a:r>
            <a:r>
              <a:rPr lang="zh-CN" altLang="en-US" dirty="0" smtClean="0"/>
              <a:t>）。</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554100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mtClean="0"/>
              <a:t>多重条件查询</a:t>
            </a:r>
            <a:endParaRPr lang="zh-CN" altLang="en-US"/>
          </a:p>
        </p:txBody>
      </p:sp>
      <p:sp>
        <p:nvSpPr>
          <p:cNvPr id="43011" name="Rectangle 3"/>
          <p:cNvSpPr>
            <a:spLocks noGrp="1" noChangeArrowheads="1"/>
          </p:cNvSpPr>
          <p:nvPr>
            <p:ph idx="1"/>
          </p:nvPr>
        </p:nvSpPr>
        <p:spPr/>
        <p:txBody>
          <a:bodyPr/>
          <a:lstStyle/>
          <a:p>
            <a:r>
              <a:rPr lang="zh-CN" altLang="en-US" smtClean="0"/>
              <a:t>在</a:t>
            </a:r>
            <a:r>
              <a:rPr lang="en-US" altLang="zh-CN" smtClean="0"/>
              <a:t>WHERE</a:t>
            </a:r>
            <a:r>
              <a:rPr lang="zh-CN" altLang="en-US" smtClean="0"/>
              <a:t>子句中可以使用逻辑运算符</a:t>
            </a:r>
            <a:r>
              <a:rPr lang="en-US" altLang="zh-CN" smtClean="0"/>
              <a:t>AND</a:t>
            </a:r>
            <a:r>
              <a:rPr lang="zh-CN" altLang="en-US" smtClean="0"/>
              <a:t>和</a:t>
            </a:r>
            <a:r>
              <a:rPr lang="en-US" altLang="zh-CN" smtClean="0"/>
              <a:t>OR</a:t>
            </a:r>
            <a:r>
              <a:rPr lang="zh-CN" altLang="en-US" smtClean="0"/>
              <a:t>来组成多条件查询。</a:t>
            </a:r>
          </a:p>
          <a:p>
            <a:pPr lvl="1"/>
            <a:r>
              <a:rPr lang="zh-CN" altLang="en-US" smtClean="0"/>
              <a:t>用</a:t>
            </a:r>
            <a:r>
              <a:rPr lang="en-US" altLang="zh-CN" smtClean="0"/>
              <a:t>AND</a:t>
            </a:r>
            <a:r>
              <a:rPr lang="zh-CN" altLang="en-US" smtClean="0"/>
              <a:t>连接的条件表示必须全部满足所有的条件的结果才为</a:t>
            </a:r>
            <a:r>
              <a:rPr lang="en-US" altLang="zh-CN" smtClean="0"/>
              <a:t>True</a:t>
            </a:r>
            <a:r>
              <a:rPr lang="zh-CN" altLang="en-US" smtClean="0"/>
              <a:t>。</a:t>
            </a:r>
          </a:p>
          <a:p>
            <a:pPr lvl="1"/>
            <a:r>
              <a:rPr lang="zh-CN" altLang="en-US" smtClean="0"/>
              <a:t>用</a:t>
            </a:r>
            <a:r>
              <a:rPr lang="en-US" altLang="zh-CN" smtClean="0"/>
              <a:t>OR</a:t>
            </a:r>
            <a:r>
              <a:rPr lang="zh-CN" altLang="en-US" smtClean="0"/>
              <a:t>连接的条件表示只要满足其中一个条件结果即为</a:t>
            </a:r>
            <a:r>
              <a:rPr lang="en-US" altLang="zh-CN" smtClean="0"/>
              <a:t>True</a:t>
            </a:r>
            <a:r>
              <a:rPr lang="zh-CN" altLang="en-US" smtClean="0"/>
              <a:t>。</a:t>
            </a:r>
            <a:endParaRPr lang="zh-CN" altLang="en-US"/>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326692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dirty="0" smtClean="0"/>
              <a:t>多重条件查询示例</a:t>
            </a:r>
            <a:endParaRPr lang="en-US" altLang="zh-CN" dirty="0"/>
          </a:p>
        </p:txBody>
      </p:sp>
      <p:sp>
        <p:nvSpPr>
          <p:cNvPr id="44035" name="Rectangle 3"/>
          <p:cNvSpPr>
            <a:spLocks noGrp="1" noChangeArrowheads="1"/>
          </p:cNvSpPr>
          <p:nvPr>
            <p:ph idx="1"/>
          </p:nvPr>
        </p:nvSpPr>
        <p:spPr/>
        <p:txBody>
          <a:bodyPr/>
          <a:lstStyle/>
          <a:p>
            <a:r>
              <a:rPr lang="zh-CN" altLang="en-US" dirty="0" smtClean="0"/>
              <a:t>例</a:t>
            </a:r>
            <a:r>
              <a:rPr lang="en-US" altLang="zh-CN" dirty="0" smtClean="0"/>
              <a:t>5-23 </a:t>
            </a:r>
            <a:r>
              <a:rPr lang="zh-CN" altLang="en-US" dirty="0" smtClean="0"/>
              <a:t>查询计算机系男生的姓名。</a:t>
            </a:r>
            <a:endParaRPr lang="en-US" altLang="zh-CN" dirty="0" smtClean="0"/>
          </a:p>
          <a:p>
            <a:pPr marL="324000" lvl="1" indent="0">
              <a:buNone/>
            </a:pPr>
            <a:r>
              <a:rPr lang="en-US" altLang="zh-CN" dirty="0" smtClean="0"/>
              <a:t>SELECT </a:t>
            </a:r>
            <a:r>
              <a:rPr lang="en-US" altLang="zh-CN" dirty="0" err="1" smtClean="0"/>
              <a:t>Sname</a:t>
            </a:r>
            <a:r>
              <a:rPr lang="en-US" altLang="zh-CN" dirty="0" smtClean="0"/>
              <a:t> FROM Student </a:t>
            </a:r>
          </a:p>
          <a:p>
            <a:pPr marL="324000" lvl="1" indent="0">
              <a:buNone/>
            </a:pPr>
            <a:r>
              <a:rPr lang="en-US" altLang="zh-CN" dirty="0" smtClean="0"/>
              <a:t>WHERE </a:t>
            </a:r>
            <a:r>
              <a:rPr lang="en-US" altLang="zh-CN" dirty="0" err="1" smtClean="0"/>
              <a:t>dept</a:t>
            </a:r>
            <a:r>
              <a:rPr lang="en-US" altLang="zh-CN" dirty="0" smtClean="0"/>
              <a:t> = '</a:t>
            </a:r>
            <a:r>
              <a:rPr lang="zh-CN" altLang="en-US" dirty="0" smtClean="0"/>
              <a:t>计算机系</a:t>
            </a:r>
            <a:r>
              <a:rPr lang="en-US" altLang="zh-CN" dirty="0" smtClean="0"/>
              <a:t>'  AND Sex = </a:t>
            </a:r>
            <a:r>
              <a:rPr lang="en-US" altLang="zh-CN" dirty="0"/>
              <a:t>'</a:t>
            </a:r>
            <a:r>
              <a:rPr lang="zh-CN" altLang="en-US" dirty="0" smtClean="0"/>
              <a:t>男</a:t>
            </a:r>
            <a:r>
              <a:rPr lang="en-US" altLang="zh-CN" dirty="0"/>
              <a:t>'</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250366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5</a:t>
            </a:r>
            <a:r>
              <a:rPr lang="zh-CN" altLang="en-US" smtClean="0"/>
              <a:t>讲 </a:t>
            </a:r>
            <a:r>
              <a:rPr lang="zh-CN" altLang="en-US" dirty="0" smtClean="0"/>
              <a:t>数据操纵语言（简单查询）</a:t>
            </a:r>
            <a:endParaRPr lang="zh-CN" altLang="en-US" dirty="0"/>
          </a:p>
        </p:txBody>
      </p:sp>
      <p:sp>
        <p:nvSpPr>
          <p:cNvPr id="3" name="内容占位符 2"/>
          <p:cNvSpPr>
            <a:spLocks noGrp="1"/>
          </p:cNvSpPr>
          <p:nvPr>
            <p:ph idx="1"/>
          </p:nvPr>
        </p:nvSpPr>
        <p:spPr/>
        <p:txBody>
          <a:bodyPr/>
          <a:lstStyle/>
          <a:p>
            <a:r>
              <a:rPr lang="zh-CN" altLang="en-US" dirty="0" smtClean="0"/>
              <a:t>本章主要内容</a:t>
            </a:r>
            <a:endParaRPr lang="en-US" altLang="zh-CN" dirty="0" smtClean="0"/>
          </a:p>
          <a:p>
            <a:pPr lvl="1"/>
            <a:r>
              <a:rPr lang="zh-CN" altLang="en-US" dirty="0" smtClean="0"/>
              <a:t>查询语句的基本结构</a:t>
            </a:r>
          </a:p>
          <a:p>
            <a:pPr lvl="1"/>
            <a:r>
              <a:rPr lang="zh-CN" altLang="en-US" dirty="0" smtClean="0"/>
              <a:t>简单查询</a:t>
            </a:r>
          </a:p>
          <a:p>
            <a:endParaRPr lang="zh-CN" altLang="en-US" dirty="0"/>
          </a:p>
        </p:txBody>
      </p:sp>
      <p:sp>
        <p:nvSpPr>
          <p:cNvPr id="4" name="页脚占位符 3"/>
          <p:cNvSpPr>
            <a:spLocks noGrp="1"/>
          </p:cNvSpPr>
          <p:nvPr>
            <p:ph type="ftr" sz="quarter" idx="11"/>
          </p:nvPr>
        </p:nvSpPr>
        <p:spPr/>
        <p:txBody>
          <a:bodyPr/>
          <a:lstStyle/>
          <a:p>
            <a:r>
              <a:rPr lang="zh-CN" altLang="en-US" smtClean="0"/>
              <a:t>信息工程学院 数据库应用</a:t>
            </a:r>
            <a:endParaRPr lang="en-US" dirty="0"/>
          </a:p>
        </p:txBody>
      </p:sp>
      <p:sp>
        <p:nvSpPr>
          <p:cNvPr id="5" name="灯片编号占位符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14037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示例</a:t>
            </a:r>
            <a:endParaRPr lang="zh-CN" altLang="en-US"/>
          </a:p>
        </p:txBody>
      </p:sp>
      <p:sp>
        <p:nvSpPr>
          <p:cNvPr id="43011" name="内容占位符 2"/>
          <p:cNvSpPr>
            <a:spLocks noGrp="1"/>
          </p:cNvSpPr>
          <p:nvPr>
            <p:ph idx="1"/>
          </p:nvPr>
        </p:nvSpPr>
        <p:spPr/>
        <p:txBody>
          <a:bodyPr>
            <a:normAutofit/>
          </a:bodyPr>
          <a:lstStyle/>
          <a:p>
            <a:r>
              <a:rPr lang="zh-CN" altLang="en-US" dirty="0" smtClean="0"/>
              <a:t>例</a:t>
            </a:r>
            <a:r>
              <a:rPr lang="en-US" altLang="zh-CN" dirty="0" smtClean="0"/>
              <a:t>5-24 </a:t>
            </a:r>
            <a:r>
              <a:rPr lang="zh-CN" altLang="en-US" dirty="0" smtClean="0"/>
              <a:t>查询</a:t>
            </a:r>
            <a:r>
              <a:rPr lang="en-US" altLang="zh-CN" dirty="0" smtClean="0"/>
              <a:t>C002</a:t>
            </a:r>
            <a:r>
              <a:rPr lang="zh-CN" altLang="en-US" dirty="0" smtClean="0"/>
              <a:t>和</a:t>
            </a:r>
            <a:r>
              <a:rPr lang="en-US" altLang="zh-CN" dirty="0" smtClean="0"/>
              <a:t>C003</a:t>
            </a:r>
            <a:r>
              <a:rPr lang="zh-CN" altLang="en-US" dirty="0" smtClean="0"/>
              <a:t>课程中考试成绩在</a:t>
            </a:r>
            <a:r>
              <a:rPr lang="en-US" altLang="zh-CN" dirty="0" smtClean="0"/>
              <a:t>80</a:t>
            </a:r>
            <a:r>
              <a:rPr lang="zh-CN" altLang="en-US" dirty="0" smtClean="0"/>
              <a:t>～</a:t>
            </a:r>
            <a:r>
              <a:rPr lang="en-US" altLang="zh-CN" dirty="0" smtClean="0"/>
              <a:t>90</a:t>
            </a:r>
            <a:r>
              <a:rPr lang="zh-CN" altLang="en-US" dirty="0" smtClean="0"/>
              <a:t>的学生的学号、课程号和成绩。</a:t>
            </a:r>
            <a:endParaRPr lang="zh-CN" altLang="zh-CN" dirty="0" smtClean="0"/>
          </a:p>
          <a:p>
            <a:pPr marL="324000" lvl="1" indent="0">
              <a:buNone/>
            </a:pPr>
            <a:r>
              <a:rPr lang="en-US" altLang="zh-CN" dirty="0" smtClean="0"/>
              <a:t>SELECT </a:t>
            </a:r>
            <a:r>
              <a:rPr lang="en-US" altLang="zh-CN" dirty="0" err="1" smtClean="0"/>
              <a:t>Sno</a:t>
            </a:r>
            <a:r>
              <a:rPr lang="en-US" altLang="zh-CN" dirty="0" smtClean="0"/>
              <a:t>, </a:t>
            </a:r>
            <a:r>
              <a:rPr lang="en-US" altLang="zh-CN" dirty="0" err="1" smtClean="0"/>
              <a:t>Cno</a:t>
            </a:r>
            <a:r>
              <a:rPr lang="en-US" altLang="zh-CN" dirty="0" smtClean="0"/>
              <a:t>, Grade FROM SC</a:t>
            </a:r>
            <a:r>
              <a:rPr lang="zh-CN" altLang="en-US" dirty="0" smtClean="0"/>
              <a:t> </a:t>
            </a:r>
            <a:r>
              <a:rPr lang="en-US" altLang="zh-CN" dirty="0" smtClean="0"/>
              <a:t> </a:t>
            </a:r>
          </a:p>
          <a:p>
            <a:pPr marL="324000" lvl="1" indent="0">
              <a:buNone/>
            </a:pPr>
            <a:r>
              <a:rPr lang="en-US" altLang="zh-CN" dirty="0" smtClean="0"/>
              <a:t>WHERE </a:t>
            </a:r>
            <a:r>
              <a:rPr lang="en-US" altLang="zh-CN" dirty="0" err="1" smtClean="0"/>
              <a:t>Cno</a:t>
            </a:r>
            <a:r>
              <a:rPr lang="en-US" altLang="zh-CN" dirty="0" smtClean="0"/>
              <a:t> IN(</a:t>
            </a:r>
            <a:r>
              <a:rPr lang="en-US" altLang="zh-CN" dirty="0"/>
              <a:t>'</a:t>
            </a:r>
            <a:r>
              <a:rPr lang="en-US" altLang="zh-CN" dirty="0" smtClean="0"/>
              <a:t>C002</a:t>
            </a:r>
            <a:r>
              <a:rPr lang="en-US" altLang="zh-CN" dirty="0"/>
              <a:t>'</a:t>
            </a:r>
            <a:r>
              <a:rPr lang="en-US" altLang="zh-CN" dirty="0" smtClean="0"/>
              <a:t>, </a:t>
            </a:r>
            <a:r>
              <a:rPr lang="en-US" altLang="zh-CN" dirty="0"/>
              <a:t>'</a:t>
            </a:r>
            <a:r>
              <a:rPr lang="en-US" altLang="zh-CN" dirty="0" smtClean="0"/>
              <a:t>C003') </a:t>
            </a:r>
            <a:r>
              <a:rPr lang="zh-CN" altLang="en-US" dirty="0" smtClean="0"/>
              <a:t> </a:t>
            </a:r>
            <a:r>
              <a:rPr lang="en-US" altLang="zh-CN" dirty="0" smtClean="0"/>
              <a:t>AND Grade BETWEEN 80 AND 90</a:t>
            </a:r>
            <a:endParaRPr lang="zh-CN" altLang="en-US" dirty="0" smtClean="0"/>
          </a:p>
          <a:p>
            <a:r>
              <a:rPr lang="zh-CN" altLang="en-US" dirty="0" smtClean="0"/>
              <a:t>注：</a:t>
            </a:r>
            <a:r>
              <a:rPr lang="en-US" altLang="zh-CN" dirty="0" smtClean="0"/>
              <a:t>OR</a:t>
            </a:r>
            <a:r>
              <a:rPr lang="zh-CN" altLang="zh-CN" dirty="0" smtClean="0"/>
              <a:t>的优先级小于</a:t>
            </a:r>
            <a:r>
              <a:rPr lang="en-US" altLang="zh-CN" dirty="0" smtClean="0"/>
              <a:t>AND</a:t>
            </a:r>
            <a:r>
              <a:rPr lang="zh-CN" altLang="zh-CN" dirty="0" smtClean="0"/>
              <a:t>，要改变运算的顺序可以通过加括号的方式实现。</a:t>
            </a:r>
            <a:r>
              <a:rPr lang="en-US" altLang="zh-CN" dirty="0" smtClean="0"/>
              <a:t> </a:t>
            </a:r>
          </a:p>
          <a:p>
            <a:pPr marL="324000" lvl="1" indent="0">
              <a:buNone/>
            </a:pPr>
            <a:r>
              <a:rPr lang="en-US" altLang="zh-CN" dirty="0" smtClean="0"/>
              <a:t>SELECT </a:t>
            </a:r>
            <a:r>
              <a:rPr lang="en-US" altLang="zh-CN" dirty="0" err="1" smtClean="0"/>
              <a:t>Sno</a:t>
            </a:r>
            <a:r>
              <a:rPr lang="en-US" altLang="zh-CN" dirty="0" smtClean="0"/>
              <a:t>, </a:t>
            </a:r>
            <a:r>
              <a:rPr lang="en-US" altLang="zh-CN" dirty="0" err="1" smtClean="0"/>
              <a:t>Cno</a:t>
            </a:r>
            <a:r>
              <a:rPr lang="en-US" altLang="zh-CN" dirty="0" smtClean="0"/>
              <a:t>, Grade FROM SC</a:t>
            </a:r>
            <a:endParaRPr lang="zh-CN" altLang="en-US" dirty="0" smtClean="0"/>
          </a:p>
          <a:p>
            <a:pPr marL="324000" lvl="1" indent="0">
              <a:buNone/>
            </a:pPr>
            <a:r>
              <a:rPr lang="en-US" altLang="zh-CN" dirty="0" smtClean="0"/>
              <a:t>WHERE (</a:t>
            </a:r>
            <a:r>
              <a:rPr lang="en-US" altLang="zh-CN" dirty="0" err="1" smtClean="0"/>
              <a:t>Cno</a:t>
            </a:r>
            <a:r>
              <a:rPr lang="en-US" altLang="zh-CN" dirty="0" smtClean="0"/>
              <a:t> = 'C001'  OR </a:t>
            </a:r>
            <a:r>
              <a:rPr lang="en-US" altLang="zh-CN" dirty="0" err="1" smtClean="0"/>
              <a:t>Cno</a:t>
            </a:r>
            <a:r>
              <a:rPr lang="en-US" altLang="zh-CN" dirty="0" smtClean="0"/>
              <a:t> = 'C002') </a:t>
            </a:r>
            <a:r>
              <a:rPr lang="zh-CN" altLang="en-US" dirty="0" smtClean="0"/>
              <a:t> </a:t>
            </a:r>
            <a:r>
              <a:rPr lang="en-US" altLang="zh-CN" dirty="0" smtClean="0"/>
              <a:t>AND Grade BETWEEN 80 AND 90</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389831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mtClean="0"/>
              <a:t>思考</a:t>
            </a:r>
            <a:endParaRPr lang="zh-CN" altLang="en-US"/>
          </a:p>
        </p:txBody>
      </p:sp>
      <p:sp>
        <p:nvSpPr>
          <p:cNvPr id="221187" name="Rectangle 3"/>
          <p:cNvSpPr>
            <a:spLocks noGrp="1" noChangeArrowheads="1"/>
          </p:cNvSpPr>
          <p:nvPr>
            <p:ph idx="1"/>
          </p:nvPr>
        </p:nvSpPr>
        <p:spPr/>
        <p:txBody>
          <a:bodyPr/>
          <a:lstStyle/>
          <a:p>
            <a:pPr marL="324000" lvl="1" indent="0">
              <a:buNone/>
            </a:pPr>
            <a:r>
              <a:rPr lang="en-US" altLang="zh-CN" dirty="0" smtClean="0"/>
              <a:t>SELECT  *  FROM  Student </a:t>
            </a:r>
          </a:p>
          <a:p>
            <a:pPr marL="324000" lvl="1" indent="0">
              <a:buNone/>
            </a:pPr>
            <a:r>
              <a:rPr lang="en-US" altLang="zh-CN" dirty="0" smtClean="0"/>
              <a:t>WHERE  NOT  Sex</a:t>
            </a:r>
            <a:r>
              <a:rPr lang="zh-CN" altLang="en-US" dirty="0" smtClean="0"/>
              <a:t> </a:t>
            </a:r>
            <a:r>
              <a:rPr lang="en-US" altLang="zh-CN" dirty="0" smtClean="0"/>
              <a:t>= </a:t>
            </a:r>
            <a:r>
              <a:rPr lang="en-US" altLang="zh-CN" dirty="0"/>
              <a:t>'</a:t>
            </a:r>
            <a:r>
              <a:rPr lang="zh-CN" altLang="en-US" dirty="0" smtClean="0"/>
              <a:t>男</a:t>
            </a:r>
            <a:r>
              <a:rPr lang="en-US" altLang="zh-CN" dirty="0"/>
              <a:t>'</a:t>
            </a:r>
            <a:r>
              <a:rPr lang="en-US" altLang="zh-CN" dirty="0" smtClean="0"/>
              <a:t>  </a:t>
            </a:r>
          </a:p>
          <a:p>
            <a:pPr marL="324000" lvl="1" indent="0">
              <a:buNone/>
            </a:pPr>
            <a:r>
              <a:rPr lang="en-US" altLang="zh-CN" dirty="0" smtClean="0"/>
              <a:t>		AND </a:t>
            </a:r>
            <a:r>
              <a:rPr lang="en-US" altLang="zh-CN" dirty="0" err="1" smtClean="0"/>
              <a:t>dept</a:t>
            </a:r>
            <a:r>
              <a:rPr lang="en-US" altLang="zh-CN" dirty="0" smtClean="0"/>
              <a:t> = </a:t>
            </a:r>
            <a:r>
              <a:rPr lang="en-US" altLang="zh-CN" dirty="0"/>
              <a:t>'</a:t>
            </a:r>
            <a:r>
              <a:rPr lang="zh-CN" altLang="en-US" dirty="0" smtClean="0"/>
              <a:t>计算机系</a:t>
            </a:r>
            <a:r>
              <a:rPr lang="en-US" altLang="zh-CN" dirty="0"/>
              <a:t>'</a:t>
            </a:r>
            <a:r>
              <a:rPr lang="en-US" altLang="zh-CN" dirty="0" smtClean="0"/>
              <a:t> </a:t>
            </a:r>
          </a:p>
          <a:p>
            <a:pPr marL="324000" lvl="1" indent="0">
              <a:buNone/>
            </a:pPr>
            <a:r>
              <a:rPr lang="en-US" altLang="zh-CN" dirty="0" smtClean="0"/>
              <a:t>		OR  </a:t>
            </a:r>
            <a:r>
              <a:rPr lang="en-US" altLang="zh-CN" dirty="0" err="1" smtClean="0"/>
              <a:t>dept</a:t>
            </a:r>
            <a:r>
              <a:rPr lang="en-US" altLang="zh-CN" dirty="0" smtClean="0"/>
              <a:t> = '</a:t>
            </a:r>
            <a:r>
              <a:rPr lang="zh-CN" altLang="en-US" dirty="0" smtClean="0"/>
              <a:t>通信工程系</a:t>
            </a:r>
            <a:r>
              <a:rPr lang="en-US" altLang="zh-CN" dirty="0" smtClean="0"/>
              <a:t>'</a:t>
            </a:r>
          </a:p>
          <a:p>
            <a:r>
              <a:rPr lang="zh-CN" altLang="en-US" dirty="0" smtClean="0"/>
              <a:t>结果是？</a:t>
            </a:r>
          </a:p>
          <a:p>
            <a:r>
              <a:rPr lang="zh-CN" altLang="en-US" dirty="0" smtClean="0"/>
              <a:t>结论</a:t>
            </a:r>
          </a:p>
          <a:p>
            <a:pPr lvl="1"/>
            <a:r>
              <a:rPr lang="en-US" altLang="zh-CN" dirty="0" smtClean="0"/>
              <a:t>OR</a:t>
            </a:r>
            <a:r>
              <a:rPr lang="zh-CN" altLang="en-US" dirty="0" smtClean="0"/>
              <a:t>运算符优先级小于</a:t>
            </a:r>
            <a:r>
              <a:rPr lang="en-US" altLang="zh-CN" dirty="0" smtClean="0"/>
              <a:t>AND</a:t>
            </a:r>
            <a:r>
              <a:rPr lang="zh-CN" altLang="en-US" dirty="0" smtClean="0"/>
              <a:t>运算符，改变优先级可使用小括号</a:t>
            </a:r>
            <a:endParaRPr lang="en-US" altLang="zh-CN"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2534833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mtClean="0"/>
              <a:t>3.</a:t>
            </a:r>
            <a:r>
              <a:rPr lang="zh-CN" altLang="en-US" smtClean="0"/>
              <a:t>对查询结果进行排序</a:t>
            </a:r>
            <a:endParaRPr lang="en-US" altLang="zh-CN"/>
          </a:p>
        </p:txBody>
      </p:sp>
      <p:sp>
        <p:nvSpPr>
          <p:cNvPr id="220163" name="Rectangle 3"/>
          <p:cNvSpPr>
            <a:spLocks noGrp="1" noChangeArrowheads="1"/>
          </p:cNvSpPr>
          <p:nvPr>
            <p:ph idx="1"/>
          </p:nvPr>
        </p:nvSpPr>
        <p:spPr/>
        <p:txBody>
          <a:bodyPr/>
          <a:lstStyle/>
          <a:p>
            <a:r>
              <a:rPr lang="zh-CN" altLang="en-US" dirty="0" smtClean="0"/>
              <a:t>便于结果阅读，对查询结果按照一定顺序进行排序。</a:t>
            </a:r>
          </a:p>
          <a:p>
            <a:r>
              <a:rPr lang="zh-CN" altLang="en-US" dirty="0" smtClean="0"/>
              <a:t>排序子句格式：</a:t>
            </a:r>
          </a:p>
          <a:p>
            <a:pPr marL="324000" lvl="1" indent="0">
              <a:buNone/>
            </a:pPr>
            <a:r>
              <a:rPr lang="en-US" altLang="zh-CN" dirty="0" smtClean="0"/>
              <a:t>ORDER BY &lt;</a:t>
            </a:r>
            <a:r>
              <a:rPr lang="zh-CN" altLang="en-US" dirty="0" smtClean="0"/>
              <a:t>列名</a:t>
            </a:r>
            <a:r>
              <a:rPr lang="en-US" altLang="zh-CN" dirty="0" smtClean="0"/>
              <a:t>&gt; [ASC | DESC ] [,&lt;</a:t>
            </a:r>
            <a:r>
              <a:rPr lang="zh-CN" altLang="en-US" dirty="0" smtClean="0"/>
              <a:t>列名</a:t>
            </a:r>
            <a:r>
              <a:rPr lang="en-US" altLang="zh-CN" dirty="0" smtClean="0"/>
              <a:t>&gt; … ]</a:t>
            </a:r>
          </a:p>
          <a:p>
            <a:pPr lvl="1"/>
            <a:r>
              <a:rPr lang="zh-CN" altLang="en-US" dirty="0" smtClean="0"/>
              <a:t>按</a:t>
            </a:r>
            <a:r>
              <a:rPr lang="en-US" altLang="zh-CN" dirty="0" smtClean="0"/>
              <a:t>&lt;</a:t>
            </a:r>
            <a:r>
              <a:rPr lang="zh-CN" altLang="en-US" dirty="0" smtClean="0"/>
              <a:t>列名</a:t>
            </a:r>
            <a:r>
              <a:rPr lang="en-US" altLang="zh-CN" dirty="0" smtClean="0"/>
              <a:t>&gt;</a:t>
            </a:r>
            <a:r>
              <a:rPr lang="zh-CN" altLang="en-US" dirty="0" smtClean="0"/>
              <a:t>进行升序（</a:t>
            </a:r>
            <a:r>
              <a:rPr lang="en-US" altLang="zh-CN" dirty="0" smtClean="0"/>
              <a:t>ASC</a:t>
            </a:r>
            <a:r>
              <a:rPr lang="zh-CN" altLang="en-US" dirty="0" smtClean="0"/>
              <a:t>）或降序（</a:t>
            </a:r>
            <a:r>
              <a:rPr lang="en-US" altLang="zh-CN" dirty="0" smtClean="0"/>
              <a:t>DESC</a:t>
            </a:r>
            <a:r>
              <a:rPr lang="zh-CN" altLang="en-US" dirty="0" smtClean="0"/>
              <a:t>）排序</a:t>
            </a:r>
          </a:p>
          <a:p>
            <a:pPr lvl="1"/>
            <a:r>
              <a:rPr lang="zh-CN" altLang="en-US" dirty="0" smtClean="0"/>
              <a:t>排序中空值最小</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9458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mtClean="0"/>
              <a:t>排序示例</a:t>
            </a:r>
            <a:endParaRPr lang="zh-CN" altLang="en-US"/>
          </a:p>
        </p:txBody>
      </p:sp>
      <p:sp>
        <p:nvSpPr>
          <p:cNvPr id="48131" name="Rectangle 3"/>
          <p:cNvSpPr>
            <a:spLocks noGrp="1" noChangeArrowheads="1"/>
          </p:cNvSpPr>
          <p:nvPr>
            <p:ph idx="1"/>
          </p:nvPr>
        </p:nvSpPr>
        <p:spPr/>
        <p:txBody>
          <a:bodyPr>
            <a:normAutofit/>
          </a:bodyPr>
          <a:lstStyle/>
          <a:p>
            <a:r>
              <a:rPr lang="zh-CN" altLang="en-US" dirty="0" smtClean="0"/>
              <a:t>例</a:t>
            </a:r>
            <a:r>
              <a:rPr lang="en-US" altLang="zh-CN" dirty="0" smtClean="0"/>
              <a:t>5-25 </a:t>
            </a:r>
            <a:r>
              <a:rPr lang="zh-CN" altLang="en-US" dirty="0" smtClean="0"/>
              <a:t>将学生按年龄的升序排序。</a:t>
            </a:r>
            <a:endParaRPr lang="en-US" altLang="zh-CN" dirty="0" smtClean="0"/>
          </a:p>
          <a:p>
            <a:pPr marL="324000" lvl="1" indent="0">
              <a:buNone/>
            </a:pPr>
            <a:r>
              <a:rPr lang="en-US" altLang="zh-CN" dirty="0" smtClean="0"/>
              <a:t>SELECT * FROM Student  ORDER BY year(</a:t>
            </a:r>
            <a:r>
              <a:rPr lang="en-US" altLang="zh-CN" dirty="0" err="1" smtClean="0"/>
              <a:t>getdate</a:t>
            </a:r>
            <a:r>
              <a:rPr lang="en-US" altLang="zh-CN" dirty="0" smtClean="0"/>
              <a:t>())-year(Birthday)</a:t>
            </a:r>
          </a:p>
          <a:p>
            <a:r>
              <a:rPr lang="zh-CN" altLang="en-US" dirty="0" smtClean="0"/>
              <a:t>例</a:t>
            </a:r>
            <a:r>
              <a:rPr lang="en-US" altLang="zh-CN" dirty="0" smtClean="0"/>
              <a:t>5-26 </a:t>
            </a:r>
            <a:r>
              <a:rPr lang="zh-CN" altLang="en-US" dirty="0" smtClean="0"/>
              <a:t>查询选修了</a:t>
            </a:r>
            <a:r>
              <a:rPr lang="en-US" altLang="zh-CN" dirty="0" smtClean="0"/>
              <a:t>C002</a:t>
            </a:r>
            <a:r>
              <a:rPr lang="zh-CN" altLang="en-US" dirty="0" smtClean="0"/>
              <a:t>课程的学生的学号及其成绩，查询结果按成绩降序排列。</a:t>
            </a:r>
          </a:p>
          <a:p>
            <a:pPr marL="324000" lvl="1" indent="0">
              <a:buNone/>
            </a:pPr>
            <a:r>
              <a:rPr lang="en-US" altLang="zh-CN" dirty="0" smtClean="0"/>
              <a:t>SELECT </a:t>
            </a:r>
            <a:r>
              <a:rPr lang="en-US" altLang="zh-CN" dirty="0" err="1" smtClean="0"/>
              <a:t>Sno</a:t>
            </a:r>
            <a:r>
              <a:rPr lang="en-US" altLang="zh-CN" dirty="0" smtClean="0"/>
              <a:t>, Grade FROM  SC</a:t>
            </a:r>
          </a:p>
          <a:p>
            <a:pPr marL="324000" lvl="1" indent="0">
              <a:buNone/>
            </a:pPr>
            <a:r>
              <a:rPr lang="en-US" altLang="zh-CN" dirty="0" smtClean="0"/>
              <a:t>WHERE </a:t>
            </a:r>
            <a:r>
              <a:rPr lang="en-US" altLang="zh-CN" dirty="0" err="1" smtClean="0"/>
              <a:t>Cno</a:t>
            </a:r>
            <a:r>
              <a:rPr lang="en-US" altLang="zh-CN" dirty="0" smtClean="0"/>
              <a:t>=</a:t>
            </a:r>
            <a:r>
              <a:rPr lang="en-US" altLang="zh-CN" dirty="0"/>
              <a:t> </a:t>
            </a:r>
            <a:r>
              <a:rPr lang="en-US" altLang="zh-CN" dirty="0" smtClean="0"/>
              <a:t>'C002' </a:t>
            </a:r>
          </a:p>
          <a:p>
            <a:pPr marL="324000" lvl="1" indent="0">
              <a:buNone/>
            </a:pPr>
            <a:r>
              <a:rPr lang="en-US" altLang="zh-CN" dirty="0" smtClean="0"/>
              <a:t>ORDER BY Grade DESC </a:t>
            </a:r>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369101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mtClean="0"/>
              <a:t>排序示例</a:t>
            </a:r>
            <a:endParaRPr lang="zh-CN" altLang="en-US"/>
          </a:p>
        </p:txBody>
      </p:sp>
      <p:sp>
        <p:nvSpPr>
          <p:cNvPr id="48131" name="Rectangle 3"/>
          <p:cNvSpPr>
            <a:spLocks noGrp="1" noChangeArrowheads="1"/>
          </p:cNvSpPr>
          <p:nvPr>
            <p:ph idx="1"/>
          </p:nvPr>
        </p:nvSpPr>
        <p:spPr/>
        <p:txBody>
          <a:bodyPr>
            <a:normAutofit/>
          </a:bodyPr>
          <a:lstStyle/>
          <a:p>
            <a:r>
              <a:rPr lang="zh-CN" altLang="en-US" dirty="0" smtClean="0"/>
              <a:t>例</a:t>
            </a:r>
            <a:r>
              <a:rPr lang="en-US" altLang="zh-CN" dirty="0" smtClean="0"/>
              <a:t>5-27 </a:t>
            </a:r>
            <a:r>
              <a:rPr lang="zh-CN" altLang="en-US" dirty="0" smtClean="0"/>
              <a:t>查询全体学生的信息，查询结果按所在系的系名升序排列，同一系的学生按出生日期降序排列。</a:t>
            </a:r>
            <a:endParaRPr lang="en-US" altLang="zh-CN" dirty="0" smtClean="0"/>
          </a:p>
          <a:p>
            <a:pPr marL="324000" lvl="1" indent="0">
              <a:buNone/>
            </a:pPr>
            <a:r>
              <a:rPr lang="en-US" altLang="zh-CN" dirty="0" smtClean="0"/>
              <a:t>SELECT * FROM Student </a:t>
            </a:r>
          </a:p>
          <a:p>
            <a:pPr marL="324000" lvl="1" indent="0">
              <a:buNone/>
            </a:pPr>
            <a:r>
              <a:rPr lang="en-US" altLang="zh-CN" dirty="0" smtClean="0"/>
              <a:t>ORDER BY </a:t>
            </a:r>
            <a:r>
              <a:rPr lang="en-US" altLang="zh-CN" dirty="0" err="1" smtClean="0"/>
              <a:t>dept</a:t>
            </a:r>
            <a:r>
              <a:rPr lang="en-US" altLang="zh-CN" dirty="0" smtClean="0"/>
              <a:t>, birthday DESC </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1780156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执行结果</a:t>
            </a:r>
            <a:endParaRPr lang="zh-CN" altLang="en-US" dirty="0"/>
          </a:p>
        </p:txBody>
      </p:sp>
      <p:sp>
        <p:nvSpPr>
          <p:cNvPr id="7" name="上弧形箭头 6"/>
          <p:cNvSpPr/>
          <p:nvPr/>
        </p:nvSpPr>
        <p:spPr>
          <a:xfrm rot="1604159">
            <a:off x="5983620" y="2660664"/>
            <a:ext cx="1510637" cy="431800"/>
          </a:xfrm>
          <a:prstGeom prst="curvedDownArrow">
            <a:avLst/>
          </a:prstGeom>
          <a:solidFill>
            <a:srgbClr val="FF33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TextBox 9"/>
          <p:cNvSpPr txBox="1">
            <a:spLocks noChangeArrowheads="1"/>
          </p:cNvSpPr>
          <p:nvPr/>
        </p:nvSpPr>
        <p:spPr bwMode="auto">
          <a:xfrm>
            <a:off x="6409490" y="1822810"/>
            <a:ext cx="3168154"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l" eaLnBrk="1" hangingPunct="1"/>
            <a:r>
              <a:rPr lang="en-US" altLang="zh-CN" sz="2000" dirty="0">
                <a:solidFill>
                  <a:srgbClr val="C00000"/>
                </a:solidFill>
              </a:rPr>
              <a:t>ORDER BY Dept,  Birthdate DESC</a:t>
            </a:r>
            <a:endParaRPr lang="zh-CN" altLang="en-US" sz="2000" b="1" dirty="0"/>
          </a:p>
        </p:txBody>
      </p:sp>
      <p:pic>
        <p:nvPicPr>
          <p:cNvPr id="47109" name="Picture 1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939" y="3454401"/>
            <a:ext cx="3786187"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表格 10"/>
          <p:cNvGraphicFramePr>
            <a:graphicFrameLocks noGrp="1"/>
          </p:cNvGraphicFramePr>
          <p:nvPr>
            <p:extLst>
              <p:ext uri="{D42A27DB-BD31-4B8C-83A1-F6EECF244321}">
                <p14:modId xmlns:p14="http://schemas.microsoft.com/office/powerpoint/2010/main" val="686003599"/>
              </p:ext>
            </p:extLst>
          </p:nvPr>
        </p:nvGraphicFramePr>
        <p:xfrm>
          <a:off x="823913" y="1485132"/>
          <a:ext cx="4857750" cy="3725964"/>
        </p:xfrm>
        <a:graphic>
          <a:graphicData uri="http://schemas.openxmlformats.org/drawingml/2006/table">
            <a:tbl>
              <a:tblPr/>
              <a:tblGrid>
                <a:gridCol w="918853">
                  <a:extLst>
                    <a:ext uri="{9D8B030D-6E8A-4147-A177-3AD203B41FA5}">
                      <a16:colId xmlns:a16="http://schemas.microsoft.com/office/drawing/2014/main" xmlns="" val="20000"/>
                    </a:ext>
                  </a:extLst>
                </a:gridCol>
                <a:gridCol w="814415">
                  <a:extLst>
                    <a:ext uri="{9D8B030D-6E8A-4147-A177-3AD203B41FA5}">
                      <a16:colId xmlns:a16="http://schemas.microsoft.com/office/drawing/2014/main" xmlns="" val="20001"/>
                    </a:ext>
                  </a:extLst>
                </a:gridCol>
                <a:gridCol w="679318">
                  <a:extLst>
                    <a:ext uri="{9D8B030D-6E8A-4147-A177-3AD203B41FA5}">
                      <a16:colId xmlns:a16="http://schemas.microsoft.com/office/drawing/2014/main" xmlns="" val="20002"/>
                    </a:ext>
                  </a:extLst>
                </a:gridCol>
                <a:gridCol w="1222582">
                  <a:extLst>
                    <a:ext uri="{9D8B030D-6E8A-4147-A177-3AD203B41FA5}">
                      <a16:colId xmlns:a16="http://schemas.microsoft.com/office/drawing/2014/main" xmlns="" val="20003"/>
                    </a:ext>
                  </a:extLst>
                </a:gridCol>
                <a:gridCol w="1222582">
                  <a:extLst>
                    <a:ext uri="{9D8B030D-6E8A-4147-A177-3AD203B41FA5}">
                      <a16:colId xmlns:a16="http://schemas.microsoft.com/office/drawing/2014/main" xmlns="" val="20004"/>
                    </a:ext>
                  </a:extLst>
                </a:gridCol>
              </a:tblGrid>
              <a:tr h="331210">
                <a:tc>
                  <a:txBody>
                    <a:bodyPr/>
                    <a:lstStyle/>
                    <a:p>
                      <a:pPr indent="127000" algn="just">
                        <a:spcAft>
                          <a:spcPts val="0"/>
                        </a:spcAft>
                      </a:pPr>
                      <a:r>
                        <a:rPr lang="en-US" sz="1400" b="1" kern="1000" dirty="0" err="1">
                          <a:solidFill>
                            <a:srgbClr val="000000"/>
                          </a:solidFill>
                          <a:latin typeface="Times New Roman"/>
                          <a:ea typeface="方正书宋简体"/>
                        </a:rPr>
                        <a:t>Sno</a:t>
                      </a:r>
                      <a:endParaRPr lang="zh-CN" sz="1600" kern="1000" dirty="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400" b="1" kern="1000">
                          <a:solidFill>
                            <a:srgbClr val="000000"/>
                          </a:solidFill>
                          <a:latin typeface="Times New Roman"/>
                          <a:ea typeface="方正书宋简体"/>
                        </a:rPr>
                        <a:t>Sname</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400" b="1" kern="1000">
                          <a:solidFill>
                            <a:srgbClr val="000000"/>
                          </a:solidFill>
                          <a:latin typeface="Times New Roman"/>
                          <a:ea typeface="方正书宋简体"/>
                        </a:rPr>
                        <a:t>Sex</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400" b="1" kern="1000">
                          <a:solidFill>
                            <a:srgbClr val="000000"/>
                          </a:solidFill>
                          <a:latin typeface="Times New Roman"/>
                          <a:ea typeface="方正书宋简体"/>
                        </a:rPr>
                        <a:t>Birthdate</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400" b="1" kern="1000">
                          <a:solidFill>
                            <a:srgbClr val="000000"/>
                          </a:solidFill>
                          <a:latin typeface="Times New Roman"/>
                          <a:ea typeface="方正书宋简体"/>
                        </a:rPr>
                        <a:t>Dept</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31210">
                <a:tc>
                  <a:txBody>
                    <a:bodyPr/>
                    <a:lstStyle/>
                    <a:p>
                      <a:pPr indent="127000" algn="just">
                        <a:spcAft>
                          <a:spcPts val="0"/>
                        </a:spcAft>
                      </a:pPr>
                      <a:r>
                        <a:rPr lang="en-US" sz="1400" kern="1000">
                          <a:solidFill>
                            <a:srgbClr val="000000"/>
                          </a:solidFill>
                          <a:latin typeface="宋体"/>
                          <a:ea typeface="方正书宋简体"/>
                        </a:rPr>
                        <a:t>0811101</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李勇</a:t>
                      </a:r>
                      <a:r>
                        <a:rPr lang="en-US" sz="1400" kern="1000">
                          <a:solidFill>
                            <a:srgbClr val="000000"/>
                          </a:solidFill>
                          <a:latin typeface="Times New Roman"/>
                          <a:ea typeface="宋体"/>
                        </a:rPr>
                        <a:t>   </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男</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400" kern="1000">
                          <a:solidFill>
                            <a:srgbClr val="000000"/>
                          </a:solidFill>
                          <a:latin typeface="宋体"/>
                          <a:ea typeface="方正书宋简体"/>
                        </a:rPr>
                        <a:t>1990/5/6</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计算机系</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31210">
                <a:tc>
                  <a:txBody>
                    <a:bodyPr/>
                    <a:lstStyle/>
                    <a:p>
                      <a:pPr indent="127000" algn="just">
                        <a:spcAft>
                          <a:spcPts val="0"/>
                        </a:spcAft>
                      </a:pPr>
                      <a:r>
                        <a:rPr lang="en-US" sz="1400" kern="1000">
                          <a:solidFill>
                            <a:srgbClr val="000000"/>
                          </a:solidFill>
                          <a:latin typeface="宋体"/>
                          <a:ea typeface="方正书宋简体"/>
                        </a:rPr>
                        <a:t>0811102</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刘晨</a:t>
                      </a:r>
                      <a:r>
                        <a:rPr lang="en-US" sz="1400" kern="1000">
                          <a:solidFill>
                            <a:srgbClr val="000000"/>
                          </a:solidFill>
                          <a:latin typeface="Times New Roman"/>
                          <a:ea typeface="宋体"/>
                        </a:rPr>
                        <a:t>   </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男</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400" kern="1000">
                          <a:solidFill>
                            <a:srgbClr val="000000"/>
                          </a:solidFill>
                          <a:latin typeface="宋体"/>
                          <a:ea typeface="方正书宋简体"/>
                        </a:rPr>
                        <a:t>1991/8/8</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计算机系</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31210">
                <a:tc>
                  <a:txBody>
                    <a:bodyPr/>
                    <a:lstStyle/>
                    <a:p>
                      <a:pPr indent="127000" algn="just">
                        <a:spcAft>
                          <a:spcPts val="0"/>
                        </a:spcAft>
                      </a:pPr>
                      <a:r>
                        <a:rPr lang="en-US" sz="1400" kern="1000">
                          <a:solidFill>
                            <a:srgbClr val="000000"/>
                          </a:solidFill>
                          <a:latin typeface="宋体"/>
                          <a:ea typeface="方正书宋简体"/>
                        </a:rPr>
                        <a:t>0811103</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王敏</a:t>
                      </a:r>
                      <a:r>
                        <a:rPr lang="en-US" sz="1400" kern="1000">
                          <a:solidFill>
                            <a:srgbClr val="000000"/>
                          </a:solidFill>
                          <a:latin typeface="Times New Roman"/>
                          <a:ea typeface="宋体"/>
                        </a:rPr>
                        <a:t>   </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女</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400" kern="1000">
                          <a:solidFill>
                            <a:srgbClr val="000000"/>
                          </a:solidFill>
                          <a:latin typeface="宋体"/>
                          <a:ea typeface="方正书宋简体"/>
                        </a:rPr>
                        <a:t>1990/3/18</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计算机系</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31210">
                <a:tc>
                  <a:txBody>
                    <a:bodyPr/>
                    <a:lstStyle/>
                    <a:p>
                      <a:pPr indent="127000" algn="just">
                        <a:spcAft>
                          <a:spcPts val="0"/>
                        </a:spcAft>
                      </a:pPr>
                      <a:r>
                        <a:rPr lang="en-US" sz="1400" kern="1000">
                          <a:solidFill>
                            <a:srgbClr val="000000"/>
                          </a:solidFill>
                          <a:latin typeface="宋体"/>
                          <a:ea typeface="方正书宋简体"/>
                        </a:rPr>
                        <a:t>0811104</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张小红</a:t>
                      </a:r>
                      <a:r>
                        <a:rPr lang="en-US" sz="1400" kern="1000">
                          <a:solidFill>
                            <a:srgbClr val="000000"/>
                          </a:solidFill>
                          <a:latin typeface="Times New Roman"/>
                          <a:ea typeface="宋体"/>
                        </a:rPr>
                        <a:t>  </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女</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400" kern="1000">
                          <a:solidFill>
                            <a:srgbClr val="000000"/>
                          </a:solidFill>
                          <a:latin typeface="宋体"/>
                          <a:ea typeface="方正书宋简体"/>
                        </a:rPr>
                        <a:t>1992/1/10</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计算机系</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31210">
                <a:tc>
                  <a:txBody>
                    <a:bodyPr/>
                    <a:lstStyle/>
                    <a:p>
                      <a:pPr indent="127000" algn="just">
                        <a:spcAft>
                          <a:spcPts val="0"/>
                        </a:spcAft>
                      </a:pPr>
                      <a:r>
                        <a:rPr lang="en-US" sz="1400" kern="1000">
                          <a:solidFill>
                            <a:srgbClr val="000000"/>
                          </a:solidFill>
                          <a:latin typeface="宋体"/>
                          <a:ea typeface="方正书宋简体"/>
                        </a:rPr>
                        <a:t>0821101</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张立</a:t>
                      </a:r>
                      <a:r>
                        <a:rPr lang="en-US" sz="1400" kern="1000">
                          <a:solidFill>
                            <a:srgbClr val="000000"/>
                          </a:solidFill>
                          <a:latin typeface="Times New Roman"/>
                          <a:ea typeface="宋体"/>
                        </a:rPr>
                        <a:t>   </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男</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400" kern="1000">
                          <a:solidFill>
                            <a:srgbClr val="000000"/>
                          </a:solidFill>
                          <a:latin typeface="宋体"/>
                          <a:ea typeface="方正书宋简体"/>
                        </a:rPr>
                        <a:t>1990/10/12</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dirty="0">
                          <a:solidFill>
                            <a:srgbClr val="000000"/>
                          </a:solidFill>
                          <a:latin typeface="Times New Roman"/>
                          <a:ea typeface="宋体"/>
                        </a:rPr>
                        <a:t>信息管理系</a:t>
                      </a:r>
                      <a:endParaRPr lang="zh-CN" sz="1600" kern="1000" dirty="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31210">
                <a:tc>
                  <a:txBody>
                    <a:bodyPr/>
                    <a:lstStyle/>
                    <a:p>
                      <a:pPr indent="127000" algn="just">
                        <a:spcAft>
                          <a:spcPts val="0"/>
                        </a:spcAft>
                      </a:pPr>
                      <a:r>
                        <a:rPr lang="en-US" sz="1400" kern="1000">
                          <a:solidFill>
                            <a:srgbClr val="000000"/>
                          </a:solidFill>
                          <a:latin typeface="宋体"/>
                          <a:ea typeface="方正书宋简体"/>
                        </a:rPr>
                        <a:t>0821102</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吴宾</a:t>
                      </a:r>
                      <a:r>
                        <a:rPr lang="en-US" sz="1400" kern="1000">
                          <a:solidFill>
                            <a:srgbClr val="000000"/>
                          </a:solidFill>
                          <a:latin typeface="Times New Roman"/>
                          <a:ea typeface="宋体"/>
                        </a:rPr>
                        <a:t>   </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女</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400" kern="1000">
                          <a:solidFill>
                            <a:srgbClr val="000000"/>
                          </a:solidFill>
                          <a:latin typeface="宋体"/>
                          <a:ea typeface="方正书宋简体"/>
                        </a:rPr>
                        <a:t>1991/3/20</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信息管理系</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31210">
                <a:tc>
                  <a:txBody>
                    <a:bodyPr/>
                    <a:lstStyle/>
                    <a:p>
                      <a:pPr indent="127000" algn="just">
                        <a:spcAft>
                          <a:spcPts val="0"/>
                        </a:spcAft>
                      </a:pPr>
                      <a:r>
                        <a:rPr lang="en-US" sz="1400" kern="1000">
                          <a:solidFill>
                            <a:srgbClr val="000000"/>
                          </a:solidFill>
                          <a:latin typeface="宋体"/>
                          <a:ea typeface="方正书宋简体"/>
                        </a:rPr>
                        <a:t>0821103</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张海</a:t>
                      </a:r>
                      <a:r>
                        <a:rPr lang="en-US" sz="1400" kern="1000">
                          <a:solidFill>
                            <a:srgbClr val="000000"/>
                          </a:solidFill>
                          <a:latin typeface="Times New Roman"/>
                          <a:ea typeface="宋体"/>
                        </a:rPr>
                        <a:t>   </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男</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400" kern="1000">
                          <a:solidFill>
                            <a:srgbClr val="000000"/>
                          </a:solidFill>
                          <a:latin typeface="宋体"/>
                          <a:ea typeface="方正书宋简体"/>
                        </a:rPr>
                        <a:t>1991/6/3</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信息管理系</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31210">
                <a:tc>
                  <a:txBody>
                    <a:bodyPr/>
                    <a:lstStyle/>
                    <a:p>
                      <a:pPr indent="127000" algn="just">
                        <a:spcAft>
                          <a:spcPts val="0"/>
                        </a:spcAft>
                      </a:pPr>
                      <a:r>
                        <a:rPr lang="en-US" sz="1400" kern="1000">
                          <a:solidFill>
                            <a:srgbClr val="000000"/>
                          </a:solidFill>
                          <a:latin typeface="宋体"/>
                          <a:ea typeface="方正书宋简体"/>
                        </a:rPr>
                        <a:t>0831101</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钱小平</a:t>
                      </a:r>
                      <a:r>
                        <a:rPr lang="en-US" sz="1400" kern="1000">
                          <a:solidFill>
                            <a:srgbClr val="000000"/>
                          </a:solidFill>
                          <a:latin typeface="Times New Roman"/>
                          <a:ea typeface="宋体"/>
                        </a:rPr>
                        <a:t>  </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女</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400" kern="1000">
                          <a:solidFill>
                            <a:srgbClr val="000000"/>
                          </a:solidFill>
                          <a:latin typeface="宋体"/>
                          <a:ea typeface="方正书宋简体"/>
                        </a:rPr>
                        <a:t>1990/11/9</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通信工程系</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331210">
                <a:tc>
                  <a:txBody>
                    <a:bodyPr/>
                    <a:lstStyle/>
                    <a:p>
                      <a:pPr indent="127000" algn="just">
                        <a:spcAft>
                          <a:spcPts val="0"/>
                        </a:spcAft>
                      </a:pPr>
                      <a:r>
                        <a:rPr lang="en-US" sz="1400" kern="1000">
                          <a:solidFill>
                            <a:srgbClr val="000000"/>
                          </a:solidFill>
                          <a:latin typeface="宋体"/>
                          <a:ea typeface="方正书宋简体"/>
                        </a:rPr>
                        <a:t>0831102</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王大力</a:t>
                      </a:r>
                      <a:r>
                        <a:rPr lang="en-US" sz="1400" kern="1000">
                          <a:solidFill>
                            <a:srgbClr val="000000"/>
                          </a:solidFill>
                          <a:latin typeface="Times New Roman"/>
                          <a:ea typeface="宋体"/>
                        </a:rPr>
                        <a:t>  </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男</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400" kern="1000">
                          <a:solidFill>
                            <a:srgbClr val="000000"/>
                          </a:solidFill>
                          <a:latin typeface="宋体"/>
                          <a:ea typeface="方正书宋简体"/>
                        </a:rPr>
                        <a:t>1990/5/6</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通信工程系</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413864">
                <a:tc>
                  <a:txBody>
                    <a:bodyPr/>
                    <a:lstStyle/>
                    <a:p>
                      <a:pPr indent="127000" algn="just">
                        <a:spcAft>
                          <a:spcPts val="0"/>
                        </a:spcAft>
                      </a:pPr>
                      <a:r>
                        <a:rPr lang="en-US" sz="1400" kern="1000">
                          <a:solidFill>
                            <a:srgbClr val="000000"/>
                          </a:solidFill>
                          <a:latin typeface="宋体"/>
                          <a:ea typeface="方正书宋简体"/>
                        </a:rPr>
                        <a:t>0831103</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张姗姗</a:t>
                      </a:r>
                      <a:r>
                        <a:rPr lang="en-US" sz="1400" kern="1000">
                          <a:solidFill>
                            <a:srgbClr val="000000"/>
                          </a:solidFill>
                          <a:latin typeface="Times New Roman"/>
                          <a:ea typeface="宋体"/>
                        </a:rPr>
                        <a:t>  </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a:solidFill>
                            <a:srgbClr val="000000"/>
                          </a:solidFill>
                          <a:latin typeface="Times New Roman"/>
                          <a:ea typeface="宋体"/>
                        </a:rPr>
                        <a:t>女</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400" kern="1000">
                          <a:solidFill>
                            <a:srgbClr val="000000"/>
                          </a:solidFill>
                          <a:latin typeface="宋体"/>
                          <a:ea typeface="方正书宋简体"/>
                        </a:rPr>
                        <a:t>1991/2/26</a:t>
                      </a:r>
                      <a:endParaRPr lang="zh-CN" sz="1600" kern="100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400" kern="1000" dirty="0">
                          <a:solidFill>
                            <a:srgbClr val="000000"/>
                          </a:solidFill>
                          <a:latin typeface="Times New Roman"/>
                          <a:ea typeface="宋体"/>
                        </a:rPr>
                        <a:t>通信工程系</a:t>
                      </a:r>
                      <a:endParaRPr lang="zh-CN" sz="1600" kern="1000" dirty="0">
                        <a:latin typeface="Times New Roman"/>
                        <a:ea typeface="方正书宋简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585621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strVal val="#ppt_w*0.70"/>
                                          </p:val>
                                        </p:tav>
                                        <p:tav tm="100000">
                                          <p:val>
                                            <p:strVal val="#ppt_w"/>
                                          </p:val>
                                        </p:tav>
                                      </p:tavLst>
                                    </p:anim>
                                    <p:anim calcmode="lin" valueType="num">
                                      <p:cBhvr>
                                        <p:cTn id="13" dur="1000" fill="hold"/>
                                        <p:tgtEl>
                                          <p:spTgt spid="7"/>
                                        </p:tgtEl>
                                        <p:attrNameLst>
                                          <p:attrName>ppt_h</p:attrName>
                                        </p:attrNameLst>
                                      </p:cBhvr>
                                      <p:tavLst>
                                        <p:tav tm="0">
                                          <p:val>
                                            <p:strVal val="#ppt_h"/>
                                          </p:val>
                                        </p:tav>
                                        <p:tav tm="100000">
                                          <p:val>
                                            <p:strVal val="#ppt_h"/>
                                          </p:val>
                                        </p:tav>
                                      </p:tavLst>
                                    </p:anim>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mtClean="0"/>
              <a:t>4.</a:t>
            </a:r>
            <a:r>
              <a:rPr lang="zh-CN" altLang="en-US" smtClean="0"/>
              <a:t>使用计算函数汇总数据 </a:t>
            </a:r>
            <a:endParaRPr lang="zh-CN" altLang="en-US"/>
          </a:p>
        </p:txBody>
      </p:sp>
      <p:graphicFrame>
        <p:nvGraphicFramePr>
          <p:cNvPr id="204856" name="Group 56"/>
          <p:cNvGraphicFramePr>
            <a:graphicFrameLocks noGrp="1"/>
          </p:cNvGraphicFramePr>
          <p:nvPr>
            <p:ph idx="1"/>
            <p:extLst/>
          </p:nvPr>
        </p:nvGraphicFramePr>
        <p:xfrm>
          <a:off x="581025" y="1562100"/>
          <a:ext cx="11029950" cy="3230564"/>
        </p:xfrm>
        <a:graphic>
          <a:graphicData uri="http://schemas.openxmlformats.org/drawingml/2006/table">
            <a:tbl>
              <a:tblPr>
                <a:tableStyleId>{0505E3EF-67EA-436B-97B2-0124C06EBD24}</a:tableStyleId>
              </a:tblPr>
              <a:tblGrid>
                <a:gridCol w="6174914">
                  <a:extLst>
                    <a:ext uri="{9D8B030D-6E8A-4147-A177-3AD203B41FA5}">
                      <a16:colId xmlns:a16="http://schemas.microsoft.com/office/drawing/2014/main" xmlns="" val="20000"/>
                    </a:ext>
                  </a:extLst>
                </a:gridCol>
                <a:gridCol w="4855036">
                  <a:extLst>
                    <a:ext uri="{9D8B030D-6E8A-4147-A177-3AD203B41FA5}">
                      <a16:colId xmlns:a16="http://schemas.microsoft.com/office/drawing/2014/main" xmlns="" val="20001"/>
                    </a:ext>
                  </a:extLst>
                </a:gridCol>
              </a:tblGrid>
              <a:tr h="4572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1" u="none" strike="noStrike" cap="none" normalizeH="0" baseline="0" dirty="0">
                          <a:ln>
                            <a:noFill/>
                          </a:ln>
                          <a:effectLst/>
                          <a:latin typeface="Arial" pitchFamily="34" charset="0"/>
                          <a:ea typeface="楷体_GB2312" pitchFamily="49" charset="-122"/>
                          <a:cs typeface="Arial" pitchFamily="34" charset="0"/>
                        </a:rPr>
                        <a:t>函数名</a:t>
                      </a:r>
                      <a:endParaRPr kumimoji="0" lang="zh-CN" altLang="en-US" sz="2400" b="1" i="0" u="none" strike="noStrike" cap="none" normalizeH="0" baseline="0" dirty="0">
                        <a:ln>
                          <a:noFill/>
                        </a:ln>
                        <a:solidFill>
                          <a:schemeClr val="tx1"/>
                        </a:solidFill>
                        <a:effectLst/>
                        <a:latin typeface="Arial" pitchFamily="34" charset="0"/>
                        <a:ea typeface="楷体_GB2312" pitchFamily="49" charset="-122"/>
                        <a:cs typeface="Arial" pitchFamily="34" charset="0"/>
                      </a:endParaRPr>
                    </a:p>
                  </a:txBody>
                  <a:tcPr marL="127345" marR="127345" horzOverflow="overflow">
                    <a:solidFill>
                      <a:schemeClr val="accent3">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1" u="none" strike="noStrike" cap="none" normalizeH="0" baseline="0" dirty="0">
                          <a:ln>
                            <a:noFill/>
                          </a:ln>
                          <a:effectLst/>
                          <a:latin typeface="Arial" pitchFamily="34" charset="0"/>
                          <a:ea typeface="楷体_GB2312" pitchFamily="49" charset="-122"/>
                          <a:cs typeface="Arial" pitchFamily="34" charset="0"/>
                        </a:rPr>
                        <a:t>功能说明</a:t>
                      </a:r>
                      <a:endParaRPr kumimoji="0" lang="zh-CN" altLang="en-US" sz="2400" b="1" i="0" u="none" strike="noStrike" cap="none" normalizeH="0" baseline="0" dirty="0">
                        <a:ln>
                          <a:noFill/>
                        </a:ln>
                        <a:solidFill>
                          <a:schemeClr val="tx1"/>
                        </a:solidFill>
                        <a:effectLst/>
                        <a:latin typeface="Arial" pitchFamily="34" charset="0"/>
                        <a:ea typeface="楷体_GB2312" pitchFamily="49" charset="-122"/>
                        <a:cs typeface="Arial" pitchFamily="34" charset="0"/>
                      </a:endParaRPr>
                    </a:p>
                  </a:txBody>
                  <a:tcPr marL="127345" marR="127345" horzOverflow="overflow">
                    <a:solidFill>
                      <a:schemeClr val="accent3">
                        <a:lumMod val="60000"/>
                        <a:lumOff val="40000"/>
                      </a:schemeClr>
                    </a:solidFill>
                  </a:tcPr>
                </a:tc>
                <a:extLst>
                  <a:ext uri="{0D108BD9-81ED-4DB2-BD59-A6C34878D82A}">
                    <a16:rowId xmlns:a16="http://schemas.microsoft.com/office/drawing/2014/main" xmlns="" val="10000"/>
                  </a:ext>
                </a:extLst>
              </a:tr>
              <a:tr h="4778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dirty="0">
                          <a:ln>
                            <a:noFill/>
                          </a:ln>
                          <a:effectLst/>
                          <a:latin typeface="Arial" pitchFamily="34" charset="0"/>
                          <a:ea typeface="楷体_GB2312" pitchFamily="49" charset="-122"/>
                          <a:cs typeface="Arial" pitchFamily="34" charset="0"/>
                        </a:rPr>
                        <a:t>COUNT(</a:t>
                      </a:r>
                      <a:r>
                        <a:rPr kumimoji="0" lang="zh-CN" altLang="en-US" sz="2200" b="1" u="none" strike="noStrike" cap="none" normalizeH="0" baseline="0" dirty="0">
                          <a:ln>
                            <a:noFill/>
                          </a:ln>
                          <a:effectLst/>
                          <a:latin typeface="Arial" pitchFamily="34" charset="0"/>
                          <a:ea typeface="楷体_GB2312" pitchFamily="49" charset="-122"/>
                          <a:cs typeface="Arial" pitchFamily="34" charset="0"/>
                        </a:rPr>
                        <a:t>*</a:t>
                      </a:r>
                      <a:r>
                        <a:rPr kumimoji="0" lang="en-US" altLang="zh-CN" sz="2200" b="1" u="none" strike="noStrike" cap="none" normalizeH="0" baseline="0" dirty="0">
                          <a:ln>
                            <a:noFill/>
                          </a:ln>
                          <a:effectLst/>
                          <a:latin typeface="Arial" pitchFamily="34" charset="0"/>
                          <a:ea typeface="楷体_GB2312" pitchFamily="49" charset="-122"/>
                          <a:cs typeface="Arial" pitchFamily="34" charset="0"/>
                        </a:rPr>
                        <a:t>)</a:t>
                      </a:r>
                      <a:endParaRPr kumimoji="0" lang="zh-CN" altLang="en-US" sz="2200" b="1" i="0" u="none" strike="noStrike" cap="none" normalizeH="0" baseline="0" dirty="0">
                        <a:ln>
                          <a:noFill/>
                        </a:ln>
                        <a:solidFill>
                          <a:schemeClr val="tx1"/>
                        </a:solidFill>
                        <a:effectLst/>
                        <a:latin typeface="Arial" pitchFamily="34" charset="0"/>
                        <a:ea typeface="楷体_GB2312" pitchFamily="49" charset="-122"/>
                        <a:cs typeface="Arial" pitchFamily="34" charset="0"/>
                      </a:endParaRPr>
                    </a:p>
                  </a:txBody>
                  <a:tcPr marL="127345" marR="127345"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统计表中元组个数</a:t>
                      </a:r>
                      <a:endParaRPr kumimoji="0" lang="zh-CN" altLang="en-US" sz="2200" b="1" i="0" u="none" strike="noStrike" cap="none" normalizeH="0" baseline="0">
                        <a:ln>
                          <a:noFill/>
                        </a:ln>
                        <a:solidFill>
                          <a:srgbClr val="000000"/>
                        </a:solidFill>
                        <a:effectLst/>
                        <a:latin typeface="Arial" pitchFamily="34" charset="0"/>
                        <a:ea typeface="楷体_GB2312" pitchFamily="49" charset="-122"/>
                        <a:cs typeface="Arial" pitchFamily="34" charset="0"/>
                      </a:endParaRPr>
                    </a:p>
                  </a:txBody>
                  <a:tcPr marL="127345" marR="127345" horzOverflow="overflow"/>
                </a:tc>
                <a:extLst>
                  <a:ext uri="{0D108BD9-81ED-4DB2-BD59-A6C34878D82A}">
                    <a16:rowId xmlns:a16="http://schemas.microsoft.com/office/drawing/2014/main" xmlns="" val="10001"/>
                  </a:ext>
                </a:extLst>
              </a:tr>
              <a:tr h="4318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dirty="0">
                          <a:ln>
                            <a:noFill/>
                          </a:ln>
                          <a:effectLst/>
                          <a:latin typeface="Arial" pitchFamily="34" charset="0"/>
                          <a:ea typeface="楷体_GB2312" pitchFamily="49" charset="-122"/>
                          <a:cs typeface="Arial" pitchFamily="34" charset="0"/>
                        </a:rPr>
                        <a:t>COUNT( [DISTINCT] &lt;</a:t>
                      </a:r>
                      <a:r>
                        <a:rPr kumimoji="0" lang="zh-CN" altLang="en-US" sz="2200" b="1" u="none" strike="noStrike" cap="none" normalizeH="0" baseline="0" dirty="0">
                          <a:ln>
                            <a:noFill/>
                          </a:ln>
                          <a:effectLst/>
                          <a:latin typeface="Arial" pitchFamily="34" charset="0"/>
                          <a:ea typeface="楷体_GB2312" pitchFamily="49" charset="-122"/>
                          <a:cs typeface="Arial" pitchFamily="34" charset="0"/>
                        </a:rPr>
                        <a:t>列名</a:t>
                      </a:r>
                      <a:r>
                        <a:rPr kumimoji="0" lang="en-US" altLang="zh-CN" sz="2200" b="1" u="none" strike="noStrike" cap="none" normalizeH="0" baseline="0" dirty="0">
                          <a:ln>
                            <a:noFill/>
                          </a:ln>
                          <a:effectLst/>
                          <a:latin typeface="Arial" pitchFamily="34" charset="0"/>
                          <a:ea typeface="楷体_GB2312" pitchFamily="49" charset="-122"/>
                          <a:cs typeface="Arial" pitchFamily="34" charset="0"/>
                        </a:rPr>
                        <a:t>&gt; )</a:t>
                      </a:r>
                      <a:endParaRPr kumimoji="0" lang="en-US" altLang="zh-CN" sz="2200" b="1" i="0" u="none" strike="noStrike" cap="none" normalizeH="0" baseline="0" dirty="0">
                        <a:ln>
                          <a:noFill/>
                        </a:ln>
                        <a:solidFill>
                          <a:srgbClr val="000000"/>
                        </a:solidFill>
                        <a:effectLst/>
                        <a:latin typeface="Arial" pitchFamily="34" charset="0"/>
                        <a:ea typeface="楷体_GB2312" pitchFamily="49" charset="-122"/>
                        <a:cs typeface="Arial" pitchFamily="34" charset="0"/>
                      </a:endParaRPr>
                    </a:p>
                  </a:txBody>
                  <a:tcPr marL="127345" marR="127345"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dirty="0">
                          <a:ln>
                            <a:noFill/>
                          </a:ln>
                          <a:effectLst/>
                          <a:latin typeface="Arial" pitchFamily="34" charset="0"/>
                          <a:ea typeface="楷体_GB2312" pitchFamily="49" charset="-122"/>
                          <a:cs typeface="Arial" pitchFamily="34" charset="0"/>
                        </a:rPr>
                        <a:t>统计本列列值个数</a:t>
                      </a:r>
                      <a:endParaRPr kumimoji="0" lang="zh-CN" altLang="en-US" sz="2200" b="1" i="0" u="none" strike="noStrike" cap="none" normalizeH="0" baseline="0" dirty="0">
                        <a:ln>
                          <a:noFill/>
                        </a:ln>
                        <a:solidFill>
                          <a:srgbClr val="000000"/>
                        </a:solidFill>
                        <a:effectLst/>
                        <a:latin typeface="Arial" pitchFamily="34" charset="0"/>
                        <a:ea typeface="楷体_GB2312" pitchFamily="49" charset="-122"/>
                        <a:cs typeface="Arial" pitchFamily="34" charset="0"/>
                      </a:endParaRPr>
                    </a:p>
                  </a:txBody>
                  <a:tcPr marL="127345" marR="127345" horzOverflow="overflow"/>
                </a:tc>
                <a:extLst>
                  <a:ext uri="{0D108BD9-81ED-4DB2-BD59-A6C34878D82A}">
                    <a16:rowId xmlns:a16="http://schemas.microsoft.com/office/drawing/2014/main" xmlns="" val="10002"/>
                  </a:ext>
                </a:extLst>
              </a:tr>
              <a:tr h="4318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dirty="0">
                          <a:ln>
                            <a:noFill/>
                          </a:ln>
                          <a:effectLst/>
                          <a:latin typeface="Arial" pitchFamily="34" charset="0"/>
                          <a:ea typeface="楷体_GB2312" pitchFamily="49" charset="-122"/>
                          <a:cs typeface="Arial" pitchFamily="34" charset="0"/>
                        </a:rPr>
                        <a:t>SUM( [DISTINCT] &lt;</a:t>
                      </a:r>
                      <a:r>
                        <a:rPr kumimoji="0" lang="zh-CN" altLang="en-US" sz="2200" b="1" u="none" strike="noStrike" cap="none" normalizeH="0" baseline="0" dirty="0">
                          <a:ln>
                            <a:noFill/>
                          </a:ln>
                          <a:effectLst/>
                          <a:latin typeface="Arial" pitchFamily="34" charset="0"/>
                          <a:ea typeface="楷体_GB2312" pitchFamily="49" charset="-122"/>
                          <a:cs typeface="Arial" pitchFamily="34" charset="0"/>
                        </a:rPr>
                        <a:t>列名</a:t>
                      </a:r>
                      <a:r>
                        <a:rPr kumimoji="0" lang="en-US" altLang="zh-CN" sz="2200" b="1" u="none" strike="noStrike" cap="none" normalizeH="0" baseline="0" dirty="0">
                          <a:ln>
                            <a:noFill/>
                          </a:ln>
                          <a:effectLst/>
                          <a:latin typeface="Arial" pitchFamily="34" charset="0"/>
                          <a:ea typeface="楷体_GB2312" pitchFamily="49" charset="-122"/>
                          <a:cs typeface="Arial" pitchFamily="34" charset="0"/>
                        </a:rPr>
                        <a:t>&gt; )</a:t>
                      </a:r>
                      <a:endParaRPr kumimoji="0" lang="en-US" altLang="zh-CN" sz="2200" b="1" i="0" u="none" strike="noStrike" cap="none" normalizeH="0" baseline="0" dirty="0">
                        <a:ln>
                          <a:noFill/>
                        </a:ln>
                        <a:solidFill>
                          <a:srgbClr val="000000"/>
                        </a:solidFill>
                        <a:effectLst/>
                        <a:latin typeface="Arial" pitchFamily="34" charset="0"/>
                        <a:ea typeface="楷体_GB2312" pitchFamily="49" charset="-122"/>
                        <a:cs typeface="Arial" pitchFamily="34" charset="0"/>
                      </a:endParaRPr>
                    </a:p>
                  </a:txBody>
                  <a:tcPr marL="127345" marR="127345"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dirty="0">
                          <a:ln>
                            <a:noFill/>
                          </a:ln>
                          <a:effectLst/>
                          <a:latin typeface="Arial" pitchFamily="34" charset="0"/>
                          <a:ea typeface="楷体_GB2312" pitchFamily="49" charset="-122"/>
                          <a:cs typeface="Arial" pitchFamily="34" charset="0"/>
                        </a:rPr>
                        <a:t>计算列值总和</a:t>
                      </a:r>
                      <a:endParaRPr kumimoji="0" lang="zh-CN" altLang="en-US" sz="2200" b="1" i="0" u="none" strike="noStrike" cap="none" normalizeH="0" baseline="0" dirty="0">
                        <a:ln>
                          <a:noFill/>
                        </a:ln>
                        <a:solidFill>
                          <a:srgbClr val="000000"/>
                        </a:solidFill>
                        <a:effectLst/>
                        <a:latin typeface="Arial" pitchFamily="34" charset="0"/>
                        <a:ea typeface="楷体_GB2312" pitchFamily="49" charset="-122"/>
                        <a:cs typeface="Arial" pitchFamily="34" charset="0"/>
                      </a:endParaRPr>
                    </a:p>
                  </a:txBody>
                  <a:tcPr marL="127345" marR="127345" horzOverflow="overflow"/>
                </a:tc>
                <a:extLst>
                  <a:ext uri="{0D108BD9-81ED-4DB2-BD59-A6C34878D82A}">
                    <a16:rowId xmlns:a16="http://schemas.microsoft.com/office/drawing/2014/main" xmlns="" val="10003"/>
                  </a:ext>
                </a:extLst>
              </a:tr>
              <a:tr h="49688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dirty="0">
                          <a:ln>
                            <a:noFill/>
                          </a:ln>
                          <a:effectLst/>
                          <a:latin typeface="Arial" pitchFamily="34" charset="0"/>
                          <a:ea typeface="楷体_GB2312" pitchFamily="49" charset="-122"/>
                          <a:cs typeface="Arial" pitchFamily="34" charset="0"/>
                        </a:rPr>
                        <a:t>AVG( [DISTINCT] &lt;</a:t>
                      </a:r>
                      <a:r>
                        <a:rPr kumimoji="0" lang="zh-CN" altLang="en-US" sz="2200" b="1" u="none" strike="noStrike" cap="none" normalizeH="0" baseline="0" dirty="0">
                          <a:ln>
                            <a:noFill/>
                          </a:ln>
                          <a:effectLst/>
                          <a:latin typeface="Arial" pitchFamily="34" charset="0"/>
                          <a:ea typeface="楷体_GB2312" pitchFamily="49" charset="-122"/>
                          <a:cs typeface="Arial" pitchFamily="34" charset="0"/>
                        </a:rPr>
                        <a:t>列名</a:t>
                      </a:r>
                      <a:r>
                        <a:rPr kumimoji="0" lang="en-US" altLang="zh-CN" sz="2200" b="1" u="none" strike="noStrike" cap="none" normalizeH="0" baseline="0" dirty="0">
                          <a:ln>
                            <a:noFill/>
                          </a:ln>
                          <a:effectLst/>
                          <a:latin typeface="Arial" pitchFamily="34" charset="0"/>
                          <a:ea typeface="楷体_GB2312" pitchFamily="49" charset="-122"/>
                          <a:cs typeface="Arial" pitchFamily="34" charset="0"/>
                        </a:rPr>
                        <a:t>&gt;)</a:t>
                      </a:r>
                      <a:endParaRPr kumimoji="0" lang="en-US" altLang="zh-CN" sz="2200" b="1" i="0" u="none" strike="noStrike" cap="none" normalizeH="0" baseline="0" dirty="0">
                        <a:ln>
                          <a:noFill/>
                        </a:ln>
                        <a:solidFill>
                          <a:srgbClr val="000000"/>
                        </a:solidFill>
                        <a:effectLst/>
                        <a:latin typeface="Arial" pitchFamily="34" charset="0"/>
                        <a:ea typeface="楷体_GB2312" pitchFamily="49" charset="-122"/>
                        <a:cs typeface="Arial" pitchFamily="34" charset="0"/>
                      </a:endParaRPr>
                    </a:p>
                  </a:txBody>
                  <a:tcPr marL="127345" marR="127345"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计算列值平均值</a:t>
                      </a:r>
                      <a:endParaRPr kumimoji="0" lang="zh-CN" altLang="en-US" sz="2200" b="1" i="0" u="none" strike="noStrike" cap="none" normalizeH="0" baseline="0">
                        <a:ln>
                          <a:noFill/>
                        </a:ln>
                        <a:solidFill>
                          <a:srgbClr val="000000"/>
                        </a:solidFill>
                        <a:effectLst/>
                        <a:latin typeface="Arial" pitchFamily="34" charset="0"/>
                        <a:ea typeface="楷体_GB2312" pitchFamily="49" charset="-122"/>
                        <a:cs typeface="Arial" pitchFamily="34" charset="0"/>
                      </a:endParaRPr>
                    </a:p>
                  </a:txBody>
                  <a:tcPr marL="127345" marR="127345" horzOverflow="overflow"/>
                </a:tc>
                <a:extLst>
                  <a:ext uri="{0D108BD9-81ED-4DB2-BD59-A6C34878D82A}">
                    <a16:rowId xmlns:a16="http://schemas.microsoft.com/office/drawing/2014/main" xmlns="" val="10004"/>
                  </a:ext>
                </a:extLst>
              </a:tr>
              <a:tr h="5032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dirty="0">
                          <a:ln>
                            <a:noFill/>
                          </a:ln>
                          <a:effectLst/>
                          <a:latin typeface="Arial" pitchFamily="34" charset="0"/>
                          <a:ea typeface="楷体_GB2312" pitchFamily="49" charset="-122"/>
                          <a:cs typeface="Arial" pitchFamily="34" charset="0"/>
                        </a:rPr>
                        <a:t>MAX ( [DISTINCT] &lt;</a:t>
                      </a:r>
                      <a:r>
                        <a:rPr kumimoji="0" lang="zh-CN" altLang="en-US" sz="2200" b="1" u="none" strike="noStrike" cap="none" normalizeH="0" baseline="0" dirty="0">
                          <a:ln>
                            <a:noFill/>
                          </a:ln>
                          <a:effectLst/>
                          <a:latin typeface="Arial" pitchFamily="34" charset="0"/>
                          <a:ea typeface="楷体_GB2312" pitchFamily="49" charset="-122"/>
                          <a:cs typeface="Arial" pitchFamily="34" charset="0"/>
                        </a:rPr>
                        <a:t>列名</a:t>
                      </a:r>
                      <a:r>
                        <a:rPr kumimoji="0" lang="en-US" altLang="zh-CN" sz="2200" b="1" u="none" strike="noStrike" cap="none" normalizeH="0" baseline="0" dirty="0">
                          <a:ln>
                            <a:noFill/>
                          </a:ln>
                          <a:effectLst/>
                          <a:latin typeface="Arial" pitchFamily="34" charset="0"/>
                          <a:ea typeface="楷体_GB2312" pitchFamily="49" charset="-122"/>
                          <a:cs typeface="Arial" pitchFamily="34" charset="0"/>
                        </a:rPr>
                        <a:t>&gt; )</a:t>
                      </a:r>
                      <a:endParaRPr kumimoji="0" lang="en-US" altLang="zh-CN" sz="2200" b="1" i="0" u="none" strike="noStrike" cap="none" normalizeH="0" baseline="0" dirty="0">
                        <a:ln>
                          <a:noFill/>
                        </a:ln>
                        <a:solidFill>
                          <a:srgbClr val="000000"/>
                        </a:solidFill>
                        <a:effectLst/>
                        <a:latin typeface="Arial" pitchFamily="34" charset="0"/>
                        <a:ea typeface="楷体_GB2312" pitchFamily="49" charset="-122"/>
                        <a:cs typeface="Arial" pitchFamily="34" charset="0"/>
                      </a:endParaRPr>
                    </a:p>
                  </a:txBody>
                  <a:tcPr marL="127345" marR="127345"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dirty="0">
                          <a:ln>
                            <a:noFill/>
                          </a:ln>
                          <a:effectLst/>
                          <a:latin typeface="Arial" pitchFamily="34" charset="0"/>
                          <a:ea typeface="楷体_GB2312" pitchFamily="49" charset="-122"/>
                          <a:cs typeface="Arial" pitchFamily="34" charset="0"/>
                        </a:rPr>
                        <a:t>求列值最大值</a:t>
                      </a:r>
                      <a:endParaRPr kumimoji="0" lang="zh-CN" altLang="en-US" sz="2200" b="1" i="0" u="none" strike="noStrike" cap="none" normalizeH="0" baseline="0" dirty="0">
                        <a:ln>
                          <a:noFill/>
                        </a:ln>
                        <a:solidFill>
                          <a:srgbClr val="000000"/>
                        </a:solidFill>
                        <a:effectLst/>
                        <a:latin typeface="Arial" pitchFamily="34" charset="0"/>
                        <a:ea typeface="楷体_GB2312" pitchFamily="49" charset="-122"/>
                        <a:cs typeface="Arial" pitchFamily="34" charset="0"/>
                      </a:endParaRPr>
                    </a:p>
                  </a:txBody>
                  <a:tcPr marL="127345" marR="127345" horzOverflow="overflow"/>
                </a:tc>
                <a:extLst>
                  <a:ext uri="{0D108BD9-81ED-4DB2-BD59-A6C34878D82A}">
                    <a16:rowId xmlns:a16="http://schemas.microsoft.com/office/drawing/2014/main" xmlns="" val="10005"/>
                  </a:ext>
                </a:extLst>
              </a:tr>
              <a:tr h="4318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dirty="0">
                          <a:ln>
                            <a:noFill/>
                          </a:ln>
                          <a:effectLst/>
                          <a:latin typeface="Arial" pitchFamily="34" charset="0"/>
                          <a:ea typeface="楷体_GB2312" pitchFamily="49" charset="-122"/>
                          <a:cs typeface="Arial" pitchFamily="34" charset="0"/>
                        </a:rPr>
                        <a:t>MIN ( [DISTINCT] &lt;</a:t>
                      </a:r>
                      <a:r>
                        <a:rPr kumimoji="0" lang="zh-CN" altLang="en-US" sz="2200" b="1" u="none" strike="noStrike" cap="none" normalizeH="0" baseline="0" dirty="0">
                          <a:ln>
                            <a:noFill/>
                          </a:ln>
                          <a:effectLst/>
                          <a:latin typeface="Arial" pitchFamily="34" charset="0"/>
                          <a:ea typeface="楷体_GB2312" pitchFamily="49" charset="-122"/>
                          <a:cs typeface="Arial" pitchFamily="34" charset="0"/>
                        </a:rPr>
                        <a:t>列名</a:t>
                      </a:r>
                      <a:r>
                        <a:rPr kumimoji="0" lang="en-US" altLang="zh-CN" sz="2200" b="1" u="none" strike="noStrike" cap="none" normalizeH="0" baseline="0" dirty="0">
                          <a:ln>
                            <a:noFill/>
                          </a:ln>
                          <a:effectLst/>
                          <a:latin typeface="Arial" pitchFamily="34" charset="0"/>
                          <a:ea typeface="楷体_GB2312" pitchFamily="49" charset="-122"/>
                          <a:cs typeface="Arial" pitchFamily="34" charset="0"/>
                        </a:rPr>
                        <a:t>&gt; )</a:t>
                      </a:r>
                      <a:endParaRPr kumimoji="0" lang="en-US" altLang="zh-CN" sz="2200" b="1" i="0" u="none" strike="noStrike" cap="none" normalizeH="0" baseline="0" dirty="0">
                        <a:ln>
                          <a:noFill/>
                        </a:ln>
                        <a:solidFill>
                          <a:srgbClr val="000000"/>
                        </a:solidFill>
                        <a:effectLst/>
                        <a:latin typeface="Arial" pitchFamily="34" charset="0"/>
                        <a:ea typeface="楷体_GB2312" pitchFamily="49" charset="-122"/>
                        <a:cs typeface="Arial" pitchFamily="34" charset="0"/>
                      </a:endParaRPr>
                    </a:p>
                  </a:txBody>
                  <a:tcPr marL="127345" marR="127345" horzOverflow="overflow"/>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dirty="0">
                          <a:ln>
                            <a:noFill/>
                          </a:ln>
                          <a:effectLst/>
                          <a:latin typeface="Arial" pitchFamily="34" charset="0"/>
                          <a:ea typeface="楷体_GB2312" pitchFamily="49" charset="-122"/>
                          <a:cs typeface="Arial" pitchFamily="34" charset="0"/>
                        </a:rPr>
                        <a:t>求列值最小值</a:t>
                      </a:r>
                      <a:endParaRPr kumimoji="0" lang="zh-CN" altLang="en-US" sz="2200" b="1" i="0" u="none" strike="noStrike" cap="none" normalizeH="0" baseline="0" dirty="0">
                        <a:ln>
                          <a:noFill/>
                        </a:ln>
                        <a:solidFill>
                          <a:srgbClr val="000000"/>
                        </a:solidFill>
                        <a:effectLst/>
                        <a:latin typeface="Arial" pitchFamily="34" charset="0"/>
                        <a:ea typeface="楷体_GB2312" pitchFamily="49" charset="-122"/>
                        <a:cs typeface="Arial" pitchFamily="34" charset="0"/>
                      </a:endParaRPr>
                    </a:p>
                  </a:txBody>
                  <a:tcPr marL="127345" marR="127345" horzOverflow="overflow"/>
                </a:tc>
                <a:extLst>
                  <a:ext uri="{0D108BD9-81ED-4DB2-BD59-A6C34878D82A}">
                    <a16:rowId xmlns:a16="http://schemas.microsoft.com/office/drawing/2014/main" xmlns="" val="10006"/>
                  </a:ext>
                </a:extLst>
              </a:tr>
            </a:tbl>
          </a:graphicData>
        </a:graphic>
      </p:graphicFrame>
      <p:sp>
        <p:nvSpPr>
          <p:cNvPr id="204803" name="Rectangle 3"/>
          <p:cNvSpPr>
            <a:spLocks noGrp="1" noChangeArrowheads="1"/>
          </p:cNvSpPr>
          <p:nvPr>
            <p:ph type="body" sz="half" idx="4294967295"/>
          </p:nvPr>
        </p:nvSpPr>
        <p:spPr>
          <a:xfrm>
            <a:off x="581108" y="5146881"/>
            <a:ext cx="11029783" cy="935037"/>
          </a:xfrm>
        </p:spPr>
        <p:txBody>
          <a:bodyPr>
            <a:noAutofit/>
          </a:bodyPr>
          <a:lstStyle/>
          <a:p>
            <a:pPr>
              <a:spcBef>
                <a:spcPts val="0"/>
              </a:spcBef>
              <a:spcAft>
                <a:spcPts val="0"/>
              </a:spcAft>
              <a:defRPr/>
            </a:pPr>
            <a:r>
              <a:rPr lang="en-US" altLang="zh-CN" sz="2000" dirty="0">
                <a:latin typeface="Times New Roman" panose="02020603050405020304" pitchFamily="18" charset="0"/>
                <a:cs typeface="Times New Roman" panose="02020603050405020304" pitchFamily="18" charset="0"/>
              </a:rPr>
              <a:t>SQL</a:t>
            </a:r>
            <a:r>
              <a:rPr lang="zh-CN" altLang="en-US" sz="2000" dirty="0">
                <a:latin typeface="Times New Roman" panose="02020603050405020304" pitchFamily="18" charset="0"/>
                <a:cs typeface="Times New Roman" panose="02020603050405020304" pitchFamily="18" charset="0"/>
              </a:rPr>
              <a:t>提供的聚合</a:t>
            </a:r>
            <a:r>
              <a:rPr lang="zh-CN" altLang="en-US" sz="2000" dirty="0" smtClean="0">
                <a:latin typeface="Times New Roman" panose="02020603050405020304" pitchFamily="18" charset="0"/>
                <a:cs typeface="Times New Roman" panose="02020603050405020304" pitchFamily="18" charset="0"/>
              </a:rPr>
              <a:t>函数</a:t>
            </a:r>
            <a:r>
              <a:rPr lang="zh-CN" altLang="zh-CN" sz="2000" dirty="0" smtClean="0">
                <a:latin typeface="Times New Roman" panose="02020603050405020304" pitchFamily="18" charset="0"/>
                <a:cs typeface="Times New Roman" panose="02020603050405020304" pitchFamily="18" charset="0"/>
              </a:rPr>
              <a:t>其</a:t>
            </a:r>
            <a:r>
              <a:rPr lang="zh-CN" altLang="zh-CN" sz="2000" dirty="0">
                <a:latin typeface="Times New Roman" panose="02020603050405020304" pitchFamily="18" charset="0"/>
                <a:cs typeface="Times New Roman" panose="02020603050405020304" pitchFamily="18" charset="0"/>
              </a:rPr>
              <a:t>作用是对一组值进行计算并返回一个统计结果。</a:t>
            </a:r>
            <a:endParaRPr lang="en-US" altLang="zh-CN" sz="2000" dirty="0">
              <a:latin typeface="Times New Roman" panose="02020603050405020304" pitchFamily="18" charset="0"/>
              <a:cs typeface="Times New Roman" panose="02020603050405020304" pitchFamily="18" charset="0"/>
            </a:endParaRPr>
          </a:p>
          <a:p>
            <a:pPr>
              <a:spcBef>
                <a:spcPts val="0"/>
              </a:spcBef>
              <a:spcAft>
                <a:spcPts val="0"/>
              </a:spcAft>
              <a:defRPr/>
            </a:pPr>
            <a:r>
              <a:rPr lang="zh-CN" altLang="en-US" sz="2000" dirty="0">
                <a:latin typeface="Times New Roman" panose="02020603050405020304" pitchFamily="18" charset="0"/>
                <a:cs typeface="Times New Roman" panose="02020603050405020304" pitchFamily="18" charset="0"/>
              </a:rPr>
              <a:t>注意</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1">
              <a:spcBef>
                <a:spcPts val="0"/>
              </a:spcBef>
              <a:spcAft>
                <a:spcPts val="0"/>
              </a:spcAft>
              <a:defRPr/>
            </a:pPr>
            <a:r>
              <a:rPr lang="zh-CN" altLang="en-US" sz="2000" dirty="0" smtClean="0">
                <a:latin typeface="Times New Roman" panose="02020603050405020304" pitchFamily="18" charset="0"/>
                <a:cs typeface="Times New Roman" panose="02020603050405020304" pitchFamily="18" charset="0"/>
              </a:rPr>
              <a:t>除</a:t>
            </a:r>
            <a:r>
              <a:rPr lang="en-US" altLang="zh-CN" sz="2000" dirty="0">
                <a:latin typeface="Times New Roman" panose="02020603050405020304" pitchFamily="18" charset="0"/>
                <a:cs typeface="Times New Roman" panose="02020603050405020304" pitchFamily="18" charset="0"/>
              </a:rPr>
              <a:t>COUNT</a:t>
            </a:r>
            <a:r>
              <a:rPr lang="zh-CN" altLang="en-US" sz="2000" dirty="0">
                <a:latin typeface="Times New Roman" panose="02020603050405020304" pitchFamily="18" charset="0"/>
                <a:cs typeface="Times New Roman" panose="02020603050405020304" pitchFamily="18" charset="0"/>
              </a:rPr>
              <a:t>（*）外，其他函数在计算过程中均忽略</a:t>
            </a:r>
            <a:r>
              <a:rPr lang="en-US" altLang="zh-CN" sz="2000" dirty="0">
                <a:latin typeface="Times New Roman" panose="02020603050405020304" pitchFamily="18" charset="0"/>
                <a:cs typeface="Times New Roman" panose="02020603050405020304" pitchFamily="18" charset="0"/>
              </a:rPr>
              <a:t>NULL</a:t>
            </a:r>
            <a:r>
              <a:rPr lang="zh-CN" altLang="en-US" sz="2000" dirty="0" smtClean="0">
                <a:latin typeface="Times New Roman" panose="02020603050405020304" pitchFamily="18" charset="0"/>
                <a:cs typeface="Times New Roman" panose="02020603050405020304" pitchFamily="18" charset="0"/>
              </a:rPr>
              <a:t>值</a:t>
            </a:r>
            <a:endParaRPr lang="en-US" altLang="zh-CN" sz="2000" dirty="0" smtClean="0">
              <a:latin typeface="Times New Roman" panose="02020603050405020304" pitchFamily="18" charset="0"/>
              <a:cs typeface="Times New Roman" panose="02020603050405020304" pitchFamily="18" charset="0"/>
            </a:endParaRPr>
          </a:p>
          <a:p>
            <a:pPr lvl="1">
              <a:spcBef>
                <a:spcPts val="0"/>
              </a:spcBef>
              <a:spcAft>
                <a:spcPts val="0"/>
              </a:spcAft>
              <a:defRPr/>
            </a:pPr>
            <a:r>
              <a:rPr lang="en-US" altLang="zh-CN" sz="2000" dirty="0" smtClean="0">
                <a:latin typeface="Times New Roman" panose="02020603050405020304" pitchFamily="18" charset="0"/>
                <a:cs typeface="Times New Roman" panose="02020603050405020304" pitchFamily="18" charset="0"/>
              </a:rPr>
              <a:t>DISTINCT</a:t>
            </a:r>
            <a:r>
              <a:rPr lang="zh-CN" altLang="en-US" sz="2000" dirty="0" smtClean="0">
                <a:latin typeface="Times New Roman" panose="02020603050405020304" pitchFamily="18" charset="0"/>
                <a:cs typeface="Times New Roman" panose="02020603050405020304" pitchFamily="18" charset="0"/>
              </a:rPr>
              <a:t>作用是消除重复值</a:t>
            </a:r>
            <a:endParaRPr lang="zh-CN" altLang="en-US" sz="2000" dirty="0">
              <a:latin typeface="Times New Roman" panose="02020603050405020304" pitchFamily="18" charset="0"/>
              <a:cs typeface="Times New Roman" panose="02020603050405020304" pitchFamily="18" charset="0"/>
            </a:endParaRPr>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771129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dirty="0" smtClean="0"/>
              <a:t>汇总数据示例</a:t>
            </a:r>
            <a:endParaRPr lang="en-US" altLang="zh-CN" dirty="0"/>
          </a:p>
        </p:txBody>
      </p:sp>
      <p:sp>
        <p:nvSpPr>
          <p:cNvPr id="50179" name="Rectangle 3"/>
          <p:cNvSpPr>
            <a:spLocks noGrp="1" noChangeArrowheads="1"/>
          </p:cNvSpPr>
          <p:nvPr>
            <p:ph idx="1"/>
          </p:nvPr>
        </p:nvSpPr>
        <p:spPr/>
        <p:txBody>
          <a:bodyPr/>
          <a:lstStyle/>
          <a:p>
            <a:r>
              <a:rPr lang="zh-CN" altLang="en-US" dirty="0" smtClean="0"/>
              <a:t>例</a:t>
            </a:r>
            <a:r>
              <a:rPr lang="en-US" altLang="zh-CN" dirty="0" smtClean="0"/>
              <a:t>5-28 </a:t>
            </a:r>
            <a:r>
              <a:rPr lang="zh-CN" altLang="en-US" dirty="0" smtClean="0"/>
              <a:t>统计学生总人数。</a:t>
            </a:r>
          </a:p>
          <a:p>
            <a:pPr marL="324000" lvl="1" indent="0">
              <a:buNone/>
            </a:pPr>
            <a:r>
              <a:rPr lang="en-US" altLang="zh-CN" dirty="0" smtClean="0"/>
              <a:t>SELECT COUNT(*) </a:t>
            </a:r>
            <a:r>
              <a:rPr lang="zh-CN" altLang="en-US" dirty="0" smtClean="0"/>
              <a:t>总人数 </a:t>
            </a:r>
            <a:r>
              <a:rPr lang="en-US" altLang="zh-CN" dirty="0" smtClean="0"/>
              <a:t>FROM Student </a:t>
            </a:r>
          </a:p>
          <a:p>
            <a:r>
              <a:rPr lang="zh-CN" altLang="en-US" dirty="0" smtClean="0"/>
              <a:t>例</a:t>
            </a:r>
            <a:r>
              <a:rPr lang="en-US" altLang="zh-CN" dirty="0" smtClean="0"/>
              <a:t>5-29 </a:t>
            </a:r>
            <a:r>
              <a:rPr lang="zh-CN" altLang="en-US" dirty="0" smtClean="0"/>
              <a:t>统计选修了课程的学生的人数。</a:t>
            </a:r>
          </a:p>
          <a:p>
            <a:pPr marL="324000" lvl="1" indent="0">
              <a:buNone/>
            </a:pPr>
            <a:r>
              <a:rPr lang="en-US" altLang="zh-CN" dirty="0" smtClean="0"/>
              <a:t>SELECT COUNT (DISTINCT </a:t>
            </a:r>
            <a:r>
              <a:rPr lang="en-US" altLang="zh-CN" dirty="0" err="1" smtClean="0"/>
              <a:t>Sno</a:t>
            </a:r>
            <a:r>
              <a:rPr lang="en-US" altLang="zh-CN" dirty="0" smtClean="0"/>
              <a:t>)  </a:t>
            </a:r>
            <a:r>
              <a:rPr lang="zh-CN" altLang="en-US" dirty="0" smtClean="0"/>
              <a:t>选修了课程人数</a:t>
            </a:r>
            <a:endParaRPr lang="en-US" altLang="zh-CN" dirty="0" smtClean="0"/>
          </a:p>
          <a:p>
            <a:pPr marL="324000" lvl="1" indent="0">
              <a:buNone/>
            </a:pPr>
            <a:r>
              <a:rPr lang="en-US" altLang="zh-CN" dirty="0" smtClean="0"/>
              <a:t>FROM SC</a:t>
            </a:r>
          </a:p>
          <a:p>
            <a:r>
              <a:rPr lang="zh-CN" altLang="en-US" dirty="0" smtClean="0"/>
              <a:t>例</a:t>
            </a:r>
            <a:r>
              <a:rPr lang="en-US" altLang="zh-CN" dirty="0" smtClean="0"/>
              <a:t>5-30 </a:t>
            </a:r>
            <a:r>
              <a:rPr lang="zh-CN" altLang="en-US" dirty="0" smtClean="0"/>
              <a:t>计算</a:t>
            </a:r>
            <a:r>
              <a:rPr lang="en-US" altLang="zh-CN" dirty="0" smtClean="0"/>
              <a:t>0811101</a:t>
            </a:r>
            <a:r>
              <a:rPr lang="zh-CN" altLang="en-US" dirty="0" smtClean="0"/>
              <a:t>号学生的考试总成绩。</a:t>
            </a:r>
          </a:p>
          <a:p>
            <a:pPr marL="324000" lvl="1" indent="0">
              <a:buNone/>
            </a:pPr>
            <a:r>
              <a:rPr lang="en-US" altLang="zh-CN" dirty="0" smtClean="0"/>
              <a:t>SELECT SUM(Grade) </a:t>
            </a:r>
            <a:r>
              <a:rPr lang="zh-CN" altLang="en-US" dirty="0" smtClean="0"/>
              <a:t>总成绩</a:t>
            </a:r>
            <a:r>
              <a:rPr lang="en-US" altLang="zh-CN" dirty="0" smtClean="0"/>
              <a:t> FROM SC </a:t>
            </a:r>
          </a:p>
          <a:p>
            <a:pPr marL="324000" lvl="1" indent="0">
              <a:buNone/>
            </a:pPr>
            <a:r>
              <a:rPr lang="en-US" altLang="zh-CN" dirty="0" smtClean="0"/>
              <a:t> WHERE </a:t>
            </a:r>
            <a:r>
              <a:rPr lang="en-US" altLang="zh-CN" dirty="0" err="1" smtClean="0"/>
              <a:t>Sno</a:t>
            </a:r>
            <a:r>
              <a:rPr lang="en-US" altLang="zh-CN" dirty="0" smtClean="0"/>
              <a:t> = '0811101' </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2581409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dirty="0" smtClean="0"/>
              <a:t>汇总数据示例</a:t>
            </a:r>
            <a:endParaRPr lang="zh-CN" altLang="en-US" dirty="0"/>
          </a:p>
        </p:txBody>
      </p:sp>
      <p:sp>
        <p:nvSpPr>
          <p:cNvPr id="51203" name="Rectangle 3"/>
          <p:cNvSpPr>
            <a:spLocks noGrp="1" noChangeArrowheads="1"/>
          </p:cNvSpPr>
          <p:nvPr>
            <p:ph idx="1"/>
          </p:nvPr>
        </p:nvSpPr>
        <p:spPr/>
        <p:txBody>
          <a:bodyPr/>
          <a:lstStyle/>
          <a:p>
            <a:r>
              <a:rPr lang="zh-CN" altLang="en-US" dirty="0" smtClean="0"/>
              <a:t>例</a:t>
            </a:r>
            <a:r>
              <a:rPr lang="en-US" altLang="zh-CN" dirty="0" smtClean="0"/>
              <a:t>5-31 </a:t>
            </a:r>
            <a:r>
              <a:rPr lang="zh-CN" altLang="en-US" dirty="0" smtClean="0"/>
              <a:t>计算</a:t>
            </a:r>
            <a:r>
              <a:rPr lang="en-US" altLang="zh-CN" dirty="0" smtClean="0"/>
              <a:t>C001</a:t>
            </a:r>
            <a:r>
              <a:rPr lang="zh-CN" altLang="en-US" dirty="0" smtClean="0"/>
              <a:t>课程学生的考试平均成绩。</a:t>
            </a:r>
          </a:p>
          <a:p>
            <a:pPr marL="324000" lvl="1" indent="0">
              <a:buNone/>
            </a:pPr>
            <a:r>
              <a:rPr lang="en-US" altLang="zh-CN" dirty="0" smtClean="0"/>
              <a:t>SELECT AVG(Grade) </a:t>
            </a:r>
            <a:r>
              <a:rPr lang="zh-CN" altLang="en-US" dirty="0" smtClean="0"/>
              <a:t>平均成绩</a:t>
            </a:r>
            <a:r>
              <a:rPr lang="en-US" altLang="zh-CN" dirty="0" smtClean="0"/>
              <a:t> FROM SC </a:t>
            </a:r>
          </a:p>
          <a:p>
            <a:pPr marL="324000" lvl="1" indent="0">
              <a:buNone/>
            </a:pPr>
            <a:r>
              <a:rPr lang="en-US" altLang="zh-CN" dirty="0" smtClean="0"/>
              <a:t>WHERE </a:t>
            </a:r>
            <a:r>
              <a:rPr lang="en-US" altLang="zh-CN" dirty="0" err="1" smtClean="0"/>
              <a:t>Cno</a:t>
            </a:r>
            <a:r>
              <a:rPr lang="en-US" altLang="zh-CN" dirty="0" smtClean="0"/>
              <a:t>='C001'</a:t>
            </a:r>
          </a:p>
          <a:p>
            <a:r>
              <a:rPr lang="zh-CN" altLang="en-US" dirty="0" smtClean="0"/>
              <a:t>例</a:t>
            </a:r>
            <a:r>
              <a:rPr lang="en-US" altLang="zh-CN" dirty="0" smtClean="0"/>
              <a:t>5-32 </a:t>
            </a:r>
            <a:r>
              <a:rPr lang="zh-CN" altLang="en-US" dirty="0" smtClean="0"/>
              <a:t>查询</a:t>
            </a:r>
            <a:r>
              <a:rPr lang="en-US" altLang="zh-CN" dirty="0" smtClean="0"/>
              <a:t>C001</a:t>
            </a:r>
            <a:r>
              <a:rPr lang="zh-CN" altLang="en-US" dirty="0" smtClean="0"/>
              <a:t>课程的最高分和最低分。</a:t>
            </a:r>
            <a:endParaRPr lang="en-US" altLang="zh-CN" dirty="0" smtClean="0"/>
          </a:p>
          <a:p>
            <a:pPr marL="324000" lvl="1" indent="0">
              <a:buNone/>
            </a:pPr>
            <a:r>
              <a:rPr lang="en-US" altLang="zh-CN" dirty="0" smtClean="0"/>
              <a:t>SELECT MAX(Grade)  </a:t>
            </a:r>
            <a:r>
              <a:rPr lang="zh-CN" altLang="en-US" dirty="0" smtClean="0"/>
              <a:t>最高分</a:t>
            </a:r>
            <a:r>
              <a:rPr lang="en-US" altLang="zh-CN" dirty="0" smtClean="0"/>
              <a:t>, MIN(Grade)  </a:t>
            </a:r>
            <a:r>
              <a:rPr lang="zh-CN" altLang="en-US" dirty="0" smtClean="0"/>
              <a:t>最低分</a:t>
            </a:r>
            <a:r>
              <a:rPr lang="en-US" altLang="zh-CN" dirty="0" smtClean="0"/>
              <a:t> </a:t>
            </a:r>
          </a:p>
          <a:p>
            <a:pPr marL="324000" lvl="1" indent="0">
              <a:buNone/>
            </a:pPr>
            <a:r>
              <a:rPr lang="en-US" altLang="zh-CN" dirty="0" smtClean="0"/>
              <a:t>FROM SC WHERE </a:t>
            </a:r>
            <a:r>
              <a:rPr lang="en-US" altLang="zh-CN" dirty="0" err="1" smtClean="0"/>
              <a:t>Cno</a:t>
            </a:r>
            <a:r>
              <a:rPr lang="en-US" altLang="zh-CN" dirty="0" smtClean="0"/>
              <a:t>='C001'</a:t>
            </a:r>
          </a:p>
          <a:p>
            <a:r>
              <a:rPr lang="zh-CN" altLang="en-US" dirty="0" smtClean="0"/>
              <a:t>注意：计算函数不能出现在</a:t>
            </a:r>
            <a:r>
              <a:rPr lang="en-US" altLang="zh-CN" dirty="0" smtClean="0"/>
              <a:t>WHERE</a:t>
            </a:r>
            <a:r>
              <a:rPr lang="zh-CN" altLang="en-US" dirty="0" smtClean="0"/>
              <a:t>子句中。 </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2959692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dirty="0" smtClean="0"/>
              <a:t>思考统计中的问题</a:t>
            </a:r>
            <a:endParaRPr lang="zh-CN" altLang="en-US" dirty="0"/>
          </a:p>
        </p:txBody>
      </p:sp>
      <p:sp>
        <p:nvSpPr>
          <p:cNvPr id="52227" name="Rectangle 7"/>
          <p:cNvSpPr>
            <a:spLocks noGrp="1" noChangeArrowheads="1"/>
          </p:cNvSpPr>
          <p:nvPr>
            <p:ph idx="1"/>
          </p:nvPr>
        </p:nvSpPr>
        <p:spPr/>
        <p:txBody>
          <a:bodyPr/>
          <a:lstStyle/>
          <a:p>
            <a:r>
              <a:rPr lang="zh-CN" altLang="en-US" dirty="0" smtClean="0"/>
              <a:t>如果统计学生表中学生的总人数，则执行</a:t>
            </a:r>
            <a:r>
              <a:rPr lang="en-US" altLang="zh-CN" dirty="0" smtClean="0"/>
              <a:t>SQL</a:t>
            </a:r>
            <a:r>
              <a:rPr lang="zh-CN" altLang="en-US" dirty="0" smtClean="0"/>
              <a:t>语句如下：</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227331" name="Rectangle 3"/>
          <p:cNvSpPr>
            <a:spLocks noChangeArrowheads="1"/>
          </p:cNvSpPr>
          <p:nvPr/>
        </p:nvSpPr>
        <p:spPr bwMode="auto">
          <a:xfrm>
            <a:off x="1728682" y="4076700"/>
            <a:ext cx="7416800" cy="1296988"/>
          </a:xfrm>
          <a:prstGeom prst="rect">
            <a:avLst/>
          </a:prstGeom>
          <a:ln>
            <a:headEnd/>
            <a:tailEnd/>
          </a:ln>
          <a:effectLst>
            <a:outerShdw blurRad="40000" dist="20000" dir="5400000" rotWithShape="0">
              <a:srgbClr val="000000">
                <a:alpha val="38000"/>
              </a:srgbClr>
            </a:outerShdw>
            <a:reflection blurRad="6350" stA="50000" endA="300" endPos="38500" dist="50800" dir="5400000" sy="-100000" algn="bl" rotWithShape="0"/>
          </a:effectLst>
        </p:spPr>
        <p:style>
          <a:lnRef idx="1">
            <a:schemeClr val="accent3"/>
          </a:lnRef>
          <a:fillRef idx="2">
            <a:schemeClr val="accent3"/>
          </a:fillRef>
          <a:effectRef idx="1">
            <a:schemeClr val="accent3"/>
          </a:effectRef>
          <a:fontRef idx="minor">
            <a:schemeClr val="dk1"/>
          </a:fontRef>
        </p:style>
        <p:txBody>
          <a:bodyPr wrap="none" anchor="ctr"/>
          <a:lstStyle/>
          <a:p>
            <a:pPr>
              <a:lnSpc>
                <a:spcPct val="125000"/>
              </a:lnSpc>
              <a:spcBef>
                <a:spcPct val="15000"/>
              </a:spcBef>
              <a:defRPr/>
            </a:pPr>
            <a:r>
              <a:rPr lang="zh-CN" altLang="en-US" sz="2600" b="1">
                <a:solidFill>
                  <a:schemeClr val="tx1"/>
                </a:solidFill>
                <a:latin typeface="Arial" charset="0"/>
                <a:ea typeface="楷体_GB2312" pitchFamily="49" charset="-122"/>
              </a:rPr>
              <a:t>如果不是统计学生总人数，</a:t>
            </a:r>
            <a:r>
              <a:rPr lang="zh-CN" altLang="zh-CN" sz="2600" b="1">
                <a:solidFill>
                  <a:schemeClr val="tx1"/>
                </a:solidFill>
                <a:latin typeface="Arial" charset="0"/>
                <a:ea typeface="楷体_GB2312" pitchFamily="49" charset="-122"/>
              </a:rPr>
              <a:t>而是想求每一个</a:t>
            </a:r>
            <a:r>
              <a:rPr lang="zh-CN" altLang="en-US" sz="2600" b="1">
                <a:solidFill>
                  <a:schemeClr val="tx1"/>
                </a:solidFill>
                <a:latin typeface="Arial" charset="0"/>
                <a:ea typeface="楷体_GB2312" pitchFamily="49" charset="-122"/>
              </a:rPr>
              <a:t>专业</a:t>
            </a:r>
            <a:r>
              <a:rPr lang="zh-CN" altLang="zh-CN" sz="2600" b="1">
                <a:solidFill>
                  <a:schemeClr val="tx1"/>
                </a:solidFill>
                <a:latin typeface="Arial" charset="0"/>
                <a:ea typeface="楷体_GB2312" pitchFamily="49" charset="-122"/>
              </a:rPr>
              <a:t>的</a:t>
            </a:r>
            <a:endParaRPr lang="zh-CN" altLang="en-US" sz="2600" b="1">
              <a:solidFill>
                <a:schemeClr val="tx1"/>
              </a:solidFill>
              <a:latin typeface="Arial" charset="0"/>
              <a:ea typeface="楷体_GB2312" pitchFamily="49" charset="-122"/>
            </a:endParaRPr>
          </a:p>
          <a:p>
            <a:pPr>
              <a:lnSpc>
                <a:spcPct val="125000"/>
              </a:lnSpc>
              <a:spcBef>
                <a:spcPct val="15000"/>
              </a:spcBef>
              <a:defRPr/>
            </a:pPr>
            <a:r>
              <a:rPr lang="zh-CN" altLang="zh-CN" sz="2600" b="1">
                <a:solidFill>
                  <a:schemeClr val="tx1"/>
                </a:solidFill>
                <a:latin typeface="Arial" charset="0"/>
                <a:ea typeface="楷体_GB2312" pitchFamily="49" charset="-122"/>
              </a:rPr>
              <a:t>学生人数，</a:t>
            </a:r>
            <a:r>
              <a:rPr lang="zh-CN" altLang="en-US" sz="2600" b="1">
                <a:solidFill>
                  <a:schemeClr val="tx1"/>
                </a:solidFill>
                <a:latin typeface="Arial" charset="0"/>
                <a:ea typeface="楷体_GB2312" pitchFamily="49" charset="-122"/>
              </a:rPr>
              <a:t>怎么办？</a:t>
            </a:r>
          </a:p>
        </p:txBody>
      </p:sp>
      <p:grpSp>
        <p:nvGrpSpPr>
          <p:cNvPr id="227332" name="Group 4"/>
          <p:cNvGrpSpPr>
            <a:grpSpLocks/>
          </p:cNvGrpSpPr>
          <p:nvPr/>
        </p:nvGrpSpPr>
        <p:grpSpPr bwMode="auto">
          <a:xfrm>
            <a:off x="1728633" y="2805114"/>
            <a:ext cx="7343775" cy="796925"/>
            <a:chOff x="612" y="1375"/>
            <a:chExt cx="4626" cy="502"/>
          </a:xfrm>
        </p:grpSpPr>
        <p:sp>
          <p:nvSpPr>
            <p:cNvPr id="52234" name="Rectangle 5"/>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5" name="Rectangle 6"/>
            <p:cNvSpPr>
              <a:spLocks noChangeArrowheads="1"/>
            </p:cNvSpPr>
            <p:nvPr/>
          </p:nvSpPr>
          <p:spPr bwMode="auto">
            <a:xfrm>
              <a:off x="612" y="1429"/>
              <a:ext cx="4626" cy="448"/>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lIns="90488" tIns="44450" rIns="90488" bIns="44450">
              <a:spAutoFit/>
            </a:bodyPr>
            <a:lstStyle/>
            <a:p>
              <a:pPr eaLnBrk="1" hangingPunct="1"/>
              <a:endParaRPr lang="zh-CN" altLang="en-US" sz="800" b="1">
                <a:latin typeface="Arial" charset="0"/>
              </a:endParaRPr>
            </a:p>
            <a:p>
              <a:pPr eaLnBrk="1" hangingPunct="1"/>
              <a:r>
                <a:rPr lang="en-US" altLang="zh-CN" sz="2400" b="1">
                  <a:latin typeface="Arial" charset="0"/>
                </a:rPr>
                <a:t>SELECT </a:t>
              </a:r>
              <a:r>
                <a:rPr lang="en-US" altLang="zh-CN" sz="2400" b="1">
                  <a:solidFill>
                    <a:srgbClr val="0000FF"/>
                  </a:solidFill>
                  <a:latin typeface="Arial" charset="0"/>
                </a:rPr>
                <a:t>COUNT(*)</a:t>
              </a:r>
              <a:r>
                <a:rPr lang="en-US" altLang="zh-CN" sz="2400" b="1">
                  <a:latin typeface="Arial" charset="0"/>
                </a:rPr>
                <a:t> AS </a:t>
              </a:r>
              <a:r>
                <a:rPr lang="zh-CN" altLang="en-US" sz="2400" b="1">
                  <a:latin typeface="Arial" charset="0"/>
                </a:rPr>
                <a:t>总人数 </a:t>
              </a:r>
              <a:r>
                <a:rPr lang="en-US" altLang="zh-CN" sz="2400" b="1">
                  <a:latin typeface="Arial" charset="0"/>
                </a:rPr>
                <a:t>FROM Student</a:t>
              </a:r>
            </a:p>
            <a:p>
              <a:pPr eaLnBrk="1" hangingPunct="1"/>
              <a:endParaRPr lang="zh-CN" altLang="en-US" sz="800" b="1">
                <a:latin typeface="Arial" charset="0"/>
              </a:endParaRPr>
            </a:p>
          </p:txBody>
        </p:sp>
      </p:grpSp>
      <p:sp>
        <p:nvSpPr>
          <p:cNvPr id="227337" name="AutoShape 9"/>
          <p:cNvSpPr>
            <a:spLocks noChangeArrowheads="1"/>
          </p:cNvSpPr>
          <p:nvPr/>
        </p:nvSpPr>
        <p:spPr bwMode="auto">
          <a:xfrm>
            <a:off x="4897282" y="3690939"/>
            <a:ext cx="863600" cy="936625"/>
          </a:xfrm>
          <a:prstGeom prst="downArrow">
            <a:avLst>
              <a:gd name="adj1" fmla="val 50731"/>
              <a:gd name="adj2" fmla="val 44964"/>
            </a:avLst>
          </a:prstGeom>
          <a:gradFill rotWithShape="1">
            <a:gsLst>
              <a:gs pos="0">
                <a:schemeClr val="bg1"/>
              </a:gs>
              <a:gs pos="100000">
                <a:schemeClr val="accent1"/>
              </a:gs>
            </a:gsLst>
            <a:lin ang="0" scaled="1"/>
          </a:gradFill>
          <a:ln w="9525">
            <a:solidFill>
              <a:schemeClr val="tx1"/>
            </a:solidFill>
            <a:miter lim="800000"/>
            <a:headEnd/>
            <a:tailEnd/>
          </a:ln>
          <a:effectLst>
            <a:outerShdw dist="63500" dir="3187806" algn="ctr" rotWithShape="0">
              <a:srgbClr val="C0C0C0"/>
            </a:outerShdw>
          </a:effectLst>
        </p:spPr>
        <p:txBody>
          <a:bodyPr wrap="none" anchor="ctr"/>
          <a:lstStyle/>
          <a:p>
            <a:endParaRPr lang="zh-CN" altLang="en-US"/>
          </a:p>
        </p:txBody>
      </p:sp>
      <p:sp>
        <p:nvSpPr>
          <p:cNvPr id="52232" name="Rectangle 10">
            <a:hlinkClick r:id="rId2" action="ppaction://hlinksldjump"/>
          </p:cNvPr>
          <p:cNvSpPr>
            <a:spLocks noChangeArrowheads="1"/>
          </p:cNvSpPr>
          <p:nvPr/>
        </p:nvSpPr>
        <p:spPr bwMode="auto">
          <a:xfrm>
            <a:off x="7057870" y="3068638"/>
            <a:ext cx="10795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27339" name="Picture 11"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558" y="4652964"/>
            <a:ext cx="2519363"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1767741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nodeType="clickEffect">
                                  <p:stCondLst>
                                    <p:cond delay="0"/>
                                  </p:stCondLst>
                                  <p:childTnLst>
                                    <p:set>
                                      <p:cBhvr>
                                        <p:cTn id="6" dur="1" fill="hold">
                                          <p:stCondLst>
                                            <p:cond delay="0"/>
                                          </p:stCondLst>
                                        </p:cTn>
                                        <p:tgtEl>
                                          <p:spTgt spid="227332"/>
                                        </p:tgtEl>
                                        <p:attrNameLst>
                                          <p:attrName>style.visibility</p:attrName>
                                        </p:attrNameLst>
                                      </p:cBhvr>
                                      <p:to>
                                        <p:strVal val="visible"/>
                                      </p:to>
                                    </p:set>
                                    <p:animEffect transition="in" filter="fade">
                                      <p:cBhvr>
                                        <p:cTn id="7" dur="800" decel="100000"/>
                                        <p:tgtEl>
                                          <p:spTgt spid="227332"/>
                                        </p:tgtEl>
                                      </p:cBhvr>
                                    </p:animEffect>
                                    <p:anim calcmode="lin" valueType="num">
                                      <p:cBhvr>
                                        <p:cTn id="8" dur="800" decel="100000" fill="hold"/>
                                        <p:tgtEl>
                                          <p:spTgt spid="227332"/>
                                        </p:tgtEl>
                                        <p:attrNameLst>
                                          <p:attrName>style.rotation</p:attrName>
                                        </p:attrNameLst>
                                      </p:cBhvr>
                                      <p:tavLst>
                                        <p:tav tm="0">
                                          <p:val>
                                            <p:fltVal val="-90"/>
                                          </p:val>
                                        </p:tav>
                                        <p:tav tm="100000">
                                          <p:val>
                                            <p:fltVal val="0"/>
                                          </p:val>
                                        </p:tav>
                                      </p:tavLst>
                                    </p:anim>
                                    <p:anim calcmode="lin" valueType="num">
                                      <p:cBhvr>
                                        <p:cTn id="9" dur="800" decel="100000" fill="hold"/>
                                        <p:tgtEl>
                                          <p:spTgt spid="227332"/>
                                        </p:tgtEl>
                                        <p:attrNameLst>
                                          <p:attrName>ppt_x</p:attrName>
                                        </p:attrNameLst>
                                      </p:cBhvr>
                                      <p:tavLst>
                                        <p:tav tm="0">
                                          <p:val>
                                            <p:strVal val="#ppt_x+0.4"/>
                                          </p:val>
                                        </p:tav>
                                        <p:tav tm="100000">
                                          <p:val>
                                            <p:strVal val="#ppt_x-0.05"/>
                                          </p:val>
                                        </p:tav>
                                      </p:tavLst>
                                    </p:anim>
                                    <p:anim calcmode="lin" valueType="num">
                                      <p:cBhvr>
                                        <p:cTn id="10" dur="800" decel="100000" fill="hold"/>
                                        <p:tgtEl>
                                          <p:spTgt spid="22733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2733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27332"/>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227337"/>
                                        </p:tgtEl>
                                        <p:attrNameLst>
                                          <p:attrName>style.visibility</p:attrName>
                                        </p:attrNameLst>
                                      </p:cBhvr>
                                      <p:to>
                                        <p:strVal val="visible"/>
                                      </p:to>
                                    </p:set>
                                    <p:anim calcmode="lin" valueType="num">
                                      <p:cBhvr>
                                        <p:cTn id="17" dur="500" fill="hold"/>
                                        <p:tgtEl>
                                          <p:spTgt spid="227337"/>
                                        </p:tgtEl>
                                        <p:attrNameLst>
                                          <p:attrName>ppt_x</p:attrName>
                                        </p:attrNameLst>
                                      </p:cBhvr>
                                      <p:tavLst>
                                        <p:tav tm="0">
                                          <p:val>
                                            <p:strVal val="#ppt_x"/>
                                          </p:val>
                                        </p:tav>
                                        <p:tav tm="100000">
                                          <p:val>
                                            <p:strVal val="#ppt_x"/>
                                          </p:val>
                                        </p:tav>
                                      </p:tavLst>
                                    </p:anim>
                                    <p:anim calcmode="lin" valueType="num">
                                      <p:cBhvr>
                                        <p:cTn id="18" dur="500" fill="hold"/>
                                        <p:tgtEl>
                                          <p:spTgt spid="227337"/>
                                        </p:tgtEl>
                                        <p:attrNameLst>
                                          <p:attrName>ppt_y</p:attrName>
                                        </p:attrNameLst>
                                      </p:cBhvr>
                                      <p:tavLst>
                                        <p:tav tm="0">
                                          <p:val>
                                            <p:strVal val="#ppt_y-#ppt_h/2"/>
                                          </p:val>
                                        </p:tav>
                                        <p:tav tm="100000">
                                          <p:val>
                                            <p:strVal val="#ppt_y"/>
                                          </p:val>
                                        </p:tav>
                                      </p:tavLst>
                                    </p:anim>
                                    <p:anim calcmode="lin" valueType="num">
                                      <p:cBhvr>
                                        <p:cTn id="19" dur="500" fill="hold"/>
                                        <p:tgtEl>
                                          <p:spTgt spid="227337"/>
                                        </p:tgtEl>
                                        <p:attrNameLst>
                                          <p:attrName>ppt_w</p:attrName>
                                        </p:attrNameLst>
                                      </p:cBhvr>
                                      <p:tavLst>
                                        <p:tav tm="0">
                                          <p:val>
                                            <p:strVal val="#ppt_w"/>
                                          </p:val>
                                        </p:tav>
                                        <p:tav tm="100000">
                                          <p:val>
                                            <p:strVal val="#ppt_w"/>
                                          </p:val>
                                        </p:tav>
                                      </p:tavLst>
                                    </p:anim>
                                    <p:anim calcmode="lin" valueType="num">
                                      <p:cBhvr>
                                        <p:cTn id="20" dur="500" fill="hold"/>
                                        <p:tgtEl>
                                          <p:spTgt spid="227337"/>
                                        </p:tgtEl>
                                        <p:attrNameLst>
                                          <p:attrName>ppt_h</p:attrName>
                                        </p:attrNameLst>
                                      </p:cBhvr>
                                      <p:tavLst>
                                        <p:tav tm="0">
                                          <p:val>
                                            <p:fltVal val="0"/>
                                          </p:val>
                                        </p:tav>
                                        <p:tav tm="100000">
                                          <p:val>
                                            <p:strVal val="#ppt_h"/>
                                          </p:val>
                                        </p:tav>
                                      </p:tavLst>
                                    </p:anim>
                                  </p:childTnLst>
                                </p:cTn>
                              </p:par>
                            </p:childTnLst>
                          </p:cTn>
                        </p:par>
                        <p:par>
                          <p:cTn id="21" fill="hold" nodeType="afterGroup">
                            <p:stCondLst>
                              <p:cond delay="500"/>
                            </p:stCondLst>
                            <p:childTnLst>
                              <p:par>
                                <p:cTn id="22" presetID="9" presetClass="entr" presetSubtype="0" fill="hold" nodeType="afterEffect">
                                  <p:stCondLst>
                                    <p:cond delay="0"/>
                                  </p:stCondLst>
                                  <p:childTnLst>
                                    <p:set>
                                      <p:cBhvr>
                                        <p:cTn id="23" dur="1" fill="hold">
                                          <p:stCondLst>
                                            <p:cond delay="0"/>
                                          </p:stCondLst>
                                        </p:cTn>
                                        <p:tgtEl>
                                          <p:spTgt spid="227339"/>
                                        </p:tgtEl>
                                        <p:attrNameLst>
                                          <p:attrName>style.visibility</p:attrName>
                                        </p:attrNameLst>
                                      </p:cBhvr>
                                      <p:to>
                                        <p:strVal val="visible"/>
                                      </p:to>
                                    </p:set>
                                    <p:animEffect transition="in" filter="dissolve">
                                      <p:cBhvr>
                                        <p:cTn id="24" dur="500"/>
                                        <p:tgtEl>
                                          <p:spTgt spid="22733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xit" presetSubtype="10" fill="hold" grpId="1" nodeType="clickEffect">
                                  <p:stCondLst>
                                    <p:cond delay="0"/>
                                  </p:stCondLst>
                                  <p:childTnLst>
                                    <p:animEffect transition="out" filter="blinds(horizontal)">
                                      <p:cBhvr>
                                        <p:cTn id="28" dur="500"/>
                                        <p:tgtEl>
                                          <p:spTgt spid="227337"/>
                                        </p:tgtEl>
                                      </p:cBhvr>
                                    </p:animEffect>
                                    <p:set>
                                      <p:cBhvr>
                                        <p:cTn id="29" dur="1" fill="hold">
                                          <p:stCondLst>
                                            <p:cond delay="499"/>
                                          </p:stCondLst>
                                        </p:cTn>
                                        <p:tgtEl>
                                          <p:spTgt spid="227337"/>
                                        </p:tgtEl>
                                        <p:attrNameLst>
                                          <p:attrName>style.visibility</p:attrName>
                                        </p:attrNameLst>
                                      </p:cBhvr>
                                      <p:to>
                                        <p:strVal val="hidden"/>
                                      </p:to>
                                    </p:set>
                                  </p:childTnLst>
                                </p:cTn>
                              </p:par>
                            </p:childTnLst>
                          </p:cTn>
                        </p:par>
                        <p:par>
                          <p:cTn id="30" fill="hold" nodeType="afterGroup">
                            <p:stCondLst>
                              <p:cond delay="500"/>
                            </p:stCondLst>
                            <p:childTnLst>
                              <p:par>
                                <p:cTn id="31" presetID="1" presetClass="exit" presetSubtype="0" fill="hold" nodeType="afterEffect">
                                  <p:stCondLst>
                                    <p:cond delay="0"/>
                                  </p:stCondLst>
                                  <p:childTnLst>
                                    <p:set>
                                      <p:cBhvr>
                                        <p:cTn id="32" dur="1" fill="hold">
                                          <p:stCondLst>
                                            <p:cond delay="0"/>
                                          </p:stCondLst>
                                        </p:cTn>
                                        <p:tgtEl>
                                          <p:spTgt spid="227339"/>
                                        </p:tgtEl>
                                        <p:attrNameLst>
                                          <p:attrName>style.visibility</p:attrName>
                                        </p:attrNameLst>
                                      </p:cBhvr>
                                      <p:to>
                                        <p:strVal val="hidden"/>
                                      </p:to>
                                    </p:set>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227331"/>
                                        </p:tgtEl>
                                        <p:attrNameLst>
                                          <p:attrName>style.visibility</p:attrName>
                                        </p:attrNameLst>
                                      </p:cBhvr>
                                      <p:to>
                                        <p:strVal val="visible"/>
                                      </p:to>
                                    </p:set>
                                    <p:anim calcmode="lin" valueType="num">
                                      <p:cBhvr additive="base">
                                        <p:cTn id="36" dur="500" fill="hold"/>
                                        <p:tgtEl>
                                          <p:spTgt spid="227331"/>
                                        </p:tgtEl>
                                        <p:attrNameLst>
                                          <p:attrName>ppt_x</p:attrName>
                                        </p:attrNameLst>
                                      </p:cBhvr>
                                      <p:tavLst>
                                        <p:tav tm="0">
                                          <p:val>
                                            <p:strVal val="0-#ppt_w/2"/>
                                          </p:val>
                                        </p:tav>
                                        <p:tav tm="100000">
                                          <p:val>
                                            <p:strVal val="#ppt_x"/>
                                          </p:val>
                                        </p:tav>
                                      </p:tavLst>
                                    </p:anim>
                                    <p:anim calcmode="lin" valueType="num">
                                      <p:cBhvr additive="base">
                                        <p:cTn id="37" dur="500" fill="hold"/>
                                        <p:tgtEl>
                                          <p:spTgt spid="2273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7" grpId="0" animBg="1"/>
      <p:bldP spid="22733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smtClean="0"/>
              <a:t>查询语句基本格式</a:t>
            </a:r>
            <a:endParaRPr lang="zh-CN" altLang="en-US" dirty="0"/>
          </a:p>
        </p:txBody>
      </p:sp>
      <p:sp>
        <p:nvSpPr>
          <p:cNvPr id="183299" name="Rectangle 3"/>
          <p:cNvSpPr>
            <a:spLocks noGrp="1" noChangeArrowheads="1"/>
          </p:cNvSpPr>
          <p:nvPr>
            <p:ph idx="1"/>
          </p:nvPr>
        </p:nvSpPr>
        <p:spPr/>
        <p:txBody>
          <a:bodyPr>
            <a:normAutofit/>
          </a:bodyPr>
          <a:lstStyle/>
          <a:p>
            <a:pPr marL="0" indent="0">
              <a:buNone/>
            </a:pPr>
            <a:r>
              <a:rPr lang="en-US" altLang="zh-CN" dirty="0"/>
              <a:t>SELECT </a:t>
            </a:r>
            <a:r>
              <a:rPr lang="en-US" altLang="zh-CN" dirty="0" err="1"/>
              <a:t>select_list</a:t>
            </a:r>
            <a:r>
              <a:rPr lang="en-US" altLang="zh-CN" dirty="0"/>
              <a:t> </a:t>
            </a:r>
            <a:r>
              <a:rPr lang="en-US" altLang="zh-CN" dirty="0" smtClean="0"/>
              <a:t>							--</a:t>
            </a:r>
            <a:r>
              <a:rPr lang="zh-CN" altLang="en-US" dirty="0"/>
              <a:t>需要哪些</a:t>
            </a:r>
            <a:r>
              <a:rPr lang="zh-CN" altLang="en-US" dirty="0" smtClean="0"/>
              <a:t>列</a:t>
            </a:r>
            <a:endParaRPr lang="en-US" altLang="zh-CN" dirty="0" smtClean="0"/>
          </a:p>
          <a:p>
            <a:pPr marL="0" indent="0">
              <a:buNone/>
            </a:pPr>
            <a:r>
              <a:rPr lang="zh-CN" altLang="en-US" dirty="0" smtClean="0"/>
              <a:t> </a:t>
            </a:r>
            <a:r>
              <a:rPr lang="en-US" altLang="zh-CN" dirty="0" smtClean="0"/>
              <a:t>[ </a:t>
            </a:r>
            <a:r>
              <a:rPr lang="en-US" altLang="zh-CN" dirty="0"/>
              <a:t>INTO </a:t>
            </a:r>
            <a:r>
              <a:rPr lang="en-US" altLang="zh-CN" dirty="0" err="1"/>
              <a:t>new_table</a:t>
            </a:r>
            <a:r>
              <a:rPr lang="en-US" altLang="zh-CN" dirty="0"/>
              <a:t> </a:t>
            </a:r>
            <a:r>
              <a:rPr lang="en-US" altLang="zh-CN" dirty="0" smtClean="0"/>
              <a:t>]							--</a:t>
            </a:r>
            <a:r>
              <a:rPr lang="zh-CN" altLang="en-US" dirty="0" smtClean="0"/>
              <a:t>保存结果集为新表</a:t>
            </a:r>
            <a:endParaRPr lang="en-US" altLang="zh-CN" dirty="0"/>
          </a:p>
          <a:p>
            <a:pPr marL="0" indent="0">
              <a:buNone/>
            </a:pPr>
            <a:r>
              <a:rPr lang="en-US" altLang="zh-CN" dirty="0"/>
              <a:t>[ FROM </a:t>
            </a:r>
            <a:r>
              <a:rPr lang="en-US" altLang="zh-CN" dirty="0" err="1"/>
              <a:t>table_source</a:t>
            </a:r>
            <a:r>
              <a:rPr lang="en-US" altLang="zh-CN" dirty="0"/>
              <a:t> ] </a:t>
            </a:r>
            <a:r>
              <a:rPr lang="en-US" altLang="zh-CN" dirty="0" smtClean="0"/>
              <a:t>						--</a:t>
            </a:r>
            <a:r>
              <a:rPr lang="zh-CN" altLang="en-US" dirty="0"/>
              <a:t>来自于哪些</a:t>
            </a:r>
            <a:r>
              <a:rPr lang="zh-CN" altLang="en-US" dirty="0" smtClean="0"/>
              <a:t>表</a:t>
            </a:r>
            <a:endParaRPr lang="en-US" altLang="zh-CN" dirty="0" smtClean="0"/>
          </a:p>
          <a:p>
            <a:pPr marL="0" indent="0">
              <a:buNone/>
            </a:pPr>
            <a:r>
              <a:rPr lang="en-US" altLang="zh-CN" dirty="0" smtClean="0"/>
              <a:t>[ </a:t>
            </a:r>
            <a:r>
              <a:rPr lang="en-US" altLang="zh-CN" dirty="0"/>
              <a:t>WHERE </a:t>
            </a:r>
            <a:r>
              <a:rPr lang="en-US" altLang="zh-CN" dirty="0" err="1"/>
              <a:t>search_condition</a:t>
            </a:r>
            <a:r>
              <a:rPr lang="en-US" altLang="zh-CN" dirty="0"/>
              <a:t> </a:t>
            </a:r>
            <a:r>
              <a:rPr lang="en-US" altLang="zh-CN" dirty="0" smtClean="0"/>
              <a:t>]				--</a:t>
            </a:r>
            <a:r>
              <a:rPr lang="zh-CN" altLang="en-US" dirty="0" smtClean="0"/>
              <a:t>根据什么条件筛选数据</a:t>
            </a:r>
            <a:endParaRPr lang="en-US" altLang="zh-CN" dirty="0"/>
          </a:p>
          <a:p>
            <a:pPr marL="0" indent="0">
              <a:buNone/>
            </a:pPr>
            <a:r>
              <a:rPr lang="en-US" altLang="zh-CN" dirty="0"/>
              <a:t>[ GROUP BY </a:t>
            </a:r>
            <a:r>
              <a:rPr lang="en-US" altLang="zh-CN" dirty="0" err="1"/>
              <a:t>group_by_expression</a:t>
            </a:r>
            <a:r>
              <a:rPr lang="en-US" altLang="zh-CN" dirty="0" smtClean="0"/>
              <a:t>]		--</a:t>
            </a:r>
            <a:r>
              <a:rPr lang="zh-CN" altLang="en-US" dirty="0" smtClean="0"/>
              <a:t>按什么进行分组</a:t>
            </a:r>
            <a:endParaRPr lang="en-US" altLang="zh-CN" dirty="0"/>
          </a:p>
          <a:p>
            <a:pPr marL="0" indent="0">
              <a:buNone/>
            </a:pPr>
            <a:r>
              <a:rPr lang="en-US" altLang="zh-CN" dirty="0"/>
              <a:t>[ HAVING </a:t>
            </a:r>
            <a:r>
              <a:rPr lang="en-US" altLang="zh-CN" dirty="0" err="1"/>
              <a:t>search_condition</a:t>
            </a:r>
            <a:r>
              <a:rPr lang="en-US" altLang="zh-CN" dirty="0" smtClean="0"/>
              <a:t>]				--</a:t>
            </a:r>
            <a:r>
              <a:rPr lang="zh-CN" altLang="en-US" dirty="0" smtClean="0"/>
              <a:t>根据什么进行分组后的筛选</a:t>
            </a:r>
            <a:endParaRPr lang="en-US" altLang="zh-CN" dirty="0"/>
          </a:p>
          <a:p>
            <a:pPr marL="0" indent="0">
              <a:buNone/>
            </a:pPr>
            <a:r>
              <a:rPr lang="en-US" altLang="zh-CN" dirty="0"/>
              <a:t>[ ORDER BY </a:t>
            </a:r>
            <a:r>
              <a:rPr lang="en-US" altLang="zh-CN" dirty="0" err="1"/>
              <a:t>order_expression</a:t>
            </a:r>
            <a:r>
              <a:rPr lang="en-US" altLang="zh-CN" dirty="0"/>
              <a:t> [ ASC | DESC ] </a:t>
            </a:r>
            <a:r>
              <a:rPr lang="en-US" altLang="zh-CN" dirty="0" smtClean="0"/>
              <a:t>]	--</a:t>
            </a:r>
            <a:r>
              <a:rPr lang="zh-CN" altLang="en-US" dirty="0" smtClean="0"/>
              <a:t>按什么排序显示</a:t>
            </a:r>
            <a:endParaRPr lang="en-US" altLang="zh-CN"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090708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t>红绿豆分组</a:t>
            </a:r>
            <a:endParaRPr lang="zh-CN" altLang="en-US"/>
          </a:p>
        </p:txBody>
      </p:sp>
      <p:sp>
        <p:nvSpPr>
          <p:cNvPr id="4" name="内容占位符 3"/>
          <p:cNvSpPr>
            <a:spLocks noGrp="1"/>
          </p:cNvSpPr>
          <p:nvPr>
            <p:ph idx="1"/>
          </p:nvPr>
        </p:nvSpPr>
        <p:spPr/>
        <p:txBody>
          <a:bodyPr>
            <a:normAutofit fontScale="925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问题</a:t>
            </a:r>
            <a:r>
              <a:rPr lang="zh-CN" altLang="en-US" dirty="0"/>
              <a:t>：算出红豆与绿豆各多少颗？</a:t>
            </a:r>
          </a:p>
          <a:p>
            <a:pPr lvl="1"/>
            <a:r>
              <a:rPr lang="zh-CN" altLang="en-US" dirty="0"/>
              <a:t>步骤</a:t>
            </a:r>
            <a:r>
              <a:rPr lang="en-US" altLang="zh-CN" dirty="0"/>
              <a:t>1</a:t>
            </a:r>
            <a:r>
              <a:rPr lang="zh-CN" altLang="en-US" dirty="0"/>
              <a:t>：按照“颜色”将豆子进行分组；</a:t>
            </a:r>
          </a:p>
          <a:p>
            <a:pPr lvl="1"/>
            <a:r>
              <a:rPr lang="zh-CN" altLang="en-US" dirty="0"/>
              <a:t>步骤</a:t>
            </a:r>
            <a:r>
              <a:rPr lang="en-US" altLang="zh-CN" dirty="0"/>
              <a:t>2</a:t>
            </a:r>
            <a:r>
              <a:rPr lang="zh-CN" altLang="en-US" dirty="0"/>
              <a:t>：数出每一组中豆子的数量，得到结果。</a:t>
            </a:r>
          </a:p>
          <a:p>
            <a:endParaRPr lang="zh-CN" altLang="en-US" dirty="0"/>
          </a:p>
        </p:txBody>
      </p:sp>
      <p:sp>
        <p:nvSpPr>
          <p:cNvPr id="31" name="AutoShape 3"/>
          <p:cNvSpPr>
            <a:spLocks noChangeArrowheads="1"/>
          </p:cNvSpPr>
          <p:nvPr/>
        </p:nvSpPr>
        <p:spPr bwMode="auto">
          <a:xfrm>
            <a:off x="5518150" y="2636839"/>
            <a:ext cx="230188" cy="230187"/>
          </a:xfrm>
          <a:prstGeom prst="flowChartConnector">
            <a:avLst/>
          </a:prstGeom>
          <a:gradFill rotWithShape="1">
            <a:gsLst>
              <a:gs pos="0">
                <a:srgbClr val="FF0000"/>
              </a:gs>
              <a:gs pos="100000">
                <a:srgbClr val="660033"/>
              </a:gs>
            </a:gsLst>
            <a:path path="shape">
              <a:fillToRect l="50000" t="50000" r="50000" b="50000"/>
            </a:path>
          </a:gradFill>
          <a:ln w="9525">
            <a:solidFill>
              <a:srgbClr val="6600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32" name="AutoShape 4"/>
          <p:cNvSpPr>
            <a:spLocks noChangeArrowheads="1"/>
          </p:cNvSpPr>
          <p:nvPr/>
        </p:nvSpPr>
        <p:spPr bwMode="auto">
          <a:xfrm>
            <a:off x="6238875" y="2062164"/>
            <a:ext cx="230188" cy="230187"/>
          </a:xfrm>
          <a:prstGeom prst="flowChartConnector">
            <a:avLst/>
          </a:prstGeom>
          <a:gradFill rotWithShape="1">
            <a:gsLst>
              <a:gs pos="0">
                <a:srgbClr val="3366CC"/>
              </a:gs>
              <a:gs pos="100000">
                <a:srgbClr val="006600"/>
              </a:gs>
            </a:gsLst>
            <a:path path="shape">
              <a:fillToRect l="50000" t="50000" r="50000" b="50000"/>
            </a:path>
          </a:gra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33" name="AutoShape 5"/>
          <p:cNvSpPr>
            <a:spLocks noChangeArrowheads="1"/>
          </p:cNvSpPr>
          <p:nvPr/>
        </p:nvSpPr>
        <p:spPr bwMode="auto">
          <a:xfrm>
            <a:off x="6094414" y="2349500"/>
            <a:ext cx="230187" cy="230188"/>
          </a:xfrm>
          <a:prstGeom prst="flowChartConnector">
            <a:avLst/>
          </a:prstGeom>
          <a:gradFill rotWithShape="1">
            <a:gsLst>
              <a:gs pos="0">
                <a:srgbClr val="FF0000"/>
              </a:gs>
              <a:gs pos="100000">
                <a:srgbClr val="660033"/>
              </a:gs>
            </a:gsLst>
            <a:path path="shape">
              <a:fillToRect l="50000" t="50000" r="50000" b="50000"/>
            </a:path>
          </a:gradFill>
          <a:ln w="9525">
            <a:solidFill>
              <a:srgbClr val="6600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34" name="AutoShape 6"/>
          <p:cNvSpPr>
            <a:spLocks noChangeArrowheads="1"/>
          </p:cNvSpPr>
          <p:nvPr/>
        </p:nvSpPr>
        <p:spPr bwMode="auto">
          <a:xfrm>
            <a:off x="5951539" y="2781300"/>
            <a:ext cx="230187" cy="230188"/>
          </a:xfrm>
          <a:prstGeom prst="flowChartConnector">
            <a:avLst/>
          </a:prstGeom>
          <a:gradFill rotWithShape="1">
            <a:gsLst>
              <a:gs pos="0">
                <a:srgbClr val="FF0000"/>
              </a:gs>
              <a:gs pos="100000">
                <a:srgbClr val="660033"/>
              </a:gs>
            </a:gsLst>
            <a:path path="shape">
              <a:fillToRect l="50000" t="50000" r="50000" b="50000"/>
            </a:path>
          </a:gradFill>
          <a:ln w="9525">
            <a:solidFill>
              <a:srgbClr val="6600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35" name="AutoShape 7"/>
          <p:cNvSpPr>
            <a:spLocks noChangeArrowheads="1"/>
          </p:cNvSpPr>
          <p:nvPr/>
        </p:nvSpPr>
        <p:spPr bwMode="auto">
          <a:xfrm>
            <a:off x="5230814" y="2709864"/>
            <a:ext cx="230187" cy="230187"/>
          </a:xfrm>
          <a:prstGeom prst="flowChartConnector">
            <a:avLst/>
          </a:prstGeom>
          <a:gradFill rotWithShape="1">
            <a:gsLst>
              <a:gs pos="0">
                <a:srgbClr val="FF0000"/>
              </a:gs>
              <a:gs pos="100000">
                <a:srgbClr val="660033"/>
              </a:gs>
            </a:gsLst>
            <a:path path="shape">
              <a:fillToRect l="50000" t="50000" r="50000" b="50000"/>
            </a:path>
          </a:gradFill>
          <a:ln w="9525">
            <a:solidFill>
              <a:srgbClr val="6600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36" name="AutoShape 8"/>
          <p:cNvSpPr>
            <a:spLocks noChangeArrowheads="1"/>
          </p:cNvSpPr>
          <p:nvPr/>
        </p:nvSpPr>
        <p:spPr bwMode="auto">
          <a:xfrm>
            <a:off x="5014914" y="2133600"/>
            <a:ext cx="230187" cy="230188"/>
          </a:xfrm>
          <a:prstGeom prst="flowChartConnector">
            <a:avLst/>
          </a:prstGeom>
          <a:gradFill rotWithShape="1">
            <a:gsLst>
              <a:gs pos="0">
                <a:srgbClr val="FF0000"/>
              </a:gs>
              <a:gs pos="100000">
                <a:srgbClr val="660033"/>
              </a:gs>
            </a:gsLst>
            <a:path path="shape">
              <a:fillToRect l="50000" t="50000" r="50000" b="50000"/>
            </a:path>
          </a:gradFill>
          <a:ln w="9525">
            <a:solidFill>
              <a:srgbClr val="6600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37" name="AutoShape 9"/>
          <p:cNvSpPr>
            <a:spLocks noChangeArrowheads="1"/>
          </p:cNvSpPr>
          <p:nvPr/>
        </p:nvSpPr>
        <p:spPr bwMode="auto">
          <a:xfrm>
            <a:off x="5662614" y="2190750"/>
            <a:ext cx="230187" cy="230188"/>
          </a:xfrm>
          <a:prstGeom prst="flowChartConnector">
            <a:avLst/>
          </a:prstGeom>
          <a:gradFill rotWithShape="1">
            <a:gsLst>
              <a:gs pos="0">
                <a:srgbClr val="FF0000"/>
              </a:gs>
              <a:gs pos="100000">
                <a:srgbClr val="660033"/>
              </a:gs>
            </a:gsLst>
            <a:path path="shape">
              <a:fillToRect l="50000" t="50000" r="50000" b="50000"/>
            </a:path>
          </a:gradFill>
          <a:ln w="9525">
            <a:solidFill>
              <a:srgbClr val="6600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38" name="AutoShape 10"/>
          <p:cNvSpPr>
            <a:spLocks noChangeArrowheads="1"/>
          </p:cNvSpPr>
          <p:nvPr/>
        </p:nvSpPr>
        <p:spPr bwMode="auto">
          <a:xfrm>
            <a:off x="5662614" y="1844675"/>
            <a:ext cx="230187" cy="230188"/>
          </a:xfrm>
          <a:prstGeom prst="flowChartConnector">
            <a:avLst/>
          </a:prstGeom>
          <a:gradFill rotWithShape="1">
            <a:gsLst>
              <a:gs pos="0">
                <a:srgbClr val="FF0000"/>
              </a:gs>
              <a:gs pos="100000">
                <a:srgbClr val="660033"/>
              </a:gs>
            </a:gsLst>
            <a:path path="shape">
              <a:fillToRect l="50000" t="50000" r="50000" b="50000"/>
            </a:path>
          </a:gradFill>
          <a:ln w="9525">
            <a:solidFill>
              <a:srgbClr val="6600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39" name="AutoShape 11"/>
          <p:cNvSpPr>
            <a:spLocks noChangeArrowheads="1"/>
          </p:cNvSpPr>
          <p:nvPr/>
        </p:nvSpPr>
        <p:spPr bwMode="auto">
          <a:xfrm>
            <a:off x="5375275" y="2997200"/>
            <a:ext cx="230188" cy="230188"/>
          </a:xfrm>
          <a:prstGeom prst="flowChartConnector">
            <a:avLst/>
          </a:prstGeom>
          <a:gradFill rotWithShape="1">
            <a:gsLst>
              <a:gs pos="0">
                <a:srgbClr val="3366CC"/>
              </a:gs>
              <a:gs pos="100000">
                <a:srgbClr val="006600"/>
              </a:gs>
            </a:gsLst>
            <a:path path="shape">
              <a:fillToRect l="50000" t="50000" r="50000" b="50000"/>
            </a:path>
          </a:gra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40" name="AutoShape 12"/>
          <p:cNvSpPr>
            <a:spLocks noChangeArrowheads="1"/>
          </p:cNvSpPr>
          <p:nvPr/>
        </p:nvSpPr>
        <p:spPr bwMode="auto">
          <a:xfrm>
            <a:off x="5807075" y="2493964"/>
            <a:ext cx="230188" cy="230187"/>
          </a:xfrm>
          <a:prstGeom prst="flowChartConnector">
            <a:avLst/>
          </a:prstGeom>
          <a:gradFill rotWithShape="1">
            <a:gsLst>
              <a:gs pos="0">
                <a:srgbClr val="3366CC"/>
              </a:gs>
              <a:gs pos="100000">
                <a:srgbClr val="006600"/>
              </a:gs>
            </a:gsLst>
            <a:path path="shape">
              <a:fillToRect l="50000" t="50000" r="50000" b="50000"/>
            </a:path>
          </a:gra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41" name="AutoShape 13"/>
          <p:cNvSpPr>
            <a:spLocks noChangeArrowheads="1"/>
          </p:cNvSpPr>
          <p:nvPr/>
        </p:nvSpPr>
        <p:spPr bwMode="auto">
          <a:xfrm>
            <a:off x="5302250" y="1917700"/>
            <a:ext cx="230188" cy="230188"/>
          </a:xfrm>
          <a:prstGeom prst="flowChartConnector">
            <a:avLst/>
          </a:prstGeom>
          <a:gradFill rotWithShape="1">
            <a:gsLst>
              <a:gs pos="0">
                <a:srgbClr val="3366CC"/>
              </a:gs>
              <a:gs pos="100000">
                <a:srgbClr val="006600"/>
              </a:gs>
            </a:gsLst>
            <a:path path="shape">
              <a:fillToRect l="50000" t="50000" r="50000" b="50000"/>
            </a:path>
          </a:gra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42" name="AutoShape 14"/>
          <p:cNvSpPr>
            <a:spLocks noChangeArrowheads="1"/>
          </p:cNvSpPr>
          <p:nvPr/>
        </p:nvSpPr>
        <p:spPr bwMode="auto">
          <a:xfrm>
            <a:off x="6010275" y="1917700"/>
            <a:ext cx="230188" cy="230188"/>
          </a:xfrm>
          <a:prstGeom prst="flowChartConnector">
            <a:avLst/>
          </a:prstGeom>
          <a:gradFill rotWithShape="1">
            <a:gsLst>
              <a:gs pos="0">
                <a:srgbClr val="3366CC"/>
              </a:gs>
              <a:gs pos="100000">
                <a:srgbClr val="006600"/>
              </a:gs>
            </a:gsLst>
            <a:path path="shape">
              <a:fillToRect l="50000" t="50000" r="50000" b="50000"/>
            </a:path>
          </a:gra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43" name="AutoShape 15"/>
          <p:cNvSpPr>
            <a:spLocks noChangeArrowheads="1"/>
          </p:cNvSpPr>
          <p:nvPr/>
        </p:nvSpPr>
        <p:spPr bwMode="auto">
          <a:xfrm>
            <a:off x="4943475" y="2493964"/>
            <a:ext cx="230188" cy="230187"/>
          </a:xfrm>
          <a:prstGeom prst="flowChartConnector">
            <a:avLst/>
          </a:prstGeom>
          <a:gradFill rotWithShape="1">
            <a:gsLst>
              <a:gs pos="0">
                <a:srgbClr val="3366CC"/>
              </a:gs>
              <a:gs pos="100000">
                <a:srgbClr val="006600"/>
              </a:gs>
            </a:gsLst>
            <a:path path="shape">
              <a:fillToRect l="50000" t="50000" r="50000" b="50000"/>
            </a:path>
          </a:gra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44" name="AutoShape 16"/>
          <p:cNvSpPr>
            <a:spLocks noChangeArrowheads="1"/>
          </p:cNvSpPr>
          <p:nvPr/>
        </p:nvSpPr>
        <p:spPr bwMode="auto">
          <a:xfrm>
            <a:off x="5302250" y="2349500"/>
            <a:ext cx="230188" cy="230188"/>
          </a:xfrm>
          <a:prstGeom prst="flowChartConnector">
            <a:avLst/>
          </a:prstGeom>
          <a:gradFill rotWithShape="1">
            <a:gsLst>
              <a:gs pos="0">
                <a:srgbClr val="3366CC"/>
              </a:gs>
              <a:gs pos="100000">
                <a:srgbClr val="006600"/>
              </a:gs>
            </a:gsLst>
            <a:path path="shape">
              <a:fillToRect l="50000" t="50000" r="50000" b="50000"/>
            </a:path>
          </a:gra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45" name="AutoShape 17"/>
          <p:cNvSpPr>
            <a:spLocks noChangeArrowheads="1"/>
          </p:cNvSpPr>
          <p:nvPr/>
        </p:nvSpPr>
        <p:spPr bwMode="auto">
          <a:xfrm>
            <a:off x="5662614" y="2925764"/>
            <a:ext cx="230187" cy="230187"/>
          </a:xfrm>
          <a:prstGeom prst="flowChartConnector">
            <a:avLst/>
          </a:prstGeom>
          <a:gradFill rotWithShape="1">
            <a:gsLst>
              <a:gs pos="0">
                <a:srgbClr val="3366CC"/>
              </a:gs>
              <a:gs pos="100000">
                <a:srgbClr val="006600"/>
              </a:gs>
            </a:gsLst>
            <a:path path="shape">
              <a:fillToRect l="50000" t="50000" r="50000" b="50000"/>
            </a:path>
          </a:gra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46" name="Oval 18"/>
          <p:cNvSpPr>
            <a:spLocks noChangeArrowheads="1"/>
          </p:cNvSpPr>
          <p:nvPr/>
        </p:nvSpPr>
        <p:spPr bwMode="auto">
          <a:xfrm>
            <a:off x="7276222" y="1439402"/>
            <a:ext cx="1223962" cy="2160588"/>
          </a:xfrm>
          <a:prstGeom prst="ellipse">
            <a:avLst/>
          </a:prstGeom>
          <a:noFill/>
          <a:ln w="38100">
            <a:solidFill>
              <a:srgbClr val="0033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47" name="Oval 19"/>
          <p:cNvSpPr>
            <a:spLocks noChangeArrowheads="1"/>
          </p:cNvSpPr>
          <p:nvPr/>
        </p:nvSpPr>
        <p:spPr bwMode="auto">
          <a:xfrm>
            <a:off x="2663503" y="1439402"/>
            <a:ext cx="1223963" cy="2160588"/>
          </a:xfrm>
          <a:prstGeom prst="ellipse">
            <a:avLst/>
          </a:prstGeom>
          <a:noFill/>
          <a:ln w="38100">
            <a:solidFill>
              <a:srgbClr val="0033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49" name="Text Box 21"/>
          <p:cNvSpPr txBox="1">
            <a:spLocks noChangeArrowheads="1"/>
          </p:cNvSpPr>
          <p:nvPr/>
        </p:nvSpPr>
        <p:spPr bwMode="auto">
          <a:xfrm>
            <a:off x="8686006" y="2228953"/>
            <a:ext cx="796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Rockwell Extra Bold" pitchFamily="18" charset="0"/>
              </a:defRPr>
            </a:lvl1pPr>
            <a:lvl2pPr marL="742950" indent="-285750">
              <a:defRPr>
                <a:solidFill>
                  <a:schemeClr val="tx1"/>
                </a:solidFill>
                <a:latin typeface="Rockwell Extra Bold" pitchFamily="18" charset="0"/>
              </a:defRPr>
            </a:lvl2pPr>
            <a:lvl3pPr marL="1143000" indent="-228600">
              <a:defRPr>
                <a:solidFill>
                  <a:schemeClr val="tx1"/>
                </a:solidFill>
                <a:latin typeface="Rockwell Extra Bold" pitchFamily="18" charset="0"/>
              </a:defRPr>
            </a:lvl3pPr>
            <a:lvl4pPr marL="1600200" indent="-228600">
              <a:defRPr>
                <a:solidFill>
                  <a:schemeClr val="tx1"/>
                </a:solidFill>
                <a:latin typeface="Rockwell Extra Bold" pitchFamily="18" charset="0"/>
              </a:defRPr>
            </a:lvl4pPr>
            <a:lvl5pPr marL="2057400" indent="-228600">
              <a:defRPr>
                <a:solidFill>
                  <a:schemeClr val="tx1"/>
                </a:solidFill>
                <a:latin typeface="Rockwell Extra Bold" pitchFamily="18" charset="0"/>
              </a:defRPr>
            </a:lvl5pPr>
            <a:lvl6pPr marL="2514600" indent="-228600" eaLnBrk="0" fontAlgn="base" hangingPunct="0">
              <a:spcBef>
                <a:spcPct val="0"/>
              </a:spcBef>
              <a:spcAft>
                <a:spcPct val="0"/>
              </a:spcAft>
              <a:defRPr>
                <a:solidFill>
                  <a:schemeClr val="tx1"/>
                </a:solidFill>
                <a:latin typeface="Rockwell Extra Bold" pitchFamily="18" charset="0"/>
              </a:defRPr>
            </a:lvl6pPr>
            <a:lvl7pPr marL="2971800" indent="-228600" eaLnBrk="0" fontAlgn="base" hangingPunct="0">
              <a:spcBef>
                <a:spcPct val="0"/>
              </a:spcBef>
              <a:spcAft>
                <a:spcPct val="0"/>
              </a:spcAft>
              <a:defRPr>
                <a:solidFill>
                  <a:schemeClr val="tx1"/>
                </a:solidFill>
                <a:latin typeface="Rockwell Extra Bold" pitchFamily="18" charset="0"/>
              </a:defRPr>
            </a:lvl7pPr>
            <a:lvl8pPr marL="3429000" indent="-228600" eaLnBrk="0" fontAlgn="base" hangingPunct="0">
              <a:spcBef>
                <a:spcPct val="0"/>
              </a:spcBef>
              <a:spcAft>
                <a:spcPct val="0"/>
              </a:spcAft>
              <a:defRPr>
                <a:solidFill>
                  <a:schemeClr val="tx1"/>
                </a:solidFill>
                <a:latin typeface="Rockwell Extra Bold" pitchFamily="18" charset="0"/>
              </a:defRPr>
            </a:lvl8pPr>
            <a:lvl9pPr marL="3886200" indent="-228600" eaLnBrk="0" fontAlgn="base" hangingPunct="0">
              <a:spcBef>
                <a:spcPct val="0"/>
              </a:spcBef>
              <a:spcAft>
                <a:spcPct val="0"/>
              </a:spcAft>
              <a:defRPr>
                <a:solidFill>
                  <a:schemeClr val="tx1"/>
                </a:solidFill>
                <a:latin typeface="Rockwell Extra Bold" pitchFamily="18" charset="0"/>
              </a:defRPr>
            </a:lvl9pPr>
          </a:lstStyle>
          <a:p>
            <a:pPr eaLnBrk="1" hangingPunct="1"/>
            <a:r>
              <a:rPr lang="en-US" altLang="zh-CN" sz="2800" b="1" dirty="0">
                <a:solidFill>
                  <a:srgbClr val="006600"/>
                </a:solidFill>
                <a:latin typeface="Arial" charset="0"/>
              </a:rPr>
              <a:t>8</a:t>
            </a:r>
            <a:r>
              <a:rPr lang="zh-CN" altLang="en-US" sz="2800" b="1" dirty="0">
                <a:solidFill>
                  <a:srgbClr val="006600"/>
                </a:solidFill>
                <a:latin typeface="Arial" charset="0"/>
              </a:rPr>
              <a:t>颗</a:t>
            </a:r>
          </a:p>
        </p:txBody>
      </p:sp>
      <p:sp>
        <p:nvSpPr>
          <p:cNvPr id="50" name="Text Box 22"/>
          <p:cNvSpPr txBox="1">
            <a:spLocks noChangeArrowheads="1"/>
          </p:cNvSpPr>
          <p:nvPr/>
        </p:nvSpPr>
        <p:spPr bwMode="auto">
          <a:xfrm>
            <a:off x="1653761" y="2230438"/>
            <a:ext cx="874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Rockwell Extra Bold" pitchFamily="18" charset="0"/>
              </a:defRPr>
            </a:lvl1pPr>
            <a:lvl2pPr marL="742950" indent="-285750">
              <a:defRPr>
                <a:solidFill>
                  <a:schemeClr val="tx1"/>
                </a:solidFill>
                <a:latin typeface="Rockwell Extra Bold" pitchFamily="18" charset="0"/>
              </a:defRPr>
            </a:lvl2pPr>
            <a:lvl3pPr marL="1143000" indent="-228600">
              <a:defRPr>
                <a:solidFill>
                  <a:schemeClr val="tx1"/>
                </a:solidFill>
                <a:latin typeface="Rockwell Extra Bold" pitchFamily="18" charset="0"/>
              </a:defRPr>
            </a:lvl3pPr>
            <a:lvl4pPr marL="1600200" indent="-228600">
              <a:defRPr>
                <a:solidFill>
                  <a:schemeClr val="tx1"/>
                </a:solidFill>
                <a:latin typeface="Rockwell Extra Bold" pitchFamily="18" charset="0"/>
              </a:defRPr>
            </a:lvl4pPr>
            <a:lvl5pPr marL="2057400" indent="-228600">
              <a:defRPr>
                <a:solidFill>
                  <a:schemeClr val="tx1"/>
                </a:solidFill>
                <a:latin typeface="Rockwell Extra Bold" pitchFamily="18" charset="0"/>
              </a:defRPr>
            </a:lvl5pPr>
            <a:lvl6pPr marL="2514600" indent="-228600" eaLnBrk="0" fontAlgn="base" hangingPunct="0">
              <a:spcBef>
                <a:spcPct val="0"/>
              </a:spcBef>
              <a:spcAft>
                <a:spcPct val="0"/>
              </a:spcAft>
              <a:defRPr>
                <a:solidFill>
                  <a:schemeClr val="tx1"/>
                </a:solidFill>
                <a:latin typeface="Rockwell Extra Bold" pitchFamily="18" charset="0"/>
              </a:defRPr>
            </a:lvl6pPr>
            <a:lvl7pPr marL="2971800" indent="-228600" eaLnBrk="0" fontAlgn="base" hangingPunct="0">
              <a:spcBef>
                <a:spcPct val="0"/>
              </a:spcBef>
              <a:spcAft>
                <a:spcPct val="0"/>
              </a:spcAft>
              <a:defRPr>
                <a:solidFill>
                  <a:schemeClr val="tx1"/>
                </a:solidFill>
                <a:latin typeface="Rockwell Extra Bold" pitchFamily="18" charset="0"/>
              </a:defRPr>
            </a:lvl7pPr>
            <a:lvl8pPr marL="3429000" indent="-228600" eaLnBrk="0" fontAlgn="base" hangingPunct="0">
              <a:spcBef>
                <a:spcPct val="0"/>
              </a:spcBef>
              <a:spcAft>
                <a:spcPct val="0"/>
              </a:spcAft>
              <a:defRPr>
                <a:solidFill>
                  <a:schemeClr val="tx1"/>
                </a:solidFill>
                <a:latin typeface="Rockwell Extra Bold" pitchFamily="18" charset="0"/>
              </a:defRPr>
            </a:lvl8pPr>
            <a:lvl9pPr marL="3886200" indent="-228600" eaLnBrk="0" fontAlgn="base" hangingPunct="0">
              <a:spcBef>
                <a:spcPct val="0"/>
              </a:spcBef>
              <a:spcAft>
                <a:spcPct val="0"/>
              </a:spcAft>
              <a:defRPr>
                <a:solidFill>
                  <a:schemeClr val="tx1"/>
                </a:solidFill>
                <a:latin typeface="Rockwell Extra Bold" pitchFamily="18" charset="0"/>
              </a:defRPr>
            </a:lvl9pPr>
          </a:lstStyle>
          <a:p>
            <a:pPr eaLnBrk="1" hangingPunct="1"/>
            <a:r>
              <a:rPr lang="en-US" altLang="zh-CN" sz="2800" b="1" dirty="0">
                <a:solidFill>
                  <a:srgbClr val="FF0000"/>
                </a:solidFill>
                <a:latin typeface="Arial" charset="0"/>
              </a:rPr>
              <a:t>7</a:t>
            </a:r>
            <a:r>
              <a:rPr lang="zh-CN" altLang="en-US" sz="2800" b="1" dirty="0">
                <a:solidFill>
                  <a:srgbClr val="FF0000"/>
                </a:solidFill>
                <a:latin typeface="Arial" charset="0"/>
              </a:rPr>
              <a:t>颗</a:t>
            </a:r>
          </a:p>
        </p:txBody>
      </p:sp>
      <p:sp>
        <p:nvSpPr>
          <p:cNvPr id="51" name="AutoShape 23"/>
          <p:cNvSpPr>
            <a:spLocks noChangeArrowheads="1"/>
          </p:cNvSpPr>
          <p:nvPr/>
        </p:nvSpPr>
        <p:spPr bwMode="auto">
          <a:xfrm>
            <a:off x="6751706" y="4477776"/>
            <a:ext cx="2592387" cy="503238"/>
          </a:xfrm>
          <a:prstGeom prst="wedgeRoundRectCallout">
            <a:avLst>
              <a:gd name="adj1" fmla="val -75765"/>
              <a:gd name="adj2" fmla="val 39635"/>
              <a:gd name="adj3" fmla="val 16667"/>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defRPr/>
            </a:pPr>
            <a:r>
              <a:rPr lang="en-US" altLang="zh-CN" sz="2200" b="1" kern="0">
                <a:solidFill>
                  <a:schemeClr val="accent3">
                    <a:lumMod val="50000"/>
                  </a:schemeClr>
                </a:solidFill>
                <a:latin typeface="Arial" charset="0"/>
              </a:rPr>
              <a:t>GROUP BY </a:t>
            </a:r>
            <a:r>
              <a:rPr lang="zh-CN" altLang="en-US" sz="2200" b="1" kern="0">
                <a:solidFill>
                  <a:schemeClr val="accent3">
                    <a:lumMod val="50000"/>
                  </a:schemeClr>
                </a:solidFill>
                <a:latin typeface="Arial" charset="0"/>
              </a:rPr>
              <a:t>颜色</a:t>
            </a:r>
          </a:p>
        </p:txBody>
      </p:sp>
      <p:sp>
        <p:nvSpPr>
          <p:cNvPr id="52" name="AutoShape 24"/>
          <p:cNvSpPr>
            <a:spLocks noChangeArrowheads="1"/>
          </p:cNvSpPr>
          <p:nvPr/>
        </p:nvSpPr>
        <p:spPr bwMode="auto">
          <a:xfrm>
            <a:off x="7600686" y="5078082"/>
            <a:ext cx="1655762" cy="503238"/>
          </a:xfrm>
          <a:prstGeom prst="wedgeRoundRectCallout">
            <a:avLst>
              <a:gd name="adj1" fmla="val -88204"/>
              <a:gd name="adj2" fmla="val -6112"/>
              <a:gd name="adj3" fmla="val 16667"/>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defRPr/>
            </a:pPr>
            <a:r>
              <a:rPr lang="en-US" altLang="zh-CN" sz="2200" b="1" kern="0">
                <a:solidFill>
                  <a:schemeClr val="accent3">
                    <a:lumMod val="50000"/>
                  </a:schemeClr>
                </a:solidFill>
                <a:latin typeface="Arial" charset="0"/>
              </a:rPr>
              <a:t>COUNT( )</a:t>
            </a:r>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1709312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par>
                          <p:cTn id="11" fill="hold">
                            <p:stCondLst>
                              <p:cond delay="0"/>
                            </p:stCondLst>
                            <p:childTnLst>
                              <p:par>
                                <p:cTn id="12" presetID="35" presetClass="path" presetSubtype="0" accel="50000" decel="50000" fill="hold" grpId="0" nodeType="afterEffect">
                                  <p:stCondLst>
                                    <p:cond delay="0"/>
                                  </p:stCondLst>
                                  <p:childTnLst>
                                    <p:animMotion origin="layout" path="M -1.66667E-6 -1.59112E-6 L -0.16996 0.0044 " pathEditMode="relative" rAng="0" ptsTypes="AA">
                                      <p:cBhvr>
                                        <p:cTn id="13" dur="2000" fill="hold"/>
                                        <p:tgtEl>
                                          <p:spTgt spid="36"/>
                                        </p:tgtEl>
                                        <p:attrNameLst>
                                          <p:attrName>ppt_x</p:attrName>
                                          <p:attrName>ppt_y</p:attrName>
                                        </p:attrNameLst>
                                      </p:cBhvr>
                                      <p:rCtr x="-8507" y="208"/>
                                    </p:animMotion>
                                  </p:childTnLst>
                                </p:cTn>
                              </p:par>
                              <p:par>
                                <p:cTn id="14" presetID="35" presetClass="path" presetSubtype="0" accel="50000" decel="50000" fill="hold" grpId="0" nodeType="withEffect">
                                  <p:stCondLst>
                                    <p:cond delay="0"/>
                                  </p:stCondLst>
                                  <p:childTnLst>
                                    <p:animMotion origin="layout" path="M 5E-6 -9.3432E-7 L -0.21997 -0.00092 " pathEditMode="relative" rAng="0" ptsTypes="AA">
                                      <p:cBhvr>
                                        <p:cTn id="15" dur="2000" fill="hold"/>
                                        <p:tgtEl>
                                          <p:spTgt spid="38"/>
                                        </p:tgtEl>
                                        <p:attrNameLst>
                                          <p:attrName>ppt_x</p:attrName>
                                          <p:attrName>ppt_y</p:attrName>
                                        </p:attrNameLst>
                                      </p:cBhvr>
                                      <p:rCtr x="-11007" y="-46"/>
                                    </p:animMotion>
                                  </p:childTnLst>
                                </p:cTn>
                              </p:par>
                              <p:par>
                                <p:cTn id="16" presetID="35" presetClass="path" presetSubtype="0" accel="50000" decel="50000" fill="hold" grpId="0" nodeType="withEffect">
                                  <p:stCondLst>
                                    <p:cond delay="0"/>
                                  </p:stCondLst>
                                  <p:childTnLst>
                                    <p:animMotion origin="layout" path="M 5E-6 2.78446E-6 L -0.20139 -0.00393 " pathEditMode="relative" rAng="0" ptsTypes="AA">
                                      <p:cBhvr>
                                        <p:cTn id="17" dur="2000" fill="hold"/>
                                        <p:tgtEl>
                                          <p:spTgt spid="37"/>
                                        </p:tgtEl>
                                        <p:attrNameLst>
                                          <p:attrName>ppt_x</p:attrName>
                                          <p:attrName>ppt_y</p:attrName>
                                        </p:attrNameLst>
                                      </p:cBhvr>
                                      <p:rCtr x="-10069" y="-208"/>
                                    </p:animMotion>
                                  </p:childTnLst>
                                </p:cTn>
                              </p:par>
                              <p:par>
                                <p:cTn id="18" presetID="35" presetClass="path" presetSubtype="0" accel="50000" decel="50000" fill="hold" grpId="0" nodeType="withEffect">
                                  <p:stCondLst>
                                    <p:cond delay="0"/>
                                  </p:stCondLst>
                                  <p:childTnLst>
                                    <p:animMotion origin="layout" path="M 2.77778E-6 -3.95005E-6 L -0.21702 -0.00624 " pathEditMode="relative" rAng="0" ptsTypes="AA">
                                      <p:cBhvr>
                                        <p:cTn id="19" dur="2000" fill="hold"/>
                                        <p:tgtEl>
                                          <p:spTgt spid="33"/>
                                        </p:tgtEl>
                                        <p:attrNameLst>
                                          <p:attrName>ppt_x</p:attrName>
                                          <p:attrName>ppt_y</p:attrName>
                                        </p:attrNameLst>
                                      </p:cBhvr>
                                      <p:rCtr x="-10851" y="-324"/>
                                    </p:animMotion>
                                  </p:childTnLst>
                                </p:cTn>
                              </p:par>
                              <p:par>
                                <p:cTn id="20" presetID="35" presetClass="path" presetSubtype="0" accel="50000" decel="50000" fill="hold" grpId="0" nodeType="withEffect">
                                  <p:stCondLst>
                                    <p:cond delay="0"/>
                                  </p:stCondLst>
                                  <p:childTnLst>
                                    <p:animMotion origin="layout" path="M 3.61111E-6 -3.3395E-6 L -0.19045 -3.3395E-6 " pathEditMode="relative" rAng="0" ptsTypes="AA">
                                      <p:cBhvr>
                                        <p:cTn id="21" dur="2000" fill="hold"/>
                                        <p:tgtEl>
                                          <p:spTgt spid="31"/>
                                        </p:tgtEl>
                                        <p:attrNameLst>
                                          <p:attrName>ppt_x</p:attrName>
                                          <p:attrName>ppt_y</p:attrName>
                                        </p:attrNameLst>
                                      </p:cBhvr>
                                      <p:rCtr x="-9531" y="0"/>
                                    </p:animMotion>
                                  </p:childTnLst>
                                </p:cTn>
                              </p:par>
                              <p:par>
                                <p:cTn id="22" presetID="35" presetClass="path" presetSubtype="0" accel="50000" decel="50000" fill="hold" grpId="0" nodeType="withEffect">
                                  <p:stCondLst>
                                    <p:cond delay="0"/>
                                  </p:stCondLst>
                                  <p:childTnLst>
                                    <p:animMotion origin="layout" path="M -2.77778E-6 -1.63737E-6 L -0.18906 -0.00254 " pathEditMode="relative" rAng="0" ptsTypes="AA">
                                      <p:cBhvr>
                                        <p:cTn id="23" dur="2000" fill="hold"/>
                                        <p:tgtEl>
                                          <p:spTgt spid="35"/>
                                        </p:tgtEl>
                                        <p:attrNameLst>
                                          <p:attrName>ppt_x</p:attrName>
                                          <p:attrName>ppt_y</p:attrName>
                                        </p:attrNameLst>
                                      </p:cBhvr>
                                      <p:rCtr x="-9462" y="-139"/>
                                    </p:animMotion>
                                  </p:childTnLst>
                                </p:cTn>
                              </p:par>
                              <p:par>
                                <p:cTn id="24" presetID="35" presetClass="path" presetSubtype="0" accel="50000" decel="50000" fill="hold" grpId="0" nodeType="withEffect">
                                  <p:stCondLst>
                                    <p:cond delay="0"/>
                                  </p:stCondLst>
                                  <p:childTnLst>
                                    <p:animMotion origin="layout" path="M -2.22222E-6 1.3321E-6 L -0.20139 -0.00625 " pathEditMode="relative" rAng="0" ptsTypes="AA">
                                      <p:cBhvr>
                                        <p:cTn id="25" dur="2000" fill="hold"/>
                                        <p:tgtEl>
                                          <p:spTgt spid="34"/>
                                        </p:tgtEl>
                                        <p:attrNameLst>
                                          <p:attrName>ppt_x</p:attrName>
                                          <p:attrName>ppt_y</p:attrName>
                                        </p:attrNameLst>
                                      </p:cBhvr>
                                      <p:rCtr x="-10069" y="-324"/>
                                    </p:animMotion>
                                  </p:childTnLst>
                                </p:cTn>
                              </p:par>
                              <p:par>
                                <p:cTn id="26" presetID="63" presetClass="path" presetSubtype="0" accel="50000" decel="50000" fill="hold" grpId="0" nodeType="withEffect">
                                  <p:stCondLst>
                                    <p:cond delay="0"/>
                                  </p:stCondLst>
                                  <p:childTnLst>
                                    <p:animMotion origin="layout" path="M -0.00013 -0.0044 L 0.19714 -0.00533 " pathEditMode="relative" rAng="0" ptsTypes="AA">
                                      <p:cBhvr>
                                        <p:cTn id="27" dur="2000" fill="hold"/>
                                        <p:tgtEl>
                                          <p:spTgt spid="41"/>
                                        </p:tgtEl>
                                        <p:attrNameLst>
                                          <p:attrName>ppt_x</p:attrName>
                                          <p:attrName>ppt_y</p:attrName>
                                        </p:attrNameLst>
                                      </p:cBhvr>
                                      <p:rCtr x="9857" y="-46"/>
                                    </p:animMotion>
                                  </p:childTnLst>
                                </p:cTn>
                              </p:par>
                              <p:par>
                                <p:cTn id="28" presetID="63" presetClass="path" presetSubtype="0" accel="50000" decel="50000" fill="hold" grpId="0" nodeType="withEffect">
                                  <p:stCondLst>
                                    <p:cond delay="0"/>
                                  </p:stCondLst>
                                  <p:childTnLst>
                                    <p:animMotion origin="layout" path="M -3.75E-6 -4.07407E-6 L 0.22383 0.00556 " pathEditMode="relative" rAng="0" ptsTypes="AA">
                                      <p:cBhvr>
                                        <p:cTn id="29" dur="2000" fill="hold"/>
                                        <p:tgtEl>
                                          <p:spTgt spid="43"/>
                                        </p:tgtEl>
                                        <p:attrNameLst>
                                          <p:attrName>ppt_x</p:attrName>
                                          <p:attrName>ppt_y</p:attrName>
                                        </p:attrNameLst>
                                      </p:cBhvr>
                                      <p:rCtr x="11185" y="278"/>
                                    </p:animMotion>
                                  </p:childTnLst>
                                </p:cTn>
                              </p:par>
                              <p:par>
                                <p:cTn id="30" presetID="63" presetClass="path" presetSubtype="0" accel="50000" decel="50000" fill="hold" grpId="0" nodeType="withEffect">
                                  <p:stCondLst>
                                    <p:cond delay="0"/>
                                  </p:stCondLst>
                                  <p:childTnLst>
                                    <p:animMotion origin="layout" path="M 4.72222E-6 -3.95005E-6 L 0.18454 -0.00624 " pathEditMode="relative" rAng="0" ptsTypes="AA">
                                      <p:cBhvr>
                                        <p:cTn id="31" dur="2000" fill="hold"/>
                                        <p:tgtEl>
                                          <p:spTgt spid="44"/>
                                        </p:tgtEl>
                                        <p:attrNameLst>
                                          <p:attrName>ppt_x</p:attrName>
                                          <p:attrName>ppt_y</p:attrName>
                                        </p:attrNameLst>
                                      </p:cBhvr>
                                      <p:rCtr x="9219" y="-324"/>
                                    </p:animMotion>
                                  </p:childTnLst>
                                </p:cTn>
                              </p:par>
                              <p:par>
                                <p:cTn id="32" presetID="63" presetClass="path" presetSubtype="0" accel="50000" decel="50000" fill="hold" grpId="0" nodeType="withEffect">
                                  <p:stCondLst>
                                    <p:cond delay="0"/>
                                  </p:stCondLst>
                                  <p:childTnLst>
                                    <p:animMotion origin="layout" path="M -0.00612 -0.0081 L 0.19037 -0.00833 " pathEditMode="relative" rAng="0" ptsTypes="AA">
                                      <p:cBhvr>
                                        <p:cTn id="33" dur="2000" fill="hold"/>
                                        <p:tgtEl>
                                          <p:spTgt spid="39"/>
                                        </p:tgtEl>
                                        <p:attrNameLst>
                                          <p:attrName>ppt_x</p:attrName>
                                          <p:attrName>ppt_y</p:attrName>
                                        </p:attrNameLst>
                                      </p:cBhvr>
                                      <p:rCtr x="9818" y="-23"/>
                                    </p:animMotion>
                                  </p:childTnLst>
                                </p:cTn>
                              </p:par>
                              <p:par>
                                <p:cTn id="34" presetID="63" presetClass="path" presetSubtype="0" accel="50000" decel="50000" fill="hold" grpId="0" nodeType="withEffect">
                                  <p:stCondLst>
                                    <p:cond delay="0"/>
                                  </p:stCondLst>
                                  <p:childTnLst>
                                    <p:animMotion origin="layout" path="M 1.875E-6 2.96296E-6 L 0.19388 0.00578 " pathEditMode="relative" rAng="0" ptsTypes="AA">
                                      <p:cBhvr>
                                        <p:cTn id="35" dur="2000" fill="hold"/>
                                        <p:tgtEl>
                                          <p:spTgt spid="45"/>
                                        </p:tgtEl>
                                        <p:attrNameLst>
                                          <p:attrName>ppt_x</p:attrName>
                                          <p:attrName>ppt_y</p:attrName>
                                        </p:attrNameLst>
                                      </p:cBhvr>
                                      <p:rCtr x="9687" y="278"/>
                                    </p:animMotion>
                                  </p:childTnLst>
                                </p:cTn>
                              </p:par>
                              <p:par>
                                <p:cTn id="36" presetID="63" presetClass="path" presetSubtype="0" accel="50000" decel="50000" fill="hold" grpId="0" nodeType="withEffect">
                                  <p:stCondLst>
                                    <p:cond delay="0"/>
                                  </p:stCondLst>
                                  <p:childTnLst>
                                    <p:animMotion origin="layout" path="M -2.08333E-7 3.7037E-6 L 0.18203 0.00671 " pathEditMode="relative" rAng="0" ptsTypes="AA">
                                      <p:cBhvr>
                                        <p:cTn id="37" dur="2000" fill="hold"/>
                                        <p:tgtEl>
                                          <p:spTgt spid="40"/>
                                        </p:tgtEl>
                                        <p:attrNameLst>
                                          <p:attrName>ppt_x</p:attrName>
                                          <p:attrName>ppt_y</p:attrName>
                                        </p:attrNameLst>
                                      </p:cBhvr>
                                      <p:rCtr x="9102" y="324"/>
                                    </p:animMotion>
                                  </p:childTnLst>
                                </p:cTn>
                              </p:par>
                              <p:par>
                                <p:cTn id="38" presetID="63" presetClass="path" presetSubtype="0" accel="50000" decel="50000" fill="hold" grpId="0" nodeType="withEffect">
                                  <p:stCondLst>
                                    <p:cond delay="0"/>
                                  </p:stCondLst>
                                  <p:childTnLst>
                                    <p:animMotion origin="layout" path="M 0.00847 0.00069 L 0.1668 -0.00186 " pathEditMode="relative" rAng="0" ptsTypes="AA">
                                      <p:cBhvr>
                                        <p:cTn id="39" dur="2000" fill="hold"/>
                                        <p:tgtEl>
                                          <p:spTgt spid="42"/>
                                        </p:tgtEl>
                                        <p:attrNameLst>
                                          <p:attrName>ppt_x</p:attrName>
                                          <p:attrName>ppt_y</p:attrName>
                                        </p:attrNameLst>
                                      </p:cBhvr>
                                      <p:rCtr x="7917" y="-139"/>
                                    </p:animMotion>
                                  </p:childTnLst>
                                </p:cTn>
                              </p:par>
                              <p:par>
                                <p:cTn id="40" presetID="63" presetClass="path" presetSubtype="0" accel="50000" decel="50000" fill="hold" grpId="0" nodeType="withEffect">
                                  <p:stCondLst>
                                    <p:cond delay="0"/>
                                  </p:stCondLst>
                                  <p:childTnLst>
                                    <p:animMotion origin="layout" path="M -3.75E-6 -1.11111E-6 L 0.13477 0.00208 " pathEditMode="relative" rAng="0" ptsTypes="AA">
                                      <p:cBhvr>
                                        <p:cTn id="41" dur="2000" fill="hold"/>
                                        <p:tgtEl>
                                          <p:spTgt spid="32"/>
                                        </p:tgtEl>
                                        <p:attrNameLst>
                                          <p:attrName>ppt_x</p:attrName>
                                          <p:attrName>ppt_y</p:attrName>
                                        </p:attrNameLst>
                                      </p:cBhvr>
                                      <p:rCtr x="6732" y="93"/>
                                    </p:animMotion>
                                  </p:childTnLst>
                                </p:cTn>
                              </p:par>
                            </p:childTnLst>
                          </p:cTn>
                        </p:par>
                        <p:par>
                          <p:cTn id="42" fill="hold">
                            <p:stCondLst>
                              <p:cond delay="2000"/>
                            </p:stCondLst>
                            <p:childTnLst>
                              <p:par>
                                <p:cTn id="43" presetID="17" presetClass="entr" presetSubtype="10" fill="hold" grpId="0" nodeType="afterEffect">
                                  <p:stCondLst>
                                    <p:cond delay="0"/>
                                  </p:stCondLst>
                                  <p:childTnLst>
                                    <p:set>
                                      <p:cBhvr>
                                        <p:cTn id="44" dur="1" fill="hold">
                                          <p:stCondLst>
                                            <p:cond delay="0"/>
                                          </p:stCondLst>
                                        </p:cTn>
                                        <p:tgtEl>
                                          <p:spTgt spid="47"/>
                                        </p:tgtEl>
                                        <p:attrNameLst>
                                          <p:attrName>style.visibility</p:attrName>
                                        </p:attrNameLst>
                                      </p:cBhvr>
                                      <p:to>
                                        <p:strVal val="visible"/>
                                      </p:to>
                                    </p:set>
                                    <p:anim calcmode="lin" valueType="num">
                                      <p:cBhvr>
                                        <p:cTn id="45" dur="2000" fill="hold"/>
                                        <p:tgtEl>
                                          <p:spTgt spid="47"/>
                                        </p:tgtEl>
                                        <p:attrNameLst>
                                          <p:attrName>ppt_w</p:attrName>
                                        </p:attrNameLst>
                                      </p:cBhvr>
                                      <p:tavLst>
                                        <p:tav tm="0">
                                          <p:val>
                                            <p:fltVal val="0"/>
                                          </p:val>
                                        </p:tav>
                                        <p:tav tm="100000">
                                          <p:val>
                                            <p:strVal val="#ppt_w"/>
                                          </p:val>
                                        </p:tav>
                                      </p:tavLst>
                                    </p:anim>
                                    <p:anim calcmode="lin" valueType="num">
                                      <p:cBhvr>
                                        <p:cTn id="46" dur="2000" fill="hold"/>
                                        <p:tgtEl>
                                          <p:spTgt spid="47"/>
                                        </p:tgtEl>
                                        <p:attrNameLst>
                                          <p:attrName>ppt_h</p:attrName>
                                        </p:attrNameLst>
                                      </p:cBhvr>
                                      <p:tavLst>
                                        <p:tav tm="0">
                                          <p:val>
                                            <p:strVal val="#ppt_h"/>
                                          </p:val>
                                        </p:tav>
                                        <p:tav tm="100000">
                                          <p:val>
                                            <p:strVal val="#ppt_h"/>
                                          </p:val>
                                        </p:tav>
                                      </p:tavLst>
                                    </p:anim>
                                  </p:childTnLst>
                                </p:cTn>
                              </p:par>
                              <p:par>
                                <p:cTn id="47" presetID="17" presetClass="entr" presetSubtype="1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anim calcmode="lin" valueType="num">
                                      <p:cBhvr>
                                        <p:cTn id="49" dur="2000" fill="hold"/>
                                        <p:tgtEl>
                                          <p:spTgt spid="46"/>
                                        </p:tgtEl>
                                        <p:attrNameLst>
                                          <p:attrName>ppt_w</p:attrName>
                                        </p:attrNameLst>
                                      </p:cBhvr>
                                      <p:tavLst>
                                        <p:tav tm="0">
                                          <p:val>
                                            <p:fltVal val="0"/>
                                          </p:val>
                                        </p:tav>
                                        <p:tav tm="100000">
                                          <p:val>
                                            <p:strVal val="#ppt_w"/>
                                          </p:val>
                                        </p:tav>
                                      </p:tavLst>
                                    </p:anim>
                                    <p:anim calcmode="lin" valueType="num">
                                      <p:cBhvr>
                                        <p:cTn id="50" dur="2000" fill="hold"/>
                                        <p:tgtEl>
                                          <p:spTgt spid="46"/>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par>
                          <p:cTn id="55" fill="hold" nodeType="withGroup">
                            <p:stCondLst>
                              <p:cond delay="0"/>
                            </p:stCondLst>
                            <p:childTnLst>
                              <p:par>
                                <p:cTn id="56" presetID="3" presetClass="entr" presetSubtype="10" fill="hold" grpId="0" nodeType="after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blinds(horizontal)">
                                      <p:cBhvr>
                                        <p:cTn id="58" dur="500"/>
                                        <p:tgtEl>
                                          <p:spTgt spid="5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blinds(horizontal)">
                                      <p:cBhvr>
                                        <p:cTn id="61" dur="500"/>
                                        <p:tgtEl>
                                          <p:spTgt spid="4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checkerboard(across)">
                                      <p:cBhvr>
                                        <p:cTn id="66" dur="500"/>
                                        <p:tgtEl>
                                          <p:spTgt spid="51"/>
                                        </p:tgtEl>
                                      </p:cBhvr>
                                    </p:animEffect>
                                  </p:childTnLst>
                                </p:cTn>
                              </p:par>
                            </p:childTnLst>
                          </p:cTn>
                        </p:par>
                        <p:par>
                          <p:cTn id="67" fill="hold" nodeType="withGroup">
                            <p:stCondLst>
                              <p:cond delay="500"/>
                            </p:stCondLst>
                            <p:childTnLst>
                              <p:par>
                                <p:cTn id="68" presetID="5" presetClass="entr" presetSubtype="10" fill="hold" grpId="0" nodeType="after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checkerboard(across)">
                                      <p:cBhvr>
                                        <p:cTn id="7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9" grpId="0"/>
      <p:bldP spid="50" grpId="0"/>
      <p:bldP spid="51" grpId="0" animBg="1"/>
      <p:bldP spid="5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smtClean="0"/>
              <a:t>5.</a:t>
            </a:r>
            <a:r>
              <a:rPr lang="zh-CN" altLang="en-US" smtClean="0"/>
              <a:t>对查询结果进行分组计算 </a:t>
            </a:r>
            <a:endParaRPr lang="zh-CN" altLang="en-US"/>
          </a:p>
        </p:txBody>
      </p:sp>
      <p:sp>
        <p:nvSpPr>
          <p:cNvPr id="226307" name="Rectangle 3"/>
          <p:cNvSpPr>
            <a:spLocks noGrp="1" noChangeArrowheads="1"/>
          </p:cNvSpPr>
          <p:nvPr>
            <p:ph idx="1"/>
          </p:nvPr>
        </p:nvSpPr>
        <p:spPr/>
        <p:txBody>
          <a:bodyPr/>
          <a:lstStyle/>
          <a:p>
            <a:r>
              <a:rPr lang="zh-CN" altLang="en-US" dirty="0" smtClean="0"/>
              <a:t>作用：控制计算的级别，对全表还是对一组。</a:t>
            </a:r>
          </a:p>
          <a:p>
            <a:r>
              <a:rPr lang="zh-CN" altLang="en-US" dirty="0" smtClean="0"/>
              <a:t>目的：细化计算函数的作用对象。</a:t>
            </a:r>
          </a:p>
          <a:p>
            <a:pPr lvl="1"/>
            <a:r>
              <a:rPr lang="zh-CN" altLang="en-US" dirty="0" smtClean="0"/>
              <a:t>如果没有对查询结果分组，聚合函数作用于整个查询结果。</a:t>
            </a:r>
          </a:p>
          <a:p>
            <a:pPr lvl="1"/>
            <a:r>
              <a:rPr lang="zh-CN" altLang="en-US" dirty="0" smtClean="0"/>
              <a:t>如果对查询结果分组，聚合函数将作用于每一个组，即每一组都会返回一个函数值。</a:t>
            </a:r>
          </a:p>
          <a:p>
            <a:r>
              <a:rPr lang="zh-CN" altLang="en-US" dirty="0" smtClean="0"/>
              <a:t>分组语句语法</a:t>
            </a:r>
            <a:endParaRPr lang="en-US" altLang="zh-CN" dirty="0" smtClean="0"/>
          </a:p>
          <a:p>
            <a:pPr marL="324000" lvl="1" indent="0">
              <a:buNone/>
            </a:pPr>
            <a:r>
              <a:rPr lang="en-US" altLang="zh-CN" dirty="0" smtClean="0"/>
              <a:t>GROUP BY &lt;</a:t>
            </a:r>
            <a:r>
              <a:rPr lang="zh-CN" altLang="en-US" dirty="0" smtClean="0"/>
              <a:t>分组条件</a:t>
            </a:r>
            <a:r>
              <a:rPr lang="en-US" altLang="zh-CN" dirty="0" smtClean="0"/>
              <a:t>&gt; </a:t>
            </a:r>
          </a:p>
          <a:p>
            <a:pPr marL="324000" lvl="1" indent="0">
              <a:buNone/>
            </a:pPr>
            <a:r>
              <a:rPr lang="en-US" altLang="zh-CN" dirty="0" smtClean="0"/>
              <a:t>HAVING &lt;</a:t>
            </a:r>
            <a:r>
              <a:rPr lang="zh-CN" altLang="en-US" dirty="0" smtClean="0"/>
              <a:t>组过滤条件</a:t>
            </a:r>
            <a:r>
              <a:rPr lang="en-US" altLang="zh-CN" dirty="0" smtClean="0"/>
              <a:t>&gt; </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2005835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mtClean="0"/>
              <a:t>使用</a:t>
            </a:r>
            <a:r>
              <a:rPr lang="en-US" altLang="zh-CN" smtClean="0"/>
              <a:t>GROUP BY</a:t>
            </a:r>
            <a:r>
              <a:rPr lang="zh-CN" altLang="en-US" smtClean="0"/>
              <a:t>子句</a:t>
            </a:r>
            <a:endParaRPr lang="zh-CN" altLang="en-US"/>
          </a:p>
        </p:txBody>
      </p:sp>
      <p:sp>
        <p:nvSpPr>
          <p:cNvPr id="55299" name="Rectangle 3"/>
          <p:cNvSpPr>
            <a:spLocks noGrp="1" noChangeArrowheads="1"/>
          </p:cNvSpPr>
          <p:nvPr>
            <p:ph idx="1"/>
          </p:nvPr>
        </p:nvSpPr>
        <p:spPr/>
        <p:txBody>
          <a:bodyPr/>
          <a:lstStyle/>
          <a:p>
            <a:r>
              <a:rPr lang="en-US" altLang="zh-CN" smtClean="0"/>
              <a:t>GROUP BY</a:t>
            </a:r>
            <a:r>
              <a:rPr lang="zh-CN" altLang="en-US" smtClean="0"/>
              <a:t>子句将查询结果表按分组单列或多列值分组，值相等的分为一组，每组保留一条记录。</a:t>
            </a:r>
          </a:p>
          <a:p>
            <a:r>
              <a:rPr lang="zh-CN" altLang="en-US" smtClean="0"/>
              <a:t>注意</a:t>
            </a:r>
          </a:p>
          <a:p>
            <a:pPr lvl="1"/>
            <a:r>
              <a:rPr lang="zh-CN" altLang="en-US" smtClean="0"/>
              <a:t>当出现</a:t>
            </a:r>
            <a:r>
              <a:rPr lang="en-US" altLang="zh-CN" smtClean="0"/>
              <a:t>WHERE</a:t>
            </a:r>
            <a:r>
              <a:rPr lang="zh-CN" altLang="en-US" smtClean="0"/>
              <a:t>子句时，表示先从数据表中按条件筛选出结果表，然后在结果表中进行分组。</a:t>
            </a:r>
          </a:p>
          <a:p>
            <a:pPr lvl="1"/>
            <a:r>
              <a:rPr lang="zh-CN" altLang="en-US" smtClean="0"/>
              <a:t> 有分组时，查询列表中的列只能取自分组依据列（聚合函数中的列除外）。</a:t>
            </a:r>
          </a:p>
          <a:p>
            <a:pPr lvl="1"/>
            <a:r>
              <a:rPr lang="en-US" altLang="zh-CN" smtClean="0"/>
              <a:t>GROUP BY</a:t>
            </a:r>
            <a:r>
              <a:rPr lang="zh-CN" altLang="en-US" smtClean="0"/>
              <a:t>子句中必须使用列的名称，而不能使用</a:t>
            </a:r>
            <a:r>
              <a:rPr lang="en-US" altLang="zh-CN" smtClean="0"/>
              <a:t>AS</a:t>
            </a:r>
            <a:r>
              <a:rPr lang="zh-CN" altLang="en-US" smtClean="0"/>
              <a:t>指定的别名。</a:t>
            </a:r>
            <a:endParaRPr lang="en-US" altLang="zh-CN"/>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659829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2"/>
          <p:cNvSpPr>
            <a:spLocks noChangeArrowheads="1"/>
          </p:cNvSpPr>
          <p:nvPr/>
        </p:nvSpPr>
        <p:spPr bwMode="auto">
          <a:xfrm>
            <a:off x="2426519" y="5461104"/>
            <a:ext cx="8281988" cy="439738"/>
          </a:xfrm>
          <a:prstGeom prst="rect">
            <a:avLst/>
          </a:prstGeom>
          <a:solidFill>
            <a:srgbClr val="FFCCFF"/>
          </a:solidFill>
          <a:ln w="38100">
            <a:solidFill>
              <a:srgbClr val="FFFF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94" name="Rectangle 3"/>
          <p:cNvSpPr>
            <a:spLocks noChangeArrowheads="1"/>
          </p:cNvSpPr>
          <p:nvPr/>
        </p:nvSpPr>
        <p:spPr bwMode="auto">
          <a:xfrm>
            <a:off x="2426519" y="4991204"/>
            <a:ext cx="8281988" cy="439738"/>
          </a:xfrm>
          <a:prstGeom prst="rect">
            <a:avLst/>
          </a:prstGeom>
          <a:solidFill>
            <a:srgbClr val="FFCCFF"/>
          </a:solidFill>
          <a:ln w="38100">
            <a:solidFill>
              <a:srgbClr val="FFFF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95" name="Rectangle 4"/>
          <p:cNvSpPr>
            <a:spLocks noChangeArrowheads="1"/>
          </p:cNvSpPr>
          <p:nvPr/>
        </p:nvSpPr>
        <p:spPr bwMode="auto">
          <a:xfrm>
            <a:off x="2429694" y="3111604"/>
            <a:ext cx="8281988" cy="439738"/>
          </a:xfrm>
          <a:prstGeom prst="rect">
            <a:avLst/>
          </a:prstGeom>
          <a:solidFill>
            <a:srgbClr val="FFCCFF"/>
          </a:solidFill>
          <a:ln w="38100">
            <a:solidFill>
              <a:srgbClr val="FFFF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96" name="Rectangle 5"/>
          <p:cNvSpPr>
            <a:spLocks noChangeArrowheads="1"/>
          </p:cNvSpPr>
          <p:nvPr/>
        </p:nvSpPr>
        <p:spPr bwMode="auto">
          <a:xfrm>
            <a:off x="2424933" y="5919893"/>
            <a:ext cx="8281987" cy="439737"/>
          </a:xfrm>
          <a:prstGeom prst="rect">
            <a:avLst/>
          </a:prstGeom>
          <a:solidFill>
            <a:srgbClr val="CCFFCC"/>
          </a:solidFill>
          <a:ln w="38100">
            <a:solidFill>
              <a:srgbClr val="FFFF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97" name="Rectangle 6"/>
          <p:cNvSpPr>
            <a:spLocks noChangeArrowheads="1"/>
          </p:cNvSpPr>
          <p:nvPr/>
        </p:nvSpPr>
        <p:spPr bwMode="auto">
          <a:xfrm>
            <a:off x="2426519" y="4538768"/>
            <a:ext cx="8281988" cy="439737"/>
          </a:xfrm>
          <a:prstGeom prst="rect">
            <a:avLst/>
          </a:prstGeom>
          <a:solidFill>
            <a:srgbClr val="FFFF99"/>
          </a:solidFill>
          <a:ln w="38100">
            <a:solidFill>
              <a:srgbClr val="FFFF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98" name="Rectangle 7"/>
          <p:cNvSpPr>
            <a:spLocks noChangeArrowheads="1"/>
          </p:cNvSpPr>
          <p:nvPr/>
        </p:nvSpPr>
        <p:spPr bwMode="auto">
          <a:xfrm>
            <a:off x="2426519" y="2665518"/>
            <a:ext cx="8281988" cy="439737"/>
          </a:xfrm>
          <a:prstGeom prst="rect">
            <a:avLst/>
          </a:prstGeom>
          <a:solidFill>
            <a:srgbClr val="CCFFCC"/>
          </a:solidFill>
          <a:ln w="38100">
            <a:solidFill>
              <a:srgbClr val="FFFF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99" name="Rectangle 8"/>
          <p:cNvSpPr>
            <a:spLocks noChangeArrowheads="1"/>
          </p:cNvSpPr>
          <p:nvPr/>
        </p:nvSpPr>
        <p:spPr bwMode="auto">
          <a:xfrm>
            <a:off x="2426519" y="4059343"/>
            <a:ext cx="8281988" cy="439737"/>
          </a:xfrm>
          <a:prstGeom prst="rect">
            <a:avLst/>
          </a:prstGeom>
          <a:solidFill>
            <a:srgbClr val="FFFF99"/>
          </a:solidFill>
          <a:ln w="38100">
            <a:solidFill>
              <a:srgbClr val="FFFF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100" name="Rectangle 9"/>
          <p:cNvSpPr>
            <a:spLocks noChangeArrowheads="1"/>
          </p:cNvSpPr>
          <p:nvPr/>
        </p:nvSpPr>
        <p:spPr bwMode="auto">
          <a:xfrm>
            <a:off x="2426519" y="3589443"/>
            <a:ext cx="8281988" cy="439737"/>
          </a:xfrm>
          <a:prstGeom prst="rect">
            <a:avLst/>
          </a:prstGeom>
          <a:solidFill>
            <a:srgbClr val="FFFF99"/>
          </a:solidFill>
          <a:ln w="38100">
            <a:solidFill>
              <a:srgbClr val="FFFF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101" name="Rectangle 10"/>
          <p:cNvSpPr>
            <a:spLocks noChangeArrowheads="1"/>
          </p:cNvSpPr>
          <p:nvPr/>
        </p:nvSpPr>
        <p:spPr bwMode="auto">
          <a:xfrm>
            <a:off x="2426519" y="2195618"/>
            <a:ext cx="8281988" cy="439737"/>
          </a:xfrm>
          <a:prstGeom prst="rect">
            <a:avLst/>
          </a:prstGeom>
          <a:solidFill>
            <a:srgbClr val="FFFF99"/>
          </a:solidFill>
          <a:ln w="38100">
            <a:solidFill>
              <a:srgbClr val="FFFF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56322" name="Rectangle 11"/>
          <p:cNvSpPr>
            <a:spLocks noGrp="1" noChangeArrowheads="1"/>
          </p:cNvSpPr>
          <p:nvPr>
            <p:ph type="title"/>
          </p:nvPr>
        </p:nvSpPr>
        <p:spPr/>
        <p:txBody>
          <a:bodyPr/>
          <a:lstStyle/>
          <a:p>
            <a:r>
              <a:rPr lang="en-US" altLang="zh-CN" smtClean="0"/>
              <a:t>Student</a:t>
            </a:r>
            <a:r>
              <a:rPr lang="zh-CN" altLang="en-US" smtClean="0"/>
              <a:t>表</a:t>
            </a:r>
            <a:endParaRPr lang="zh-CN" altLang="en-US"/>
          </a:p>
        </p:txBody>
      </p:sp>
      <p:graphicFrame>
        <p:nvGraphicFramePr>
          <p:cNvPr id="102" name="Group 12"/>
          <p:cNvGraphicFramePr>
            <a:graphicFrameLocks noGrp="1"/>
          </p:cNvGraphicFramePr>
          <p:nvPr>
            <p:ph idx="1"/>
            <p:extLst>
              <p:ext uri="{D42A27DB-BD31-4B8C-83A1-F6EECF244321}">
                <p14:modId xmlns:p14="http://schemas.microsoft.com/office/powerpoint/2010/main" val="1976589086"/>
              </p:ext>
            </p:extLst>
          </p:nvPr>
        </p:nvGraphicFramePr>
        <p:xfrm>
          <a:off x="2429694" y="1605065"/>
          <a:ext cx="8278812" cy="4754565"/>
        </p:xfrm>
        <a:graphic>
          <a:graphicData uri="http://schemas.openxmlformats.org/drawingml/2006/table">
            <a:tbl>
              <a:tblPr/>
              <a:tblGrid>
                <a:gridCol w="1657350">
                  <a:extLst>
                    <a:ext uri="{9D8B030D-6E8A-4147-A177-3AD203B41FA5}">
                      <a16:colId xmlns:a16="http://schemas.microsoft.com/office/drawing/2014/main" xmlns="" val="20000"/>
                    </a:ext>
                  </a:extLst>
                </a:gridCol>
                <a:gridCol w="1441450">
                  <a:extLst>
                    <a:ext uri="{9D8B030D-6E8A-4147-A177-3AD203B41FA5}">
                      <a16:colId xmlns:a16="http://schemas.microsoft.com/office/drawing/2014/main" xmlns="" val="20001"/>
                    </a:ext>
                  </a:extLst>
                </a:gridCol>
                <a:gridCol w="1096962">
                  <a:extLst>
                    <a:ext uri="{9D8B030D-6E8A-4147-A177-3AD203B41FA5}">
                      <a16:colId xmlns:a16="http://schemas.microsoft.com/office/drawing/2014/main" xmlns="" val="20002"/>
                    </a:ext>
                  </a:extLst>
                </a:gridCol>
                <a:gridCol w="2195513">
                  <a:extLst>
                    <a:ext uri="{9D8B030D-6E8A-4147-A177-3AD203B41FA5}">
                      <a16:colId xmlns:a16="http://schemas.microsoft.com/office/drawing/2014/main" xmlns="" val="20003"/>
                    </a:ext>
                  </a:extLst>
                </a:gridCol>
                <a:gridCol w="1887537">
                  <a:extLst>
                    <a:ext uri="{9D8B030D-6E8A-4147-A177-3AD203B41FA5}">
                      <a16:colId xmlns:a16="http://schemas.microsoft.com/office/drawing/2014/main" xmlns="" val="20004"/>
                    </a:ext>
                  </a:extLst>
                </a:gridCol>
              </a:tblGrid>
              <a:tr h="57626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6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Sno</a:t>
                      </a:r>
                      <a:endPar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solidFill>
                      <a:srgbClr val="EEEEEE"/>
                    </a:solid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Sname</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solidFill>
                      <a:srgbClr val="EEEEEE"/>
                    </a:solid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6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Sex</a:t>
                      </a:r>
                      <a:endPar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solidFill>
                      <a:srgbClr val="EEEEEE"/>
                    </a:solid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600" b="1" i="0" u="none" strike="noStrike" cap="none" normalizeH="0" baseline="0" dirty="0" err="1" smtClean="0">
                          <a:ln>
                            <a:noFill/>
                          </a:ln>
                          <a:solidFill>
                            <a:schemeClr val="tx1"/>
                          </a:solidFill>
                          <a:effectLst/>
                          <a:latin typeface="Times New Roman" pitchFamily="18" charset="0"/>
                          <a:ea typeface="楷体_GB2312" pitchFamily="49" charset="-122"/>
                          <a:cs typeface="Times New Roman" pitchFamily="18" charset="0"/>
                        </a:rPr>
                        <a:t>Dept</a:t>
                      </a:r>
                      <a:endPar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solidFill>
                      <a:srgbClr val="EEEEEE"/>
                    </a:solid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Sage</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solidFill>
                      <a:srgbClr val="EEEEEE"/>
                    </a:solidFill>
                  </a:tcPr>
                </a:tc>
                <a:extLst>
                  <a:ext uri="{0D108BD9-81ED-4DB2-BD59-A6C34878D82A}">
                    <a16:rowId xmlns:a16="http://schemas.microsoft.com/office/drawing/2014/main" xmlns="" val="10000"/>
                  </a:ext>
                </a:extLst>
              </a:tr>
              <a:tr h="46355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08711101</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王茜</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女</a:t>
                      </a:r>
                      <a:endParaRPr kumimoji="1" lang="zh-CN" altLang="en-US" sz="1800" b="1" i="0" u="none" strike="noStrike" cap="none" normalizeH="0" baseline="0" dirty="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经济系</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20</a:t>
                      </a:r>
                      <a:endPar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65138">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08912102</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白路</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女</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管理系</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21</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6355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08513201</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陈小明</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男</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信息工程系</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20</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6355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08711202</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冯智席</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男</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经济系</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20</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65138">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08711203</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杨哲</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女</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经济系</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19</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6355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08911204</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陈豪</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男</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经济系</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19</a:t>
                      </a: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65138">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08513102</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周工</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男</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信息工程系</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22</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6355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08513303</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陈彦伟</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男</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信息工程系</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20</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465138">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08912201</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季亚</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女</a:t>
                      </a:r>
                      <a:endParaRPr kumimoji="1" lang="zh-CN" altLang="en-US" sz="1800" b="1" i="0" u="none" strike="noStrike" cap="none" normalizeH="0" baseline="0" dirty="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管理系</a:t>
                      </a:r>
                      <a:endParaRPr kumimoji="1" lang="zh-CN" altLang="en-US" sz="1800" b="1" i="0" u="none" strike="noStrike" cap="none" normalizeH="0" baseline="0" dirty="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19</a:t>
                      </a:r>
                      <a:endPar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sp>
        <p:nvSpPr>
          <p:cNvPr id="56323" name="Rectangle 80">
            <a:hlinkClick r:id="rId2" action="ppaction://hlinksldjump"/>
          </p:cNvPr>
          <p:cNvSpPr>
            <a:spLocks noChangeArrowheads="1"/>
          </p:cNvSpPr>
          <p:nvPr/>
        </p:nvSpPr>
        <p:spPr bwMode="auto">
          <a:xfrm>
            <a:off x="1847851" y="549275"/>
            <a:ext cx="2016125"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AutoShape 81"/>
          <p:cNvSpPr>
            <a:spLocks noChangeArrowheads="1"/>
          </p:cNvSpPr>
          <p:nvPr/>
        </p:nvSpPr>
        <p:spPr bwMode="auto">
          <a:xfrm>
            <a:off x="6639744" y="1605065"/>
            <a:ext cx="2160588" cy="4754565"/>
          </a:xfrm>
          <a:prstGeom prst="roundRect">
            <a:avLst>
              <a:gd name="adj" fmla="val 16667"/>
            </a:avLst>
          </a:prstGeom>
          <a:noFill/>
          <a:ln w="381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104" name="Text Box 82"/>
          <p:cNvSpPr txBox="1">
            <a:spLocks noChangeArrowheads="1"/>
          </p:cNvSpPr>
          <p:nvPr/>
        </p:nvSpPr>
        <p:spPr bwMode="auto">
          <a:xfrm>
            <a:off x="8355833" y="1474892"/>
            <a:ext cx="2014537" cy="590550"/>
          </a:xfrm>
          <a:prstGeom prst="rect">
            <a:avLst/>
          </a:prstGeom>
          <a:solidFill>
            <a:srgbClr val="FFFF99"/>
          </a:solidFill>
          <a:ln w="9525">
            <a:solidFill>
              <a:srgbClr val="000000"/>
            </a:solidFill>
            <a:miter lim="800000"/>
            <a:headEnd/>
            <a:tailEnd/>
          </a:ln>
          <a:effectLst>
            <a:outerShdw dist="107763" dir="2700000" algn="ctr" rotWithShape="0">
              <a:srgbClr val="808080">
                <a:alpha val="50000"/>
              </a:srgbClr>
            </a:outerShdw>
          </a:effectLst>
        </p:spPr>
        <p:txBody>
          <a:bodyPr anchor="ct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defRPr/>
            </a:pPr>
            <a:r>
              <a:rPr lang="zh-CN" altLang="en-US" sz="2000" b="1" kern="0">
                <a:solidFill>
                  <a:srgbClr val="003366"/>
                </a:solidFill>
                <a:ea typeface="黑体" pitchFamily="2" charset="-122"/>
                <a:cs typeface="Mangal" pitchFamily="2"/>
              </a:rPr>
              <a:t>   经济系           </a:t>
            </a:r>
            <a:r>
              <a:rPr lang="en-US" altLang="zh-CN" sz="2000" b="1" kern="0">
                <a:solidFill>
                  <a:srgbClr val="003366"/>
                </a:solidFill>
                <a:ea typeface="黑体" pitchFamily="2" charset="-122"/>
                <a:cs typeface="Mangal" pitchFamily="2"/>
              </a:rPr>
              <a:t>4</a:t>
            </a:r>
            <a:endParaRPr lang="en-US" altLang="zh-CN" sz="2000" b="1" kern="0">
              <a:solidFill>
                <a:srgbClr val="003366"/>
              </a:solidFill>
              <a:latin typeface="Arial Narrow" pitchFamily="34" charset="0"/>
              <a:ea typeface="黑体" pitchFamily="2" charset="-122"/>
              <a:cs typeface="Mangal" pitchFamily="2"/>
            </a:endParaRPr>
          </a:p>
        </p:txBody>
      </p:sp>
      <p:sp>
        <p:nvSpPr>
          <p:cNvPr id="105" name="Text Box 83"/>
          <p:cNvSpPr txBox="1">
            <a:spLocks noChangeArrowheads="1"/>
          </p:cNvSpPr>
          <p:nvPr/>
        </p:nvSpPr>
        <p:spPr bwMode="auto">
          <a:xfrm>
            <a:off x="8357419" y="2267054"/>
            <a:ext cx="2014538" cy="590550"/>
          </a:xfrm>
          <a:prstGeom prst="rect">
            <a:avLst/>
          </a:prstGeom>
          <a:solidFill>
            <a:srgbClr val="CCFFCC"/>
          </a:solidFill>
          <a:ln w="9525">
            <a:solidFill>
              <a:srgbClr val="000000"/>
            </a:solidFill>
            <a:miter lim="800000"/>
            <a:headEnd/>
            <a:tailEnd/>
          </a:ln>
          <a:effectLst>
            <a:outerShdw dist="107763" dir="2700000" algn="ctr" rotWithShape="0">
              <a:srgbClr val="808080">
                <a:alpha val="50000"/>
              </a:srgbClr>
            </a:outerShdw>
          </a:effectLst>
        </p:spPr>
        <p:txBody>
          <a:bodyPr anchor="ct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defRPr/>
            </a:pPr>
            <a:r>
              <a:rPr lang="zh-CN" altLang="en-US" sz="2000" b="1" kern="0">
                <a:solidFill>
                  <a:srgbClr val="003366"/>
                </a:solidFill>
                <a:ea typeface="黑体" pitchFamily="2" charset="-122"/>
                <a:cs typeface="Mangal" pitchFamily="2"/>
              </a:rPr>
              <a:t>  管理系           </a:t>
            </a:r>
            <a:r>
              <a:rPr lang="en-US" altLang="zh-CN" sz="2000" b="1" kern="0">
                <a:solidFill>
                  <a:srgbClr val="003366"/>
                </a:solidFill>
                <a:ea typeface="黑体" pitchFamily="2" charset="-122"/>
                <a:cs typeface="Mangal" pitchFamily="2"/>
              </a:rPr>
              <a:t>2</a:t>
            </a:r>
            <a:endParaRPr lang="en-US" altLang="zh-CN" sz="2000" b="1" kern="0">
              <a:solidFill>
                <a:srgbClr val="003366"/>
              </a:solidFill>
              <a:latin typeface="Arial Narrow" pitchFamily="34" charset="0"/>
              <a:ea typeface="黑体" pitchFamily="2" charset="-122"/>
              <a:cs typeface="Mangal" pitchFamily="2"/>
            </a:endParaRPr>
          </a:p>
        </p:txBody>
      </p:sp>
      <p:sp>
        <p:nvSpPr>
          <p:cNvPr id="106" name="Text Box 84"/>
          <p:cNvSpPr txBox="1">
            <a:spLocks noChangeArrowheads="1"/>
          </p:cNvSpPr>
          <p:nvPr/>
        </p:nvSpPr>
        <p:spPr bwMode="auto">
          <a:xfrm>
            <a:off x="8357419" y="3044929"/>
            <a:ext cx="2014538" cy="590550"/>
          </a:xfrm>
          <a:prstGeom prst="rect">
            <a:avLst/>
          </a:prstGeom>
          <a:solidFill>
            <a:srgbClr val="FFCCFF"/>
          </a:solidFill>
          <a:ln w="9525">
            <a:solidFill>
              <a:srgbClr val="000000"/>
            </a:solidFill>
            <a:miter lim="800000"/>
            <a:headEnd/>
            <a:tailEnd/>
          </a:ln>
          <a:effectLst>
            <a:outerShdw dist="107763" dir="2700000" algn="ctr" rotWithShape="0">
              <a:srgbClr val="808080">
                <a:alpha val="50000"/>
              </a:srgbClr>
            </a:outerShdw>
          </a:effectLst>
        </p:spPr>
        <p:txBody>
          <a:bodyPr anchor="ct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defRPr/>
            </a:pPr>
            <a:r>
              <a:rPr lang="zh-CN" altLang="en-US" sz="2000" b="1" kern="0">
                <a:solidFill>
                  <a:srgbClr val="003366"/>
                </a:solidFill>
                <a:ea typeface="黑体" pitchFamily="2" charset="-122"/>
                <a:cs typeface="Mangal" pitchFamily="2"/>
              </a:rPr>
              <a:t>信息工程系   </a:t>
            </a:r>
            <a:r>
              <a:rPr lang="en-US" altLang="zh-CN" sz="2000" b="1" kern="0">
                <a:solidFill>
                  <a:srgbClr val="003366"/>
                </a:solidFill>
                <a:ea typeface="黑体" pitchFamily="2" charset="-122"/>
                <a:cs typeface="Mangal" pitchFamily="2"/>
              </a:rPr>
              <a:t>3</a:t>
            </a:r>
            <a:endParaRPr lang="en-US" altLang="zh-CN" sz="2000" b="1" kern="0">
              <a:solidFill>
                <a:srgbClr val="003366"/>
              </a:solidFill>
              <a:latin typeface="Arial Narrow" pitchFamily="34" charset="0"/>
              <a:ea typeface="黑体" pitchFamily="2" charset="-122"/>
              <a:cs typeface="Mangal" pitchFamily="2"/>
            </a:endParaRPr>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4175979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checkerboard(across)">
                                      <p:cBhvr>
                                        <p:cTn id="7" dur="500"/>
                                        <p:tgtEl>
                                          <p:spTgt spid="1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 calcmode="lin" valueType="num">
                                      <p:cBhvr>
                                        <p:cTn id="12" dur="500" fill="hold"/>
                                        <p:tgtEl>
                                          <p:spTgt spid="101"/>
                                        </p:tgtEl>
                                        <p:attrNameLst>
                                          <p:attrName>ppt_x</p:attrName>
                                        </p:attrNameLst>
                                      </p:cBhvr>
                                      <p:tavLst>
                                        <p:tav tm="0">
                                          <p:val>
                                            <p:strVal val="#ppt_x-#ppt_w/2"/>
                                          </p:val>
                                        </p:tav>
                                        <p:tav tm="100000">
                                          <p:val>
                                            <p:strVal val="#ppt_x"/>
                                          </p:val>
                                        </p:tav>
                                      </p:tavLst>
                                    </p:anim>
                                    <p:anim calcmode="lin" valueType="num">
                                      <p:cBhvr>
                                        <p:cTn id="13" dur="500" fill="hold"/>
                                        <p:tgtEl>
                                          <p:spTgt spid="101"/>
                                        </p:tgtEl>
                                        <p:attrNameLst>
                                          <p:attrName>ppt_y</p:attrName>
                                        </p:attrNameLst>
                                      </p:cBhvr>
                                      <p:tavLst>
                                        <p:tav tm="0">
                                          <p:val>
                                            <p:strVal val="#ppt_y"/>
                                          </p:val>
                                        </p:tav>
                                        <p:tav tm="100000">
                                          <p:val>
                                            <p:strVal val="#ppt_y"/>
                                          </p:val>
                                        </p:tav>
                                      </p:tavLst>
                                    </p:anim>
                                    <p:anim calcmode="lin" valueType="num">
                                      <p:cBhvr>
                                        <p:cTn id="14" dur="500" fill="hold"/>
                                        <p:tgtEl>
                                          <p:spTgt spid="101"/>
                                        </p:tgtEl>
                                        <p:attrNameLst>
                                          <p:attrName>ppt_w</p:attrName>
                                        </p:attrNameLst>
                                      </p:cBhvr>
                                      <p:tavLst>
                                        <p:tav tm="0">
                                          <p:val>
                                            <p:fltVal val="0"/>
                                          </p:val>
                                        </p:tav>
                                        <p:tav tm="100000">
                                          <p:val>
                                            <p:strVal val="#ppt_w"/>
                                          </p:val>
                                        </p:tav>
                                      </p:tavLst>
                                    </p:anim>
                                    <p:anim calcmode="lin" valueType="num">
                                      <p:cBhvr>
                                        <p:cTn id="15" dur="500" fill="hold"/>
                                        <p:tgtEl>
                                          <p:spTgt spid="101"/>
                                        </p:tgtEl>
                                        <p:attrNameLst>
                                          <p:attrName>ppt_h</p:attrName>
                                        </p:attrNameLst>
                                      </p:cBhvr>
                                      <p:tavLst>
                                        <p:tav tm="0">
                                          <p:val>
                                            <p:strVal val="#ppt_h"/>
                                          </p:val>
                                        </p:tav>
                                        <p:tav tm="100000">
                                          <p:val>
                                            <p:strVal val="#ppt_h"/>
                                          </p:val>
                                        </p:tav>
                                      </p:tavLst>
                                    </p:anim>
                                  </p:childTnLst>
                                </p:cTn>
                              </p:par>
                              <p:par>
                                <p:cTn id="16" presetID="17" presetClass="entr" presetSubtype="8" fill="hold" grpId="0" nodeType="withEffect">
                                  <p:stCondLst>
                                    <p:cond delay="0"/>
                                  </p:stCondLst>
                                  <p:childTnLst>
                                    <p:set>
                                      <p:cBhvr>
                                        <p:cTn id="17" dur="1" fill="hold">
                                          <p:stCondLst>
                                            <p:cond delay="0"/>
                                          </p:stCondLst>
                                        </p:cTn>
                                        <p:tgtEl>
                                          <p:spTgt spid="100"/>
                                        </p:tgtEl>
                                        <p:attrNameLst>
                                          <p:attrName>style.visibility</p:attrName>
                                        </p:attrNameLst>
                                      </p:cBhvr>
                                      <p:to>
                                        <p:strVal val="visible"/>
                                      </p:to>
                                    </p:set>
                                    <p:anim calcmode="lin" valueType="num">
                                      <p:cBhvr>
                                        <p:cTn id="18" dur="500" fill="hold"/>
                                        <p:tgtEl>
                                          <p:spTgt spid="100"/>
                                        </p:tgtEl>
                                        <p:attrNameLst>
                                          <p:attrName>ppt_x</p:attrName>
                                        </p:attrNameLst>
                                      </p:cBhvr>
                                      <p:tavLst>
                                        <p:tav tm="0">
                                          <p:val>
                                            <p:strVal val="#ppt_x-#ppt_w/2"/>
                                          </p:val>
                                        </p:tav>
                                        <p:tav tm="100000">
                                          <p:val>
                                            <p:strVal val="#ppt_x"/>
                                          </p:val>
                                        </p:tav>
                                      </p:tavLst>
                                    </p:anim>
                                    <p:anim calcmode="lin" valueType="num">
                                      <p:cBhvr>
                                        <p:cTn id="19" dur="500" fill="hold"/>
                                        <p:tgtEl>
                                          <p:spTgt spid="100"/>
                                        </p:tgtEl>
                                        <p:attrNameLst>
                                          <p:attrName>ppt_y</p:attrName>
                                        </p:attrNameLst>
                                      </p:cBhvr>
                                      <p:tavLst>
                                        <p:tav tm="0">
                                          <p:val>
                                            <p:strVal val="#ppt_y"/>
                                          </p:val>
                                        </p:tav>
                                        <p:tav tm="100000">
                                          <p:val>
                                            <p:strVal val="#ppt_y"/>
                                          </p:val>
                                        </p:tav>
                                      </p:tavLst>
                                    </p:anim>
                                    <p:anim calcmode="lin" valueType="num">
                                      <p:cBhvr>
                                        <p:cTn id="20" dur="500" fill="hold"/>
                                        <p:tgtEl>
                                          <p:spTgt spid="100"/>
                                        </p:tgtEl>
                                        <p:attrNameLst>
                                          <p:attrName>ppt_w</p:attrName>
                                        </p:attrNameLst>
                                      </p:cBhvr>
                                      <p:tavLst>
                                        <p:tav tm="0">
                                          <p:val>
                                            <p:fltVal val="0"/>
                                          </p:val>
                                        </p:tav>
                                        <p:tav tm="100000">
                                          <p:val>
                                            <p:strVal val="#ppt_w"/>
                                          </p:val>
                                        </p:tav>
                                      </p:tavLst>
                                    </p:anim>
                                    <p:anim calcmode="lin" valueType="num">
                                      <p:cBhvr>
                                        <p:cTn id="21" dur="500" fill="hold"/>
                                        <p:tgtEl>
                                          <p:spTgt spid="100"/>
                                        </p:tgtEl>
                                        <p:attrNameLst>
                                          <p:attrName>ppt_h</p:attrName>
                                        </p:attrNameLst>
                                      </p:cBhvr>
                                      <p:tavLst>
                                        <p:tav tm="0">
                                          <p:val>
                                            <p:strVal val="#ppt_h"/>
                                          </p:val>
                                        </p:tav>
                                        <p:tav tm="100000">
                                          <p:val>
                                            <p:strVal val="#ppt_h"/>
                                          </p:val>
                                        </p:tav>
                                      </p:tavLst>
                                    </p:anim>
                                  </p:childTnLst>
                                </p:cTn>
                              </p:par>
                              <p:par>
                                <p:cTn id="22" presetID="17" presetClass="entr" presetSubtype="8" fill="hold" grpId="0" nodeType="withEffect">
                                  <p:stCondLst>
                                    <p:cond delay="0"/>
                                  </p:stCondLst>
                                  <p:childTnLst>
                                    <p:set>
                                      <p:cBhvr>
                                        <p:cTn id="23" dur="1" fill="hold">
                                          <p:stCondLst>
                                            <p:cond delay="0"/>
                                          </p:stCondLst>
                                        </p:cTn>
                                        <p:tgtEl>
                                          <p:spTgt spid="99"/>
                                        </p:tgtEl>
                                        <p:attrNameLst>
                                          <p:attrName>style.visibility</p:attrName>
                                        </p:attrNameLst>
                                      </p:cBhvr>
                                      <p:to>
                                        <p:strVal val="visible"/>
                                      </p:to>
                                    </p:set>
                                    <p:anim calcmode="lin" valueType="num">
                                      <p:cBhvr>
                                        <p:cTn id="24" dur="500" fill="hold"/>
                                        <p:tgtEl>
                                          <p:spTgt spid="99"/>
                                        </p:tgtEl>
                                        <p:attrNameLst>
                                          <p:attrName>ppt_x</p:attrName>
                                        </p:attrNameLst>
                                      </p:cBhvr>
                                      <p:tavLst>
                                        <p:tav tm="0">
                                          <p:val>
                                            <p:strVal val="#ppt_x-#ppt_w/2"/>
                                          </p:val>
                                        </p:tav>
                                        <p:tav tm="100000">
                                          <p:val>
                                            <p:strVal val="#ppt_x"/>
                                          </p:val>
                                        </p:tav>
                                      </p:tavLst>
                                    </p:anim>
                                    <p:anim calcmode="lin" valueType="num">
                                      <p:cBhvr>
                                        <p:cTn id="25" dur="500" fill="hold"/>
                                        <p:tgtEl>
                                          <p:spTgt spid="99"/>
                                        </p:tgtEl>
                                        <p:attrNameLst>
                                          <p:attrName>ppt_y</p:attrName>
                                        </p:attrNameLst>
                                      </p:cBhvr>
                                      <p:tavLst>
                                        <p:tav tm="0">
                                          <p:val>
                                            <p:strVal val="#ppt_y"/>
                                          </p:val>
                                        </p:tav>
                                        <p:tav tm="100000">
                                          <p:val>
                                            <p:strVal val="#ppt_y"/>
                                          </p:val>
                                        </p:tav>
                                      </p:tavLst>
                                    </p:anim>
                                    <p:anim calcmode="lin" valueType="num">
                                      <p:cBhvr>
                                        <p:cTn id="26" dur="500" fill="hold"/>
                                        <p:tgtEl>
                                          <p:spTgt spid="99"/>
                                        </p:tgtEl>
                                        <p:attrNameLst>
                                          <p:attrName>ppt_w</p:attrName>
                                        </p:attrNameLst>
                                      </p:cBhvr>
                                      <p:tavLst>
                                        <p:tav tm="0">
                                          <p:val>
                                            <p:fltVal val="0"/>
                                          </p:val>
                                        </p:tav>
                                        <p:tav tm="100000">
                                          <p:val>
                                            <p:strVal val="#ppt_w"/>
                                          </p:val>
                                        </p:tav>
                                      </p:tavLst>
                                    </p:anim>
                                    <p:anim calcmode="lin" valueType="num">
                                      <p:cBhvr>
                                        <p:cTn id="27" dur="500" fill="hold"/>
                                        <p:tgtEl>
                                          <p:spTgt spid="99"/>
                                        </p:tgtEl>
                                        <p:attrNameLst>
                                          <p:attrName>ppt_h</p:attrName>
                                        </p:attrNameLst>
                                      </p:cBhvr>
                                      <p:tavLst>
                                        <p:tav tm="0">
                                          <p:val>
                                            <p:strVal val="#ppt_h"/>
                                          </p:val>
                                        </p:tav>
                                        <p:tav tm="100000">
                                          <p:val>
                                            <p:strVal val="#ppt_h"/>
                                          </p:val>
                                        </p:tav>
                                      </p:tavLst>
                                    </p:anim>
                                  </p:childTnLst>
                                </p:cTn>
                              </p:par>
                              <p:par>
                                <p:cTn id="28" presetID="17" presetClass="entr" presetSubtype="8"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 calcmode="lin" valueType="num">
                                      <p:cBhvr>
                                        <p:cTn id="30" dur="500" fill="hold"/>
                                        <p:tgtEl>
                                          <p:spTgt spid="97"/>
                                        </p:tgtEl>
                                        <p:attrNameLst>
                                          <p:attrName>ppt_x</p:attrName>
                                        </p:attrNameLst>
                                      </p:cBhvr>
                                      <p:tavLst>
                                        <p:tav tm="0">
                                          <p:val>
                                            <p:strVal val="#ppt_x-#ppt_w/2"/>
                                          </p:val>
                                        </p:tav>
                                        <p:tav tm="100000">
                                          <p:val>
                                            <p:strVal val="#ppt_x"/>
                                          </p:val>
                                        </p:tav>
                                      </p:tavLst>
                                    </p:anim>
                                    <p:anim calcmode="lin" valueType="num">
                                      <p:cBhvr>
                                        <p:cTn id="31" dur="500" fill="hold"/>
                                        <p:tgtEl>
                                          <p:spTgt spid="97"/>
                                        </p:tgtEl>
                                        <p:attrNameLst>
                                          <p:attrName>ppt_y</p:attrName>
                                        </p:attrNameLst>
                                      </p:cBhvr>
                                      <p:tavLst>
                                        <p:tav tm="0">
                                          <p:val>
                                            <p:strVal val="#ppt_y"/>
                                          </p:val>
                                        </p:tav>
                                        <p:tav tm="100000">
                                          <p:val>
                                            <p:strVal val="#ppt_y"/>
                                          </p:val>
                                        </p:tav>
                                      </p:tavLst>
                                    </p:anim>
                                    <p:anim calcmode="lin" valueType="num">
                                      <p:cBhvr>
                                        <p:cTn id="32" dur="500" fill="hold"/>
                                        <p:tgtEl>
                                          <p:spTgt spid="97"/>
                                        </p:tgtEl>
                                        <p:attrNameLst>
                                          <p:attrName>ppt_w</p:attrName>
                                        </p:attrNameLst>
                                      </p:cBhvr>
                                      <p:tavLst>
                                        <p:tav tm="0">
                                          <p:val>
                                            <p:fltVal val="0"/>
                                          </p:val>
                                        </p:tav>
                                        <p:tav tm="100000">
                                          <p:val>
                                            <p:strVal val="#ppt_w"/>
                                          </p:val>
                                        </p:tav>
                                      </p:tavLst>
                                    </p:anim>
                                    <p:anim calcmode="lin" valueType="num">
                                      <p:cBhvr>
                                        <p:cTn id="33" dur="500" fill="hold"/>
                                        <p:tgtEl>
                                          <p:spTgt spid="97"/>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8" fill="hold" grpId="0" nodeType="clickEffect">
                                  <p:stCondLst>
                                    <p:cond delay="0"/>
                                  </p:stCondLst>
                                  <p:childTnLst>
                                    <p:set>
                                      <p:cBhvr>
                                        <p:cTn id="37" dur="1" fill="hold">
                                          <p:stCondLst>
                                            <p:cond delay="0"/>
                                          </p:stCondLst>
                                        </p:cTn>
                                        <p:tgtEl>
                                          <p:spTgt spid="98"/>
                                        </p:tgtEl>
                                        <p:attrNameLst>
                                          <p:attrName>style.visibility</p:attrName>
                                        </p:attrNameLst>
                                      </p:cBhvr>
                                      <p:to>
                                        <p:strVal val="visible"/>
                                      </p:to>
                                    </p:set>
                                    <p:anim calcmode="lin" valueType="num">
                                      <p:cBhvr>
                                        <p:cTn id="38" dur="500" fill="hold"/>
                                        <p:tgtEl>
                                          <p:spTgt spid="98"/>
                                        </p:tgtEl>
                                        <p:attrNameLst>
                                          <p:attrName>ppt_x</p:attrName>
                                        </p:attrNameLst>
                                      </p:cBhvr>
                                      <p:tavLst>
                                        <p:tav tm="0">
                                          <p:val>
                                            <p:strVal val="#ppt_x-#ppt_w/2"/>
                                          </p:val>
                                        </p:tav>
                                        <p:tav tm="100000">
                                          <p:val>
                                            <p:strVal val="#ppt_x"/>
                                          </p:val>
                                        </p:tav>
                                      </p:tavLst>
                                    </p:anim>
                                    <p:anim calcmode="lin" valueType="num">
                                      <p:cBhvr>
                                        <p:cTn id="39" dur="500" fill="hold"/>
                                        <p:tgtEl>
                                          <p:spTgt spid="98"/>
                                        </p:tgtEl>
                                        <p:attrNameLst>
                                          <p:attrName>ppt_y</p:attrName>
                                        </p:attrNameLst>
                                      </p:cBhvr>
                                      <p:tavLst>
                                        <p:tav tm="0">
                                          <p:val>
                                            <p:strVal val="#ppt_y"/>
                                          </p:val>
                                        </p:tav>
                                        <p:tav tm="100000">
                                          <p:val>
                                            <p:strVal val="#ppt_y"/>
                                          </p:val>
                                        </p:tav>
                                      </p:tavLst>
                                    </p:anim>
                                    <p:anim calcmode="lin" valueType="num">
                                      <p:cBhvr>
                                        <p:cTn id="40" dur="500" fill="hold"/>
                                        <p:tgtEl>
                                          <p:spTgt spid="98"/>
                                        </p:tgtEl>
                                        <p:attrNameLst>
                                          <p:attrName>ppt_w</p:attrName>
                                        </p:attrNameLst>
                                      </p:cBhvr>
                                      <p:tavLst>
                                        <p:tav tm="0">
                                          <p:val>
                                            <p:fltVal val="0"/>
                                          </p:val>
                                        </p:tav>
                                        <p:tav tm="100000">
                                          <p:val>
                                            <p:strVal val="#ppt_w"/>
                                          </p:val>
                                        </p:tav>
                                      </p:tavLst>
                                    </p:anim>
                                    <p:anim calcmode="lin" valueType="num">
                                      <p:cBhvr>
                                        <p:cTn id="41" dur="500" fill="hold"/>
                                        <p:tgtEl>
                                          <p:spTgt spid="98"/>
                                        </p:tgtEl>
                                        <p:attrNameLst>
                                          <p:attrName>ppt_h</p:attrName>
                                        </p:attrNameLst>
                                      </p:cBhvr>
                                      <p:tavLst>
                                        <p:tav tm="0">
                                          <p:val>
                                            <p:strVal val="#ppt_h"/>
                                          </p:val>
                                        </p:tav>
                                        <p:tav tm="100000">
                                          <p:val>
                                            <p:strVal val="#ppt_h"/>
                                          </p:val>
                                        </p:tav>
                                      </p:tavLst>
                                    </p:anim>
                                  </p:childTnLst>
                                </p:cTn>
                              </p:par>
                              <p:par>
                                <p:cTn id="42" presetID="17" presetClass="entr" presetSubtype="8" fill="hold" grpId="0" nodeType="withEffect">
                                  <p:stCondLst>
                                    <p:cond delay="0"/>
                                  </p:stCondLst>
                                  <p:childTnLst>
                                    <p:set>
                                      <p:cBhvr>
                                        <p:cTn id="43" dur="1" fill="hold">
                                          <p:stCondLst>
                                            <p:cond delay="0"/>
                                          </p:stCondLst>
                                        </p:cTn>
                                        <p:tgtEl>
                                          <p:spTgt spid="96"/>
                                        </p:tgtEl>
                                        <p:attrNameLst>
                                          <p:attrName>style.visibility</p:attrName>
                                        </p:attrNameLst>
                                      </p:cBhvr>
                                      <p:to>
                                        <p:strVal val="visible"/>
                                      </p:to>
                                    </p:set>
                                    <p:anim calcmode="lin" valueType="num">
                                      <p:cBhvr>
                                        <p:cTn id="44" dur="500" fill="hold"/>
                                        <p:tgtEl>
                                          <p:spTgt spid="96"/>
                                        </p:tgtEl>
                                        <p:attrNameLst>
                                          <p:attrName>ppt_x</p:attrName>
                                        </p:attrNameLst>
                                      </p:cBhvr>
                                      <p:tavLst>
                                        <p:tav tm="0">
                                          <p:val>
                                            <p:strVal val="#ppt_x-#ppt_w/2"/>
                                          </p:val>
                                        </p:tav>
                                        <p:tav tm="100000">
                                          <p:val>
                                            <p:strVal val="#ppt_x"/>
                                          </p:val>
                                        </p:tav>
                                      </p:tavLst>
                                    </p:anim>
                                    <p:anim calcmode="lin" valueType="num">
                                      <p:cBhvr>
                                        <p:cTn id="45" dur="500" fill="hold"/>
                                        <p:tgtEl>
                                          <p:spTgt spid="96"/>
                                        </p:tgtEl>
                                        <p:attrNameLst>
                                          <p:attrName>ppt_y</p:attrName>
                                        </p:attrNameLst>
                                      </p:cBhvr>
                                      <p:tavLst>
                                        <p:tav tm="0">
                                          <p:val>
                                            <p:strVal val="#ppt_y"/>
                                          </p:val>
                                        </p:tav>
                                        <p:tav tm="100000">
                                          <p:val>
                                            <p:strVal val="#ppt_y"/>
                                          </p:val>
                                        </p:tav>
                                      </p:tavLst>
                                    </p:anim>
                                    <p:anim calcmode="lin" valueType="num">
                                      <p:cBhvr>
                                        <p:cTn id="46" dur="500" fill="hold"/>
                                        <p:tgtEl>
                                          <p:spTgt spid="96"/>
                                        </p:tgtEl>
                                        <p:attrNameLst>
                                          <p:attrName>ppt_w</p:attrName>
                                        </p:attrNameLst>
                                      </p:cBhvr>
                                      <p:tavLst>
                                        <p:tav tm="0">
                                          <p:val>
                                            <p:fltVal val="0"/>
                                          </p:val>
                                        </p:tav>
                                        <p:tav tm="100000">
                                          <p:val>
                                            <p:strVal val="#ppt_w"/>
                                          </p:val>
                                        </p:tav>
                                      </p:tavLst>
                                    </p:anim>
                                    <p:anim calcmode="lin" valueType="num">
                                      <p:cBhvr>
                                        <p:cTn id="47" dur="500" fill="hold"/>
                                        <p:tgtEl>
                                          <p:spTgt spid="96"/>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8" fill="hold" grpId="0" nodeType="clickEffect">
                                  <p:stCondLst>
                                    <p:cond delay="0"/>
                                  </p:stCondLst>
                                  <p:childTnLst>
                                    <p:set>
                                      <p:cBhvr>
                                        <p:cTn id="51" dur="1" fill="hold">
                                          <p:stCondLst>
                                            <p:cond delay="0"/>
                                          </p:stCondLst>
                                        </p:cTn>
                                        <p:tgtEl>
                                          <p:spTgt spid="95"/>
                                        </p:tgtEl>
                                        <p:attrNameLst>
                                          <p:attrName>style.visibility</p:attrName>
                                        </p:attrNameLst>
                                      </p:cBhvr>
                                      <p:to>
                                        <p:strVal val="visible"/>
                                      </p:to>
                                    </p:set>
                                    <p:anim calcmode="lin" valueType="num">
                                      <p:cBhvr>
                                        <p:cTn id="52" dur="500" fill="hold"/>
                                        <p:tgtEl>
                                          <p:spTgt spid="95"/>
                                        </p:tgtEl>
                                        <p:attrNameLst>
                                          <p:attrName>ppt_x</p:attrName>
                                        </p:attrNameLst>
                                      </p:cBhvr>
                                      <p:tavLst>
                                        <p:tav tm="0">
                                          <p:val>
                                            <p:strVal val="#ppt_x-#ppt_w/2"/>
                                          </p:val>
                                        </p:tav>
                                        <p:tav tm="100000">
                                          <p:val>
                                            <p:strVal val="#ppt_x"/>
                                          </p:val>
                                        </p:tav>
                                      </p:tavLst>
                                    </p:anim>
                                    <p:anim calcmode="lin" valueType="num">
                                      <p:cBhvr>
                                        <p:cTn id="53" dur="500" fill="hold"/>
                                        <p:tgtEl>
                                          <p:spTgt spid="95"/>
                                        </p:tgtEl>
                                        <p:attrNameLst>
                                          <p:attrName>ppt_y</p:attrName>
                                        </p:attrNameLst>
                                      </p:cBhvr>
                                      <p:tavLst>
                                        <p:tav tm="0">
                                          <p:val>
                                            <p:strVal val="#ppt_y"/>
                                          </p:val>
                                        </p:tav>
                                        <p:tav tm="100000">
                                          <p:val>
                                            <p:strVal val="#ppt_y"/>
                                          </p:val>
                                        </p:tav>
                                      </p:tavLst>
                                    </p:anim>
                                    <p:anim calcmode="lin" valueType="num">
                                      <p:cBhvr>
                                        <p:cTn id="54" dur="500" fill="hold"/>
                                        <p:tgtEl>
                                          <p:spTgt spid="95"/>
                                        </p:tgtEl>
                                        <p:attrNameLst>
                                          <p:attrName>ppt_w</p:attrName>
                                        </p:attrNameLst>
                                      </p:cBhvr>
                                      <p:tavLst>
                                        <p:tav tm="0">
                                          <p:val>
                                            <p:fltVal val="0"/>
                                          </p:val>
                                        </p:tav>
                                        <p:tav tm="100000">
                                          <p:val>
                                            <p:strVal val="#ppt_w"/>
                                          </p:val>
                                        </p:tav>
                                      </p:tavLst>
                                    </p:anim>
                                    <p:anim calcmode="lin" valueType="num">
                                      <p:cBhvr>
                                        <p:cTn id="55" dur="500" fill="hold"/>
                                        <p:tgtEl>
                                          <p:spTgt spid="95"/>
                                        </p:tgtEl>
                                        <p:attrNameLst>
                                          <p:attrName>ppt_h</p:attrName>
                                        </p:attrNameLst>
                                      </p:cBhvr>
                                      <p:tavLst>
                                        <p:tav tm="0">
                                          <p:val>
                                            <p:strVal val="#ppt_h"/>
                                          </p:val>
                                        </p:tav>
                                        <p:tav tm="100000">
                                          <p:val>
                                            <p:strVal val="#ppt_h"/>
                                          </p:val>
                                        </p:tav>
                                      </p:tavLst>
                                    </p:anim>
                                  </p:childTnLst>
                                </p:cTn>
                              </p:par>
                              <p:par>
                                <p:cTn id="56" presetID="17" presetClass="entr" presetSubtype="8" fill="hold" grpId="0" nodeType="withEffect">
                                  <p:stCondLst>
                                    <p:cond delay="0"/>
                                  </p:stCondLst>
                                  <p:childTnLst>
                                    <p:set>
                                      <p:cBhvr>
                                        <p:cTn id="57" dur="1" fill="hold">
                                          <p:stCondLst>
                                            <p:cond delay="0"/>
                                          </p:stCondLst>
                                        </p:cTn>
                                        <p:tgtEl>
                                          <p:spTgt spid="94"/>
                                        </p:tgtEl>
                                        <p:attrNameLst>
                                          <p:attrName>style.visibility</p:attrName>
                                        </p:attrNameLst>
                                      </p:cBhvr>
                                      <p:to>
                                        <p:strVal val="visible"/>
                                      </p:to>
                                    </p:set>
                                    <p:anim calcmode="lin" valueType="num">
                                      <p:cBhvr>
                                        <p:cTn id="58" dur="500" fill="hold"/>
                                        <p:tgtEl>
                                          <p:spTgt spid="94"/>
                                        </p:tgtEl>
                                        <p:attrNameLst>
                                          <p:attrName>ppt_x</p:attrName>
                                        </p:attrNameLst>
                                      </p:cBhvr>
                                      <p:tavLst>
                                        <p:tav tm="0">
                                          <p:val>
                                            <p:strVal val="#ppt_x-#ppt_w/2"/>
                                          </p:val>
                                        </p:tav>
                                        <p:tav tm="100000">
                                          <p:val>
                                            <p:strVal val="#ppt_x"/>
                                          </p:val>
                                        </p:tav>
                                      </p:tavLst>
                                    </p:anim>
                                    <p:anim calcmode="lin" valueType="num">
                                      <p:cBhvr>
                                        <p:cTn id="59" dur="500" fill="hold"/>
                                        <p:tgtEl>
                                          <p:spTgt spid="94"/>
                                        </p:tgtEl>
                                        <p:attrNameLst>
                                          <p:attrName>ppt_y</p:attrName>
                                        </p:attrNameLst>
                                      </p:cBhvr>
                                      <p:tavLst>
                                        <p:tav tm="0">
                                          <p:val>
                                            <p:strVal val="#ppt_y"/>
                                          </p:val>
                                        </p:tav>
                                        <p:tav tm="100000">
                                          <p:val>
                                            <p:strVal val="#ppt_y"/>
                                          </p:val>
                                        </p:tav>
                                      </p:tavLst>
                                    </p:anim>
                                    <p:anim calcmode="lin" valueType="num">
                                      <p:cBhvr>
                                        <p:cTn id="60" dur="500" fill="hold"/>
                                        <p:tgtEl>
                                          <p:spTgt spid="94"/>
                                        </p:tgtEl>
                                        <p:attrNameLst>
                                          <p:attrName>ppt_w</p:attrName>
                                        </p:attrNameLst>
                                      </p:cBhvr>
                                      <p:tavLst>
                                        <p:tav tm="0">
                                          <p:val>
                                            <p:fltVal val="0"/>
                                          </p:val>
                                        </p:tav>
                                        <p:tav tm="100000">
                                          <p:val>
                                            <p:strVal val="#ppt_w"/>
                                          </p:val>
                                        </p:tav>
                                      </p:tavLst>
                                    </p:anim>
                                    <p:anim calcmode="lin" valueType="num">
                                      <p:cBhvr>
                                        <p:cTn id="61" dur="500" fill="hold"/>
                                        <p:tgtEl>
                                          <p:spTgt spid="94"/>
                                        </p:tgtEl>
                                        <p:attrNameLst>
                                          <p:attrName>ppt_h</p:attrName>
                                        </p:attrNameLst>
                                      </p:cBhvr>
                                      <p:tavLst>
                                        <p:tav tm="0">
                                          <p:val>
                                            <p:strVal val="#ppt_h"/>
                                          </p:val>
                                        </p:tav>
                                        <p:tav tm="100000">
                                          <p:val>
                                            <p:strVal val="#ppt_h"/>
                                          </p:val>
                                        </p:tav>
                                      </p:tavLst>
                                    </p:anim>
                                  </p:childTnLst>
                                </p:cTn>
                              </p:par>
                              <p:par>
                                <p:cTn id="62" presetID="17" presetClass="entr" presetSubtype="8" fill="hold" grpId="0" nodeType="withEffect">
                                  <p:stCondLst>
                                    <p:cond delay="0"/>
                                  </p:stCondLst>
                                  <p:childTnLst>
                                    <p:set>
                                      <p:cBhvr>
                                        <p:cTn id="63" dur="1" fill="hold">
                                          <p:stCondLst>
                                            <p:cond delay="0"/>
                                          </p:stCondLst>
                                        </p:cTn>
                                        <p:tgtEl>
                                          <p:spTgt spid="93"/>
                                        </p:tgtEl>
                                        <p:attrNameLst>
                                          <p:attrName>style.visibility</p:attrName>
                                        </p:attrNameLst>
                                      </p:cBhvr>
                                      <p:to>
                                        <p:strVal val="visible"/>
                                      </p:to>
                                    </p:set>
                                    <p:anim calcmode="lin" valueType="num">
                                      <p:cBhvr>
                                        <p:cTn id="64" dur="500" fill="hold"/>
                                        <p:tgtEl>
                                          <p:spTgt spid="93"/>
                                        </p:tgtEl>
                                        <p:attrNameLst>
                                          <p:attrName>ppt_x</p:attrName>
                                        </p:attrNameLst>
                                      </p:cBhvr>
                                      <p:tavLst>
                                        <p:tav tm="0">
                                          <p:val>
                                            <p:strVal val="#ppt_x-#ppt_w/2"/>
                                          </p:val>
                                        </p:tav>
                                        <p:tav tm="100000">
                                          <p:val>
                                            <p:strVal val="#ppt_x"/>
                                          </p:val>
                                        </p:tav>
                                      </p:tavLst>
                                    </p:anim>
                                    <p:anim calcmode="lin" valueType="num">
                                      <p:cBhvr>
                                        <p:cTn id="65" dur="500" fill="hold"/>
                                        <p:tgtEl>
                                          <p:spTgt spid="93"/>
                                        </p:tgtEl>
                                        <p:attrNameLst>
                                          <p:attrName>ppt_y</p:attrName>
                                        </p:attrNameLst>
                                      </p:cBhvr>
                                      <p:tavLst>
                                        <p:tav tm="0">
                                          <p:val>
                                            <p:strVal val="#ppt_y"/>
                                          </p:val>
                                        </p:tav>
                                        <p:tav tm="100000">
                                          <p:val>
                                            <p:strVal val="#ppt_y"/>
                                          </p:val>
                                        </p:tav>
                                      </p:tavLst>
                                    </p:anim>
                                    <p:anim calcmode="lin" valueType="num">
                                      <p:cBhvr>
                                        <p:cTn id="66" dur="500" fill="hold"/>
                                        <p:tgtEl>
                                          <p:spTgt spid="93"/>
                                        </p:tgtEl>
                                        <p:attrNameLst>
                                          <p:attrName>ppt_w</p:attrName>
                                        </p:attrNameLst>
                                      </p:cBhvr>
                                      <p:tavLst>
                                        <p:tav tm="0">
                                          <p:val>
                                            <p:fltVal val="0"/>
                                          </p:val>
                                        </p:tav>
                                        <p:tav tm="100000">
                                          <p:val>
                                            <p:strVal val="#ppt_w"/>
                                          </p:val>
                                        </p:tav>
                                      </p:tavLst>
                                    </p:anim>
                                    <p:anim calcmode="lin" valueType="num">
                                      <p:cBhvr>
                                        <p:cTn id="67" dur="500" fill="hold"/>
                                        <p:tgtEl>
                                          <p:spTgt spid="93"/>
                                        </p:tgtEl>
                                        <p:attrNameLst>
                                          <p:attrName>ppt_h</p:attrName>
                                        </p:attrNameLst>
                                      </p:cBhvr>
                                      <p:tavLst>
                                        <p:tav tm="0">
                                          <p:val>
                                            <p:strVal val="#ppt_h"/>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30" presetClass="entr" presetSubtype="0" fill="hold" grpId="0" nodeType="clickEffect">
                                  <p:stCondLst>
                                    <p:cond delay="0"/>
                                  </p:stCondLst>
                                  <p:childTnLst>
                                    <p:set>
                                      <p:cBhvr>
                                        <p:cTn id="71" dur="1" fill="hold">
                                          <p:stCondLst>
                                            <p:cond delay="0"/>
                                          </p:stCondLst>
                                        </p:cTn>
                                        <p:tgtEl>
                                          <p:spTgt spid="104"/>
                                        </p:tgtEl>
                                        <p:attrNameLst>
                                          <p:attrName>style.visibility</p:attrName>
                                        </p:attrNameLst>
                                      </p:cBhvr>
                                      <p:to>
                                        <p:strVal val="visible"/>
                                      </p:to>
                                    </p:set>
                                    <p:animEffect transition="in" filter="fade">
                                      <p:cBhvr>
                                        <p:cTn id="72" dur="800" decel="100000"/>
                                        <p:tgtEl>
                                          <p:spTgt spid="104"/>
                                        </p:tgtEl>
                                      </p:cBhvr>
                                    </p:animEffect>
                                    <p:anim calcmode="lin" valueType="num">
                                      <p:cBhvr>
                                        <p:cTn id="73" dur="800" decel="100000" fill="hold"/>
                                        <p:tgtEl>
                                          <p:spTgt spid="104"/>
                                        </p:tgtEl>
                                        <p:attrNameLst>
                                          <p:attrName>style.rotation</p:attrName>
                                        </p:attrNameLst>
                                      </p:cBhvr>
                                      <p:tavLst>
                                        <p:tav tm="0">
                                          <p:val>
                                            <p:fltVal val="-90"/>
                                          </p:val>
                                        </p:tav>
                                        <p:tav tm="100000">
                                          <p:val>
                                            <p:fltVal val="0"/>
                                          </p:val>
                                        </p:tav>
                                      </p:tavLst>
                                    </p:anim>
                                    <p:anim calcmode="lin" valueType="num">
                                      <p:cBhvr>
                                        <p:cTn id="74" dur="800" decel="100000" fill="hold"/>
                                        <p:tgtEl>
                                          <p:spTgt spid="104"/>
                                        </p:tgtEl>
                                        <p:attrNameLst>
                                          <p:attrName>ppt_x</p:attrName>
                                        </p:attrNameLst>
                                      </p:cBhvr>
                                      <p:tavLst>
                                        <p:tav tm="0">
                                          <p:val>
                                            <p:strVal val="#ppt_x+0.4"/>
                                          </p:val>
                                        </p:tav>
                                        <p:tav tm="100000">
                                          <p:val>
                                            <p:strVal val="#ppt_x-0.05"/>
                                          </p:val>
                                        </p:tav>
                                      </p:tavLst>
                                    </p:anim>
                                    <p:anim calcmode="lin" valueType="num">
                                      <p:cBhvr>
                                        <p:cTn id="75" dur="800" decel="100000" fill="hold"/>
                                        <p:tgtEl>
                                          <p:spTgt spid="104"/>
                                        </p:tgtEl>
                                        <p:attrNameLst>
                                          <p:attrName>ppt_y</p:attrName>
                                        </p:attrNameLst>
                                      </p:cBhvr>
                                      <p:tavLst>
                                        <p:tav tm="0">
                                          <p:val>
                                            <p:strVal val="#ppt_y-0.4"/>
                                          </p:val>
                                        </p:tav>
                                        <p:tav tm="100000">
                                          <p:val>
                                            <p:strVal val="#ppt_y+0.1"/>
                                          </p:val>
                                        </p:tav>
                                      </p:tavLst>
                                    </p:anim>
                                    <p:anim calcmode="lin" valueType="num">
                                      <p:cBhvr>
                                        <p:cTn id="76" dur="200" accel="100000" fill="hold">
                                          <p:stCondLst>
                                            <p:cond delay="800"/>
                                          </p:stCondLst>
                                        </p:cTn>
                                        <p:tgtEl>
                                          <p:spTgt spid="104"/>
                                        </p:tgtEl>
                                        <p:attrNameLst>
                                          <p:attrName>ppt_x</p:attrName>
                                        </p:attrNameLst>
                                      </p:cBhvr>
                                      <p:tavLst>
                                        <p:tav tm="0">
                                          <p:val>
                                            <p:strVal val="#ppt_x-0.05"/>
                                          </p:val>
                                        </p:tav>
                                        <p:tav tm="100000">
                                          <p:val>
                                            <p:strVal val="#ppt_x"/>
                                          </p:val>
                                        </p:tav>
                                      </p:tavLst>
                                    </p:anim>
                                    <p:anim calcmode="lin" valueType="num">
                                      <p:cBhvr>
                                        <p:cTn id="77" dur="200" accel="100000" fill="hold">
                                          <p:stCondLst>
                                            <p:cond delay="800"/>
                                          </p:stCondLst>
                                        </p:cTn>
                                        <p:tgtEl>
                                          <p:spTgt spid="104"/>
                                        </p:tgtEl>
                                        <p:attrNameLst>
                                          <p:attrName>ppt_y</p:attrName>
                                        </p:attrNameLst>
                                      </p:cBhvr>
                                      <p:tavLst>
                                        <p:tav tm="0">
                                          <p:val>
                                            <p:strVal val="#ppt_y+0.1"/>
                                          </p:val>
                                        </p:tav>
                                        <p:tav tm="100000">
                                          <p:val>
                                            <p:strVal val="#ppt_y"/>
                                          </p:val>
                                        </p:tav>
                                      </p:tavLst>
                                    </p:anim>
                                  </p:childTnLst>
                                </p:cTn>
                              </p:par>
                            </p:childTnLst>
                          </p:cTn>
                        </p:par>
                        <p:par>
                          <p:cTn id="78" fill="hold" nodeType="afterGroup">
                            <p:stCondLst>
                              <p:cond delay="1000"/>
                            </p:stCondLst>
                            <p:childTnLst>
                              <p:par>
                                <p:cTn id="79" presetID="30" presetClass="entr" presetSubtype="0" fill="hold" grpId="0" nodeType="afterEffect">
                                  <p:stCondLst>
                                    <p:cond delay="0"/>
                                  </p:stCondLst>
                                  <p:childTnLst>
                                    <p:set>
                                      <p:cBhvr>
                                        <p:cTn id="80" dur="1" fill="hold">
                                          <p:stCondLst>
                                            <p:cond delay="0"/>
                                          </p:stCondLst>
                                        </p:cTn>
                                        <p:tgtEl>
                                          <p:spTgt spid="105"/>
                                        </p:tgtEl>
                                        <p:attrNameLst>
                                          <p:attrName>style.visibility</p:attrName>
                                        </p:attrNameLst>
                                      </p:cBhvr>
                                      <p:to>
                                        <p:strVal val="visible"/>
                                      </p:to>
                                    </p:set>
                                    <p:animEffect transition="in" filter="fade">
                                      <p:cBhvr>
                                        <p:cTn id="81" dur="800" decel="100000"/>
                                        <p:tgtEl>
                                          <p:spTgt spid="105"/>
                                        </p:tgtEl>
                                      </p:cBhvr>
                                    </p:animEffect>
                                    <p:anim calcmode="lin" valueType="num">
                                      <p:cBhvr>
                                        <p:cTn id="82" dur="800" decel="100000" fill="hold"/>
                                        <p:tgtEl>
                                          <p:spTgt spid="105"/>
                                        </p:tgtEl>
                                        <p:attrNameLst>
                                          <p:attrName>style.rotation</p:attrName>
                                        </p:attrNameLst>
                                      </p:cBhvr>
                                      <p:tavLst>
                                        <p:tav tm="0">
                                          <p:val>
                                            <p:fltVal val="-90"/>
                                          </p:val>
                                        </p:tav>
                                        <p:tav tm="100000">
                                          <p:val>
                                            <p:fltVal val="0"/>
                                          </p:val>
                                        </p:tav>
                                      </p:tavLst>
                                    </p:anim>
                                    <p:anim calcmode="lin" valueType="num">
                                      <p:cBhvr>
                                        <p:cTn id="83" dur="800" decel="100000" fill="hold"/>
                                        <p:tgtEl>
                                          <p:spTgt spid="105"/>
                                        </p:tgtEl>
                                        <p:attrNameLst>
                                          <p:attrName>ppt_x</p:attrName>
                                        </p:attrNameLst>
                                      </p:cBhvr>
                                      <p:tavLst>
                                        <p:tav tm="0">
                                          <p:val>
                                            <p:strVal val="#ppt_x+0.4"/>
                                          </p:val>
                                        </p:tav>
                                        <p:tav tm="100000">
                                          <p:val>
                                            <p:strVal val="#ppt_x-0.05"/>
                                          </p:val>
                                        </p:tav>
                                      </p:tavLst>
                                    </p:anim>
                                    <p:anim calcmode="lin" valueType="num">
                                      <p:cBhvr>
                                        <p:cTn id="84" dur="800" decel="100000" fill="hold"/>
                                        <p:tgtEl>
                                          <p:spTgt spid="105"/>
                                        </p:tgtEl>
                                        <p:attrNameLst>
                                          <p:attrName>ppt_y</p:attrName>
                                        </p:attrNameLst>
                                      </p:cBhvr>
                                      <p:tavLst>
                                        <p:tav tm="0">
                                          <p:val>
                                            <p:strVal val="#ppt_y-0.4"/>
                                          </p:val>
                                        </p:tav>
                                        <p:tav tm="100000">
                                          <p:val>
                                            <p:strVal val="#ppt_y+0.1"/>
                                          </p:val>
                                        </p:tav>
                                      </p:tavLst>
                                    </p:anim>
                                    <p:anim calcmode="lin" valueType="num">
                                      <p:cBhvr>
                                        <p:cTn id="85" dur="200" accel="100000" fill="hold">
                                          <p:stCondLst>
                                            <p:cond delay="800"/>
                                          </p:stCondLst>
                                        </p:cTn>
                                        <p:tgtEl>
                                          <p:spTgt spid="105"/>
                                        </p:tgtEl>
                                        <p:attrNameLst>
                                          <p:attrName>ppt_x</p:attrName>
                                        </p:attrNameLst>
                                      </p:cBhvr>
                                      <p:tavLst>
                                        <p:tav tm="0">
                                          <p:val>
                                            <p:strVal val="#ppt_x-0.05"/>
                                          </p:val>
                                        </p:tav>
                                        <p:tav tm="100000">
                                          <p:val>
                                            <p:strVal val="#ppt_x"/>
                                          </p:val>
                                        </p:tav>
                                      </p:tavLst>
                                    </p:anim>
                                    <p:anim calcmode="lin" valueType="num">
                                      <p:cBhvr>
                                        <p:cTn id="86" dur="200" accel="100000" fill="hold">
                                          <p:stCondLst>
                                            <p:cond delay="800"/>
                                          </p:stCondLst>
                                        </p:cTn>
                                        <p:tgtEl>
                                          <p:spTgt spid="105"/>
                                        </p:tgtEl>
                                        <p:attrNameLst>
                                          <p:attrName>ppt_y</p:attrName>
                                        </p:attrNameLst>
                                      </p:cBhvr>
                                      <p:tavLst>
                                        <p:tav tm="0">
                                          <p:val>
                                            <p:strVal val="#ppt_y+0.1"/>
                                          </p:val>
                                        </p:tav>
                                        <p:tav tm="100000">
                                          <p:val>
                                            <p:strVal val="#ppt_y"/>
                                          </p:val>
                                        </p:tav>
                                      </p:tavLst>
                                    </p:anim>
                                  </p:childTnLst>
                                </p:cTn>
                              </p:par>
                            </p:childTnLst>
                          </p:cTn>
                        </p:par>
                        <p:par>
                          <p:cTn id="87" fill="hold" nodeType="afterGroup">
                            <p:stCondLst>
                              <p:cond delay="2000"/>
                            </p:stCondLst>
                            <p:childTnLst>
                              <p:par>
                                <p:cTn id="88" presetID="30" presetClass="entr" presetSubtype="0" fill="hold" grpId="0" nodeType="afterEffect">
                                  <p:stCondLst>
                                    <p:cond delay="0"/>
                                  </p:stCondLst>
                                  <p:childTnLst>
                                    <p:set>
                                      <p:cBhvr>
                                        <p:cTn id="89" dur="1" fill="hold">
                                          <p:stCondLst>
                                            <p:cond delay="0"/>
                                          </p:stCondLst>
                                        </p:cTn>
                                        <p:tgtEl>
                                          <p:spTgt spid="106"/>
                                        </p:tgtEl>
                                        <p:attrNameLst>
                                          <p:attrName>style.visibility</p:attrName>
                                        </p:attrNameLst>
                                      </p:cBhvr>
                                      <p:to>
                                        <p:strVal val="visible"/>
                                      </p:to>
                                    </p:set>
                                    <p:animEffect transition="in" filter="fade">
                                      <p:cBhvr>
                                        <p:cTn id="90" dur="800" decel="100000"/>
                                        <p:tgtEl>
                                          <p:spTgt spid="106"/>
                                        </p:tgtEl>
                                      </p:cBhvr>
                                    </p:animEffect>
                                    <p:anim calcmode="lin" valueType="num">
                                      <p:cBhvr>
                                        <p:cTn id="91" dur="800" decel="100000" fill="hold"/>
                                        <p:tgtEl>
                                          <p:spTgt spid="106"/>
                                        </p:tgtEl>
                                        <p:attrNameLst>
                                          <p:attrName>style.rotation</p:attrName>
                                        </p:attrNameLst>
                                      </p:cBhvr>
                                      <p:tavLst>
                                        <p:tav tm="0">
                                          <p:val>
                                            <p:fltVal val="-90"/>
                                          </p:val>
                                        </p:tav>
                                        <p:tav tm="100000">
                                          <p:val>
                                            <p:fltVal val="0"/>
                                          </p:val>
                                        </p:tav>
                                      </p:tavLst>
                                    </p:anim>
                                    <p:anim calcmode="lin" valueType="num">
                                      <p:cBhvr>
                                        <p:cTn id="92" dur="800" decel="100000" fill="hold"/>
                                        <p:tgtEl>
                                          <p:spTgt spid="106"/>
                                        </p:tgtEl>
                                        <p:attrNameLst>
                                          <p:attrName>ppt_x</p:attrName>
                                        </p:attrNameLst>
                                      </p:cBhvr>
                                      <p:tavLst>
                                        <p:tav tm="0">
                                          <p:val>
                                            <p:strVal val="#ppt_x+0.4"/>
                                          </p:val>
                                        </p:tav>
                                        <p:tav tm="100000">
                                          <p:val>
                                            <p:strVal val="#ppt_x-0.05"/>
                                          </p:val>
                                        </p:tav>
                                      </p:tavLst>
                                    </p:anim>
                                    <p:anim calcmode="lin" valueType="num">
                                      <p:cBhvr>
                                        <p:cTn id="93" dur="800" decel="100000" fill="hold"/>
                                        <p:tgtEl>
                                          <p:spTgt spid="106"/>
                                        </p:tgtEl>
                                        <p:attrNameLst>
                                          <p:attrName>ppt_y</p:attrName>
                                        </p:attrNameLst>
                                      </p:cBhvr>
                                      <p:tavLst>
                                        <p:tav tm="0">
                                          <p:val>
                                            <p:strVal val="#ppt_y-0.4"/>
                                          </p:val>
                                        </p:tav>
                                        <p:tav tm="100000">
                                          <p:val>
                                            <p:strVal val="#ppt_y+0.1"/>
                                          </p:val>
                                        </p:tav>
                                      </p:tavLst>
                                    </p:anim>
                                    <p:anim calcmode="lin" valueType="num">
                                      <p:cBhvr>
                                        <p:cTn id="94" dur="200" accel="100000" fill="hold">
                                          <p:stCondLst>
                                            <p:cond delay="800"/>
                                          </p:stCondLst>
                                        </p:cTn>
                                        <p:tgtEl>
                                          <p:spTgt spid="106"/>
                                        </p:tgtEl>
                                        <p:attrNameLst>
                                          <p:attrName>ppt_x</p:attrName>
                                        </p:attrNameLst>
                                      </p:cBhvr>
                                      <p:tavLst>
                                        <p:tav tm="0">
                                          <p:val>
                                            <p:strVal val="#ppt_x-0.05"/>
                                          </p:val>
                                        </p:tav>
                                        <p:tav tm="100000">
                                          <p:val>
                                            <p:strVal val="#ppt_x"/>
                                          </p:val>
                                        </p:tav>
                                      </p:tavLst>
                                    </p:anim>
                                    <p:anim calcmode="lin" valueType="num">
                                      <p:cBhvr>
                                        <p:cTn id="95" dur="200" accel="100000" fill="hold">
                                          <p:stCondLst>
                                            <p:cond delay="800"/>
                                          </p:stCondLst>
                                        </p:cTn>
                                        <p:tgtEl>
                                          <p:spTgt spid="10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99" grpId="0" animBg="1"/>
      <p:bldP spid="100" grpId="0" animBg="1"/>
      <p:bldP spid="101" grpId="0" animBg="1"/>
      <p:bldP spid="103" grpId="0" animBg="1"/>
      <p:bldP spid="104" grpId="0" animBg="1"/>
      <p:bldP spid="105" grpId="0" animBg="1"/>
      <p:bldP spid="10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dirty="0" smtClean="0"/>
              <a:t>问题解决</a:t>
            </a:r>
            <a:endParaRPr lang="zh-CN" altLang="en-US" dirty="0"/>
          </a:p>
        </p:txBody>
      </p:sp>
      <p:grpSp>
        <p:nvGrpSpPr>
          <p:cNvPr id="248835" name="Group 3"/>
          <p:cNvGrpSpPr>
            <a:grpSpLocks/>
          </p:cNvGrpSpPr>
          <p:nvPr/>
        </p:nvGrpSpPr>
        <p:grpSpPr bwMode="auto">
          <a:xfrm>
            <a:off x="2424114" y="1700623"/>
            <a:ext cx="7343775" cy="1527175"/>
            <a:chOff x="612" y="1375"/>
            <a:chExt cx="4626" cy="962"/>
          </a:xfrm>
        </p:grpSpPr>
        <p:sp>
          <p:nvSpPr>
            <p:cNvPr id="57353" name="Rectangle 4"/>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4" name="Rectangle 5"/>
            <p:cNvSpPr>
              <a:spLocks noChangeArrowheads="1"/>
            </p:cNvSpPr>
            <p:nvPr/>
          </p:nvSpPr>
          <p:spPr bwMode="auto">
            <a:xfrm>
              <a:off x="612" y="1429"/>
              <a:ext cx="4626" cy="908"/>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lIns="90488" tIns="44450" rIns="90488" bIns="44450">
              <a:spAutoFit/>
            </a:bodyPr>
            <a:lstStyle/>
            <a:p>
              <a:pPr eaLnBrk="1" hangingPunct="1"/>
              <a:endParaRPr lang="zh-CN" altLang="en-US" sz="800" b="1" dirty="0">
                <a:latin typeface="Arial" charset="0"/>
              </a:endParaRPr>
            </a:p>
            <a:p>
              <a:pPr eaLnBrk="1" hangingPunct="1"/>
              <a:r>
                <a:rPr lang="en-US" altLang="zh-CN" sz="2400" b="1" dirty="0">
                  <a:latin typeface="Arial" charset="0"/>
                </a:rPr>
                <a:t>SELECT </a:t>
              </a:r>
              <a:r>
                <a:rPr lang="en-US" altLang="zh-CN" sz="2400" b="1" dirty="0" err="1" smtClean="0">
                  <a:latin typeface="Arial" charset="0"/>
                </a:rPr>
                <a:t>Dept</a:t>
              </a:r>
              <a:r>
                <a:rPr lang="en-US" altLang="zh-CN" sz="2400" b="1" dirty="0" smtClean="0">
                  <a:latin typeface="Arial" charset="0"/>
                </a:rPr>
                <a:t> </a:t>
              </a:r>
              <a:r>
                <a:rPr lang="en-US" altLang="zh-CN" sz="2400" b="1" dirty="0">
                  <a:latin typeface="Arial" charset="0"/>
                </a:rPr>
                <a:t>AS </a:t>
              </a:r>
              <a:r>
                <a:rPr lang="zh-CN" altLang="en-US" sz="2400" b="1" dirty="0">
                  <a:latin typeface="Arial" charset="0"/>
                </a:rPr>
                <a:t>系别</a:t>
              </a:r>
              <a:r>
                <a:rPr lang="en-US" altLang="zh-CN" sz="2400" b="1" dirty="0">
                  <a:latin typeface="Arial" charset="0"/>
                </a:rPr>
                <a:t>, </a:t>
              </a:r>
              <a:r>
                <a:rPr lang="en-US" altLang="zh-CN" sz="2400" b="1" dirty="0">
                  <a:solidFill>
                    <a:srgbClr val="0000FF"/>
                  </a:solidFill>
                  <a:latin typeface="Arial" charset="0"/>
                </a:rPr>
                <a:t>COUNT(*)</a:t>
              </a:r>
              <a:r>
                <a:rPr lang="en-US" altLang="zh-CN" sz="2400" b="1" dirty="0">
                  <a:latin typeface="Arial" charset="0"/>
                </a:rPr>
                <a:t> AS </a:t>
              </a:r>
              <a:r>
                <a:rPr lang="zh-CN" altLang="en-US" sz="2400" b="1" dirty="0">
                  <a:latin typeface="Arial" charset="0"/>
                </a:rPr>
                <a:t>人数</a:t>
              </a:r>
            </a:p>
            <a:p>
              <a:pPr eaLnBrk="1" hangingPunct="1"/>
              <a:r>
                <a:rPr lang="en-US" altLang="zh-CN" sz="2400" b="1" dirty="0">
                  <a:latin typeface="Arial" charset="0"/>
                </a:rPr>
                <a:t>FROM Student</a:t>
              </a:r>
            </a:p>
            <a:p>
              <a:pPr eaLnBrk="1" hangingPunct="1"/>
              <a:r>
                <a:rPr lang="en-US" altLang="zh-CN" sz="2400" b="1" dirty="0">
                  <a:solidFill>
                    <a:srgbClr val="FF0000"/>
                  </a:solidFill>
                  <a:latin typeface="Arial" charset="0"/>
                </a:rPr>
                <a:t>GROUP BY </a:t>
              </a:r>
              <a:r>
                <a:rPr lang="en-US" altLang="zh-CN" sz="2400" b="1" dirty="0" err="1" smtClean="0">
                  <a:solidFill>
                    <a:srgbClr val="FF0000"/>
                  </a:solidFill>
                  <a:latin typeface="Arial" charset="0"/>
                </a:rPr>
                <a:t>Dept</a:t>
              </a:r>
              <a:endParaRPr lang="en-US" altLang="zh-CN" sz="2400" b="1" dirty="0">
                <a:solidFill>
                  <a:srgbClr val="FF0000"/>
                </a:solidFill>
                <a:latin typeface="Arial" charset="0"/>
              </a:endParaRPr>
            </a:p>
            <a:p>
              <a:pPr eaLnBrk="1" hangingPunct="1"/>
              <a:endParaRPr lang="zh-CN" altLang="en-US" sz="800" b="1" dirty="0">
                <a:solidFill>
                  <a:srgbClr val="FF0000"/>
                </a:solidFill>
                <a:latin typeface="Arial" charset="0"/>
              </a:endParaRPr>
            </a:p>
          </p:txBody>
        </p:sp>
      </p:grpSp>
      <p:sp>
        <p:nvSpPr>
          <p:cNvPr id="248838" name="AutoShape 6"/>
          <p:cNvSpPr>
            <a:spLocks noChangeArrowheads="1"/>
          </p:cNvSpPr>
          <p:nvPr/>
        </p:nvSpPr>
        <p:spPr bwMode="auto">
          <a:xfrm>
            <a:off x="5664200" y="3284948"/>
            <a:ext cx="863600" cy="936625"/>
          </a:xfrm>
          <a:prstGeom prst="downArrow">
            <a:avLst>
              <a:gd name="adj1" fmla="val 50731"/>
              <a:gd name="adj2" fmla="val 44964"/>
            </a:avLst>
          </a:prstGeom>
          <a:gradFill rotWithShape="1">
            <a:gsLst>
              <a:gs pos="0">
                <a:schemeClr val="bg1"/>
              </a:gs>
              <a:gs pos="100000">
                <a:schemeClr val="accent1"/>
              </a:gs>
            </a:gsLst>
            <a:lin ang="0" scaled="1"/>
          </a:gradFill>
          <a:ln w="9525">
            <a:solidFill>
              <a:schemeClr val="tx1"/>
            </a:solidFill>
            <a:miter lim="800000"/>
            <a:headEnd/>
            <a:tailEnd/>
          </a:ln>
          <a:effectLst>
            <a:outerShdw dist="63500" dir="3187806" algn="ctr" rotWithShape="0">
              <a:srgbClr val="C0C0C0"/>
            </a:outerShdw>
          </a:effectLst>
        </p:spPr>
        <p:txBody>
          <a:bodyPr wrap="none" anchor="ctr"/>
          <a:lstStyle/>
          <a:p>
            <a:endParaRPr lang="zh-CN" altLang="en-US"/>
          </a:p>
        </p:txBody>
      </p:sp>
      <p:grpSp>
        <p:nvGrpSpPr>
          <p:cNvPr id="248839" name="Group 7"/>
          <p:cNvGrpSpPr>
            <a:grpSpLocks/>
          </p:cNvGrpSpPr>
          <p:nvPr/>
        </p:nvGrpSpPr>
        <p:grpSpPr bwMode="auto">
          <a:xfrm>
            <a:off x="4224339" y="4221573"/>
            <a:ext cx="3786187" cy="1755775"/>
            <a:chOff x="1962" y="2778"/>
            <a:chExt cx="2385" cy="1106"/>
          </a:xfrm>
        </p:grpSpPr>
        <p:sp>
          <p:nvSpPr>
            <p:cNvPr id="57351" name="Rectangle 8"/>
            <p:cNvSpPr>
              <a:spLocks noChangeArrowheads="1"/>
            </p:cNvSpPr>
            <p:nvPr/>
          </p:nvSpPr>
          <p:spPr bwMode="auto">
            <a:xfrm flipH="1">
              <a:off x="2055" y="2778"/>
              <a:ext cx="2248" cy="203"/>
            </a:xfrm>
            <a:prstGeom prst="rect">
              <a:avLst/>
            </a:prstGeom>
            <a:gradFill rotWithShape="1">
              <a:gsLst>
                <a:gs pos="0">
                  <a:schemeClr val="folHlink"/>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735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 y="2816"/>
              <a:ext cx="2385" cy="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615419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nodeType="clickEffect">
                                  <p:stCondLst>
                                    <p:cond delay="0"/>
                                  </p:stCondLst>
                                  <p:childTnLst>
                                    <p:set>
                                      <p:cBhvr>
                                        <p:cTn id="6" dur="1" fill="hold">
                                          <p:stCondLst>
                                            <p:cond delay="0"/>
                                          </p:stCondLst>
                                        </p:cTn>
                                        <p:tgtEl>
                                          <p:spTgt spid="248835"/>
                                        </p:tgtEl>
                                        <p:attrNameLst>
                                          <p:attrName>style.visibility</p:attrName>
                                        </p:attrNameLst>
                                      </p:cBhvr>
                                      <p:to>
                                        <p:strVal val="visible"/>
                                      </p:to>
                                    </p:set>
                                    <p:animEffect transition="in" filter="fade">
                                      <p:cBhvr>
                                        <p:cTn id="7" dur="800" decel="100000"/>
                                        <p:tgtEl>
                                          <p:spTgt spid="248835"/>
                                        </p:tgtEl>
                                      </p:cBhvr>
                                    </p:animEffect>
                                    <p:anim calcmode="lin" valueType="num">
                                      <p:cBhvr>
                                        <p:cTn id="8" dur="800" decel="100000" fill="hold"/>
                                        <p:tgtEl>
                                          <p:spTgt spid="248835"/>
                                        </p:tgtEl>
                                        <p:attrNameLst>
                                          <p:attrName>style.rotation</p:attrName>
                                        </p:attrNameLst>
                                      </p:cBhvr>
                                      <p:tavLst>
                                        <p:tav tm="0">
                                          <p:val>
                                            <p:fltVal val="-90"/>
                                          </p:val>
                                        </p:tav>
                                        <p:tav tm="100000">
                                          <p:val>
                                            <p:fltVal val="0"/>
                                          </p:val>
                                        </p:tav>
                                      </p:tavLst>
                                    </p:anim>
                                    <p:anim calcmode="lin" valueType="num">
                                      <p:cBhvr>
                                        <p:cTn id="9" dur="800" decel="100000" fill="hold"/>
                                        <p:tgtEl>
                                          <p:spTgt spid="248835"/>
                                        </p:tgtEl>
                                        <p:attrNameLst>
                                          <p:attrName>ppt_x</p:attrName>
                                        </p:attrNameLst>
                                      </p:cBhvr>
                                      <p:tavLst>
                                        <p:tav tm="0">
                                          <p:val>
                                            <p:strVal val="#ppt_x+0.4"/>
                                          </p:val>
                                        </p:tav>
                                        <p:tav tm="100000">
                                          <p:val>
                                            <p:strVal val="#ppt_x-0.05"/>
                                          </p:val>
                                        </p:tav>
                                      </p:tavLst>
                                    </p:anim>
                                    <p:anim calcmode="lin" valueType="num">
                                      <p:cBhvr>
                                        <p:cTn id="10" dur="800" decel="100000" fill="hold"/>
                                        <p:tgtEl>
                                          <p:spTgt spid="24883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4883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48835"/>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248838"/>
                                        </p:tgtEl>
                                        <p:attrNameLst>
                                          <p:attrName>style.visibility</p:attrName>
                                        </p:attrNameLst>
                                      </p:cBhvr>
                                      <p:to>
                                        <p:strVal val="visible"/>
                                      </p:to>
                                    </p:set>
                                    <p:anim calcmode="lin" valueType="num">
                                      <p:cBhvr>
                                        <p:cTn id="17" dur="500" fill="hold"/>
                                        <p:tgtEl>
                                          <p:spTgt spid="248838"/>
                                        </p:tgtEl>
                                        <p:attrNameLst>
                                          <p:attrName>ppt_x</p:attrName>
                                        </p:attrNameLst>
                                      </p:cBhvr>
                                      <p:tavLst>
                                        <p:tav tm="0">
                                          <p:val>
                                            <p:strVal val="#ppt_x"/>
                                          </p:val>
                                        </p:tav>
                                        <p:tav tm="100000">
                                          <p:val>
                                            <p:strVal val="#ppt_x"/>
                                          </p:val>
                                        </p:tav>
                                      </p:tavLst>
                                    </p:anim>
                                    <p:anim calcmode="lin" valueType="num">
                                      <p:cBhvr>
                                        <p:cTn id="18" dur="500" fill="hold"/>
                                        <p:tgtEl>
                                          <p:spTgt spid="248838"/>
                                        </p:tgtEl>
                                        <p:attrNameLst>
                                          <p:attrName>ppt_y</p:attrName>
                                        </p:attrNameLst>
                                      </p:cBhvr>
                                      <p:tavLst>
                                        <p:tav tm="0">
                                          <p:val>
                                            <p:strVal val="#ppt_y-#ppt_h/2"/>
                                          </p:val>
                                        </p:tav>
                                        <p:tav tm="100000">
                                          <p:val>
                                            <p:strVal val="#ppt_y"/>
                                          </p:val>
                                        </p:tav>
                                      </p:tavLst>
                                    </p:anim>
                                    <p:anim calcmode="lin" valueType="num">
                                      <p:cBhvr>
                                        <p:cTn id="19" dur="500" fill="hold"/>
                                        <p:tgtEl>
                                          <p:spTgt spid="248838"/>
                                        </p:tgtEl>
                                        <p:attrNameLst>
                                          <p:attrName>ppt_w</p:attrName>
                                        </p:attrNameLst>
                                      </p:cBhvr>
                                      <p:tavLst>
                                        <p:tav tm="0">
                                          <p:val>
                                            <p:strVal val="#ppt_w"/>
                                          </p:val>
                                        </p:tav>
                                        <p:tav tm="100000">
                                          <p:val>
                                            <p:strVal val="#ppt_w"/>
                                          </p:val>
                                        </p:tav>
                                      </p:tavLst>
                                    </p:anim>
                                    <p:anim calcmode="lin" valueType="num">
                                      <p:cBhvr>
                                        <p:cTn id="20" dur="500" fill="hold"/>
                                        <p:tgtEl>
                                          <p:spTgt spid="248838"/>
                                        </p:tgtEl>
                                        <p:attrNameLst>
                                          <p:attrName>ppt_h</p:attrName>
                                        </p:attrNameLst>
                                      </p:cBhvr>
                                      <p:tavLst>
                                        <p:tav tm="0">
                                          <p:val>
                                            <p:fltVal val="0"/>
                                          </p:val>
                                        </p:tav>
                                        <p:tav tm="100000">
                                          <p:val>
                                            <p:strVal val="#ppt_h"/>
                                          </p:val>
                                        </p:tav>
                                      </p:tavLst>
                                    </p:anim>
                                  </p:childTnLst>
                                </p:cTn>
                              </p:par>
                            </p:childTnLst>
                          </p:cTn>
                        </p:par>
                        <p:par>
                          <p:cTn id="21" fill="hold" nodeType="afterGroup">
                            <p:stCondLst>
                              <p:cond delay="500"/>
                            </p:stCondLst>
                            <p:childTnLst>
                              <p:par>
                                <p:cTn id="22" presetID="9" presetClass="entr" presetSubtype="0" fill="hold" nodeType="afterEffect">
                                  <p:stCondLst>
                                    <p:cond delay="0"/>
                                  </p:stCondLst>
                                  <p:childTnLst>
                                    <p:set>
                                      <p:cBhvr>
                                        <p:cTn id="23" dur="1" fill="hold">
                                          <p:stCondLst>
                                            <p:cond delay="0"/>
                                          </p:stCondLst>
                                        </p:cTn>
                                        <p:tgtEl>
                                          <p:spTgt spid="248839"/>
                                        </p:tgtEl>
                                        <p:attrNameLst>
                                          <p:attrName>style.visibility</p:attrName>
                                        </p:attrNameLst>
                                      </p:cBhvr>
                                      <p:to>
                                        <p:strVal val="visible"/>
                                      </p:to>
                                    </p:set>
                                    <p:animEffect transition="in" filter="dissolve">
                                      <p:cBhvr>
                                        <p:cTn id="24" dur="500"/>
                                        <p:tgtEl>
                                          <p:spTgt spid="248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dirty="0" smtClean="0"/>
              <a:t>分组示例</a:t>
            </a:r>
            <a:endParaRPr lang="en-US" altLang="zh-CN" dirty="0"/>
          </a:p>
        </p:txBody>
      </p:sp>
      <p:sp>
        <p:nvSpPr>
          <p:cNvPr id="58371" name="Rectangle 3"/>
          <p:cNvSpPr>
            <a:spLocks noGrp="1" noChangeArrowheads="1"/>
          </p:cNvSpPr>
          <p:nvPr>
            <p:ph idx="1"/>
          </p:nvPr>
        </p:nvSpPr>
        <p:spPr/>
        <p:txBody>
          <a:bodyPr/>
          <a:lstStyle/>
          <a:p>
            <a:r>
              <a:rPr lang="zh-CN" altLang="en-US" dirty="0" smtClean="0"/>
              <a:t>例</a:t>
            </a:r>
            <a:r>
              <a:rPr lang="en-US" altLang="zh-CN" dirty="0" smtClean="0"/>
              <a:t>5-33 </a:t>
            </a:r>
            <a:r>
              <a:rPr lang="zh-CN" altLang="en-US" dirty="0" smtClean="0"/>
              <a:t>统计每门课程的选课人数，列出课程号和人数</a:t>
            </a:r>
            <a:endParaRPr lang="en-US" altLang="zh-CN" dirty="0" smtClean="0"/>
          </a:p>
          <a:p>
            <a:pPr marL="324000" lvl="1" indent="0">
              <a:buNone/>
            </a:pPr>
            <a:r>
              <a:rPr lang="en-US" altLang="zh-CN" dirty="0" smtClean="0"/>
              <a:t>SELECT </a:t>
            </a:r>
            <a:r>
              <a:rPr lang="en-US" altLang="zh-CN" dirty="0" err="1" smtClean="0"/>
              <a:t>Cno</a:t>
            </a:r>
            <a:r>
              <a:rPr lang="en-US" altLang="zh-CN" dirty="0" smtClean="0"/>
              <a:t> as </a:t>
            </a:r>
            <a:r>
              <a:rPr lang="zh-CN" altLang="en-US" dirty="0" smtClean="0"/>
              <a:t>课程号</a:t>
            </a:r>
            <a:r>
              <a:rPr lang="en-US" altLang="zh-CN" dirty="0" smtClean="0"/>
              <a:t>, COUNT(</a:t>
            </a:r>
            <a:r>
              <a:rPr lang="en-US" altLang="zh-CN" dirty="0" err="1" smtClean="0"/>
              <a:t>Sno</a:t>
            </a:r>
            <a:r>
              <a:rPr lang="en-US" altLang="zh-CN" dirty="0" smtClean="0"/>
              <a:t>) as </a:t>
            </a:r>
            <a:r>
              <a:rPr lang="zh-CN" altLang="en-US" dirty="0" smtClean="0"/>
              <a:t>选课人数 </a:t>
            </a:r>
          </a:p>
          <a:p>
            <a:pPr marL="324000" lvl="1" indent="0">
              <a:buNone/>
            </a:pPr>
            <a:r>
              <a:rPr lang="en-US" altLang="zh-CN" dirty="0" smtClean="0"/>
              <a:t>FROM  SC </a:t>
            </a:r>
          </a:p>
          <a:p>
            <a:pPr marL="324000" lvl="1" indent="0">
              <a:buNone/>
            </a:pPr>
            <a:r>
              <a:rPr lang="en-US" altLang="zh-CN" dirty="0" smtClean="0"/>
              <a:t>GROUP BY </a:t>
            </a:r>
            <a:r>
              <a:rPr lang="en-US" altLang="zh-CN" dirty="0" err="1" smtClean="0"/>
              <a:t>Cno</a:t>
            </a:r>
            <a:r>
              <a:rPr lang="en-US" altLang="zh-CN" dirty="0" smtClean="0"/>
              <a:t> </a:t>
            </a:r>
          </a:p>
          <a:p>
            <a:r>
              <a:rPr lang="zh-CN" altLang="en-US" dirty="0" smtClean="0"/>
              <a:t>原理：对查询结果按</a:t>
            </a:r>
            <a:r>
              <a:rPr lang="en-US" altLang="zh-CN" dirty="0" err="1" smtClean="0"/>
              <a:t>Cno</a:t>
            </a:r>
            <a:r>
              <a:rPr lang="zh-CN" altLang="en-US" dirty="0" smtClean="0"/>
              <a:t>的值分组，所有具有相同</a:t>
            </a:r>
            <a:r>
              <a:rPr lang="en-US" altLang="zh-CN" dirty="0" err="1" smtClean="0"/>
              <a:t>Cno</a:t>
            </a:r>
            <a:r>
              <a:rPr lang="zh-CN" altLang="en-US" dirty="0" smtClean="0"/>
              <a:t>值的元组为一组，然后再对每一组使用</a:t>
            </a:r>
            <a:r>
              <a:rPr lang="en-US" altLang="zh-CN" dirty="0" smtClean="0"/>
              <a:t>COUNT</a:t>
            </a:r>
            <a:r>
              <a:rPr lang="zh-CN" altLang="en-US" dirty="0" smtClean="0"/>
              <a:t>计算，求得每组的学生人数。</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2178894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dirty="0" smtClean="0"/>
              <a:t>分组示例</a:t>
            </a:r>
            <a:endParaRPr lang="en-US" altLang="zh-CN" dirty="0"/>
          </a:p>
        </p:txBody>
      </p:sp>
      <p:sp>
        <p:nvSpPr>
          <p:cNvPr id="59395" name="Rectangle 3"/>
          <p:cNvSpPr>
            <a:spLocks noGrp="1" noChangeArrowheads="1"/>
          </p:cNvSpPr>
          <p:nvPr>
            <p:ph idx="1"/>
          </p:nvPr>
        </p:nvSpPr>
        <p:spPr/>
        <p:txBody>
          <a:bodyPr/>
          <a:lstStyle/>
          <a:p>
            <a:r>
              <a:rPr lang="zh-CN" altLang="en-US" dirty="0" smtClean="0"/>
              <a:t>例</a:t>
            </a:r>
            <a:r>
              <a:rPr lang="en-US" altLang="zh-CN" dirty="0" smtClean="0"/>
              <a:t>5-34 </a:t>
            </a:r>
            <a:r>
              <a:rPr lang="zh-CN" altLang="en-US" dirty="0" smtClean="0"/>
              <a:t>查询每个学生的选课门数和平均成绩。</a:t>
            </a:r>
            <a:endParaRPr lang="en-US" altLang="zh-CN" dirty="0" smtClean="0"/>
          </a:p>
          <a:p>
            <a:pPr marL="324000" lvl="1" indent="0">
              <a:buNone/>
            </a:pPr>
            <a:r>
              <a:rPr lang="en-US" altLang="zh-CN" dirty="0" smtClean="0"/>
              <a:t>SELECT  </a:t>
            </a:r>
            <a:r>
              <a:rPr lang="en-US" altLang="zh-CN" dirty="0" err="1" smtClean="0"/>
              <a:t>Sno</a:t>
            </a:r>
            <a:r>
              <a:rPr lang="en-US" altLang="zh-CN" dirty="0" smtClean="0"/>
              <a:t> as </a:t>
            </a:r>
            <a:r>
              <a:rPr lang="zh-CN" altLang="en-US" dirty="0" smtClean="0"/>
              <a:t>学号</a:t>
            </a:r>
            <a:r>
              <a:rPr lang="en-US" altLang="zh-CN" dirty="0" smtClean="0"/>
              <a:t>,  COUNT(*) as </a:t>
            </a:r>
            <a:r>
              <a:rPr lang="zh-CN" altLang="en-US" dirty="0" smtClean="0"/>
              <a:t>选课门数</a:t>
            </a:r>
            <a:r>
              <a:rPr lang="en-US" altLang="zh-CN" dirty="0" smtClean="0"/>
              <a:t>,  AVG(Grade) as </a:t>
            </a:r>
            <a:r>
              <a:rPr lang="zh-CN" altLang="en-US" dirty="0" smtClean="0"/>
              <a:t>平均成绩 </a:t>
            </a:r>
          </a:p>
          <a:p>
            <a:pPr marL="324000" lvl="1" indent="0">
              <a:buNone/>
            </a:pPr>
            <a:r>
              <a:rPr lang="en-US" altLang="zh-CN" dirty="0" smtClean="0"/>
              <a:t>FROM SC </a:t>
            </a:r>
          </a:p>
          <a:p>
            <a:pPr marL="324000" lvl="1" indent="0">
              <a:buNone/>
            </a:pPr>
            <a:r>
              <a:rPr lang="en-US" altLang="zh-CN" dirty="0" smtClean="0"/>
              <a:t>GROUP BY </a:t>
            </a:r>
            <a:r>
              <a:rPr lang="en-US" altLang="zh-CN" dirty="0" err="1" smtClean="0"/>
              <a:t>Sno</a:t>
            </a:r>
            <a:endParaRPr lang="en-US" altLang="zh-CN" dirty="0" smtClean="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3065263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dirty="0" smtClean="0"/>
              <a:t>分组示例</a:t>
            </a:r>
            <a:endParaRPr lang="en-US" altLang="zh-CN" dirty="0"/>
          </a:p>
        </p:txBody>
      </p:sp>
      <p:sp>
        <p:nvSpPr>
          <p:cNvPr id="60419" name="Rectangle 3"/>
          <p:cNvSpPr>
            <a:spLocks noGrp="1" noChangeArrowheads="1"/>
          </p:cNvSpPr>
          <p:nvPr>
            <p:ph idx="1"/>
          </p:nvPr>
        </p:nvSpPr>
        <p:spPr/>
        <p:txBody>
          <a:bodyPr>
            <a:normAutofit/>
          </a:bodyPr>
          <a:lstStyle/>
          <a:p>
            <a:r>
              <a:rPr lang="zh-CN" altLang="en-US" dirty="0" smtClean="0"/>
              <a:t>例</a:t>
            </a:r>
            <a:r>
              <a:rPr lang="en-US" altLang="zh-CN" dirty="0" smtClean="0"/>
              <a:t>5-35 </a:t>
            </a:r>
            <a:r>
              <a:rPr lang="zh-CN" altLang="en-US" dirty="0" smtClean="0"/>
              <a:t>带</a:t>
            </a:r>
            <a:r>
              <a:rPr lang="en-US" altLang="zh-CN" dirty="0" smtClean="0"/>
              <a:t>WHERE</a:t>
            </a:r>
            <a:r>
              <a:rPr lang="zh-CN" altLang="en-US" dirty="0" smtClean="0"/>
              <a:t>子句的分组。统计每个系的女生人数。</a:t>
            </a:r>
          </a:p>
          <a:p>
            <a:pPr marL="324000" lvl="1" indent="0">
              <a:buNone/>
            </a:pPr>
            <a:r>
              <a:rPr lang="en-US" altLang="zh-CN" dirty="0" smtClean="0"/>
              <a:t>SELECT </a:t>
            </a:r>
            <a:r>
              <a:rPr lang="en-US" altLang="zh-CN" dirty="0" err="1" smtClean="0"/>
              <a:t>Dept</a:t>
            </a:r>
            <a:r>
              <a:rPr lang="en-US" altLang="zh-CN" dirty="0" smtClean="0"/>
              <a:t>, Count(*) </a:t>
            </a:r>
            <a:r>
              <a:rPr lang="zh-CN" altLang="en-US" dirty="0" smtClean="0"/>
              <a:t>女生人数</a:t>
            </a:r>
          </a:p>
          <a:p>
            <a:pPr marL="324000" lvl="1" indent="0">
              <a:buNone/>
            </a:pPr>
            <a:r>
              <a:rPr lang="en-US" altLang="zh-CN" dirty="0" smtClean="0"/>
              <a:t>FROM Student  </a:t>
            </a:r>
          </a:p>
          <a:p>
            <a:pPr marL="324000" lvl="1" indent="0">
              <a:buNone/>
            </a:pPr>
            <a:r>
              <a:rPr lang="en-US" altLang="zh-CN" dirty="0" smtClean="0"/>
              <a:t>WHERE Sex = '</a:t>
            </a:r>
            <a:r>
              <a:rPr lang="zh-CN" altLang="en-US" dirty="0" smtClean="0"/>
              <a:t>女</a:t>
            </a:r>
            <a:r>
              <a:rPr lang="en-US" altLang="zh-CN" dirty="0" smtClean="0"/>
              <a:t>' </a:t>
            </a:r>
          </a:p>
          <a:p>
            <a:pPr marL="324000" lvl="1" indent="0">
              <a:buNone/>
            </a:pPr>
            <a:r>
              <a:rPr lang="en-US" altLang="zh-CN" dirty="0" smtClean="0"/>
              <a:t>GROUP BY </a:t>
            </a:r>
            <a:r>
              <a:rPr lang="en-US" altLang="zh-CN" dirty="0" err="1" smtClean="0"/>
              <a:t>Dept</a:t>
            </a:r>
            <a:endParaRPr lang="en-US" altLang="zh-CN" dirty="0" smtClean="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460484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mtClean="0"/>
              <a:t>思考</a:t>
            </a:r>
            <a:endParaRPr lang="zh-CN" altLang="en-US"/>
          </a:p>
        </p:txBody>
      </p:sp>
      <p:sp>
        <p:nvSpPr>
          <p:cNvPr id="61443" name="Rectangle 3"/>
          <p:cNvSpPr>
            <a:spLocks noGrp="1" noChangeArrowheads="1"/>
          </p:cNvSpPr>
          <p:nvPr>
            <p:ph idx="1"/>
          </p:nvPr>
        </p:nvSpPr>
        <p:spPr/>
        <p:txBody>
          <a:bodyPr/>
          <a:lstStyle/>
          <a:p>
            <a:r>
              <a:rPr lang="zh-CN" altLang="en-US" dirty="0" smtClean="0"/>
              <a:t>例</a:t>
            </a:r>
            <a:r>
              <a:rPr lang="en-US" altLang="zh-CN" dirty="0" smtClean="0"/>
              <a:t>5-36 </a:t>
            </a:r>
            <a:r>
              <a:rPr lang="zh-CN" altLang="en-US" dirty="0" smtClean="0"/>
              <a:t>按多列分组。统计每个系的男生人数和女生人数以及男生的最大年龄和女生的最大年龄。结果按系名的升序排序。</a:t>
            </a:r>
          </a:p>
          <a:p>
            <a:pPr marL="324000" lvl="1" indent="0">
              <a:buNone/>
            </a:pPr>
            <a:r>
              <a:rPr lang="en-US" altLang="zh-CN" dirty="0" smtClean="0"/>
              <a:t>SELECT  </a:t>
            </a:r>
            <a:r>
              <a:rPr lang="en-US" altLang="zh-CN" dirty="0" err="1" smtClean="0"/>
              <a:t>Dept</a:t>
            </a:r>
            <a:r>
              <a:rPr lang="en-US" altLang="zh-CN" dirty="0" smtClean="0"/>
              <a:t>, Sex, Count(*) </a:t>
            </a:r>
            <a:r>
              <a:rPr lang="zh-CN" altLang="en-US" dirty="0" smtClean="0"/>
              <a:t>人数</a:t>
            </a:r>
            <a:r>
              <a:rPr lang="en-US" altLang="zh-CN" dirty="0" smtClean="0"/>
              <a:t>, Max(year(</a:t>
            </a:r>
            <a:r>
              <a:rPr lang="en-US" altLang="zh-CN" dirty="0" err="1" smtClean="0"/>
              <a:t>getdate</a:t>
            </a:r>
            <a:r>
              <a:rPr lang="en-US" altLang="zh-CN" dirty="0" smtClean="0"/>
              <a:t>())-year(Birthday)) </a:t>
            </a:r>
            <a:r>
              <a:rPr lang="zh-CN" altLang="en-US" dirty="0" smtClean="0"/>
              <a:t>最大年龄</a:t>
            </a:r>
          </a:p>
          <a:p>
            <a:pPr marL="324000" lvl="1" indent="0">
              <a:buNone/>
            </a:pPr>
            <a:r>
              <a:rPr lang="zh-CN" altLang="en-US" dirty="0" smtClean="0"/>
              <a:t> </a:t>
            </a:r>
            <a:r>
              <a:rPr lang="en-US" altLang="zh-CN" dirty="0" smtClean="0"/>
              <a:t>FROM Student </a:t>
            </a:r>
          </a:p>
          <a:p>
            <a:pPr marL="324000" lvl="1" indent="0">
              <a:buNone/>
            </a:pPr>
            <a:r>
              <a:rPr lang="en-US" altLang="zh-CN" dirty="0" smtClean="0"/>
              <a:t> GROUP BY </a:t>
            </a:r>
            <a:r>
              <a:rPr lang="en-US" altLang="zh-CN" dirty="0" err="1" smtClean="0"/>
              <a:t>Dept</a:t>
            </a:r>
            <a:r>
              <a:rPr lang="en-US" altLang="zh-CN" dirty="0" smtClean="0"/>
              <a:t>, Sex</a:t>
            </a:r>
          </a:p>
          <a:p>
            <a:pPr marL="324000" lvl="1" indent="0">
              <a:buNone/>
            </a:pPr>
            <a:r>
              <a:rPr lang="en-US" altLang="zh-CN" dirty="0" smtClean="0"/>
              <a:t> ORDER BY </a:t>
            </a:r>
            <a:r>
              <a:rPr lang="en-US" altLang="zh-CN" dirty="0" err="1" smtClean="0"/>
              <a:t>Dept</a:t>
            </a:r>
            <a:endParaRPr lang="en-US" altLang="zh-CN" dirty="0" smtClean="0"/>
          </a:p>
          <a:p>
            <a:endParaRPr lang="zh-CN" altLang="en-US" dirty="0"/>
          </a:p>
        </p:txBody>
      </p:sp>
      <p:sp>
        <p:nvSpPr>
          <p:cNvPr id="6" name="灯片编号占位符 5"/>
          <p:cNvSpPr>
            <a:spLocks noGrp="1"/>
          </p:cNvSpPr>
          <p:nvPr>
            <p:ph type="sldNum" sz="quarter" idx="12"/>
          </p:nvPr>
        </p:nvSpPr>
        <p:spPr/>
        <p:txBody>
          <a:bodyPr/>
          <a:lstStyle/>
          <a:p>
            <a:fld id="{4E5A2967-8614-42EE-9DE2-01C1263E2F7F}" type="slidenum">
              <a:rPr lang="zh-CN" altLang="en-US" smtClean="0"/>
              <a:pPr/>
              <a:t>58</a:t>
            </a:fld>
            <a:endParaRPr lang="en-US" altLang="zh-CN"/>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Tree>
    <p:extLst>
      <p:ext uri="{BB962C8B-B14F-4D97-AF65-F5344CB8AC3E}">
        <p14:creationId xmlns:p14="http://schemas.microsoft.com/office/powerpoint/2010/main" val="3092505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dirty="0"/>
              <a:t>进一步思考</a:t>
            </a:r>
            <a:r>
              <a:rPr lang="zh-CN" altLang="en-US" dirty="0" smtClean="0"/>
              <a:t>问题</a:t>
            </a:r>
            <a:endParaRPr lang="zh-CN" altLang="en-US" dirty="0"/>
          </a:p>
        </p:txBody>
      </p:sp>
      <p:sp>
        <p:nvSpPr>
          <p:cNvPr id="62467" name="Rectangle 7"/>
          <p:cNvSpPr>
            <a:spLocks noGrp="1" noChangeArrowheads="1"/>
          </p:cNvSpPr>
          <p:nvPr>
            <p:ph idx="1"/>
          </p:nvPr>
        </p:nvSpPr>
        <p:spPr/>
        <p:txBody>
          <a:bodyPr/>
          <a:lstStyle/>
          <a:p>
            <a:r>
              <a:rPr lang="zh-CN" altLang="en-US" dirty="0" smtClean="0"/>
              <a:t>如果统计学生表中每个专业学生的总人数，则执行</a:t>
            </a:r>
            <a:r>
              <a:rPr lang="en-US" altLang="zh-CN" dirty="0" smtClean="0"/>
              <a:t>SQL</a:t>
            </a:r>
            <a:r>
              <a:rPr lang="zh-CN" altLang="en-US" dirty="0" smtClean="0"/>
              <a:t>语句如下：</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sp>
        <p:nvSpPr>
          <p:cNvPr id="250883" name="Rectangle 3"/>
          <p:cNvSpPr>
            <a:spLocks noChangeArrowheads="1"/>
          </p:cNvSpPr>
          <p:nvPr/>
        </p:nvSpPr>
        <p:spPr bwMode="auto">
          <a:xfrm>
            <a:off x="2566988" y="4292600"/>
            <a:ext cx="7416800" cy="129698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25000"/>
              </a:lnSpc>
              <a:spcBef>
                <a:spcPct val="15000"/>
              </a:spcBef>
              <a:defRPr/>
            </a:pPr>
            <a:r>
              <a:rPr lang="zh-CN" altLang="en-US" sz="2600" b="1" dirty="0">
                <a:solidFill>
                  <a:schemeClr val="tx1"/>
                </a:solidFill>
                <a:latin typeface="Arial" charset="0"/>
                <a:ea typeface="楷体_GB2312" pitchFamily="49" charset="-122"/>
              </a:rPr>
              <a:t>如果不是统计每个专业学生总人数，</a:t>
            </a:r>
            <a:r>
              <a:rPr lang="zh-CN" altLang="zh-CN" sz="2600" b="1" dirty="0">
                <a:solidFill>
                  <a:schemeClr val="tx1"/>
                </a:solidFill>
                <a:latin typeface="Arial" charset="0"/>
                <a:ea typeface="楷体_GB2312" pitchFamily="49" charset="-122"/>
              </a:rPr>
              <a:t>而是想求</a:t>
            </a:r>
            <a:r>
              <a:rPr lang="zh-CN" altLang="en-US" sz="2600" b="1" dirty="0">
                <a:solidFill>
                  <a:schemeClr val="tx1"/>
                </a:solidFill>
                <a:latin typeface="Arial" charset="0"/>
                <a:ea typeface="楷体_GB2312" pitchFamily="49" charset="-122"/>
              </a:rPr>
              <a:t>人数</a:t>
            </a:r>
          </a:p>
          <a:p>
            <a:pPr>
              <a:lnSpc>
                <a:spcPct val="125000"/>
              </a:lnSpc>
              <a:spcBef>
                <a:spcPct val="15000"/>
              </a:spcBef>
              <a:defRPr/>
            </a:pPr>
            <a:r>
              <a:rPr lang="zh-CN" altLang="en-US" sz="2600" b="1" dirty="0">
                <a:solidFill>
                  <a:schemeClr val="tx1"/>
                </a:solidFill>
                <a:latin typeface="Arial" charset="0"/>
                <a:ea typeface="楷体_GB2312" pitchFamily="49" charset="-122"/>
              </a:rPr>
              <a:t>在</a:t>
            </a:r>
            <a:r>
              <a:rPr lang="en-US" altLang="zh-CN" sz="2600" b="1" dirty="0">
                <a:solidFill>
                  <a:schemeClr val="tx1"/>
                </a:solidFill>
                <a:latin typeface="Arial" charset="0"/>
                <a:ea typeface="楷体_GB2312" pitchFamily="49" charset="-122"/>
              </a:rPr>
              <a:t>3</a:t>
            </a:r>
            <a:r>
              <a:rPr lang="zh-CN" altLang="en-US" sz="2600" b="1" dirty="0">
                <a:solidFill>
                  <a:schemeClr val="tx1"/>
                </a:solidFill>
                <a:latin typeface="Arial" charset="0"/>
                <a:ea typeface="楷体_GB2312" pitchFamily="49" charset="-122"/>
              </a:rPr>
              <a:t>人以上的</a:t>
            </a:r>
            <a:r>
              <a:rPr lang="zh-CN" altLang="en-US" sz="2600" b="1" dirty="0" smtClean="0">
                <a:solidFill>
                  <a:schemeClr val="tx1"/>
                </a:solidFill>
                <a:latin typeface="Arial" charset="0"/>
                <a:ea typeface="楷体_GB2312" pitchFamily="49" charset="-122"/>
              </a:rPr>
              <a:t>专业</a:t>
            </a:r>
            <a:r>
              <a:rPr lang="zh-CN" altLang="zh-CN" sz="2600" b="1" dirty="0" smtClean="0">
                <a:solidFill>
                  <a:schemeClr val="tx1"/>
                </a:solidFill>
                <a:latin typeface="Arial" charset="0"/>
                <a:ea typeface="楷体_GB2312" pitchFamily="49" charset="-122"/>
              </a:rPr>
              <a:t>，</a:t>
            </a:r>
            <a:r>
              <a:rPr lang="zh-CN" altLang="en-US" sz="2600" b="1" dirty="0">
                <a:solidFill>
                  <a:schemeClr val="tx1"/>
                </a:solidFill>
                <a:latin typeface="Arial" charset="0"/>
                <a:ea typeface="楷体_GB2312" pitchFamily="49" charset="-122"/>
              </a:rPr>
              <a:t>怎么办？</a:t>
            </a:r>
          </a:p>
        </p:txBody>
      </p:sp>
      <p:grpSp>
        <p:nvGrpSpPr>
          <p:cNvPr id="250884" name="Group 4"/>
          <p:cNvGrpSpPr>
            <a:grpSpLocks/>
          </p:cNvGrpSpPr>
          <p:nvPr/>
        </p:nvGrpSpPr>
        <p:grpSpPr bwMode="auto">
          <a:xfrm>
            <a:off x="2640014" y="2349501"/>
            <a:ext cx="7343775" cy="1527175"/>
            <a:chOff x="612" y="1375"/>
            <a:chExt cx="4626" cy="962"/>
          </a:xfrm>
        </p:grpSpPr>
        <p:sp>
          <p:nvSpPr>
            <p:cNvPr id="62474" name="Rectangle 5"/>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5" name="Rectangle 6"/>
            <p:cNvSpPr>
              <a:spLocks noChangeArrowheads="1"/>
            </p:cNvSpPr>
            <p:nvPr/>
          </p:nvSpPr>
          <p:spPr bwMode="auto">
            <a:xfrm>
              <a:off x="612" y="1429"/>
              <a:ext cx="4626" cy="908"/>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lIns="90488" tIns="44450" rIns="90488" bIns="44450">
              <a:spAutoFit/>
            </a:bodyPr>
            <a:lstStyle/>
            <a:p>
              <a:pPr eaLnBrk="1" hangingPunct="1"/>
              <a:endParaRPr lang="zh-CN" altLang="en-US" sz="800" b="1" dirty="0">
                <a:latin typeface="Arial" charset="0"/>
              </a:endParaRPr>
            </a:p>
            <a:p>
              <a:pPr eaLnBrk="1" hangingPunct="1"/>
              <a:r>
                <a:rPr lang="en-US" altLang="zh-CN" sz="2400" b="1" dirty="0">
                  <a:latin typeface="Arial" charset="0"/>
                </a:rPr>
                <a:t>SELECT </a:t>
              </a:r>
              <a:r>
                <a:rPr lang="en-US" altLang="zh-CN" sz="2400" b="1" dirty="0" err="1" smtClean="0">
                  <a:latin typeface="Arial" charset="0"/>
                </a:rPr>
                <a:t>Dept</a:t>
              </a:r>
              <a:r>
                <a:rPr lang="en-US" altLang="zh-CN" sz="2400" b="1" dirty="0" smtClean="0">
                  <a:latin typeface="Arial" charset="0"/>
                </a:rPr>
                <a:t> </a:t>
              </a:r>
              <a:r>
                <a:rPr lang="en-US" altLang="zh-CN" sz="2400" b="1" dirty="0">
                  <a:latin typeface="Arial" charset="0"/>
                </a:rPr>
                <a:t>AS </a:t>
              </a:r>
              <a:r>
                <a:rPr lang="zh-CN" altLang="en-US" sz="2400" b="1" dirty="0">
                  <a:latin typeface="Arial" charset="0"/>
                </a:rPr>
                <a:t>系别 </a:t>
              </a:r>
              <a:r>
                <a:rPr lang="en-US" altLang="zh-CN" sz="2400" b="1" dirty="0">
                  <a:latin typeface="Arial" charset="0"/>
                </a:rPr>
                <a:t>, </a:t>
              </a:r>
              <a:r>
                <a:rPr lang="en-US" altLang="zh-CN" sz="2400" b="1" dirty="0">
                  <a:solidFill>
                    <a:srgbClr val="0000FF"/>
                  </a:solidFill>
                  <a:latin typeface="Arial" charset="0"/>
                </a:rPr>
                <a:t>COUNT(*)</a:t>
              </a:r>
              <a:r>
                <a:rPr lang="en-US" altLang="zh-CN" sz="2400" b="1" dirty="0">
                  <a:latin typeface="Arial" charset="0"/>
                </a:rPr>
                <a:t> AS </a:t>
              </a:r>
              <a:r>
                <a:rPr lang="zh-CN" altLang="en-US" sz="2400" b="1" dirty="0">
                  <a:latin typeface="Arial" charset="0"/>
                </a:rPr>
                <a:t>人数 </a:t>
              </a:r>
            </a:p>
            <a:p>
              <a:pPr eaLnBrk="1" hangingPunct="1"/>
              <a:r>
                <a:rPr lang="en-US" altLang="zh-CN" sz="2400" b="1" dirty="0">
                  <a:latin typeface="Arial" charset="0"/>
                </a:rPr>
                <a:t>FROM Student</a:t>
              </a:r>
            </a:p>
            <a:p>
              <a:pPr eaLnBrk="1" hangingPunct="1"/>
              <a:r>
                <a:rPr lang="en-US" altLang="zh-CN" sz="2400" b="1" dirty="0">
                  <a:solidFill>
                    <a:srgbClr val="FF0000"/>
                  </a:solidFill>
                  <a:latin typeface="Arial" charset="0"/>
                </a:rPr>
                <a:t>GROUP BY </a:t>
              </a:r>
              <a:r>
                <a:rPr lang="en-US" altLang="zh-CN" sz="2400" b="1" dirty="0" err="1" smtClean="0">
                  <a:solidFill>
                    <a:srgbClr val="FF0000"/>
                  </a:solidFill>
                  <a:latin typeface="Arial" charset="0"/>
                </a:rPr>
                <a:t>Dept</a:t>
              </a:r>
              <a:endParaRPr lang="en-US" altLang="zh-CN" sz="2400" b="1" dirty="0">
                <a:solidFill>
                  <a:srgbClr val="FF0000"/>
                </a:solidFill>
                <a:latin typeface="Arial" charset="0"/>
              </a:endParaRPr>
            </a:p>
            <a:p>
              <a:pPr eaLnBrk="1" hangingPunct="1"/>
              <a:endParaRPr lang="zh-CN" altLang="en-US" sz="800" b="1" dirty="0">
                <a:latin typeface="Arial" charset="0"/>
              </a:endParaRPr>
            </a:p>
          </p:txBody>
        </p:sp>
      </p:grpSp>
      <p:sp>
        <p:nvSpPr>
          <p:cNvPr id="250888" name="AutoShape 8"/>
          <p:cNvSpPr>
            <a:spLocks noChangeArrowheads="1"/>
          </p:cNvSpPr>
          <p:nvPr/>
        </p:nvSpPr>
        <p:spPr bwMode="auto">
          <a:xfrm>
            <a:off x="5448300" y="3429001"/>
            <a:ext cx="863600" cy="936625"/>
          </a:xfrm>
          <a:prstGeom prst="downArrow">
            <a:avLst>
              <a:gd name="adj1" fmla="val 50731"/>
              <a:gd name="adj2" fmla="val 44964"/>
            </a:avLst>
          </a:prstGeom>
          <a:gradFill rotWithShape="1">
            <a:gsLst>
              <a:gs pos="0">
                <a:schemeClr val="bg1"/>
              </a:gs>
              <a:gs pos="100000">
                <a:schemeClr val="accent1"/>
              </a:gs>
            </a:gsLst>
            <a:lin ang="0" scaled="1"/>
          </a:gradFill>
          <a:ln w="9525">
            <a:solidFill>
              <a:schemeClr val="tx1"/>
            </a:solidFill>
            <a:miter lim="800000"/>
            <a:headEnd/>
            <a:tailEnd/>
          </a:ln>
          <a:effectLst>
            <a:outerShdw dist="63500" dir="3187806" algn="ctr" rotWithShape="0">
              <a:srgbClr val="C0C0C0"/>
            </a:outerShdw>
          </a:effectLst>
        </p:spPr>
        <p:txBody>
          <a:bodyPr wrap="none" anchor="ctr"/>
          <a:lstStyle/>
          <a:p>
            <a:endParaRPr lang="zh-CN" altLang="en-US"/>
          </a:p>
        </p:txBody>
      </p:sp>
      <p:sp>
        <p:nvSpPr>
          <p:cNvPr id="62472" name="Rectangle 9">
            <a:hlinkClick r:id="rId2" action="ppaction://hlinksldjump"/>
          </p:cNvPr>
          <p:cNvSpPr>
            <a:spLocks noChangeArrowheads="1"/>
          </p:cNvSpPr>
          <p:nvPr/>
        </p:nvSpPr>
        <p:spPr bwMode="auto">
          <a:xfrm>
            <a:off x="7608888" y="2997201"/>
            <a:ext cx="10795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50892" name="Picture 12"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582" y="4439548"/>
            <a:ext cx="2901438" cy="187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513315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nodeType="clickEffect">
                                  <p:stCondLst>
                                    <p:cond delay="0"/>
                                  </p:stCondLst>
                                  <p:childTnLst>
                                    <p:set>
                                      <p:cBhvr>
                                        <p:cTn id="6" dur="1" fill="hold">
                                          <p:stCondLst>
                                            <p:cond delay="0"/>
                                          </p:stCondLst>
                                        </p:cTn>
                                        <p:tgtEl>
                                          <p:spTgt spid="250884"/>
                                        </p:tgtEl>
                                        <p:attrNameLst>
                                          <p:attrName>style.visibility</p:attrName>
                                        </p:attrNameLst>
                                      </p:cBhvr>
                                      <p:to>
                                        <p:strVal val="visible"/>
                                      </p:to>
                                    </p:set>
                                    <p:animEffect transition="in" filter="fade">
                                      <p:cBhvr>
                                        <p:cTn id="7" dur="800" decel="100000"/>
                                        <p:tgtEl>
                                          <p:spTgt spid="250884"/>
                                        </p:tgtEl>
                                      </p:cBhvr>
                                    </p:animEffect>
                                    <p:anim calcmode="lin" valueType="num">
                                      <p:cBhvr>
                                        <p:cTn id="8" dur="800" decel="100000" fill="hold"/>
                                        <p:tgtEl>
                                          <p:spTgt spid="250884"/>
                                        </p:tgtEl>
                                        <p:attrNameLst>
                                          <p:attrName>style.rotation</p:attrName>
                                        </p:attrNameLst>
                                      </p:cBhvr>
                                      <p:tavLst>
                                        <p:tav tm="0">
                                          <p:val>
                                            <p:fltVal val="-90"/>
                                          </p:val>
                                        </p:tav>
                                        <p:tav tm="100000">
                                          <p:val>
                                            <p:fltVal val="0"/>
                                          </p:val>
                                        </p:tav>
                                      </p:tavLst>
                                    </p:anim>
                                    <p:anim calcmode="lin" valueType="num">
                                      <p:cBhvr>
                                        <p:cTn id="9" dur="800" decel="100000" fill="hold"/>
                                        <p:tgtEl>
                                          <p:spTgt spid="250884"/>
                                        </p:tgtEl>
                                        <p:attrNameLst>
                                          <p:attrName>ppt_x</p:attrName>
                                        </p:attrNameLst>
                                      </p:cBhvr>
                                      <p:tavLst>
                                        <p:tav tm="0">
                                          <p:val>
                                            <p:strVal val="#ppt_x+0.4"/>
                                          </p:val>
                                        </p:tav>
                                        <p:tav tm="100000">
                                          <p:val>
                                            <p:strVal val="#ppt_x-0.05"/>
                                          </p:val>
                                        </p:tav>
                                      </p:tavLst>
                                    </p:anim>
                                    <p:anim calcmode="lin" valueType="num">
                                      <p:cBhvr>
                                        <p:cTn id="10" dur="800" decel="100000" fill="hold"/>
                                        <p:tgtEl>
                                          <p:spTgt spid="25088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5088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50884"/>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250888"/>
                                        </p:tgtEl>
                                        <p:attrNameLst>
                                          <p:attrName>style.visibility</p:attrName>
                                        </p:attrNameLst>
                                      </p:cBhvr>
                                      <p:to>
                                        <p:strVal val="visible"/>
                                      </p:to>
                                    </p:set>
                                    <p:anim calcmode="lin" valueType="num">
                                      <p:cBhvr>
                                        <p:cTn id="17" dur="500" fill="hold"/>
                                        <p:tgtEl>
                                          <p:spTgt spid="250888"/>
                                        </p:tgtEl>
                                        <p:attrNameLst>
                                          <p:attrName>ppt_x</p:attrName>
                                        </p:attrNameLst>
                                      </p:cBhvr>
                                      <p:tavLst>
                                        <p:tav tm="0">
                                          <p:val>
                                            <p:strVal val="#ppt_x"/>
                                          </p:val>
                                        </p:tav>
                                        <p:tav tm="100000">
                                          <p:val>
                                            <p:strVal val="#ppt_x"/>
                                          </p:val>
                                        </p:tav>
                                      </p:tavLst>
                                    </p:anim>
                                    <p:anim calcmode="lin" valueType="num">
                                      <p:cBhvr>
                                        <p:cTn id="18" dur="500" fill="hold"/>
                                        <p:tgtEl>
                                          <p:spTgt spid="250888"/>
                                        </p:tgtEl>
                                        <p:attrNameLst>
                                          <p:attrName>ppt_y</p:attrName>
                                        </p:attrNameLst>
                                      </p:cBhvr>
                                      <p:tavLst>
                                        <p:tav tm="0">
                                          <p:val>
                                            <p:strVal val="#ppt_y-#ppt_h/2"/>
                                          </p:val>
                                        </p:tav>
                                        <p:tav tm="100000">
                                          <p:val>
                                            <p:strVal val="#ppt_y"/>
                                          </p:val>
                                        </p:tav>
                                      </p:tavLst>
                                    </p:anim>
                                    <p:anim calcmode="lin" valueType="num">
                                      <p:cBhvr>
                                        <p:cTn id="19" dur="500" fill="hold"/>
                                        <p:tgtEl>
                                          <p:spTgt spid="250888"/>
                                        </p:tgtEl>
                                        <p:attrNameLst>
                                          <p:attrName>ppt_w</p:attrName>
                                        </p:attrNameLst>
                                      </p:cBhvr>
                                      <p:tavLst>
                                        <p:tav tm="0">
                                          <p:val>
                                            <p:strVal val="#ppt_w"/>
                                          </p:val>
                                        </p:tav>
                                        <p:tav tm="100000">
                                          <p:val>
                                            <p:strVal val="#ppt_w"/>
                                          </p:val>
                                        </p:tav>
                                      </p:tavLst>
                                    </p:anim>
                                    <p:anim calcmode="lin" valueType="num">
                                      <p:cBhvr>
                                        <p:cTn id="20" dur="500" fill="hold"/>
                                        <p:tgtEl>
                                          <p:spTgt spid="250888"/>
                                        </p:tgtEl>
                                        <p:attrNameLst>
                                          <p:attrName>ppt_h</p:attrName>
                                        </p:attrNameLst>
                                      </p:cBhvr>
                                      <p:tavLst>
                                        <p:tav tm="0">
                                          <p:val>
                                            <p:fltVal val="0"/>
                                          </p:val>
                                        </p:tav>
                                        <p:tav tm="100000">
                                          <p:val>
                                            <p:strVal val="#ppt_h"/>
                                          </p:val>
                                        </p:tav>
                                      </p:tavLst>
                                    </p:anim>
                                  </p:childTnLst>
                                </p:cTn>
                              </p:par>
                            </p:childTnLst>
                          </p:cTn>
                        </p:par>
                        <p:par>
                          <p:cTn id="21" fill="hold" nodeType="afterGroup">
                            <p:stCondLst>
                              <p:cond delay="500"/>
                            </p:stCondLst>
                            <p:childTnLst>
                              <p:par>
                                <p:cTn id="22" presetID="9" presetClass="entr" presetSubtype="0" fill="hold" nodeType="afterEffect">
                                  <p:stCondLst>
                                    <p:cond delay="0"/>
                                  </p:stCondLst>
                                  <p:childTnLst>
                                    <p:set>
                                      <p:cBhvr>
                                        <p:cTn id="23" dur="1" fill="hold">
                                          <p:stCondLst>
                                            <p:cond delay="0"/>
                                          </p:stCondLst>
                                        </p:cTn>
                                        <p:tgtEl>
                                          <p:spTgt spid="250892"/>
                                        </p:tgtEl>
                                        <p:attrNameLst>
                                          <p:attrName>style.visibility</p:attrName>
                                        </p:attrNameLst>
                                      </p:cBhvr>
                                      <p:to>
                                        <p:strVal val="visible"/>
                                      </p:to>
                                    </p:set>
                                    <p:animEffect transition="in" filter="dissolve">
                                      <p:cBhvr>
                                        <p:cTn id="24" dur="500"/>
                                        <p:tgtEl>
                                          <p:spTgt spid="25089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xit" presetSubtype="10" fill="hold" grpId="1" nodeType="clickEffect">
                                  <p:stCondLst>
                                    <p:cond delay="0"/>
                                  </p:stCondLst>
                                  <p:childTnLst>
                                    <p:animEffect transition="out" filter="blinds(horizontal)">
                                      <p:cBhvr>
                                        <p:cTn id="28" dur="500"/>
                                        <p:tgtEl>
                                          <p:spTgt spid="250888"/>
                                        </p:tgtEl>
                                      </p:cBhvr>
                                    </p:animEffect>
                                    <p:set>
                                      <p:cBhvr>
                                        <p:cTn id="29" dur="1" fill="hold">
                                          <p:stCondLst>
                                            <p:cond delay="499"/>
                                          </p:stCondLst>
                                        </p:cTn>
                                        <p:tgtEl>
                                          <p:spTgt spid="250888"/>
                                        </p:tgtEl>
                                        <p:attrNameLst>
                                          <p:attrName>style.visibility</p:attrName>
                                        </p:attrNameLst>
                                      </p:cBhvr>
                                      <p:to>
                                        <p:strVal val="hidden"/>
                                      </p:to>
                                    </p:set>
                                  </p:childTnLst>
                                </p:cTn>
                              </p:par>
                              <p:par>
                                <p:cTn id="30" presetID="3" presetClass="exit" presetSubtype="10" fill="hold" nodeType="withEffect">
                                  <p:stCondLst>
                                    <p:cond delay="0"/>
                                  </p:stCondLst>
                                  <p:childTnLst>
                                    <p:animEffect transition="out" filter="blinds(horizontal)">
                                      <p:cBhvr>
                                        <p:cTn id="31" dur="500"/>
                                        <p:tgtEl>
                                          <p:spTgt spid="250892"/>
                                        </p:tgtEl>
                                      </p:cBhvr>
                                    </p:animEffect>
                                    <p:set>
                                      <p:cBhvr>
                                        <p:cTn id="32" dur="1" fill="hold">
                                          <p:stCondLst>
                                            <p:cond delay="499"/>
                                          </p:stCondLst>
                                        </p:cTn>
                                        <p:tgtEl>
                                          <p:spTgt spid="250892"/>
                                        </p:tgtEl>
                                        <p:attrNameLst>
                                          <p:attrName>style.visibility</p:attrName>
                                        </p:attrNameLst>
                                      </p:cBhvr>
                                      <p:to>
                                        <p:strVal val="hidden"/>
                                      </p:to>
                                    </p:set>
                                  </p:childTnLst>
                                </p:cTn>
                              </p:par>
                            </p:childTnLst>
                          </p:cTn>
                        </p:par>
                        <p:par>
                          <p:cTn id="33" fill="hold" nodeType="afterGroup">
                            <p:stCondLst>
                              <p:cond delay="500"/>
                            </p:stCondLst>
                            <p:childTnLst>
                              <p:par>
                                <p:cTn id="34" presetID="2" presetClass="entr" presetSubtype="8" fill="hold" grpId="0" nodeType="afterEffect">
                                  <p:stCondLst>
                                    <p:cond delay="0"/>
                                  </p:stCondLst>
                                  <p:childTnLst>
                                    <p:set>
                                      <p:cBhvr>
                                        <p:cTn id="35" dur="1" fill="hold">
                                          <p:stCondLst>
                                            <p:cond delay="0"/>
                                          </p:stCondLst>
                                        </p:cTn>
                                        <p:tgtEl>
                                          <p:spTgt spid="250883"/>
                                        </p:tgtEl>
                                        <p:attrNameLst>
                                          <p:attrName>style.visibility</p:attrName>
                                        </p:attrNameLst>
                                      </p:cBhvr>
                                      <p:to>
                                        <p:strVal val="visible"/>
                                      </p:to>
                                    </p:set>
                                    <p:anim calcmode="lin" valueType="num">
                                      <p:cBhvr additive="base">
                                        <p:cTn id="36" dur="500" fill="hold"/>
                                        <p:tgtEl>
                                          <p:spTgt spid="250883"/>
                                        </p:tgtEl>
                                        <p:attrNameLst>
                                          <p:attrName>ppt_x</p:attrName>
                                        </p:attrNameLst>
                                      </p:cBhvr>
                                      <p:tavLst>
                                        <p:tav tm="0">
                                          <p:val>
                                            <p:strVal val="0-#ppt_w/2"/>
                                          </p:val>
                                        </p:tav>
                                        <p:tav tm="100000">
                                          <p:val>
                                            <p:strVal val="#ppt_x"/>
                                          </p:val>
                                        </p:tav>
                                      </p:tavLst>
                                    </p:anim>
                                    <p:anim calcmode="lin" valueType="num">
                                      <p:cBhvr additive="base">
                                        <p:cTn id="37" dur="500" fill="hold"/>
                                        <p:tgtEl>
                                          <p:spTgt spid="2508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animBg="1" autoUpdateAnimBg="0"/>
      <p:bldP spid="250888" grpId="0" animBg="1"/>
      <p:bldP spid="25088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4"/>
          <p:cNvSpPr>
            <a:spLocks noGrp="1"/>
          </p:cNvSpPr>
          <p:nvPr>
            <p:ph type="title"/>
          </p:nvPr>
        </p:nvSpPr>
        <p:spPr/>
        <p:txBody>
          <a:bodyPr/>
          <a:lstStyle/>
          <a:p>
            <a:r>
              <a:rPr lang="zh-CN" altLang="en-US" smtClean="0"/>
              <a:t>单表查询图示 </a:t>
            </a:r>
            <a:endParaRPr lang="zh-CN" altLang="en-US"/>
          </a:p>
        </p:txBody>
      </p:sp>
      <p:sp>
        <p:nvSpPr>
          <p:cNvPr id="5" name="内容占位符 4"/>
          <p:cNvSpPr>
            <a:spLocks noGrp="1"/>
          </p:cNvSpPr>
          <p:nvPr>
            <p:ph idx="1"/>
          </p:nvPr>
        </p:nvSpPr>
        <p:spPr/>
        <p:txBody>
          <a:bodyPr/>
          <a:lstStyle/>
          <a:p>
            <a:r>
              <a:rPr lang="zh-CN" altLang="en-US" dirty="0"/>
              <a:t>查询信息系学生的学号和姓名</a:t>
            </a:r>
            <a:r>
              <a:rPr lang="zh-CN" altLang="en-US" dirty="0" smtClean="0"/>
              <a:t>。</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sp>
        <p:nvSpPr>
          <p:cNvPr id="77" name="AutoShape 4"/>
          <p:cNvSpPr>
            <a:spLocks noChangeArrowheads="1"/>
          </p:cNvSpPr>
          <p:nvPr/>
        </p:nvSpPr>
        <p:spPr bwMode="auto">
          <a:xfrm>
            <a:off x="1175572" y="2492377"/>
            <a:ext cx="8831263" cy="612774"/>
          </a:xfrm>
          <a:prstGeom prst="roundRect">
            <a:avLst>
              <a:gd name="adj" fmla="val 16667"/>
            </a:avLst>
          </a:prstGeom>
          <a:gradFill rotWithShape="1">
            <a:gsLst>
              <a:gs pos="0">
                <a:srgbClr val="FFFF99"/>
              </a:gs>
              <a:gs pos="100000">
                <a:schemeClr val="bg1"/>
              </a:gs>
            </a:gsLst>
            <a:lin ang="5400000" scaled="1"/>
          </a:gradFill>
          <a:ln w="9525">
            <a:solidFill>
              <a:srgbClr val="CCFF99"/>
            </a:solidFill>
            <a:round/>
            <a:headEnd/>
            <a:tailEnd/>
          </a:ln>
          <a:effectLst>
            <a:outerShdw dist="35921" dir="2700000" algn="ctr" rotWithShape="0">
              <a:schemeClr val="bg2"/>
            </a:outerShdw>
          </a:effectLst>
        </p:spPr>
        <p:txBody>
          <a:bodyPr wrap="none" anchor="ctr"/>
          <a:lstStyle/>
          <a:p>
            <a:pPr algn="ctr" eaLnBrk="1" hangingPunct="1"/>
            <a:endParaRPr lang="zh-CN" altLang="en-US">
              <a:solidFill>
                <a:schemeClr val="accent2"/>
              </a:solidFill>
              <a:latin typeface="Arial" charset="0"/>
            </a:endParaRPr>
          </a:p>
        </p:txBody>
      </p:sp>
      <p:sp>
        <p:nvSpPr>
          <p:cNvPr id="78" name="Text Box 5"/>
          <p:cNvSpPr txBox="1">
            <a:spLocks noChangeArrowheads="1"/>
          </p:cNvSpPr>
          <p:nvPr/>
        </p:nvSpPr>
        <p:spPr bwMode="auto">
          <a:xfrm>
            <a:off x="1553293" y="2636838"/>
            <a:ext cx="19431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Rockwell Extra Bold" pitchFamily="18" charset="0"/>
              </a:defRPr>
            </a:lvl1pPr>
            <a:lvl2pPr marL="742950" indent="-285750">
              <a:defRPr>
                <a:solidFill>
                  <a:schemeClr val="tx1"/>
                </a:solidFill>
                <a:latin typeface="Rockwell Extra Bold" pitchFamily="18" charset="0"/>
              </a:defRPr>
            </a:lvl2pPr>
            <a:lvl3pPr marL="1143000" indent="-228600">
              <a:defRPr>
                <a:solidFill>
                  <a:schemeClr val="tx1"/>
                </a:solidFill>
                <a:latin typeface="Rockwell Extra Bold" pitchFamily="18" charset="0"/>
              </a:defRPr>
            </a:lvl3pPr>
            <a:lvl4pPr marL="1600200" indent="-228600">
              <a:defRPr>
                <a:solidFill>
                  <a:schemeClr val="tx1"/>
                </a:solidFill>
                <a:latin typeface="Rockwell Extra Bold" pitchFamily="18" charset="0"/>
              </a:defRPr>
            </a:lvl4pPr>
            <a:lvl5pPr marL="2057400" indent="-228600">
              <a:defRPr>
                <a:solidFill>
                  <a:schemeClr val="tx1"/>
                </a:solidFill>
                <a:latin typeface="Rockwell Extra Bold" pitchFamily="18" charset="0"/>
              </a:defRPr>
            </a:lvl5pPr>
            <a:lvl6pPr marL="2514600" indent="-228600" eaLnBrk="0" fontAlgn="base" hangingPunct="0">
              <a:spcBef>
                <a:spcPct val="0"/>
              </a:spcBef>
              <a:spcAft>
                <a:spcPct val="0"/>
              </a:spcAft>
              <a:defRPr>
                <a:solidFill>
                  <a:schemeClr val="tx1"/>
                </a:solidFill>
                <a:latin typeface="Rockwell Extra Bold" pitchFamily="18" charset="0"/>
              </a:defRPr>
            </a:lvl6pPr>
            <a:lvl7pPr marL="2971800" indent="-228600" eaLnBrk="0" fontAlgn="base" hangingPunct="0">
              <a:spcBef>
                <a:spcPct val="0"/>
              </a:spcBef>
              <a:spcAft>
                <a:spcPct val="0"/>
              </a:spcAft>
              <a:defRPr>
                <a:solidFill>
                  <a:schemeClr val="tx1"/>
                </a:solidFill>
                <a:latin typeface="Rockwell Extra Bold" pitchFamily="18" charset="0"/>
              </a:defRPr>
            </a:lvl7pPr>
            <a:lvl8pPr marL="3429000" indent="-228600" eaLnBrk="0" fontAlgn="base" hangingPunct="0">
              <a:spcBef>
                <a:spcPct val="0"/>
              </a:spcBef>
              <a:spcAft>
                <a:spcPct val="0"/>
              </a:spcAft>
              <a:defRPr>
                <a:solidFill>
                  <a:schemeClr val="tx1"/>
                </a:solidFill>
                <a:latin typeface="Rockwell Extra Bold" pitchFamily="18" charset="0"/>
              </a:defRPr>
            </a:lvl8pPr>
            <a:lvl9pPr marL="3886200" indent="-228600" eaLnBrk="0" fontAlgn="base" hangingPunct="0">
              <a:spcBef>
                <a:spcPct val="0"/>
              </a:spcBef>
              <a:spcAft>
                <a:spcPct val="0"/>
              </a:spcAft>
              <a:defRPr>
                <a:solidFill>
                  <a:schemeClr val="tx1"/>
                </a:solidFill>
                <a:latin typeface="Rockwell Extra Bold" pitchFamily="18" charset="0"/>
              </a:defRPr>
            </a:lvl9pPr>
          </a:lstStyle>
          <a:p>
            <a:pPr eaLnBrk="1" hangingPunct="1">
              <a:spcBef>
                <a:spcPct val="50000"/>
              </a:spcBef>
            </a:pPr>
            <a:r>
              <a:rPr lang="en-US" altLang="zh-CN" b="1" dirty="0">
                <a:solidFill>
                  <a:srgbClr val="FF0000"/>
                </a:solidFill>
                <a:latin typeface="Arial" charset="0"/>
              </a:rPr>
              <a:t>SELECT    </a:t>
            </a:r>
          </a:p>
        </p:txBody>
      </p:sp>
      <p:sp>
        <p:nvSpPr>
          <p:cNvPr id="79" name="Text Box 6"/>
          <p:cNvSpPr txBox="1">
            <a:spLocks noChangeArrowheads="1"/>
          </p:cNvSpPr>
          <p:nvPr/>
        </p:nvSpPr>
        <p:spPr bwMode="auto">
          <a:xfrm>
            <a:off x="4229666" y="2636838"/>
            <a:ext cx="16129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Rockwell Extra Bold" pitchFamily="18" charset="0"/>
              </a:defRPr>
            </a:lvl1pPr>
            <a:lvl2pPr marL="742950" indent="-285750">
              <a:defRPr>
                <a:solidFill>
                  <a:schemeClr val="tx1"/>
                </a:solidFill>
                <a:latin typeface="Rockwell Extra Bold" pitchFamily="18" charset="0"/>
              </a:defRPr>
            </a:lvl2pPr>
            <a:lvl3pPr marL="1143000" indent="-228600">
              <a:defRPr>
                <a:solidFill>
                  <a:schemeClr val="tx1"/>
                </a:solidFill>
                <a:latin typeface="Rockwell Extra Bold" pitchFamily="18" charset="0"/>
              </a:defRPr>
            </a:lvl3pPr>
            <a:lvl4pPr marL="1600200" indent="-228600">
              <a:defRPr>
                <a:solidFill>
                  <a:schemeClr val="tx1"/>
                </a:solidFill>
                <a:latin typeface="Rockwell Extra Bold" pitchFamily="18" charset="0"/>
              </a:defRPr>
            </a:lvl4pPr>
            <a:lvl5pPr marL="2057400" indent="-228600">
              <a:defRPr>
                <a:solidFill>
                  <a:schemeClr val="tx1"/>
                </a:solidFill>
                <a:latin typeface="Rockwell Extra Bold" pitchFamily="18" charset="0"/>
              </a:defRPr>
            </a:lvl5pPr>
            <a:lvl6pPr marL="2514600" indent="-228600" eaLnBrk="0" fontAlgn="base" hangingPunct="0">
              <a:spcBef>
                <a:spcPct val="0"/>
              </a:spcBef>
              <a:spcAft>
                <a:spcPct val="0"/>
              </a:spcAft>
              <a:defRPr>
                <a:solidFill>
                  <a:schemeClr val="tx1"/>
                </a:solidFill>
                <a:latin typeface="Rockwell Extra Bold" pitchFamily="18" charset="0"/>
              </a:defRPr>
            </a:lvl6pPr>
            <a:lvl7pPr marL="2971800" indent="-228600" eaLnBrk="0" fontAlgn="base" hangingPunct="0">
              <a:spcBef>
                <a:spcPct val="0"/>
              </a:spcBef>
              <a:spcAft>
                <a:spcPct val="0"/>
              </a:spcAft>
              <a:defRPr>
                <a:solidFill>
                  <a:schemeClr val="tx1"/>
                </a:solidFill>
                <a:latin typeface="Rockwell Extra Bold" pitchFamily="18" charset="0"/>
              </a:defRPr>
            </a:lvl7pPr>
            <a:lvl8pPr marL="3429000" indent="-228600" eaLnBrk="0" fontAlgn="base" hangingPunct="0">
              <a:spcBef>
                <a:spcPct val="0"/>
              </a:spcBef>
              <a:spcAft>
                <a:spcPct val="0"/>
              </a:spcAft>
              <a:defRPr>
                <a:solidFill>
                  <a:schemeClr val="tx1"/>
                </a:solidFill>
                <a:latin typeface="Rockwell Extra Bold" pitchFamily="18" charset="0"/>
              </a:defRPr>
            </a:lvl8pPr>
            <a:lvl9pPr marL="3886200" indent="-228600" eaLnBrk="0" fontAlgn="base" hangingPunct="0">
              <a:spcBef>
                <a:spcPct val="0"/>
              </a:spcBef>
              <a:spcAft>
                <a:spcPct val="0"/>
              </a:spcAft>
              <a:defRPr>
                <a:solidFill>
                  <a:schemeClr val="tx1"/>
                </a:solidFill>
                <a:latin typeface="Rockwell Extra Bold" pitchFamily="18" charset="0"/>
              </a:defRPr>
            </a:lvl9pPr>
          </a:lstStyle>
          <a:p>
            <a:pPr eaLnBrk="1" hangingPunct="1">
              <a:spcBef>
                <a:spcPct val="50000"/>
              </a:spcBef>
            </a:pPr>
            <a:r>
              <a:rPr lang="en-US" altLang="zh-CN" b="1">
                <a:solidFill>
                  <a:srgbClr val="FF0000"/>
                </a:solidFill>
                <a:latin typeface="Arial" charset="0"/>
              </a:rPr>
              <a:t>FROM    </a:t>
            </a:r>
          </a:p>
        </p:txBody>
      </p:sp>
      <p:sp>
        <p:nvSpPr>
          <p:cNvPr id="80" name="Text Box 7"/>
          <p:cNvSpPr txBox="1">
            <a:spLocks noChangeArrowheads="1"/>
          </p:cNvSpPr>
          <p:nvPr/>
        </p:nvSpPr>
        <p:spPr bwMode="auto">
          <a:xfrm>
            <a:off x="2242116" y="2608263"/>
            <a:ext cx="2305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Rockwell Extra Bold" pitchFamily="18" charset="0"/>
              </a:defRPr>
            </a:lvl1pPr>
            <a:lvl2pPr marL="742950" indent="-285750">
              <a:defRPr>
                <a:solidFill>
                  <a:schemeClr val="tx1"/>
                </a:solidFill>
                <a:latin typeface="Rockwell Extra Bold" pitchFamily="18" charset="0"/>
              </a:defRPr>
            </a:lvl2pPr>
            <a:lvl3pPr marL="1143000" indent="-228600">
              <a:defRPr>
                <a:solidFill>
                  <a:schemeClr val="tx1"/>
                </a:solidFill>
                <a:latin typeface="Rockwell Extra Bold" pitchFamily="18" charset="0"/>
              </a:defRPr>
            </a:lvl3pPr>
            <a:lvl4pPr marL="1600200" indent="-228600">
              <a:defRPr>
                <a:solidFill>
                  <a:schemeClr val="tx1"/>
                </a:solidFill>
                <a:latin typeface="Rockwell Extra Bold" pitchFamily="18" charset="0"/>
              </a:defRPr>
            </a:lvl4pPr>
            <a:lvl5pPr marL="2057400" indent="-228600">
              <a:defRPr>
                <a:solidFill>
                  <a:schemeClr val="tx1"/>
                </a:solidFill>
                <a:latin typeface="Rockwell Extra Bold" pitchFamily="18" charset="0"/>
              </a:defRPr>
            </a:lvl5pPr>
            <a:lvl6pPr marL="2514600" indent="-228600" eaLnBrk="0" fontAlgn="base" hangingPunct="0">
              <a:spcBef>
                <a:spcPct val="0"/>
              </a:spcBef>
              <a:spcAft>
                <a:spcPct val="0"/>
              </a:spcAft>
              <a:defRPr>
                <a:solidFill>
                  <a:schemeClr val="tx1"/>
                </a:solidFill>
                <a:latin typeface="Rockwell Extra Bold" pitchFamily="18" charset="0"/>
              </a:defRPr>
            </a:lvl6pPr>
            <a:lvl7pPr marL="2971800" indent="-228600" eaLnBrk="0" fontAlgn="base" hangingPunct="0">
              <a:spcBef>
                <a:spcPct val="0"/>
              </a:spcBef>
              <a:spcAft>
                <a:spcPct val="0"/>
              </a:spcAft>
              <a:defRPr>
                <a:solidFill>
                  <a:schemeClr val="tx1"/>
                </a:solidFill>
                <a:latin typeface="Rockwell Extra Bold" pitchFamily="18" charset="0"/>
              </a:defRPr>
            </a:lvl7pPr>
            <a:lvl8pPr marL="3429000" indent="-228600" eaLnBrk="0" fontAlgn="base" hangingPunct="0">
              <a:spcBef>
                <a:spcPct val="0"/>
              </a:spcBef>
              <a:spcAft>
                <a:spcPct val="0"/>
              </a:spcAft>
              <a:defRPr>
                <a:solidFill>
                  <a:schemeClr val="tx1"/>
                </a:solidFill>
                <a:latin typeface="Rockwell Extra Bold" pitchFamily="18" charset="0"/>
              </a:defRPr>
            </a:lvl8pPr>
            <a:lvl9pPr marL="3886200" indent="-228600" eaLnBrk="0" fontAlgn="base" hangingPunct="0">
              <a:spcBef>
                <a:spcPct val="0"/>
              </a:spcBef>
              <a:spcAft>
                <a:spcPct val="0"/>
              </a:spcAft>
              <a:defRPr>
                <a:solidFill>
                  <a:schemeClr val="tx1"/>
                </a:solidFill>
                <a:latin typeface="Rockwell Extra Bold" pitchFamily="18" charset="0"/>
              </a:defRPr>
            </a:lvl9pPr>
          </a:lstStyle>
          <a:p>
            <a:pPr algn="ctr" eaLnBrk="1" hangingPunct="1">
              <a:spcBef>
                <a:spcPct val="50000"/>
              </a:spcBef>
            </a:pPr>
            <a:r>
              <a:rPr lang="zh-CN" altLang="en-US" b="1">
                <a:solidFill>
                  <a:srgbClr val="0000FF"/>
                </a:solidFill>
                <a:latin typeface="黑体" pitchFamily="2" charset="-122"/>
                <a:ea typeface="黑体" pitchFamily="2" charset="-122"/>
              </a:rPr>
              <a:t>学号</a:t>
            </a:r>
            <a:r>
              <a:rPr lang="en-US" altLang="zh-CN" b="1">
                <a:solidFill>
                  <a:srgbClr val="0000FF"/>
                </a:solidFill>
                <a:latin typeface="黑体" pitchFamily="2" charset="-122"/>
                <a:ea typeface="黑体" pitchFamily="2" charset="-122"/>
              </a:rPr>
              <a:t>,</a:t>
            </a:r>
            <a:r>
              <a:rPr lang="zh-CN" altLang="en-US" b="1">
                <a:solidFill>
                  <a:srgbClr val="0000FF"/>
                </a:solidFill>
                <a:latin typeface="黑体" pitchFamily="2" charset="-122"/>
                <a:ea typeface="黑体" pitchFamily="2" charset="-122"/>
              </a:rPr>
              <a:t>姓名   </a:t>
            </a:r>
          </a:p>
        </p:txBody>
      </p:sp>
      <p:sp>
        <p:nvSpPr>
          <p:cNvPr id="81" name="Text Box 8"/>
          <p:cNvSpPr txBox="1">
            <a:spLocks noChangeArrowheads="1"/>
          </p:cNvSpPr>
          <p:nvPr/>
        </p:nvSpPr>
        <p:spPr bwMode="auto">
          <a:xfrm>
            <a:off x="5266304" y="2622550"/>
            <a:ext cx="18018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Rockwell Extra Bold" pitchFamily="18" charset="0"/>
              </a:defRPr>
            </a:lvl1pPr>
            <a:lvl2pPr marL="742950" indent="-285750">
              <a:defRPr>
                <a:solidFill>
                  <a:schemeClr val="tx1"/>
                </a:solidFill>
                <a:latin typeface="Rockwell Extra Bold" pitchFamily="18" charset="0"/>
              </a:defRPr>
            </a:lvl2pPr>
            <a:lvl3pPr marL="1143000" indent="-228600">
              <a:defRPr>
                <a:solidFill>
                  <a:schemeClr val="tx1"/>
                </a:solidFill>
                <a:latin typeface="Rockwell Extra Bold" pitchFamily="18" charset="0"/>
              </a:defRPr>
            </a:lvl3pPr>
            <a:lvl4pPr marL="1600200" indent="-228600">
              <a:defRPr>
                <a:solidFill>
                  <a:schemeClr val="tx1"/>
                </a:solidFill>
                <a:latin typeface="Rockwell Extra Bold" pitchFamily="18" charset="0"/>
              </a:defRPr>
            </a:lvl4pPr>
            <a:lvl5pPr marL="2057400" indent="-228600">
              <a:defRPr>
                <a:solidFill>
                  <a:schemeClr val="tx1"/>
                </a:solidFill>
                <a:latin typeface="Rockwell Extra Bold" pitchFamily="18" charset="0"/>
              </a:defRPr>
            </a:lvl5pPr>
            <a:lvl6pPr marL="2514600" indent="-228600" eaLnBrk="0" fontAlgn="base" hangingPunct="0">
              <a:spcBef>
                <a:spcPct val="0"/>
              </a:spcBef>
              <a:spcAft>
                <a:spcPct val="0"/>
              </a:spcAft>
              <a:defRPr>
                <a:solidFill>
                  <a:schemeClr val="tx1"/>
                </a:solidFill>
                <a:latin typeface="Rockwell Extra Bold" pitchFamily="18" charset="0"/>
              </a:defRPr>
            </a:lvl6pPr>
            <a:lvl7pPr marL="2971800" indent="-228600" eaLnBrk="0" fontAlgn="base" hangingPunct="0">
              <a:spcBef>
                <a:spcPct val="0"/>
              </a:spcBef>
              <a:spcAft>
                <a:spcPct val="0"/>
              </a:spcAft>
              <a:defRPr>
                <a:solidFill>
                  <a:schemeClr val="tx1"/>
                </a:solidFill>
                <a:latin typeface="Rockwell Extra Bold" pitchFamily="18" charset="0"/>
              </a:defRPr>
            </a:lvl7pPr>
            <a:lvl8pPr marL="3429000" indent="-228600" eaLnBrk="0" fontAlgn="base" hangingPunct="0">
              <a:spcBef>
                <a:spcPct val="0"/>
              </a:spcBef>
              <a:spcAft>
                <a:spcPct val="0"/>
              </a:spcAft>
              <a:defRPr>
                <a:solidFill>
                  <a:schemeClr val="tx1"/>
                </a:solidFill>
                <a:latin typeface="Rockwell Extra Bold" pitchFamily="18" charset="0"/>
              </a:defRPr>
            </a:lvl8pPr>
            <a:lvl9pPr marL="3886200" indent="-228600" eaLnBrk="0" fontAlgn="base" hangingPunct="0">
              <a:spcBef>
                <a:spcPct val="0"/>
              </a:spcBef>
              <a:spcAft>
                <a:spcPct val="0"/>
              </a:spcAft>
              <a:defRPr>
                <a:solidFill>
                  <a:schemeClr val="tx1"/>
                </a:solidFill>
                <a:latin typeface="Rockwell Extra Bold" pitchFamily="18" charset="0"/>
              </a:defRPr>
            </a:lvl9pPr>
          </a:lstStyle>
          <a:p>
            <a:pPr eaLnBrk="1" hangingPunct="1">
              <a:spcBef>
                <a:spcPct val="50000"/>
              </a:spcBef>
            </a:pPr>
            <a:r>
              <a:rPr lang="zh-CN" altLang="en-US" b="1" dirty="0">
                <a:solidFill>
                  <a:srgbClr val="0000FF"/>
                </a:solidFill>
                <a:latin typeface="Arial" charset="0"/>
                <a:ea typeface="黑体" pitchFamily="2" charset="-122"/>
              </a:rPr>
              <a:t>学生表      </a:t>
            </a:r>
          </a:p>
        </p:txBody>
      </p:sp>
      <p:sp>
        <p:nvSpPr>
          <p:cNvPr id="82" name="Text Box 9"/>
          <p:cNvSpPr txBox="1">
            <a:spLocks noChangeArrowheads="1"/>
          </p:cNvSpPr>
          <p:nvPr/>
        </p:nvSpPr>
        <p:spPr bwMode="auto">
          <a:xfrm>
            <a:off x="7638979" y="2623768"/>
            <a:ext cx="22488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Rockwell Extra Bold" pitchFamily="18" charset="0"/>
              </a:defRPr>
            </a:lvl1pPr>
            <a:lvl2pPr marL="742950" indent="-285750">
              <a:defRPr>
                <a:solidFill>
                  <a:schemeClr val="tx1"/>
                </a:solidFill>
                <a:latin typeface="Rockwell Extra Bold" pitchFamily="18" charset="0"/>
              </a:defRPr>
            </a:lvl2pPr>
            <a:lvl3pPr marL="1143000" indent="-228600">
              <a:defRPr>
                <a:solidFill>
                  <a:schemeClr val="tx1"/>
                </a:solidFill>
                <a:latin typeface="Rockwell Extra Bold" pitchFamily="18" charset="0"/>
              </a:defRPr>
            </a:lvl3pPr>
            <a:lvl4pPr marL="1600200" indent="-228600">
              <a:defRPr>
                <a:solidFill>
                  <a:schemeClr val="tx1"/>
                </a:solidFill>
                <a:latin typeface="Rockwell Extra Bold" pitchFamily="18" charset="0"/>
              </a:defRPr>
            </a:lvl4pPr>
            <a:lvl5pPr marL="2057400" indent="-228600">
              <a:defRPr>
                <a:solidFill>
                  <a:schemeClr val="tx1"/>
                </a:solidFill>
                <a:latin typeface="Rockwell Extra Bold" pitchFamily="18" charset="0"/>
              </a:defRPr>
            </a:lvl5pPr>
            <a:lvl6pPr marL="2514600" indent="-228600" eaLnBrk="0" fontAlgn="base" hangingPunct="0">
              <a:spcBef>
                <a:spcPct val="0"/>
              </a:spcBef>
              <a:spcAft>
                <a:spcPct val="0"/>
              </a:spcAft>
              <a:defRPr>
                <a:solidFill>
                  <a:schemeClr val="tx1"/>
                </a:solidFill>
                <a:latin typeface="Rockwell Extra Bold" pitchFamily="18" charset="0"/>
              </a:defRPr>
            </a:lvl6pPr>
            <a:lvl7pPr marL="2971800" indent="-228600" eaLnBrk="0" fontAlgn="base" hangingPunct="0">
              <a:spcBef>
                <a:spcPct val="0"/>
              </a:spcBef>
              <a:spcAft>
                <a:spcPct val="0"/>
              </a:spcAft>
              <a:defRPr>
                <a:solidFill>
                  <a:schemeClr val="tx1"/>
                </a:solidFill>
                <a:latin typeface="Rockwell Extra Bold" pitchFamily="18" charset="0"/>
              </a:defRPr>
            </a:lvl7pPr>
            <a:lvl8pPr marL="3429000" indent="-228600" eaLnBrk="0" fontAlgn="base" hangingPunct="0">
              <a:spcBef>
                <a:spcPct val="0"/>
              </a:spcBef>
              <a:spcAft>
                <a:spcPct val="0"/>
              </a:spcAft>
              <a:defRPr>
                <a:solidFill>
                  <a:schemeClr val="tx1"/>
                </a:solidFill>
                <a:latin typeface="Rockwell Extra Bold" pitchFamily="18" charset="0"/>
              </a:defRPr>
            </a:lvl8pPr>
            <a:lvl9pPr marL="3886200" indent="-228600" eaLnBrk="0" fontAlgn="base" hangingPunct="0">
              <a:spcBef>
                <a:spcPct val="0"/>
              </a:spcBef>
              <a:spcAft>
                <a:spcPct val="0"/>
              </a:spcAft>
              <a:defRPr>
                <a:solidFill>
                  <a:schemeClr val="tx1"/>
                </a:solidFill>
                <a:latin typeface="Rockwell Extra Bold" pitchFamily="18" charset="0"/>
              </a:defRPr>
            </a:lvl9pPr>
          </a:lstStyle>
          <a:p>
            <a:pPr eaLnBrk="1" hangingPunct="1">
              <a:spcBef>
                <a:spcPct val="50000"/>
              </a:spcBef>
            </a:pPr>
            <a:r>
              <a:rPr lang="zh-CN" altLang="en-US" b="1" dirty="0">
                <a:solidFill>
                  <a:srgbClr val="0000FF"/>
                </a:solidFill>
                <a:latin typeface="Arial" charset="0"/>
                <a:ea typeface="黑体" pitchFamily="2" charset="-122"/>
              </a:rPr>
              <a:t>系别</a:t>
            </a:r>
            <a:r>
              <a:rPr lang="en-US" altLang="zh-CN" b="1" dirty="0">
                <a:solidFill>
                  <a:srgbClr val="0000FF"/>
                </a:solidFill>
                <a:latin typeface="Arial" charset="0"/>
                <a:ea typeface="黑体" pitchFamily="2" charset="-122"/>
              </a:rPr>
              <a:t>=‘</a:t>
            </a:r>
            <a:r>
              <a:rPr lang="zh-CN" altLang="en-US" b="1" dirty="0">
                <a:solidFill>
                  <a:srgbClr val="0000FF"/>
                </a:solidFill>
                <a:latin typeface="Arial" charset="0"/>
                <a:ea typeface="黑体" pitchFamily="2" charset="-122"/>
              </a:rPr>
              <a:t>信息系’       </a:t>
            </a:r>
          </a:p>
        </p:txBody>
      </p:sp>
      <p:sp>
        <p:nvSpPr>
          <p:cNvPr id="83" name="Text Box 10"/>
          <p:cNvSpPr txBox="1">
            <a:spLocks noChangeArrowheads="1"/>
          </p:cNvSpPr>
          <p:nvPr/>
        </p:nvSpPr>
        <p:spPr bwMode="auto">
          <a:xfrm>
            <a:off x="6418828" y="2651125"/>
            <a:ext cx="18732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Rockwell Extra Bold" pitchFamily="18" charset="0"/>
              </a:defRPr>
            </a:lvl1pPr>
            <a:lvl2pPr marL="742950" indent="-285750">
              <a:defRPr>
                <a:solidFill>
                  <a:schemeClr val="tx1"/>
                </a:solidFill>
                <a:latin typeface="Rockwell Extra Bold" pitchFamily="18" charset="0"/>
              </a:defRPr>
            </a:lvl2pPr>
            <a:lvl3pPr marL="1143000" indent="-228600">
              <a:defRPr>
                <a:solidFill>
                  <a:schemeClr val="tx1"/>
                </a:solidFill>
                <a:latin typeface="Rockwell Extra Bold" pitchFamily="18" charset="0"/>
              </a:defRPr>
            </a:lvl3pPr>
            <a:lvl4pPr marL="1600200" indent="-228600">
              <a:defRPr>
                <a:solidFill>
                  <a:schemeClr val="tx1"/>
                </a:solidFill>
                <a:latin typeface="Rockwell Extra Bold" pitchFamily="18" charset="0"/>
              </a:defRPr>
            </a:lvl4pPr>
            <a:lvl5pPr marL="2057400" indent="-228600">
              <a:defRPr>
                <a:solidFill>
                  <a:schemeClr val="tx1"/>
                </a:solidFill>
                <a:latin typeface="Rockwell Extra Bold" pitchFamily="18" charset="0"/>
              </a:defRPr>
            </a:lvl5pPr>
            <a:lvl6pPr marL="2514600" indent="-228600" eaLnBrk="0" fontAlgn="base" hangingPunct="0">
              <a:spcBef>
                <a:spcPct val="0"/>
              </a:spcBef>
              <a:spcAft>
                <a:spcPct val="0"/>
              </a:spcAft>
              <a:defRPr>
                <a:solidFill>
                  <a:schemeClr val="tx1"/>
                </a:solidFill>
                <a:latin typeface="Rockwell Extra Bold" pitchFamily="18" charset="0"/>
              </a:defRPr>
            </a:lvl6pPr>
            <a:lvl7pPr marL="2971800" indent="-228600" eaLnBrk="0" fontAlgn="base" hangingPunct="0">
              <a:spcBef>
                <a:spcPct val="0"/>
              </a:spcBef>
              <a:spcAft>
                <a:spcPct val="0"/>
              </a:spcAft>
              <a:defRPr>
                <a:solidFill>
                  <a:schemeClr val="tx1"/>
                </a:solidFill>
                <a:latin typeface="Rockwell Extra Bold" pitchFamily="18" charset="0"/>
              </a:defRPr>
            </a:lvl7pPr>
            <a:lvl8pPr marL="3429000" indent="-228600" eaLnBrk="0" fontAlgn="base" hangingPunct="0">
              <a:spcBef>
                <a:spcPct val="0"/>
              </a:spcBef>
              <a:spcAft>
                <a:spcPct val="0"/>
              </a:spcAft>
              <a:defRPr>
                <a:solidFill>
                  <a:schemeClr val="tx1"/>
                </a:solidFill>
                <a:latin typeface="Rockwell Extra Bold" pitchFamily="18" charset="0"/>
              </a:defRPr>
            </a:lvl8pPr>
            <a:lvl9pPr marL="3886200" indent="-228600" eaLnBrk="0" fontAlgn="base" hangingPunct="0">
              <a:spcBef>
                <a:spcPct val="0"/>
              </a:spcBef>
              <a:spcAft>
                <a:spcPct val="0"/>
              </a:spcAft>
              <a:defRPr>
                <a:solidFill>
                  <a:schemeClr val="tx1"/>
                </a:solidFill>
                <a:latin typeface="Rockwell Extra Bold" pitchFamily="18" charset="0"/>
              </a:defRPr>
            </a:lvl9pPr>
          </a:lstStyle>
          <a:p>
            <a:pPr eaLnBrk="1" hangingPunct="1">
              <a:spcBef>
                <a:spcPct val="50000"/>
              </a:spcBef>
            </a:pPr>
            <a:r>
              <a:rPr lang="en-US" altLang="zh-CN" b="1">
                <a:solidFill>
                  <a:srgbClr val="FF0000"/>
                </a:solidFill>
                <a:latin typeface="Arial" charset="0"/>
              </a:rPr>
              <a:t>WHERE    </a:t>
            </a:r>
          </a:p>
        </p:txBody>
      </p:sp>
      <p:sp>
        <p:nvSpPr>
          <p:cNvPr id="86" name="Line 14"/>
          <p:cNvSpPr>
            <a:spLocks noChangeShapeType="1"/>
          </p:cNvSpPr>
          <p:nvPr/>
        </p:nvSpPr>
        <p:spPr bwMode="auto">
          <a:xfrm>
            <a:off x="2562125" y="3006170"/>
            <a:ext cx="1584325"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n w="9525">
                <a:solidFill>
                  <a:schemeClr val="tx1"/>
                </a:solidFill>
              </a:ln>
            </a:endParaRPr>
          </a:p>
        </p:txBody>
      </p:sp>
      <p:sp>
        <p:nvSpPr>
          <p:cNvPr id="87" name="Line 15"/>
          <p:cNvSpPr>
            <a:spLocks noChangeShapeType="1"/>
          </p:cNvSpPr>
          <p:nvPr/>
        </p:nvSpPr>
        <p:spPr bwMode="auto">
          <a:xfrm>
            <a:off x="5175572" y="2992966"/>
            <a:ext cx="10795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Line 16"/>
          <p:cNvSpPr>
            <a:spLocks noChangeShapeType="1"/>
          </p:cNvSpPr>
          <p:nvPr/>
        </p:nvSpPr>
        <p:spPr bwMode="auto">
          <a:xfrm>
            <a:off x="7509301" y="3006170"/>
            <a:ext cx="1782184"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AutoShape 17"/>
          <p:cNvSpPr>
            <a:spLocks noChangeArrowheads="1"/>
          </p:cNvSpPr>
          <p:nvPr/>
        </p:nvSpPr>
        <p:spPr bwMode="auto">
          <a:xfrm>
            <a:off x="2434085" y="2029193"/>
            <a:ext cx="1980599" cy="508664"/>
          </a:xfrm>
          <a:prstGeom prst="wedgeEllipseCallout">
            <a:avLst>
              <a:gd name="adj1" fmla="val -8708"/>
              <a:gd name="adj2" fmla="val 66139"/>
            </a:avLst>
          </a:prstGeom>
          <a:gradFill rotWithShape="1">
            <a:gsLst>
              <a:gs pos="0">
                <a:srgbClr val="CCCCCC"/>
              </a:gs>
              <a:gs pos="50000">
                <a:schemeClr val="bg1"/>
              </a:gs>
              <a:gs pos="100000">
                <a:srgbClr val="CCCCCC"/>
              </a:gs>
            </a:gsLst>
            <a:lin ang="5400000" scaled="1"/>
          </a:gradFill>
          <a:ln>
            <a:noFill/>
          </a:ln>
          <a:effectLst>
            <a:prstShdw prst="shdw17" dist="17961" dir="2700000">
              <a:srgbClr val="CCCCCC">
                <a:gamma/>
                <a:shade val="60000"/>
                <a:invGamma/>
              </a:srgbClr>
            </a:prstShdw>
          </a:effectLst>
          <a:extLst>
            <a:ext uri="{91240B29-F687-4F45-9708-019B960494DF}">
              <a14:hiddenLine xmlns:a14="http://schemas.microsoft.com/office/drawing/2010/main" w="6350" algn="ctr">
                <a:solidFill>
                  <a:schemeClr val="tx1"/>
                </a:solidFill>
                <a:miter lim="800000"/>
                <a:headEnd/>
                <a:tailEnd/>
              </a14:hiddenLine>
            </a:ext>
          </a:extLst>
        </p:spPr>
        <p:txBody>
          <a:bodyPr/>
          <a:lstStyle/>
          <a:p>
            <a:pPr algn="ctr" eaLnBrk="1" hangingPunct="1">
              <a:defRPr/>
            </a:pPr>
            <a:r>
              <a:rPr lang="zh-CN" altLang="en-US" b="1" dirty="0">
                <a:latin typeface="Arial" charset="0"/>
                <a:ea typeface="楷体_GB2312" pitchFamily="49" charset="-122"/>
              </a:rPr>
              <a:t>目标列列表  </a:t>
            </a:r>
          </a:p>
        </p:txBody>
      </p:sp>
      <p:sp>
        <p:nvSpPr>
          <p:cNvPr id="90" name="AutoShape 18"/>
          <p:cNvSpPr>
            <a:spLocks noChangeArrowheads="1"/>
          </p:cNvSpPr>
          <p:nvPr/>
        </p:nvSpPr>
        <p:spPr bwMode="auto">
          <a:xfrm>
            <a:off x="5083831" y="2062164"/>
            <a:ext cx="1262533" cy="461703"/>
          </a:xfrm>
          <a:prstGeom prst="wedgeEllipseCallout">
            <a:avLst>
              <a:gd name="adj1" fmla="val 523"/>
              <a:gd name="adj2" fmla="val 67630"/>
            </a:avLst>
          </a:prstGeom>
          <a:gradFill rotWithShape="1">
            <a:gsLst>
              <a:gs pos="0">
                <a:srgbClr val="CCCCCC"/>
              </a:gs>
              <a:gs pos="50000">
                <a:schemeClr val="bg1"/>
              </a:gs>
              <a:gs pos="100000">
                <a:srgbClr val="CCCCCC"/>
              </a:gs>
            </a:gsLst>
            <a:lin ang="5400000" scaled="1"/>
          </a:gradFill>
          <a:ln>
            <a:noFill/>
          </a:ln>
          <a:effectLst>
            <a:prstShdw prst="shdw17" dist="17961" dir="2700000">
              <a:srgbClr val="CCCCCC">
                <a:gamma/>
                <a:shade val="60000"/>
                <a:invGamma/>
              </a:srgbClr>
            </a:prstShdw>
          </a:effectLst>
          <a:extLst>
            <a:ext uri="{91240B29-F687-4F45-9708-019B960494DF}">
              <a14:hiddenLine xmlns:a14="http://schemas.microsoft.com/office/drawing/2010/main" w="6350" algn="ctr">
                <a:solidFill>
                  <a:schemeClr val="tx1"/>
                </a:solidFill>
                <a:miter lim="800000"/>
                <a:headEnd/>
                <a:tailEnd/>
              </a14:hiddenLine>
            </a:ext>
          </a:extLst>
        </p:spPr>
        <p:txBody>
          <a:bodyPr/>
          <a:lstStyle/>
          <a:p>
            <a:pPr algn="ctr" eaLnBrk="1" hangingPunct="1">
              <a:defRPr/>
            </a:pPr>
            <a:r>
              <a:rPr lang="zh-CN" altLang="en-US" b="1">
                <a:latin typeface="Arial" charset="0"/>
                <a:ea typeface="楷体_GB2312" pitchFamily="49" charset="-122"/>
              </a:rPr>
              <a:t>表名   </a:t>
            </a:r>
          </a:p>
        </p:txBody>
      </p:sp>
      <p:sp>
        <p:nvSpPr>
          <p:cNvPr id="91" name="AutoShape 19"/>
          <p:cNvSpPr>
            <a:spLocks noChangeArrowheads="1"/>
          </p:cNvSpPr>
          <p:nvPr/>
        </p:nvSpPr>
        <p:spPr bwMode="auto">
          <a:xfrm>
            <a:off x="7306324" y="2038693"/>
            <a:ext cx="1849082" cy="505701"/>
          </a:xfrm>
          <a:prstGeom prst="wedgeEllipseCallout">
            <a:avLst>
              <a:gd name="adj1" fmla="val 2898"/>
              <a:gd name="adj2" fmla="val 63773"/>
            </a:avLst>
          </a:prstGeom>
          <a:gradFill rotWithShape="1">
            <a:gsLst>
              <a:gs pos="0">
                <a:srgbClr val="CCCCCC"/>
              </a:gs>
              <a:gs pos="50000">
                <a:schemeClr val="bg1"/>
              </a:gs>
              <a:gs pos="100000">
                <a:srgbClr val="CCCCCC"/>
              </a:gs>
            </a:gsLst>
            <a:lin ang="5400000" scaled="1"/>
          </a:gradFill>
          <a:ln>
            <a:noFill/>
          </a:ln>
          <a:effectLst>
            <a:prstShdw prst="shdw17" dist="17961" dir="2700000">
              <a:srgbClr val="CCCCCC">
                <a:gamma/>
                <a:shade val="60000"/>
                <a:invGamma/>
              </a:srgbClr>
            </a:prstShdw>
          </a:effectLst>
          <a:extLst>
            <a:ext uri="{91240B29-F687-4F45-9708-019B960494DF}">
              <a14:hiddenLine xmlns:a14="http://schemas.microsoft.com/office/drawing/2010/main" w="6350" algn="ctr">
                <a:solidFill>
                  <a:schemeClr val="tx1"/>
                </a:solidFill>
                <a:miter lim="800000"/>
                <a:headEnd/>
                <a:tailEnd/>
              </a14:hiddenLine>
            </a:ext>
          </a:extLst>
        </p:spPr>
        <p:txBody>
          <a:bodyPr/>
          <a:lstStyle/>
          <a:p>
            <a:pPr algn="ctr" eaLnBrk="1" hangingPunct="1">
              <a:defRPr/>
            </a:pPr>
            <a:r>
              <a:rPr lang="zh-CN" altLang="en-US" b="1" dirty="0">
                <a:latin typeface="Arial" charset="0"/>
                <a:ea typeface="楷体_GB2312" pitchFamily="49" charset="-122"/>
              </a:rPr>
              <a:t>筛选条件    </a:t>
            </a:r>
          </a:p>
        </p:txBody>
      </p:sp>
      <p:sp>
        <p:nvSpPr>
          <p:cNvPr id="148" name="Rectangle 2"/>
          <p:cNvSpPr>
            <a:spLocks noChangeArrowheads="1"/>
          </p:cNvSpPr>
          <p:nvPr/>
        </p:nvSpPr>
        <p:spPr bwMode="auto">
          <a:xfrm>
            <a:off x="2314869" y="3398838"/>
            <a:ext cx="6840537" cy="3097212"/>
          </a:xfrm>
          <a:prstGeom prst="rect">
            <a:avLst/>
          </a:prstGeom>
          <a:solidFill>
            <a:srgbClr val="FF9999"/>
          </a:solidFill>
          <a:ln w="19050">
            <a:solidFill>
              <a:srgbClr val="00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149" name="AutoShape 20"/>
          <p:cNvSpPr>
            <a:spLocks noChangeArrowheads="1"/>
          </p:cNvSpPr>
          <p:nvPr/>
        </p:nvSpPr>
        <p:spPr bwMode="auto">
          <a:xfrm>
            <a:off x="4546894" y="3716338"/>
            <a:ext cx="2376487" cy="793750"/>
          </a:xfrm>
          <a:prstGeom prst="can">
            <a:avLst>
              <a:gd name="adj" fmla="val 25000"/>
            </a:avLst>
          </a:prstGeom>
          <a:gradFill rotWithShape="1">
            <a:gsLst>
              <a:gs pos="0">
                <a:srgbClr val="FFFFFF"/>
              </a:gs>
              <a:gs pos="100000">
                <a:srgbClr val="9933FF"/>
              </a:gs>
            </a:gsLst>
            <a:path path="rect">
              <a:fillToRect l="50000" t="50000" r="50000" b="50000"/>
            </a:path>
          </a:gradFill>
          <a:ln w="9525">
            <a:solidFill>
              <a:srgbClr val="6600FF"/>
            </a:solidFill>
            <a:round/>
            <a:headEnd/>
            <a:tailEnd/>
          </a:ln>
          <a:effectLst>
            <a:outerShdw dist="35921" dir="2700000" algn="ctr" rotWithShape="0">
              <a:srgbClr val="808080">
                <a:alpha val="50000"/>
              </a:srgbClr>
            </a:outerShdw>
          </a:effectLst>
        </p:spPr>
        <p:txBody>
          <a:bodyPr wrap="none" anchor="ctr"/>
          <a:lstStyle/>
          <a:p>
            <a:pPr algn="ctr">
              <a:defRPr/>
            </a:pPr>
            <a:r>
              <a:rPr lang="zh-CN" altLang="en-US" b="1" kern="0">
                <a:solidFill>
                  <a:sysClr val="windowText" lastClr="000000"/>
                </a:solidFill>
                <a:latin typeface="Arial" charset="0"/>
                <a:ea typeface="黑体" pitchFamily="2" charset="-122"/>
              </a:rPr>
              <a:t>学生成绩管理   </a:t>
            </a:r>
          </a:p>
        </p:txBody>
      </p:sp>
      <p:cxnSp>
        <p:nvCxnSpPr>
          <p:cNvPr id="150" name="AutoShape 21"/>
          <p:cNvCxnSpPr>
            <a:cxnSpLocks noChangeShapeType="1"/>
            <a:stCxn id="149" idx="3"/>
            <a:endCxn id="160" idx="0"/>
          </p:cNvCxnSpPr>
          <p:nvPr/>
        </p:nvCxnSpPr>
        <p:spPr bwMode="auto">
          <a:xfrm>
            <a:off x="5735931" y="4510088"/>
            <a:ext cx="4763" cy="214312"/>
          </a:xfrm>
          <a:prstGeom prst="straightConnector1">
            <a:avLst/>
          </a:prstGeom>
          <a:noFill/>
          <a:ln w="38100">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AutoShape 22"/>
          <p:cNvCxnSpPr>
            <a:cxnSpLocks noChangeShapeType="1"/>
            <a:stCxn id="149" idx="2"/>
            <a:endCxn id="168" idx="1"/>
          </p:cNvCxnSpPr>
          <p:nvPr/>
        </p:nvCxnSpPr>
        <p:spPr bwMode="auto">
          <a:xfrm flipH="1">
            <a:off x="4305593" y="4113213"/>
            <a:ext cx="241300" cy="271462"/>
          </a:xfrm>
          <a:prstGeom prst="straightConnector1">
            <a:avLst/>
          </a:prstGeom>
          <a:noFill/>
          <a:ln w="38100">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 name="AutoShape 23"/>
          <p:cNvCxnSpPr>
            <a:cxnSpLocks noChangeShapeType="1"/>
            <a:stCxn id="149" idx="4"/>
            <a:endCxn id="154" idx="1"/>
          </p:cNvCxnSpPr>
          <p:nvPr/>
        </p:nvCxnSpPr>
        <p:spPr bwMode="auto">
          <a:xfrm>
            <a:off x="6923381" y="4113213"/>
            <a:ext cx="155575" cy="215900"/>
          </a:xfrm>
          <a:prstGeom prst="straightConnector1">
            <a:avLst/>
          </a:prstGeom>
          <a:noFill/>
          <a:ln w="38100">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3" name="Group 24"/>
          <p:cNvGrpSpPr>
            <a:grpSpLocks/>
          </p:cNvGrpSpPr>
          <p:nvPr/>
        </p:nvGrpSpPr>
        <p:grpSpPr bwMode="auto">
          <a:xfrm>
            <a:off x="7078955" y="3500438"/>
            <a:ext cx="2292350" cy="1655762"/>
            <a:chOff x="884" y="2614"/>
            <a:chExt cx="1353" cy="1043"/>
          </a:xfrm>
        </p:grpSpPr>
        <p:sp>
          <p:nvSpPr>
            <p:cNvPr id="154" name="AutoShape 25"/>
            <p:cNvSpPr>
              <a:spLocks noChangeArrowheads="1"/>
            </p:cNvSpPr>
            <p:nvPr/>
          </p:nvSpPr>
          <p:spPr bwMode="auto">
            <a:xfrm>
              <a:off x="884" y="2614"/>
              <a:ext cx="1180" cy="1043"/>
            </a:xfrm>
            <a:prstGeom prst="roundRect">
              <a:avLst>
                <a:gd name="adj" fmla="val 16667"/>
              </a:avLst>
            </a:prstGeom>
            <a:gradFill rotWithShape="1">
              <a:gsLst>
                <a:gs pos="0">
                  <a:srgbClr val="FFFF00"/>
                </a:gs>
                <a:gs pos="100000">
                  <a:srgbClr val="FFFF99"/>
                </a:gs>
              </a:gsLst>
              <a:lin ang="2700000" scaled="1"/>
            </a:gradFill>
            <a:ln>
              <a:noFill/>
            </a:ln>
            <a:effectLst>
              <a:outerShdw dist="35921" dir="2700000" algn="ctr" rotWithShape="0">
                <a:srgbClr val="5490A8"/>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zh-CN" altLang="en-US" b="1" kern="0">
                <a:solidFill>
                  <a:sysClr val="windowText" lastClr="000000"/>
                </a:solidFill>
                <a:latin typeface="Arial" charset="0"/>
                <a:ea typeface="黑体" pitchFamily="2" charset="-122"/>
              </a:endParaRPr>
            </a:p>
            <a:p>
              <a:pPr>
                <a:defRPr/>
              </a:pPr>
              <a:endParaRPr lang="zh-CN" altLang="en-US" b="1" kern="0">
                <a:solidFill>
                  <a:sysClr val="windowText" lastClr="000000"/>
                </a:solidFill>
                <a:latin typeface="Arial" charset="0"/>
                <a:ea typeface="黑体" pitchFamily="2" charset="-122"/>
              </a:endParaRPr>
            </a:p>
            <a:p>
              <a:pPr>
                <a:defRPr/>
              </a:pPr>
              <a:r>
                <a:rPr lang="en-US" altLang="zh-CN" b="1" kern="0">
                  <a:solidFill>
                    <a:sysClr val="windowText" lastClr="000000"/>
                  </a:solidFill>
                  <a:latin typeface="Arial" charset="0"/>
                  <a:ea typeface="黑体" pitchFamily="2" charset="-122"/>
                </a:rPr>
                <a:t>PK      </a:t>
              </a:r>
              <a:r>
                <a:rPr lang="zh-CN" altLang="en-US" b="1" i="1" u="sng" kern="0">
                  <a:solidFill>
                    <a:sysClr val="windowText" lastClr="000000"/>
                  </a:solidFill>
                  <a:latin typeface="Arial" charset="0"/>
                  <a:ea typeface="黑体" pitchFamily="2" charset="-122"/>
                </a:rPr>
                <a:t>课程号    </a:t>
              </a:r>
            </a:p>
            <a:p>
              <a:pPr>
                <a:defRPr/>
              </a:pPr>
              <a:endParaRPr lang="zh-CN" altLang="en-US" b="1" u="sng" kern="0">
                <a:solidFill>
                  <a:sysClr val="windowText" lastClr="000000"/>
                </a:solidFill>
                <a:latin typeface="Arial" charset="0"/>
                <a:ea typeface="黑体" pitchFamily="2" charset="-122"/>
              </a:endParaRPr>
            </a:p>
            <a:p>
              <a:pPr>
                <a:defRPr/>
              </a:pPr>
              <a:r>
                <a:rPr lang="zh-CN" altLang="en-US" b="1" kern="0">
                  <a:solidFill>
                    <a:sysClr val="windowText" lastClr="000000"/>
                  </a:solidFill>
                  <a:latin typeface="Arial" charset="0"/>
                  <a:ea typeface="黑体" pitchFamily="2" charset="-122"/>
                </a:rPr>
                <a:t>           课程名       </a:t>
              </a:r>
            </a:p>
            <a:p>
              <a:pPr>
                <a:defRPr/>
              </a:pPr>
              <a:r>
                <a:rPr lang="zh-CN" altLang="en-US" b="1" kern="0">
                  <a:solidFill>
                    <a:sysClr val="windowText" lastClr="000000"/>
                  </a:solidFill>
                  <a:latin typeface="Arial" charset="0"/>
                  <a:ea typeface="黑体" pitchFamily="2" charset="-122"/>
                </a:rPr>
                <a:t>          </a:t>
              </a:r>
            </a:p>
          </p:txBody>
        </p:sp>
        <p:sp>
          <p:nvSpPr>
            <p:cNvPr id="155" name="Line 26"/>
            <p:cNvSpPr>
              <a:spLocks noChangeShapeType="1"/>
            </p:cNvSpPr>
            <p:nvPr/>
          </p:nvSpPr>
          <p:spPr bwMode="auto">
            <a:xfrm>
              <a:off x="912" y="3165"/>
              <a:ext cx="1134" cy="0"/>
            </a:xfrm>
            <a:prstGeom prst="line">
              <a:avLst/>
            </a:prstGeom>
            <a:no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endParaRPr>
            </a:p>
          </p:txBody>
        </p:sp>
        <p:sp>
          <p:nvSpPr>
            <p:cNvPr id="156" name="Text Box 27"/>
            <p:cNvSpPr txBox="1">
              <a:spLocks noChangeArrowheads="1"/>
            </p:cNvSpPr>
            <p:nvPr/>
          </p:nvSpPr>
          <p:spPr bwMode="auto">
            <a:xfrm>
              <a:off x="1138" y="2614"/>
              <a:ext cx="1099" cy="231"/>
            </a:xfrm>
            <a:prstGeom prst="rect">
              <a:avLst/>
            </a:prstGeom>
            <a:noFill/>
            <a:ln>
              <a:noFill/>
            </a:ln>
            <a:effectLst/>
            <a:extLst>
              <a:ext uri="{909E8E84-426E-40DD-AFC4-6F175D3DCCD1}">
                <a14:hiddenFill xmlns:a14="http://schemas.microsoft.com/office/drawing/2010/main">
                  <a:gradFill rotWithShape="1">
                    <a:gsLst>
                      <a:gs pos="0">
                        <a:srgbClr val="FFFF66"/>
                      </a:gs>
                      <a:gs pos="100000">
                        <a:schemeClr val="bg1"/>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kern="0">
                  <a:solidFill>
                    <a:sysClr val="windowText" lastClr="000000"/>
                  </a:solidFill>
                  <a:latin typeface="Arial" charset="0"/>
                  <a:ea typeface="黑体" pitchFamily="2" charset="-122"/>
                </a:rPr>
                <a:t>课程表     </a:t>
              </a:r>
            </a:p>
          </p:txBody>
        </p:sp>
        <p:sp>
          <p:nvSpPr>
            <p:cNvPr id="157" name="Line 28"/>
            <p:cNvSpPr>
              <a:spLocks noChangeShapeType="1"/>
            </p:cNvSpPr>
            <p:nvPr/>
          </p:nvSpPr>
          <p:spPr bwMode="auto">
            <a:xfrm>
              <a:off x="1354" y="2896"/>
              <a:ext cx="0" cy="76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endParaRPr>
            </a:p>
          </p:txBody>
        </p:sp>
        <p:sp>
          <p:nvSpPr>
            <p:cNvPr id="158" name="Line 29"/>
            <p:cNvSpPr>
              <a:spLocks noChangeShapeType="1"/>
            </p:cNvSpPr>
            <p:nvPr/>
          </p:nvSpPr>
          <p:spPr bwMode="auto">
            <a:xfrm>
              <a:off x="912" y="2895"/>
              <a:ext cx="1134" cy="0"/>
            </a:xfrm>
            <a:prstGeom prst="line">
              <a:avLst/>
            </a:prstGeom>
            <a:no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endParaRPr>
            </a:p>
          </p:txBody>
        </p:sp>
      </p:grpSp>
      <p:grpSp>
        <p:nvGrpSpPr>
          <p:cNvPr id="159" name="Group 30"/>
          <p:cNvGrpSpPr>
            <a:grpSpLocks/>
          </p:cNvGrpSpPr>
          <p:nvPr/>
        </p:nvGrpSpPr>
        <p:grpSpPr bwMode="auto">
          <a:xfrm>
            <a:off x="4748505" y="4724401"/>
            <a:ext cx="2274888" cy="1655763"/>
            <a:chOff x="2354" y="2976"/>
            <a:chExt cx="1353" cy="1043"/>
          </a:xfrm>
        </p:grpSpPr>
        <p:sp>
          <p:nvSpPr>
            <p:cNvPr id="160" name="AutoShape 31"/>
            <p:cNvSpPr>
              <a:spLocks noChangeArrowheads="1"/>
            </p:cNvSpPr>
            <p:nvPr/>
          </p:nvSpPr>
          <p:spPr bwMode="auto">
            <a:xfrm>
              <a:off x="2354" y="2976"/>
              <a:ext cx="1180" cy="1043"/>
            </a:xfrm>
            <a:prstGeom prst="roundRect">
              <a:avLst>
                <a:gd name="adj" fmla="val 16667"/>
              </a:avLst>
            </a:prstGeom>
            <a:gradFill rotWithShape="1">
              <a:gsLst>
                <a:gs pos="0">
                  <a:srgbClr val="FFFF00"/>
                </a:gs>
                <a:gs pos="100000">
                  <a:srgbClr val="FFFF99"/>
                </a:gs>
              </a:gsLst>
              <a:lin ang="2700000" scaled="1"/>
            </a:gradFill>
            <a:ln>
              <a:noFill/>
            </a:ln>
            <a:effectLst>
              <a:outerShdw dist="35921" dir="2700000" algn="ctr" rotWithShape="0">
                <a:srgbClr val="5490A8"/>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zh-CN" altLang="en-US" b="1" kern="0">
                <a:solidFill>
                  <a:sysClr val="windowText" lastClr="000000"/>
                </a:solidFill>
                <a:latin typeface="Arial" charset="0"/>
                <a:ea typeface="黑体" pitchFamily="2" charset="-122"/>
              </a:endParaRPr>
            </a:p>
            <a:p>
              <a:pPr>
                <a:defRPr/>
              </a:pPr>
              <a:endParaRPr lang="zh-CN" altLang="en-US" b="1" kern="0">
                <a:solidFill>
                  <a:sysClr val="windowText" lastClr="000000"/>
                </a:solidFill>
                <a:latin typeface="Arial" charset="0"/>
                <a:ea typeface="黑体" pitchFamily="2" charset="-122"/>
              </a:endParaRPr>
            </a:p>
            <a:p>
              <a:pPr>
                <a:defRPr/>
              </a:pPr>
              <a:r>
                <a:rPr lang="en-US" altLang="zh-CN" b="1" kern="0">
                  <a:solidFill>
                    <a:sysClr val="windowText" lastClr="000000"/>
                  </a:solidFill>
                  <a:latin typeface="Arial" charset="0"/>
                  <a:ea typeface="黑体" pitchFamily="2" charset="-122"/>
                </a:rPr>
                <a:t>PK     </a:t>
              </a:r>
              <a:r>
                <a:rPr lang="zh-CN" altLang="en-US" b="1" i="1" u="sng" kern="0">
                  <a:solidFill>
                    <a:sysClr val="windowText" lastClr="000000"/>
                  </a:solidFill>
                  <a:latin typeface="Arial" charset="0"/>
                  <a:ea typeface="黑体" pitchFamily="2" charset="-122"/>
                </a:rPr>
                <a:t>学号    </a:t>
              </a:r>
              <a:endParaRPr lang="zh-CN" altLang="en-US" b="1" u="sng" kern="0">
                <a:solidFill>
                  <a:sysClr val="windowText" lastClr="000000"/>
                </a:solidFill>
                <a:latin typeface="Arial" charset="0"/>
                <a:ea typeface="黑体" pitchFamily="2" charset="-122"/>
              </a:endParaRPr>
            </a:p>
            <a:p>
              <a:pPr>
                <a:defRPr/>
              </a:pPr>
              <a:r>
                <a:rPr lang="zh-CN" altLang="en-US" b="1" kern="0">
                  <a:solidFill>
                    <a:sysClr val="windowText" lastClr="000000"/>
                  </a:solidFill>
                  <a:latin typeface="Arial" charset="0"/>
                  <a:ea typeface="黑体" pitchFamily="2" charset="-122"/>
                </a:rPr>
                <a:t>          </a:t>
              </a:r>
              <a:r>
                <a:rPr lang="zh-CN" altLang="en-US" b="1" i="1" u="sng" kern="0">
                  <a:solidFill>
                    <a:sysClr val="windowText" lastClr="000000"/>
                  </a:solidFill>
                  <a:latin typeface="Arial" charset="0"/>
                  <a:ea typeface="黑体" pitchFamily="2" charset="-122"/>
                </a:rPr>
                <a:t>课程号    </a:t>
              </a:r>
            </a:p>
            <a:p>
              <a:pPr>
                <a:defRPr/>
              </a:pPr>
              <a:endParaRPr lang="zh-CN" altLang="en-US" b="1" kern="0">
                <a:solidFill>
                  <a:sysClr val="windowText" lastClr="000000"/>
                </a:solidFill>
                <a:latin typeface="Arial" charset="0"/>
                <a:ea typeface="黑体" pitchFamily="2" charset="-122"/>
              </a:endParaRPr>
            </a:p>
            <a:p>
              <a:pPr>
                <a:defRPr/>
              </a:pPr>
              <a:r>
                <a:rPr lang="zh-CN" altLang="en-US" b="1" kern="0">
                  <a:solidFill>
                    <a:sysClr val="windowText" lastClr="000000"/>
                  </a:solidFill>
                  <a:latin typeface="Arial" charset="0"/>
                  <a:ea typeface="黑体" pitchFamily="2" charset="-122"/>
                </a:rPr>
                <a:t>          成绩    </a:t>
              </a:r>
            </a:p>
          </p:txBody>
        </p:sp>
        <p:sp>
          <p:nvSpPr>
            <p:cNvPr id="161" name="Line 32"/>
            <p:cNvSpPr>
              <a:spLocks noChangeShapeType="1"/>
            </p:cNvSpPr>
            <p:nvPr/>
          </p:nvSpPr>
          <p:spPr bwMode="auto">
            <a:xfrm>
              <a:off x="2381" y="3748"/>
              <a:ext cx="1134" cy="0"/>
            </a:xfrm>
            <a:prstGeom prst="line">
              <a:avLst/>
            </a:prstGeom>
            <a:no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endParaRPr>
            </a:p>
          </p:txBody>
        </p:sp>
        <p:sp>
          <p:nvSpPr>
            <p:cNvPr id="162" name="Text Box 33"/>
            <p:cNvSpPr txBox="1">
              <a:spLocks noChangeArrowheads="1"/>
            </p:cNvSpPr>
            <p:nvPr/>
          </p:nvSpPr>
          <p:spPr bwMode="auto">
            <a:xfrm>
              <a:off x="2608" y="2976"/>
              <a:ext cx="1099" cy="231"/>
            </a:xfrm>
            <a:prstGeom prst="rect">
              <a:avLst/>
            </a:prstGeom>
            <a:noFill/>
            <a:ln>
              <a:noFill/>
            </a:ln>
            <a:effectLst/>
            <a:extLst>
              <a:ext uri="{909E8E84-426E-40DD-AFC4-6F175D3DCCD1}">
                <a14:hiddenFill xmlns:a14="http://schemas.microsoft.com/office/drawing/2010/main">
                  <a:gradFill rotWithShape="1">
                    <a:gsLst>
                      <a:gs pos="0">
                        <a:srgbClr val="FFFF66"/>
                      </a:gs>
                      <a:gs pos="100000">
                        <a:schemeClr val="bg1"/>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kern="0">
                  <a:solidFill>
                    <a:sysClr val="windowText" lastClr="000000"/>
                  </a:solidFill>
                  <a:latin typeface="Arial" charset="0"/>
                  <a:ea typeface="黑体" pitchFamily="2" charset="-122"/>
                </a:rPr>
                <a:t>成绩表      </a:t>
              </a:r>
            </a:p>
          </p:txBody>
        </p:sp>
        <p:sp>
          <p:nvSpPr>
            <p:cNvPr id="163" name="Line 34"/>
            <p:cNvSpPr>
              <a:spLocks noChangeShapeType="1"/>
            </p:cNvSpPr>
            <p:nvPr/>
          </p:nvSpPr>
          <p:spPr bwMode="auto">
            <a:xfrm>
              <a:off x="2760" y="3258"/>
              <a:ext cx="0" cy="76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endParaRPr>
            </a:p>
          </p:txBody>
        </p:sp>
        <p:sp>
          <p:nvSpPr>
            <p:cNvPr id="164" name="Line 35"/>
            <p:cNvSpPr>
              <a:spLocks noChangeShapeType="1"/>
            </p:cNvSpPr>
            <p:nvPr/>
          </p:nvSpPr>
          <p:spPr bwMode="auto">
            <a:xfrm>
              <a:off x="2381" y="3257"/>
              <a:ext cx="1134" cy="0"/>
            </a:xfrm>
            <a:prstGeom prst="line">
              <a:avLst/>
            </a:prstGeom>
            <a:no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endParaRPr>
            </a:p>
          </p:txBody>
        </p:sp>
      </p:grpSp>
      <p:sp>
        <p:nvSpPr>
          <p:cNvPr id="165" name="Rectangle 36" descr="大棋盘"/>
          <p:cNvSpPr>
            <a:spLocks noChangeArrowheads="1"/>
          </p:cNvSpPr>
          <p:nvPr/>
        </p:nvSpPr>
        <p:spPr bwMode="auto">
          <a:xfrm>
            <a:off x="2386306" y="3500439"/>
            <a:ext cx="6697663" cy="2909887"/>
          </a:xfrm>
          <a:prstGeom prst="rect">
            <a:avLst/>
          </a:prstGeom>
          <a:pattFill prst="lgCheck">
            <a:fgClr>
              <a:srgbClr val="DDDDDD"/>
            </a:fgClr>
            <a:bgClr>
              <a:srgbClr val="FFFFFF"/>
            </a:bgClr>
          </a:pattFill>
          <a:ln w="9525">
            <a:solidFill>
              <a:srgbClr val="000000"/>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grpSp>
        <p:nvGrpSpPr>
          <p:cNvPr id="166" name="Group 37"/>
          <p:cNvGrpSpPr>
            <a:grpSpLocks/>
          </p:cNvGrpSpPr>
          <p:nvPr/>
        </p:nvGrpSpPr>
        <p:grpSpPr bwMode="auto">
          <a:xfrm>
            <a:off x="2387894" y="3500438"/>
            <a:ext cx="2232025" cy="1655762"/>
            <a:chOff x="884" y="2614"/>
            <a:chExt cx="1353" cy="1043"/>
          </a:xfrm>
        </p:grpSpPr>
        <p:sp>
          <p:nvSpPr>
            <p:cNvPr id="167" name="AutoShape 38"/>
            <p:cNvSpPr>
              <a:spLocks noChangeArrowheads="1"/>
            </p:cNvSpPr>
            <p:nvPr/>
          </p:nvSpPr>
          <p:spPr bwMode="auto">
            <a:xfrm>
              <a:off x="884" y="2614"/>
              <a:ext cx="1180" cy="1043"/>
            </a:xfrm>
            <a:prstGeom prst="roundRect">
              <a:avLst>
                <a:gd name="adj" fmla="val 16667"/>
              </a:avLst>
            </a:prstGeom>
            <a:gradFill rotWithShape="1">
              <a:gsLst>
                <a:gs pos="0">
                  <a:srgbClr val="FFFF00"/>
                </a:gs>
                <a:gs pos="100000">
                  <a:srgbClr val="FFFF99"/>
                </a:gs>
              </a:gsLst>
              <a:lin ang="2700000" scaled="1"/>
            </a:gradFill>
            <a:ln>
              <a:noFill/>
            </a:ln>
            <a:effectLst>
              <a:outerShdw dist="35921" dir="2700000" algn="ctr" rotWithShape="0">
                <a:srgbClr val="5490A8"/>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zh-CN" altLang="en-US" b="1" kern="0">
                <a:solidFill>
                  <a:sysClr val="windowText" lastClr="000000"/>
                </a:solidFill>
                <a:latin typeface="Arial" charset="0"/>
                <a:ea typeface="黑体" pitchFamily="2" charset="-122"/>
              </a:endParaRPr>
            </a:p>
            <a:p>
              <a:pPr>
                <a:defRPr/>
              </a:pPr>
              <a:endParaRPr lang="zh-CN" altLang="en-US" b="1" kern="0">
                <a:solidFill>
                  <a:sysClr val="windowText" lastClr="000000"/>
                </a:solidFill>
                <a:latin typeface="Arial" charset="0"/>
                <a:ea typeface="黑体" pitchFamily="2" charset="-122"/>
              </a:endParaRPr>
            </a:p>
            <a:p>
              <a:pPr>
                <a:defRPr/>
              </a:pPr>
              <a:r>
                <a:rPr lang="en-US" altLang="zh-CN" b="1" kern="0">
                  <a:solidFill>
                    <a:sysClr val="windowText" lastClr="000000"/>
                  </a:solidFill>
                  <a:latin typeface="Arial" charset="0"/>
                  <a:ea typeface="黑体" pitchFamily="2" charset="-122"/>
                </a:rPr>
                <a:t>PK       </a:t>
              </a:r>
              <a:r>
                <a:rPr lang="zh-CN" altLang="en-US" b="1" i="1" u="sng" kern="0">
                  <a:solidFill>
                    <a:sysClr val="windowText" lastClr="000000"/>
                  </a:solidFill>
                  <a:latin typeface="Arial" charset="0"/>
                  <a:ea typeface="黑体" pitchFamily="2" charset="-122"/>
                </a:rPr>
                <a:t>学号   </a:t>
              </a:r>
            </a:p>
            <a:p>
              <a:pPr>
                <a:defRPr/>
              </a:pPr>
              <a:endParaRPr lang="zh-CN" altLang="en-US" b="1" u="sng" kern="0">
                <a:solidFill>
                  <a:sysClr val="windowText" lastClr="000000"/>
                </a:solidFill>
                <a:latin typeface="Arial" charset="0"/>
                <a:ea typeface="黑体" pitchFamily="2" charset="-122"/>
              </a:endParaRPr>
            </a:p>
            <a:p>
              <a:pPr>
                <a:defRPr/>
              </a:pPr>
              <a:r>
                <a:rPr lang="zh-CN" altLang="en-US" b="1" kern="0">
                  <a:solidFill>
                    <a:sysClr val="windowText" lastClr="000000"/>
                  </a:solidFill>
                  <a:latin typeface="Arial" charset="0"/>
                  <a:ea typeface="黑体" pitchFamily="2" charset="-122"/>
                </a:rPr>
                <a:t>            姓名        </a:t>
              </a:r>
            </a:p>
            <a:p>
              <a:pPr>
                <a:defRPr/>
              </a:pPr>
              <a:r>
                <a:rPr lang="zh-CN" altLang="en-US" b="1" kern="0">
                  <a:solidFill>
                    <a:sysClr val="windowText" lastClr="000000"/>
                  </a:solidFill>
                  <a:latin typeface="Arial" charset="0"/>
                  <a:ea typeface="黑体" pitchFamily="2" charset="-122"/>
                </a:rPr>
                <a:t>            系别  </a:t>
              </a:r>
            </a:p>
          </p:txBody>
        </p:sp>
        <p:sp>
          <p:nvSpPr>
            <p:cNvPr id="168" name="Line 39"/>
            <p:cNvSpPr>
              <a:spLocks noChangeShapeType="1"/>
            </p:cNvSpPr>
            <p:nvPr/>
          </p:nvSpPr>
          <p:spPr bwMode="auto">
            <a:xfrm>
              <a:off x="912" y="3165"/>
              <a:ext cx="1135" cy="0"/>
            </a:xfrm>
            <a:prstGeom prst="line">
              <a:avLst/>
            </a:prstGeom>
            <a:no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endParaRPr>
            </a:p>
          </p:txBody>
        </p:sp>
        <p:sp>
          <p:nvSpPr>
            <p:cNvPr id="169" name="Text Box 40"/>
            <p:cNvSpPr txBox="1">
              <a:spLocks noChangeArrowheads="1"/>
            </p:cNvSpPr>
            <p:nvPr/>
          </p:nvSpPr>
          <p:spPr bwMode="auto">
            <a:xfrm>
              <a:off x="1138" y="2614"/>
              <a:ext cx="1099" cy="231"/>
            </a:xfrm>
            <a:prstGeom prst="rect">
              <a:avLst/>
            </a:prstGeom>
            <a:noFill/>
            <a:ln>
              <a:noFill/>
            </a:ln>
            <a:effectLst/>
            <a:extLst>
              <a:ext uri="{909E8E84-426E-40DD-AFC4-6F175D3DCCD1}">
                <a14:hiddenFill xmlns:a14="http://schemas.microsoft.com/office/drawing/2010/main">
                  <a:gradFill rotWithShape="1">
                    <a:gsLst>
                      <a:gs pos="0">
                        <a:srgbClr val="FFFF66"/>
                      </a:gs>
                      <a:gs pos="100000">
                        <a:schemeClr val="bg1"/>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kern="0">
                  <a:solidFill>
                    <a:sysClr val="windowText" lastClr="000000"/>
                  </a:solidFill>
                  <a:latin typeface="Arial" charset="0"/>
                  <a:ea typeface="黑体" pitchFamily="2" charset="-122"/>
                </a:rPr>
                <a:t>学生表       </a:t>
              </a:r>
            </a:p>
          </p:txBody>
        </p:sp>
        <p:sp>
          <p:nvSpPr>
            <p:cNvPr id="170" name="Line 41"/>
            <p:cNvSpPr>
              <a:spLocks noChangeShapeType="1"/>
            </p:cNvSpPr>
            <p:nvPr/>
          </p:nvSpPr>
          <p:spPr bwMode="auto">
            <a:xfrm>
              <a:off x="1354" y="2896"/>
              <a:ext cx="0" cy="76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endParaRPr>
            </a:p>
          </p:txBody>
        </p:sp>
        <p:sp>
          <p:nvSpPr>
            <p:cNvPr id="171" name="Line 42"/>
            <p:cNvSpPr>
              <a:spLocks noChangeShapeType="1"/>
            </p:cNvSpPr>
            <p:nvPr/>
          </p:nvSpPr>
          <p:spPr bwMode="auto">
            <a:xfrm>
              <a:off x="912" y="2895"/>
              <a:ext cx="1135" cy="0"/>
            </a:xfrm>
            <a:prstGeom prst="line">
              <a:avLst/>
            </a:prstGeom>
            <a:no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endParaRPr>
            </a:p>
          </p:txBody>
        </p:sp>
      </p:grpSp>
      <p:sp>
        <p:nvSpPr>
          <p:cNvPr id="172" name="Rectangle 43"/>
          <p:cNvSpPr>
            <a:spLocks noChangeArrowheads="1"/>
          </p:cNvSpPr>
          <p:nvPr/>
        </p:nvSpPr>
        <p:spPr bwMode="auto">
          <a:xfrm>
            <a:off x="2386306" y="3511550"/>
            <a:ext cx="6697663" cy="2890838"/>
          </a:xfrm>
          <a:prstGeom prst="rect">
            <a:avLst/>
          </a:prstGeom>
          <a:solidFill>
            <a:srgbClr val="EAEAEA"/>
          </a:solidFill>
          <a:ln w="9525">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graphicFrame>
        <p:nvGraphicFramePr>
          <p:cNvPr id="173" name="Group 68"/>
          <p:cNvGraphicFramePr>
            <a:graphicFrameLocks/>
          </p:cNvGraphicFramePr>
          <p:nvPr>
            <p:extLst>
              <p:ext uri="{D42A27DB-BD31-4B8C-83A1-F6EECF244321}">
                <p14:modId xmlns:p14="http://schemas.microsoft.com/office/powerpoint/2010/main" val="539222881"/>
              </p:ext>
            </p:extLst>
          </p:nvPr>
        </p:nvGraphicFramePr>
        <p:xfrm>
          <a:off x="2314869" y="3384550"/>
          <a:ext cx="6840537" cy="3111499"/>
        </p:xfrm>
        <a:graphic>
          <a:graphicData uri="http://schemas.openxmlformats.org/drawingml/2006/table">
            <a:tbl>
              <a:tblPr/>
              <a:tblGrid>
                <a:gridCol w="2280178">
                  <a:extLst>
                    <a:ext uri="{9D8B030D-6E8A-4147-A177-3AD203B41FA5}">
                      <a16:colId xmlns:a16="http://schemas.microsoft.com/office/drawing/2014/main" xmlns="" val="20000"/>
                    </a:ext>
                  </a:extLst>
                </a:gridCol>
                <a:gridCol w="2306109">
                  <a:extLst>
                    <a:ext uri="{9D8B030D-6E8A-4147-A177-3AD203B41FA5}">
                      <a16:colId xmlns:a16="http://schemas.microsoft.com/office/drawing/2014/main" xmlns="" val="20001"/>
                    </a:ext>
                  </a:extLst>
                </a:gridCol>
                <a:gridCol w="2254250">
                  <a:extLst>
                    <a:ext uri="{9D8B030D-6E8A-4147-A177-3AD203B41FA5}">
                      <a16:colId xmlns:a16="http://schemas.microsoft.com/office/drawing/2014/main" xmlns="" val="20002"/>
                    </a:ext>
                  </a:extLst>
                </a:gridCol>
              </a:tblGrid>
              <a:tr h="687286">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黑体" pitchFamily="2" charset="-122"/>
                          <a:ea typeface="黑体" pitchFamily="2" charset="-122"/>
                        </a:rPr>
                        <a:t>学号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黑体" pitchFamily="2" charset="-122"/>
                          <a:ea typeface="黑体" pitchFamily="2" charset="-122"/>
                        </a:rPr>
                        <a:t>姓名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黑体" pitchFamily="2" charset="-122"/>
                          <a:ea typeface="黑体" pitchFamily="2" charset="-122"/>
                        </a:rPr>
                        <a:t>系别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xmlns="" val="10000"/>
                  </a:ext>
                </a:extLst>
              </a:tr>
              <a:tr h="843797">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楷体_GB2312" pitchFamily="49" charset="-122"/>
                          <a:ea typeface="楷体_GB2312" pitchFamily="49" charset="-122"/>
                        </a:rPr>
                        <a:t>1001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楷体_GB2312" pitchFamily="49" charset="-122"/>
                          <a:ea typeface="楷体_GB2312" pitchFamily="49" charset="-122"/>
                        </a:rPr>
                        <a:t>李勇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楷体_GB2312" pitchFamily="49" charset="-122"/>
                          <a:ea typeface="楷体_GB2312" pitchFamily="49" charset="-122"/>
                        </a:rPr>
                        <a:t>信息系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1"/>
                  </a:ext>
                </a:extLst>
              </a:tr>
              <a:tr h="847198">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楷体_GB2312" pitchFamily="49" charset="-122"/>
                          <a:ea typeface="楷体_GB2312" pitchFamily="49" charset="-122"/>
                        </a:rPr>
                        <a:t>3111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楷体_GB2312" pitchFamily="49" charset="-122"/>
                          <a:ea typeface="楷体_GB2312" pitchFamily="49" charset="-122"/>
                        </a:rPr>
                        <a:t>刘晨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楷体_GB2312" pitchFamily="49" charset="-122"/>
                          <a:ea typeface="楷体_GB2312" pitchFamily="49" charset="-122"/>
                        </a:rPr>
                        <a:t>信息系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2"/>
                  </a:ext>
                </a:extLst>
              </a:tr>
              <a:tr h="733218">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楷体_GB2312" pitchFamily="49" charset="-122"/>
                          <a:ea typeface="楷体_GB2312" pitchFamily="49" charset="-122"/>
                        </a:rPr>
                        <a:t>3220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楷体_GB2312" pitchFamily="49" charset="-122"/>
                          <a:ea typeface="楷体_GB2312" pitchFamily="49" charset="-122"/>
                        </a:rPr>
                        <a:t>王敏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0" marR="0" lvl="0" indent="0" algn="ctr" defTabSz="914400" rtl="0" eaLnBrk="0" fontAlgn="ctr"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楷体_GB2312" pitchFamily="49" charset="-122"/>
                          <a:ea typeface="楷体_GB2312" pitchFamily="49" charset="-122"/>
                        </a:rPr>
                        <a:t>会计系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3"/>
                  </a:ext>
                </a:extLst>
              </a:tr>
            </a:tbl>
          </a:graphicData>
        </a:graphic>
      </p:graphicFrame>
      <p:sp>
        <p:nvSpPr>
          <p:cNvPr id="174" name="AutoShape 66"/>
          <p:cNvSpPr>
            <a:spLocks noChangeArrowheads="1"/>
          </p:cNvSpPr>
          <p:nvPr/>
        </p:nvSpPr>
        <p:spPr bwMode="auto">
          <a:xfrm>
            <a:off x="2314869" y="3389824"/>
            <a:ext cx="6840537" cy="2381711"/>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175" name="AutoShape 67"/>
          <p:cNvSpPr>
            <a:spLocks noChangeArrowheads="1"/>
          </p:cNvSpPr>
          <p:nvPr/>
        </p:nvSpPr>
        <p:spPr bwMode="auto">
          <a:xfrm>
            <a:off x="2330245" y="3392130"/>
            <a:ext cx="4562168" cy="2379406"/>
          </a:xfrm>
          <a:prstGeom prst="roundRect">
            <a:avLst>
              <a:gd name="adj" fmla="val 16667"/>
            </a:avLst>
          </a:prstGeom>
          <a:noFill/>
          <a:ln w="28575">
            <a:solidFill>
              <a:srgbClr val="0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89797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Effect transition="in" filter="fade">
                                      <p:cBhvr>
                                        <p:cTn id="9" dur="500"/>
                                        <p:tgtEl>
                                          <p:spTgt spid="77"/>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wipe(left)">
                                      <p:cBhvr>
                                        <p:cTn id="13" dur="500"/>
                                        <p:tgtEl>
                                          <p:spTgt spid="78"/>
                                        </p:tgtEl>
                                      </p:cBhvr>
                                    </p:animEffect>
                                  </p:childTnLst>
                                </p:cTn>
                              </p:par>
                            </p:childTnLst>
                          </p:cTn>
                        </p:par>
                        <p:par>
                          <p:cTn id="14" fill="hold" nodeType="afterGroup">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wipe(left)">
                                      <p:cBhvr>
                                        <p:cTn id="17" dur="500"/>
                                        <p:tgtEl>
                                          <p:spTgt spid="79"/>
                                        </p:tgtEl>
                                      </p:cBhvr>
                                    </p:animEffect>
                                  </p:childTnLst>
                                </p:cTn>
                              </p:par>
                            </p:childTnLst>
                          </p:cTn>
                        </p:par>
                        <p:par>
                          <p:cTn id="18" fill="hold" nodeType="afterGroup">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wipe(left)">
                                      <p:cBhvr>
                                        <p:cTn id="21" dur="500"/>
                                        <p:tgtEl>
                                          <p:spTgt spid="8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left)">
                                      <p:cBhvr>
                                        <p:cTn id="26" dur="500"/>
                                        <p:tgtEl>
                                          <p:spTgt spid="8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animEffect transition="in" filter="wipe(left)">
                                      <p:cBhvr>
                                        <p:cTn id="29" dur="500"/>
                                        <p:tgtEl>
                                          <p:spTgt spid="8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wipe(left)">
                                      <p:cBhvr>
                                        <p:cTn id="32" dur="500"/>
                                        <p:tgtEl>
                                          <p:spTgt spid="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9"/>
                                        </p:tgtEl>
                                        <p:attrNameLst>
                                          <p:attrName>style.visibility</p:attrName>
                                        </p:attrNameLst>
                                      </p:cBhvr>
                                      <p:to>
                                        <p:strVal val="visible"/>
                                      </p:to>
                                    </p:set>
                                    <p:animEffect transition="in" filter="wipe(down)">
                                      <p:cBhvr>
                                        <p:cTn id="37" dur="500"/>
                                        <p:tgtEl>
                                          <p:spTgt spid="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90"/>
                                        </p:tgtEl>
                                        <p:attrNameLst>
                                          <p:attrName>style.visibility</p:attrName>
                                        </p:attrNameLst>
                                      </p:cBhvr>
                                      <p:to>
                                        <p:strVal val="visible"/>
                                      </p:to>
                                    </p:set>
                                    <p:animEffect transition="in" filter="wipe(down)">
                                      <p:cBhvr>
                                        <p:cTn id="42" dur="500"/>
                                        <p:tgtEl>
                                          <p:spTgt spid="9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down)">
                                      <p:cBhvr>
                                        <p:cTn id="47" dur="500"/>
                                        <p:tgtEl>
                                          <p:spTgt spid="9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0" presetClass="entr" presetSubtype="0" fill="hold" grpId="0" nodeType="clickEffect">
                                  <p:stCondLst>
                                    <p:cond delay="0"/>
                                  </p:stCondLst>
                                  <p:childTnLst>
                                    <p:set>
                                      <p:cBhvr>
                                        <p:cTn id="51" dur="1" fill="hold">
                                          <p:stCondLst>
                                            <p:cond delay="0"/>
                                          </p:stCondLst>
                                        </p:cTn>
                                        <p:tgtEl>
                                          <p:spTgt spid="148"/>
                                        </p:tgtEl>
                                        <p:attrNameLst>
                                          <p:attrName>style.visibility</p:attrName>
                                        </p:attrNameLst>
                                      </p:cBhvr>
                                      <p:to>
                                        <p:strVal val="visible"/>
                                      </p:to>
                                    </p:set>
                                    <p:animEffect transition="in" filter="wedge">
                                      <p:cBhvr>
                                        <p:cTn id="52" dur="1000"/>
                                        <p:tgtEl>
                                          <p:spTgt spid="148"/>
                                        </p:tgtEl>
                                      </p:cBhvr>
                                    </p:animEffect>
                                  </p:childTnLst>
                                </p:cTn>
                              </p:par>
                            </p:childTnLst>
                          </p:cTn>
                        </p:par>
                        <p:par>
                          <p:cTn id="53" fill="hold" nodeType="afterGroup">
                            <p:stCondLst>
                              <p:cond delay="1000"/>
                            </p:stCondLst>
                            <p:childTnLst>
                              <p:par>
                                <p:cTn id="54" presetID="4" presetClass="entr" presetSubtype="32" fill="hold" grpId="0" nodeType="afterEffect">
                                  <p:stCondLst>
                                    <p:cond delay="0"/>
                                  </p:stCondLst>
                                  <p:childTnLst>
                                    <p:set>
                                      <p:cBhvr>
                                        <p:cTn id="55" dur="1" fill="hold">
                                          <p:stCondLst>
                                            <p:cond delay="0"/>
                                          </p:stCondLst>
                                        </p:cTn>
                                        <p:tgtEl>
                                          <p:spTgt spid="149"/>
                                        </p:tgtEl>
                                        <p:attrNameLst>
                                          <p:attrName>style.visibility</p:attrName>
                                        </p:attrNameLst>
                                      </p:cBhvr>
                                      <p:to>
                                        <p:strVal val="visible"/>
                                      </p:to>
                                    </p:set>
                                    <p:animEffect transition="in" filter="box(out)">
                                      <p:cBhvr>
                                        <p:cTn id="56" dur="500"/>
                                        <p:tgtEl>
                                          <p:spTgt spid="149"/>
                                        </p:tgtEl>
                                      </p:cBhvr>
                                    </p:animEffect>
                                  </p:childTnLst>
                                </p:cTn>
                              </p:par>
                              <p:par>
                                <p:cTn id="57" presetID="4" presetClass="entr" presetSubtype="32" fill="hold" nodeType="withEffect">
                                  <p:stCondLst>
                                    <p:cond delay="0"/>
                                  </p:stCondLst>
                                  <p:childTnLst>
                                    <p:set>
                                      <p:cBhvr>
                                        <p:cTn id="58" dur="1" fill="hold">
                                          <p:stCondLst>
                                            <p:cond delay="0"/>
                                          </p:stCondLst>
                                        </p:cTn>
                                        <p:tgtEl>
                                          <p:spTgt spid="150"/>
                                        </p:tgtEl>
                                        <p:attrNameLst>
                                          <p:attrName>style.visibility</p:attrName>
                                        </p:attrNameLst>
                                      </p:cBhvr>
                                      <p:to>
                                        <p:strVal val="visible"/>
                                      </p:to>
                                    </p:set>
                                    <p:animEffect transition="in" filter="box(out)">
                                      <p:cBhvr>
                                        <p:cTn id="59" dur="500"/>
                                        <p:tgtEl>
                                          <p:spTgt spid="150"/>
                                        </p:tgtEl>
                                      </p:cBhvr>
                                    </p:animEffect>
                                  </p:childTnLst>
                                </p:cTn>
                              </p:par>
                              <p:par>
                                <p:cTn id="60" presetID="4" presetClass="entr" presetSubtype="32" fill="hold" nodeType="withEffect">
                                  <p:stCondLst>
                                    <p:cond delay="0"/>
                                  </p:stCondLst>
                                  <p:childTnLst>
                                    <p:set>
                                      <p:cBhvr>
                                        <p:cTn id="61" dur="1" fill="hold">
                                          <p:stCondLst>
                                            <p:cond delay="0"/>
                                          </p:stCondLst>
                                        </p:cTn>
                                        <p:tgtEl>
                                          <p:spTgt spid="151"/>
                                        </p:tgtEl>
                                        <p:attrNameLst>
                                          <p:attrName>style.visibility</p:attrName>
                                        </p:attrNameLst>
                                      </p:cBhvr>
                                      <p:to>
                                        <p:strVal val="visible"/>
                                      </p:to>
                                    </p:set>
                                    <p:animEffect transition="in" filter="box(out)">
                                      <p:cBhvr>
                                        <p:cTn id="62" dur="500"/>
                                        <p:tgtEl>
                                          <p:spTgt spid="151"/>
                                        </p:tgtEl>
                                      </p:cBhvr>
                                    </p:animEffect>
                                  </p:childTnLst>
                                </p:cTn>
                              </p:par>
                              <p:par>
                                <p:cTn id="63" presetID="4" presetClass="entr" presetSubtype="32" fill="hold" nodeType="withEffect">
                                  <p:stCondLst>
                                    <p:cond delay="0"/>
                                  </p:stCondLst>
                                  <p:childTnLst>
                                    <p:set>
                                      <p:cBhvr>
                                        <p:cTn id="64" dur="1" fill="hold">
                                          <p:stCondLst>
                                            <p:cond delay="0"/>
                                          </p:stCondLst>
                                        </p:cTn>
                                        <p:tgtEl>
                                          <p:spTgt spid="152"/>
                                        </p:tgtEl>
                                        <p:attrNameLst>
                                          <p:attrName>style.visibility</p:attrName>
                                        </p:attrNameLst>
                                      </p:cBhvr>
                                      <p:to>
                                        <p:strVal val="visible"/>
                                      </p:to>
                                    </p:set>
                                    <p:animEffect transition="in" filter="box(out)">
                                      <p:cBhvr>
                                        <p:cTn id="65" dur="500"/>
                                        <p:tgtEl>
                                          <p:spTgt spid="152"/>
                                        </p:tgtEl>
                                      </p:cBhvr>
                                    </p:animEffect>
                                  </p:childTnLst>
                                </p:cTn>
                              </p:par>
                              <p:par>
                                <p:cTn id="66" presetID="4" presetClass="entr" presetSubtype="32" fill="hold" nodeType="withEffect">
                                  <p:stCondLst>
                                    <p:cond delay="0"/>
                                  </p:stCondLst>
                                  <p:childTnLst>
                                    <p:set>
                                      <p:cBhvr>
                                        <p:cTn id="67" dur="1" fill="hold">
                                          <p:stCondLst>
                                            <p:cond delay="0"/>
                                          </p:stCondLst>
                                        </p:cTn>
                                        <p:tgtEl>
                                          <p:spTgt spid="166"/>
                                        </p:tgtEl>
                                        <p:attrNameLst>
                                          <p:attrName>style.visibility</p:attrName>
                                        </p:attrNameLst>
                                      </p:cBhvr>
                                      <p:to>
                                        <p:strVal val="visible"/>
                                      </p:to>
                                    </p:set>
                                    <p:animEffect transition="in" filter="box(out)">
                                      <p:cBhvr>
                                        <p:cTn id="68" dur="500"/>
                                        <p:tgtEl>
                                          <p:spTgt spid="166"/>
                                        </p:tgtEl>
                                      </p:cBhvr>
                                    </p:animEffect>
                                  </p:childTnLst>
                                </p:cTn>
                              </p:par>
                              <p:par>
                                <p:cTn id="69" presetID="4" presetClass="entr" presetSubtype="32" fill="hold" nodeType="withEffect">
                                  <p:stCondLst>
                                    <p:cond delay="0"/>
                                  </p:stCondLst>
                                  <p:childTnLst>
                                    <p:set>
                                      <p:cBhvr>
                                        <p:cTn id="70" dur="1" fill="hold">
                                          <p:stCondLst>
                                            <p:cond delay="0"/>
                                          </p:stCondLst>
                                        </p:cTn>
                                        <p:tgtEl>
                                          <p:spTgt spid="159"/>
                                        </p:tgtEl>
                                        <p:attrNameLst>
                                          <p:attrName>style.visibility</p:attrName>
                                        </p:attrNameLst>
                                      </p:cBhvr>
                                      <p:to>
                                        <p:strVal val="visible"/>
                                      </p:to>
                                    </p:set>
                                    <p:animEffect transition="in" filter="box(out)">
                                      <p:cBhvr>
                                        <p:cTn id="71" dur="500"/>
                                        <p:tgtEl>
                                          <p:spTgt spid="159"/>
                                        </p:tgtEl>
                                      </p:cBhvr>
                                    </p:animEffect>
                                  </p:childTnLst>
                                </p:cTn>
                              </p:par>
                              <p:par>
                                <p:cTn id="72" presetID="4" presetClass="entr" presetSubtype="32" fill="hold" nodeType="withEffect">
                                  <p:stCondLst>
                                    <p:cond delay="0"/>
                                  </p:stCondLst>
                                  <p:childTnLst>
                                    <p:set>
                                      <p:cBhvr>
                                        <p:cTn id="73" dur="1" fill="hold">
                                          <p:stCondLst>
                                            <p:cond delay="0"/>
                                          </p:stCondLst>
                                        </p:cTn>
                                        <p:tgtEl>
                                          <p:spTgt spid="153"/>
                                        </p:tgtEl>
                                        <p:attrNameLst>
                                          <p:attrName>style.visibility</p:attrName>
                                        </p:attrNameLst>
                                      </p:cBhvr>
                                      <p:to>
                                        <p:strVal val="visible"/>
                                      </p:to>
                                    </p:set>
                                    <p:animEffect transition="in" filter="box(out)">
                                      <p:cBhvr>
                                        <p:cTn id="74" dur="500"/>
                                        <p:tgtEl>
                                          <p:spTgt spid="15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1" presetClass="entr" presetSubtype="4" fill="hold" grpId="0" nodeType="clickEffect">
                                  <p:stCondLst>
                                    <p:cond delay="0"/>
                                  </p:stCondLst>
                                  <p:childTnLst>
                                    <p:set>
                                      <p:cBhvr>
                                        <p:cTn id="78" dur="1" fill="hold">
                                          <p:stCondLst>
                                            <p:cond delay="0"/>
                                          </p:stCondLst>
                                        </p:cTn>
                                        <p:tgtEl>
                                          <p:spTgt spid="165"/>
                                        </p:tgtEl>
                                        <p:attrNameLst>
                                          <p:attrName>style.visibility</p:attrName>
                                        </p:attrNameLst>
                                      </p:cBhvr>
                                      <p:to>
                                        <p:strVal val="visible"/>
                                      </p:to>
                                    </p:set>
                                    <p:animEffect transition="in" filter="wheel(4)">
                                      <p:cBhvr>
                                        <p:cTn id="79" dur="500"/>
                                        <p:tgtEl>
                                          <p:spTgt spid="165"/>
                                        </p:tgtEl>
                                      </p:cBhvr>
                                    </p:animEffect>
                                  </p:childTnLst>
                                </p:cTn>
                              </p:par>
                            </p:childTnLst>
                          </p:cTn>
                        </p:par>
                        <p:par>
                          <p:cTn id="80" fill="hold" nodeType="afterGroup">
                            <p:stCondLst>
                              <p:cond delay="500"/>
                            </p:stCondLst>
                            <p:childTnLst>
                              <p:par>
                                <p:cTn id="81" presetID="49" presetClass="path" presetSubtype="0" accel="50000" decel="50000" fill="hold" nodeType="afterEffect">
                                  <p:stCondLst>
                                    <p:cond delay="0"/>
                                  </p:stCondLst>
                                  <p:childTnLst>
                                    <p:animMotion origin="layout" path="M 2.08333E-7 1.48148E-6 L 0.24479 0.06829 " pathEditMode="relative" rAng="0" ptsTypes="AA">
                                      <p:cBhvr>
                                        <p:cTn id="82" dur="500" fill="hold"/>
                                        <p:tgtEl>
                                          <p:spTgt spid="166"/>
                                        </p:tgtEl>
                                        <p:attrNameLst>
                                          <p:attrName>ppt_x</p:attrName>
                                          <p:attrName>ppt_y</p:attrName>
                                        </p:attrNameLst>
                                      </p:cBhvr>
                                      <p:rCtr x="12240" y="3403"/>
                                    </p:animMotion>
                                  </p:childTnLst>
                                </p:cTn>
                              </p:par>
                            </p:childTnLst>
                          </p:cTn>
                        </p:par>
                        <p:par>
                          <p:cTn id="83" fill="hold" nodeType="afterGroup">
                            <p:stCondLst>
                              <p:cond delay="1000"/>
                            </p:stCondLst>
                            <p:childTnLst>
                              <p:par>
                                <p:cTn id="84" presetID="6" presetClass="emph" presetSubtype="0" fill="hold" nodeType="afterEffect">
                                  <p:stCondLst>
                                    <p:cond delay="0"/>
                                  </p:stCondLst>
                                  <p:childTnLst>
                                    <p:animScale>
                                      <p:cBhvr>
                                        <p:cTn id="85" dur="1000" fill="hold"/>
                                        <p:tgtEl>
                                          <p:spTgt spid="166"/>
                                        </p:tgtEl>
                                      </p:cBhvr>
                                      <p:by x="150000" y="150000"/>
                                    </p:animScale>
                                  </p:childTnLst>
                                </p:cTn>
                              </p:par>
                            </p:childTnLst>
                          </p:cTn>
                        </p:par>
                      </p:childTnLst>
                    </p:cTn>
                  </p:par>
                  <p:par>
                    <p:cTn id="86" fill="hold" nodeType="clickPar">
                      <p:stCondLst>
                        <p:cond delay="indefinite"/>
                      </p:stCondLst>
                      <p:childTnLst>
                        <p:par>
                          <p:cTn id="87" fill="hold" nodeType="withGroup">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172"/>
                                        </p:tgtEl>
                                        <p:attrNameLst>
                                          <p:attrName>style.visibility</p:attrName>
                                        </p:attrNameLst>
                                      </p:cBhvr>
                                      <p:to>
                                        <p:strVal val="visible"/>
                                      </p:to>
                                    </p:set>
                                    <p:animEffect transition="in" filter="box(in)">
                                      <p:cBhvr>
                                        <p:cTn id="90" dur="500"/>
                                        <p:tgtEl>
                                          <p:spTgt spid="172"/>
                                        </p:tgtEl>
                                      </p:cBhvr>
                                    </p:animEffect>
                                  </p:childTnLst>
                                </p:cTn>
                              </p:par>
                            </p:childTnLst>
                          </p:cTn>
                        </p:par>
                        <p:par>
                          <p:cTn id="91" fill="hold" nodeType="afterGroup">
                            <p:stCondLst>
                              <p:cond delay="500"/>
                            </p:stCondLst>
                            <p:childTnLst>
                              <p:par>
                                <p:cTn id="92" presetID="22" presetClass="entr" presetSubtype="1" fill="hold" nodeType="afterEffect">
                                  <p:stCondLst>
                                    <p:cond delay="0"/>
                                  </p:stCondLst>
                                  <p:childTnLst>
                                    <p:set>
                                      <p:cBhvr>
                                        <p:cTn id="93" dur="1" fill="hold">
                                          <p:stCondLst>
                                            <p:cond delay="0"/>
                                          </p:stCondLst>
                                        </p:cTn>
                                        <p:tgtEl>
                                          <p:spTgt spid="173"/>
                                        </p:tgtEl>
                                        <p:attrNameLst>
                                          <p:attrName>style.visibility</p:attrName>
                                        </p:attrNameLst>
                                      </p:cBhvr>
                                      <p:to>
                                        <p:strVal val="visible"/>
                                      </p:to>
                                    </p:set>
                                    <p:animEffect transition="in" filter="wipe(up)">
                                      <p:cBhvr>
                                        <p:cTn id="94" dur="500"/>
                                        <p:tgtEl>
                                          <p:spTgt spid="173"/>
                                        </p:tgtEl>
                                      </p:cBhvr>
                                    </p:animEffect>
                                  </p:childTnLst>
                                </p:cTn>
                              </p:par>
                            </p:childTnLst>
                          </p:cTn>
                        </p:par>
                      </p:childTnLst>
                    </p:cTn>
                  </p:par>
                  <p:par>
                    <p:cTn id="95" fill="hold">
                      <p:stCondLst>
                        <p:cond delay="indefinite"/>
                      </p:stCondLst>
                      <p:childTnLst>
                        <p:par>
                          <p:cTn id="96" fill="hold">
                            <p:stCondLst>
                              <p:cond delay="0"/>
                            </p:stCondLst>
                            <p:childTnLst>
                              <p:par>
                                <p:cTn id="97" presetID="15" presetClass="entr" presetSubtype="0" fill="hold" nodeType="clickEffect">
                                  <p:stCondLst>
                                    <p:cond delay="0"/>
                                  </p:stCondLst>
                                  <p:childTnLst>
                                    <p:set>
                                      <p:cBhvr>
                                        <p:cTn id="98" dur="1" fill="hold">
                                          <p:stCondLst>
                                            <p:cond delay="0"/>
                                          </p:stCondLst>
                                        </p:cTn>
                                        <p:tgtEl>
                                          <p:spTgt spid="81"/>
                                        </p:tgtEl>
                                        <p:attrNameLst>
                                          <p:attrName>style.visibility</p:attrName>
                                        </p:attrNameLst>
                                      </p:cBhvr>
                                      <p:to>
                                        <p:strVal val="visible"/>
                                      </p:to>
                                    </p:set>
                                    <p:anim calcmode="lin" valueType="num">
                                      <p:cBhvr>
                                        <p:cTn id="99" dur="500" fill="hold"/>
                                        <p:tgtEl>
                                          <p:spTgt spid="81"/>
                                        </p:tgtEl>
                                        <p:attrNameLst>
                                          <p:attrName>ppt_w</p:attrName>
                                        </p:attrNameLst>
                                      </p:cBhvr>
                                      <p:tavLst>
                                        <p:tav tm="0">
                                          <p:val>
                                            <p:fltVal val="0"/>
                                          </p:val>
                                        </p:tav>
                                        <p:tav tm="100000">
                                          <p:val>
                                            <p:strVal val="#ppt_w"/>
                                          </p:val>
                                        </p:tav>
                                      </p:tavLst>
                                    </p:anim>
                                    <p:anim calcmode="lin" valueType="num">
                                      <p:cBhvr>
                                        <p:cTn id="100" dur="500" fill="hold"/>
                                        <p:tgtEl>
                                          <p:spTgt spid="81"/>
                                        </p:tgtEl>
                                        <p:attrNameLst>
                                          <p:attrName>ppt_h</p:attrName>
                                        </p:attrNameLst>
                                      </p:cBhvr>
                                      <p:tavLst>
                                        <p:tav tm="0">
                                          <p:val>
                                            <p:fltVal val="0"/>
                                          </p:val>
                                        </p:tav>
                                        <p:tav tm="100000">
                                          <p:val>
                                            <p:strVal val="#ppt_h"/>
                                          </p:val>
                                        </p:tav>
                                      </p:tavLst>
                                    </p:anim>
                                    <p:anim calcmode="lin" valueType="num">
                                      <p:cBhvr>
                                        <p:cTn id="101" dur="500" fill="hold"/>
                                        <p:tgtEl>
                                          <p:spTgt spid="81"/>
                                        </p:tgtEl>
                                        <p:attrNameLst>
                                          <p:attrName>ppt_x</p:attrName>
                                        </p:attrNameLst>
                                      </p:cBhvr>
                                      <p:tavLst>
                                        <p:tav tm="0" fmla="#ppt_x+(cos(-2*pi*(1-$))*-#ppt_x-sin(-2*pi*(1-$))*(1-#ppt_y))*(1-$)">
                                          <p:val>
                                            <p:fltVal val="0"/>
                                          </p:val>
                                        </p:tav>
                                        <p:tav tm="100000">
                                          <p:val>
                                            <p:fltVal val="1"/>
                                          </p:val>
                                        </p:tav>
                                      </p:tavLst>
                                    </p:anim>
                                    <p:anim calcmode="lin" valueType="num">
                                      <p:cBhvr>
                                        <p:cTn id="102" dur="500" fill="hold"/>
                                        <p:tgtEl>
                                          <p:spTgt spid="8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174"/>
                                        </p:tgtEl>
                                        <p:attrNameLst>
                                          <p:attrName>style.visibility</p:attrName>
                                        </p:attrNameLst>
                                      </p:cBhvr>
                                      <p:to>
                                        <p:strVal val="visible"/>
                                      </p:to>
                                    </p:set>
                                    <p:animEffect transition="in" filter="wipe(up)">
                                      <p:cBhvr>
                                        <p:cTn id="107" dur="500"/>
                                        <p:tgtEl>
                                          <p:spTgt spid="174"/>
                                        </p:tgtEl>
                                      </p:cBhvr>
                                    </p:animEffect>
                                  </p:childTnLst>
                                </p:cTn>
                              </p:par>
                            </p:childTnLst>
                          </p:cTn>
                        </p:par>
                      </p:childTnLst>
                    </p:cTn>
                  </p:par>
                  <p:par>
                    <p:cTn id="108" fill="hold">
                      <p:stCondLst>
                        <p:cond delay="indefinite"/>
                      </p:stCondLst>
                      <p:childTnLst>
                        <p:par>
                          <p:cTn id="109" fill="hold">
                            <p:stCondLst>
                              <p:cond delay="0"/>
                            </p:stCondLst>
                            <p:childTnLst>
                              <p:par>
                                <p:cTn id="110" presetID="15" presetClass="entr" presetSubtype="0" fill="hold" nodeType="clickEffect">
                                  <p:stCondLst>
                                    <p:cond delay="0"/>
                                  </p:stCondLst>
                                  <p:childTnLst>
                                    <p:set>
                                      <p:cBhvr>
                                        <p:cTn id="111" dur="1" fill="hold">
                                          <p:stCondLst>
                                            <p:cond delay="0"/>
                                          </p:stCondLst>
                                        </p:cTn>
                                        <p:tgtEl>
                                          <p:spTgt spid="82"/>
                                        </p:tgtEl>
                                        <p:attrNameLst>
                                          <p:attrName>style.visibility</p:attrName>
                                        </p:attrNameLst>
                                      </p:cBhvr>
                                      <p:to>
                                        <p:strVal val="visible"/>
                                      </p:to>
                                    </p:set>
                                    <p:anim calcmode="lin" valueType="num">
                                      <p:cBhvr>
                                        <p:cTn id="112" dur="500" fill="hold"/>
                                        <p:tgtEl>
                                          <p:spTgt spid="82"/>
                                        </p:tgtEl>
                                        <p:attrNameLst>
                                          <p:attrName>ppt_w</p:attrName>
                                        </p:attrNameLst>
                                      </p:cBhvr>
                                      <p:tavLst>
                                        <p:tav tm="0">
                                          <p:val>
                                            <p:fltVal val="0"/>
                                          </p:val>
                                        </p:tav>
                                        <p:tav tm="100000">
                                          <p:val>
                                            <p:strVal val="#ppt_w"/>
                                          </p:val>
                                        </p:tav>
                                      </p:tavLst>
                                    </p:anim>
                                    <p:anim calcmode="lin" valueType="num">
                                      <p:cBhvr>
                                        <p:cTn id="113" dur="500" fill="hold"/>
                                        <p:tgtEl>
                                          <p:spTgt spid="82"/>
                                        </p:tgtEl>
                                        <p:attrNameLst>
                                          <p:attrName>ppt_h</p:attrName>
                                        </p:attrNameLst>
                                      </p:cBhvr>
                                      <p:tavLst>
                                        <p:tav tm="0">
                                          <p:val>
                                            <p:fltVal val="0"/>
                                          </p:val>
                                        </p:tav>
                                        <p:tav tm="100000">
                                          <p:val>
                                            <p:strVal val="#ppt_h"/>
                                          </p:val>
                                        </p:tav>
                                      </p:tavLst>
                                    </p:anim>
                                    <p:anim calcmode="lin" valueType="num">
                                      <p:cBhvr>
                                        <p:cTn id="114" dur="500" fill="hold"/>
                                        <p:tgtEl>
                                          <p:spTgt spid="82"/>
                                        </p:tgtEl>
                                        <p:attrNameLst>
                                          <p:attrName>ppt_x</p:attrName>
                                        </p:attrNameLst>
                                      </p:cBhvr>
                                      <p:tavLst>
                                        <p:tav tm="0" fmla="#ppt_x+(cos(-2*pi*(1-$))*-#ppt_x-sin(-2*pi*(1-$))*(1-#ppt_y))*(1-$)">
                                          <p:val>
                                            <p:fltVal val="0"/>
                                          </p:val>
                                        </p:tav>
                                        <p:tav tm="100000">
                                          <p:val>
                                            <p:fltVal val="1"/>
                                          </p:val>
                                        </p:tav>
                                      </p:tavLst>
                                    </p:anim>
                                    <p:anim calcmode="lin" valueType="num">
                                      <p:cBhvr>
                                        <p:cTn id="115" dur="500" fill="hold"/>
                                        <p:tgtEl>
                                          <p:spTgt spid="8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174"/>
                                        </p:tgtEl>
                                        <p:attrNameLst>
                                          <p:attrName>style.visibility</p:attrName>
                                        </p:attrNameLst>
                                      </p:cBhvr>
                                      <p:to>
                                        <p:strVal val="hidden"/>
                                      </p:to>
                                    </p:set>
                                  </p:childTnLst>
                                </p:cTn>
                              </p:par>
                            </p:childTnLst>
                          </p:cTn>
                        </p:par>
                        <p:par>
                          <p:cTn id="120" fill="hold" nodeType="afterGroup">
                            <p:stCondLst>
                              <p:cond delay="0"/>
                            </p:stCondLst>
                            <p:childTnLst>
                              <p:par>
                                <p:cTn id="121" presetID="22" presetClass="entr" presetSubtype="1" fill="hold" grpId="0" nodeType="afterEffect">
                                  <p:stCondLst>
                                    <p:cond delay="0"/>
                                  </p:stCondLst>
                                  <p:childTnLst>
                                    <p:set>
                                      <p:cBhvr>
                                        <p:cTn id="122" dur="1" fill="hold">
                                          <p:stCondLst>
                                            <p:cond delay="0"/>
                                          </p:stCondLst>
                                        </p:cTn>
                                        <p:tgtEl>
                                          <p:spTgt spid="175"/>
                                        </p:tgtEl>
                                        <p:attrNameLst>
                                          <p:attrName>style.visibility</p:attrName>
                                        </p:attrNameLst>
                                      </p:cBhvr>
                                      <p:to>
                                        <p:strVal val="visible"/>
                                      </p:to>
                                    </p:set>
                                    <p:animEffect transition="in" filter="wipe(up)">
                                      <p:cBhvr>
                                        <p:cTn id="123" dur="500"/>
                                        <p:tgtEl>
                                          <p:spTgt spid="175"/>
                                        </p:tgtEl>
                                      </p:cBhvr>
                                    </p:animEffect>
                                  </p:childTnLst>
                                </p:cTn>
                              </p:par>
                            </p:childTnLst>
                          </p:cTn>
                        </p:par>
                      </p:childTnLst>
                    </p:cTn>
                  </p:par>
                  <p:par>
                    <p:cTn id="124" fill="hold">
                      <p:stCondLst>
                        <p:cond delay="indefinite"/>
                      </p:stCondLst>
                      <p:childTnLst>
                        <p:par>
                          <p:cTn id="125" fill="hold">
                            <p:stCondLst>
                              <p:cond delay="0"/>
                            </p:stCondLst>
                            <p:childTnLst>
                              <p:par>
                                <p:cTn id="126" presetID="15" presetClass="entr" presetSubtype="0" fill="hold" grpId="0" nodeType="clickEffect">
                                  <p:stCondLst>
                                    <p:cond delay="0"/>
                                  </p:stCondLst>
                                  <p:childTnLst>
                                    <p:set>
                                      <p:cBhvr>
                                        <p:cTn id="127" dur="1" fill="hold">
                                          <p:stCondLst>
                                            <p:cond delay="0"/>
                                          </p:stCondLst>
                                        </p:cTn>
                                        <p:tgtEl>
                                          <p:spTgt spid="80"/>
                                        </p:tgtEl>
                                        <p:attrNameLst>
                                          <p:attrName>style.visibility</p:attrName>
                                        </p:attrNameLst>
                                      </p:cBhvr>
                                      <p:to>
                                        <p:strVal val="visible"/>
                                      </p:to>
                                    </p:set>
                                    <p:anim calcmode="lin" valueType="num">
                                      <p:cBhvr>
                                        <p:cTn id="128" dur="500" fill="hold"/>
                                        <p:tgtEl>
                                          <p:spTgt spid="80"/>
                                        </p:tgtEl>
                                        <p:attrNameLst>
                                          <p:attrName>ppt_w</p:attrName>
                                        </p:attrNameLst>
                                      </p:cBhvr>
                                      <p:tavLst>
                                        <p:tav tm="0">
                                          <p:val>
                                            <p:fltVal val="0"/>
                                          </p:val>
                                        </p:tav>
                                        <p:tav tm="100000">
                                          <p:val>
                                            <p:strVal val="#ppt_w"/>
                                          </p:val>
                                        </p:tav>
                                      </p:tavLst>
                                    </p:anim>
                                    <p:anim calcmode="lin" valueType="num">
                                      <p:cBhvr>
                                        <p:cTn id="129" dur="500" fill="hold"/>
                                        <p:tgtEl>
                                          <p:spTgt spid="80"/>
                                        </p:tgtEl>
                                        <p:attrNameLst>
                                          <p:attrName>ppt_h</p:attrName>
                                        </p:attrNameLst>
                                      </p:cBhvr>
                                      <p:tavLst>
                                        <p:tav tm="0">
                                          <p:val>
                                            <p:fltVal val="0"/>
                                          </p:val>
                                        </p:tav>
                                        <p:tav tm="100000">
                                          <p:val>
                                            <p:strVal val="#ppt_h"/>
                                          </p:val>
                                        </p:tav>
                                      </p:tavLst>
                                    </p:anim>
                                    <p:anim calcmode="lin" valueType="num">
                                      <p:cBhvr>
                                        <p:cTn id="130" dur="500" fill="hold"/>
                                        <p:tgtEl>
                                          <p:spTgt spid="80"/>
                                        </p:tgtEl>
                                        <p:attrNameLst>
                                          <p:attrName>ppt_x</p:attrName>
                                        </p:attrNameLst>
                                      </p:cBhvr>
                                      <p:tavLst>
                                        <p:tav tm="0" fmla="#ppt_x+(cos(-2*pi*(1-$))*-#ppt_x-sin(-2*pi*(1-$))*(1-#ppt_y))*(1-$)">
                                          <p:val>
                                            <p:fltVal val="0"/>
                                          </p:val>
                                        </p:tav>
                                        <p:tav tm="100000">
                                          <p:val>
                                            <p:fltVal val="1"/>
                                          </p:val>
                                        </p:tav>
                                      </p:tavLst>
                                    </p:anim>
                                    <p:anim calcmode="lin" valueType="num">
                                      <p:cBhvr>
                                        <p:cTn id="131" dur="500" fill="hold"/>
                                        <p:tgtEl>
                                          <p:spTgt spid="8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p:bldP spid="79" grpId="0"/>
      <p:bldP spid="80" grpId="0"/>
      <p:bldP spid="83" grpId="0"/>
      <p:bldP spid="86" grpId="0" animBg="1"/>
      <p:bldP spid="87" grpId="0" animBg="1"/>
      <p:bldP spid="88" grpId="0" animBg="1"/>
      <p:bldP spid="89" grpId="0" animBg="1"/>
      <p:bldP spid="90" grpId="0" animBg="1"/>
      <p:bldP spid="91" grpId="0" animBg="1"/>
      <p:bldP spid="148" grpId="0" animBg="1"/>
      <p:bldP spid="149" grpId="0" animBg="1"/>
      <p:bldP spid="165" grpId="0" animBg="1"/>
      <p:bldP spid="172" grpId="0" animBg="1"/>
      <p:bldP spid="174" grpId="0" animBg="1"/>
      <p:bldP spid="174" grpId="1" animBg="1"/>
      <p:bldP spid="17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2"/>
          <p:cNvSpPr>
            <a:spLocks noChangeArrowheads="1"/>
          </p:cNvSpPr>
          <p:nvPr/>
        </p:nvSpPr>
        <p:spPr bwMode="auto">
          <a:xfrm>
            <a:off x="2239705" y="5411940"/>
            <a:ext cx="8281988" cy="439738"/>
          </a:xfrm>
          <a:prstGeom prst="rect">
            <a:avLst/>
          </a:prstGeom>
          <a:solidFill>
            <a:srgbClr val="FFCCFF"/>
          </a:solidFill>
          <a:ln w="38100">
            <a:solidFill>
              <a:srgbClr val="FFFF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93" name="Rectangle 3"/>
          <p:cNvSpPr>
            <a:spLocks noChangeArrowheads="1"/>
          </p:cNvSpPr>
          <p:nvPr/>
        </p:nvSpPr>
        <p:spPr bwMode="auto">
          <a:xfrm>
            <a:off x="2239705" y="4942040"/>
            <a:ext cx="8281988" cy="439738"/>
          </a:xfrm>
          <a:prstGeom prst="rect">
            <a:avLst/>
          </a:prstGeom>
          <a:solidFill>
            <a:srgbClr val="FFCCFF"/>
          </a:solidFill>
          <a:ln w="38100">
            <a:solidFill>
              <a:srgbClr val="FFFF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94" name="Rectangle 4"/>
          <p:cNvSpPr>
            <a:spLocks noChangeArrowheads="1"/>
          </p:cNvSpPr>
          <p:nvPr/>
        </p:nvSpPr>
        <p:spPr bwMode="auto">
          <a:xfrm>
            <a:off x="2242880" y="3062440"/>
            <a:ext cx="8281988" cy="439738"/>
          </a:xfrm>
          <a:prstGeom prst="rect">
            <a:avLst/>
          </a:prstGeom>
          <a:solidFill>
            <a:srgbClr val="FFCCFF"/>
          </a:solidFill>
          <a:ln w="38100">
            <a:solidFill>
              <a:srgbClr val="FFFF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95" name="Rectangle 5"/>
          <p:cNvSpPr>
            <a:spLocks noChangeArrowheads="1"/>
          </p:cNvSpPr>
          <p:nvPr/>
        </p:nvSpPr>
        <p:spPr bwMode="auto">
          <a:xfrm>
            <a:off x="2238119" y="5870729"/>
            <a:ext cx="8281987" cy="439737"/>
          </a:xfrm>
          <a:prstGeom prst="rect">
            <a:avLst/>
          </a:prstGeom>
          <a:solidFill>
            <a:srgbClr val="CCFFCC"/>
          </a:solidFill>
          <a:ln w="38100">
            <a:solidFill>
              <a:srgbClr val="FFFF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96" name="Rectangle 6"/>
          <p:cNvSpPr>
            <a:spLocks noChangeArrowheads="1"/>
          </p:cNvSpPr>
          <p:nvPr/>
        </p:nvSpPr>
        <p:spPr bwMode="auto">
          <a:xfrm>
            <a:off x="2239705" y="4489604"/>
            <a:ext cx="8281988" cy="439737"/>
          </a:xfrm>
          <a:prstGeom prst="rect">
            <a:avLst/>
          </a:prstGeom>
          <a:solidFill>
            <a:srgbClr val="FFFF99"/>
          </a:solidFill>
          <a:ln w="38100">
            <a:solidFill>
              <a:srgbClr val="FFFF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97" name="Rectangle 7"/>
          <p:cNvSpPr>
            <a:spLocks noChangeArrowheads="1"/>
          </p:cNvSpPr>
          <p:nvPr/>
        </p:nvSpPr>
        <p:spPr bwMode="auto">
          <a:xfrm>
            <a:off x="2239705" y="2616354"/>
            <a:ext cx="8281988" cy="439737"/>
          </a:xfrm>
          <a:prstGeom prst="rect">
            <a:avLst/>
          </a:prstGeom>
          <a:solidFill>
            <a:srgbClr val="CCFFCC"/>
          </a:solidFill>
          <a:ln w="38100">
            <a:solidFill>
              <a:srgbClr val="FFFF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98" name="Rectangle 8"/>
          <p:cNvSpPr>
            <a:spLocks noChangeArrowheads="1"/>
          </p:cNvSpPr>
          <p:nvPr/>
        </p:nvSpPr>
        <p:spPr bwMode="auto">
          <a:xfrm>
            <a:off x="2239705" y="4010179"/>
            <a:ext cx="8281988" cy="439737"/>
          </a:xfrm>
          <a:prstGeom prst="rect">
            <a:avLst/>
          </a:prstGeom>
          <a:solidFill>
            <a:srgbClr val="FFFF99"/>
          </a:solidFill>
          <a:ln w="38100">
            <a:solidFill>
              <a:srgbClr val="FFFF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99" name="Rectangle 9"/>
          <p:cNvSpPr>
            <a:spLocks noChangeArrowheads="1"/>
          </p:cNvSpPr>
          <p:nvPr/>
        </p:nvSpPr>
        <p:spPr bwMode="auto">
          <a:xfrm>
            <a:off x="2239705" y="3540279"/>
            <a:ext cx="8281988" cy="439737"/>
          </a:xfrm>
          <a:prstGeom prst="rect">
            <a:avLst/>
          </a:prstGeom>
          <a:solidFill>
            <a:srgbClr val="FFFF99"/>
          </a:solidFill>
          <a:ln w="38100">
            <a:solidFill>
              <a:srgbClr val="FFFF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100" name="Rectangle 10"/>
          <p:cNvSpPr>
            <a:spLocks noChangeArrowheads="1"/>
          </p:cNvSpPr>
          <p:nvPr/>
        </p:nvSpPr>
        <p:spPr bwMode="auto">
          <a:xfrm>
            <a:off x="2239705" y="2146454"/>
            <a:ext cx="8281988" cy="439737"/>
          </a:xfrm>
          <a:prstGeom prst="rect">
            <a:avLst/>
          </a:prstGeom>
          <a:solidFill>
            <a:srgbClr val="FFFF99"/>
          </a:solidFill>
          <a:ln w="38100">
            <a:solidFill>
              <a:srgbClr val="FFFF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63490" name="Rectangle 11"/>
          <p:cNvSpPr>
            <a:spLocks noGrp="1" noChangeArrowheads="1"/>
          </p:cNvSpPr>
          <p:nvPr>
            <p:ph type="title"/>
          </p:nvPr>
        </p:nvSpPr>
        <p:spPr/>
        <p:txBody>
          <a:bodyPr/>
          <a:lstStyle/>
          <a:p>
            <a:r>
              <a:rPr lang="en-US" altLang="zh-CN" smtClean="0"/>
              <a:t>Student</a:t>
            </a:r>
            <a:r>
              <a:rPr lang="zh-CN" altLang="en-US" smtClean="0"/>
              <a:t>表</a:t>
            </a:r>
            <a:endParaRPr lang="zh-CN" altLang="en-US"/>
          </a:p>
        </p:txBody>
      </p:sp>
      <p:graphicFrame>
        <p:nvGraphicFramePr>
          <p:cNvPr id="101" name="Group 12"/>
          <p:cNvGraphicFramePr>
            <a:graphicFrameLocks noGrp="1"/>
          </p:cNvGraphicFramePr>
          <p:nvPr>
            <p:ph idx="1"/>
            <p:extLst>
              <p:ext uri="{D42A27DB-BD31-4B8C-83A1-F6EECF244321}">
                <p14:modId xmlns:p14="http://schemas.microsoft.com/office/powerpoint/2010/main" val="1307489203"/>
              </p:ext>
            </p:extLst>
          </p:nvPr>
        </p:nvGraphicFramePr>
        <p:xfrm>
          <a:off x="2234944" y="1569395"/>
          <a:ext cx="8278812" cy="4754565"/>
        </p:xfrm>
        <a:graphic>
          <a:graphicData uri="http://schemas.openxmlformats.org/drawingml/2006/table">
            <a:tbl>
              <a:tblPr/>
              <a:tblGrid>
                <a:gridCol w="1657350">
                  <a:extLst>
                    <a:ext uri="{9D8B030D-6E8A-4147-A177-3AD203B41FA5}">
                      <a16:colId xmlns:a16="http://schemas.microsoft.com/office/drawing/2014/main" xmlns="" val="20000"/>
                    </a:ext>
                  </a:extLst>
                </a:gridCol>
                <a:gridCol w="1441450">
                  <a:extLst>
                    <a:ext uri="{9D8B030D-6E8A-4147-A177-3AD203B41FA5}">
                      <a16:colId xmlns:a16="http://schemas.microsoft.com/office/drawing/2014/main" xmlns="" val="20001"/>
                    </a:ext>
                  </a:extLst>
                </a:gridCol>
                <a:gridCol w="1096962">
                  <a:extLst>
                    <a:ext uri="{9D8B030D-6E8A-4147-A177-3AD203B41FA5}">
                      <a16:colId xmlns:a16="http://schemas.microsoft.com/office/drawing/2014/main" xmlns="" val="20002"/>
                    </a:ext>
                  </a:extLst>
                </a:gridCol>
                <a:gridCol w="2195513">
                  <a:extLst>
                    <a:ext uri="{9D8B030D-6E8A-4147-A177-3AD203B41FA5}">
                      <a16:colId xmlns:a16="http://schemas.microsoft.com/office/drawing/2014/main" xmlns="" val="20003"/>
                    </a:ext>
                  </a:extLst>
                </a:gridCol>
                <a:gridCol w="1887537">
                  <a:extLst>
                    <a:ext uri="{9D8B030D-6E8A-4147-A177-3AD203B41FA5}">
                      <a16:colId xmlns:a16="http://schemas.microsoft.com/office/drawing/2014/main" xmlns="" val="20004"/>
                    </a:ext>
                  </a:extLst>
                </a:gridCol>
              </a:tblGrid>
              <a:tr h="576263">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Sno</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solidFill>
                      <a:srgbClr val="EEEEEE"/>
                    </a:solid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Sname</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solidFill>
                      <a:srgbClr val="EEEEEE"/>
                    </a:solid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6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Sex</a:t>
                      </a:r>
                      <a:endPar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solidFill>
                      <a:srgbClr val="EEEEEE"/>
                    </a:solid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600" b="1" i="0" u="none" strike="noStrike" cap="none" normalizeH="0" baseline="0" dirty="0" err="1" smtClean="0">
                          <a:ln>
                            <a:noFill/>
                          </a:ln>
                          <a:solidFill>
                            <a:schemeClr val="tx1"/>
                          </a:solidFill>
                          <a:effectLst/>
                          <a:latin typeface="Times New Roman" pitchFamily="18" charset="0"/>
                          <a:ea typeface="楷体_GB2312" pitchFamily="49" charset="-122"/>
                          <a:cs typeface="Times New Roman" pitchFamily="18" charset="0"/>
                        </a:rPr>
                        <a:t>Dept</a:t>
                      </a:r>
                      <a:endPar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solidFill>
                      <a:srgbClr val="EEEEEE"/>
                    </a:solid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Sage</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solidFill>
                      <a:srgbClr val="EEEEEE"/>
                    </a:solidFill>
                  </a:tcPr>
                </a:tc>
                <a:extLst>
                  <a:ext uri="{0D108BD9-81ED-4DB2-BD59-A6C34878D82A}">
                    <a16:rowId xmlns:a16="http://schemas.microsoft.com/office/drawing/2014/main" xmlns="" val="10000"/>
                  </a:ext>
                </a:extLst>
              </a:tr>
              <a:tr h="46355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08711101</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王茜</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女</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经济系</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20</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65138">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08912102</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白路</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女</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管理系</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21</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6355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08513201</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陈小明</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男</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信息工程系</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20</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6355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08711202</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冯智席</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男</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经济系</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20</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65138">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08711203</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杨哲</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女</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经济系</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19</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6355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08911204</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陈豪</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男</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经济系</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19</a:t>
                      </a: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65138">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08513102</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周工</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男</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信息工程系</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22</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63550">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08513303</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陈彦伟</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男</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信息工程系</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20</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465138">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08912201</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季亚</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女</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管理系</a:t>
                      </a:r>
                      <a:endParaRPr kumimoji="1" lang="zh-CN" altLang="en-US" sz="1800" b="1" i="0" u="none" strike="noStrike" cap="none" normalizeH="0" baseline="0" dirty="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ea typeface="楷体_GB2312"/>
                        </a:defRPr>
                      </a:lvl1pPr>
                      <a:lvl2pPr marL="457200" algn="l" defTabSz="914400" rtl="0" eaLnBrk="1" latinLnBrk="0" hangingPunct="1">
                        <a:defRPr sz="1800" kern="1200">
                          <a:solidFill>
                            <a:schemeClr val="tx1"/>
                          </a:solidFill>
                          <a:latin typeface="Times New Roman"/>
                          <a:ea typeface="楷体_GB2312"/>
                        </a:defRPr>
                      </a:lvl2pPr>
                      <a:lvl3pPr marL="914400" algn="l" defTabSz="914400" rtl="0" eaLnBrk="1" latinLnBrk="0" hangingPunct="1">
                        <a:defRPr sz="1800" kern="1200">
                          <a:solidFill>
                            <a:schemeClr val="tx1"/>
                          </a:solidFill>
                          <a:latin typeface="Times New Roman"/>
                          <a:ea typeface="楷体_GB2312"/>
                        </a:defRPr>
                      </a:lvl3pPr>
                      <a:lvl4pPr marL="1371600" algn="l" defTabSz="914400" rtl="0" eaLnBrk="1" latinLnBrk="0" hangingPunct="1">
                        <a:defRPr sz="1800" kern="1200">
                          <a:solidFill>
                            <a:schemeClr val="tx1"/>
                          </a:solidFill>
                          <a:latin typeface="Times New Roman"/>
                          <a:ea typeface="楷体_GB2312"/>
                        </a:defRPr>
                      </a:lvl4pPr>
                      <a:lvl5pPr marL="1828800" algn="l" defTabSz="914400" rtl="0" eaLnBrk="1" latinLnBrk="0" hangingPunct="1">
                        <a:defRPr sz="1800" kern="1200">
                          <a:solidFill>
                            <a:schemeClr val="tx1"/>
                          </a:solidFill>
                          <a:latin typeface="Times New Roman"/>
                          <a:ea typeface="楷体_GB2312"/>
                        </a:defRPr>
                      </a:lvl5pPr>
                      <a:lvl6pPr marL="2286000" algn="l" defTabSz="914400" rtl="0" eaLnBrk="1" latinLnBrk="0" hangingPunct="1">
                        <a:defRPr sz="1800" kern="1200">
                          <a:solidFill>
                            <a:schemeClr val="tx1"/>
                          </a:solidFill>
                          <a:latin typeface="Times New Roman"/>
                          <a:ea typeface="楷体_GB2312"/>
                        </a:defRPr>
                      </a:lvl6pPr>
                      <a:lvl7pPr marL="2743200" algn="l" defTabSz="914400" rtl="0" eaLnBrk="1" latinLnBrk="0" hangingPunct="1">
                        <a:defRPr sz="1800" kern="1200">
                          <a:solidFill>
                            <a:schemeClr val="tx1"/>
                          </a:solidFill>
                          <a:latin typeface="Times New Roman"/>
                          <a:ea typeface="楷体_GB2312"/>
                        </a:defRPr>
                      </a:lvl7pPr>
                      <a:lvl8pPr marL="3200400" algn="l" defTabSz="914400" rtl="0" eaLnBrk="1" latinLnBrk="0" hangingPunct="1">
                        <a:defRPr sz="1800" kern="1200">
                          <a:solidFill>
                            <a:schemeClr val="tx1"/>
                          </a:solidFill>
                          <a:latin typeface="Times New Roman"/>
                          <a:ea typeface="楷体_GB2312"/>
                        </a:defRPr>
                      </a:lvl8pPr>
                      <a:lvl9pPr marL="3657600" algn="l" defTabSz="914400" rtl="0" eaLnBrk="1" latinLnBrk="0" hangingPunct="1">
                        <a:defRPr sz="1800" kern="1200">
                          <a:solidFill>
                            <a:schemeClr val="tx1"/>
                          </a:solidFill>
                          <a:latin typeface="Times New Roman"/>
                          <a:ea typeface="楷体_GB231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rPr>
                        <a:t>19</a:t>
                      </a:r>
                      <a:endPar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rgbClr val="009999"/>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sp>
        <p:nvSpPr>
          <p:cNvPr id="63491" name="Rectangle 80">
            <a:hlinkClick r:id="rId2" action="ppaction://hlinksldjump"/>
          </p:cNvPr>
          <p:cNvSpPr>
            <a:spLocks noChangeArrowheads="1"/>
          </p:cNvSpPr>
          <p:nvPr/>
        </p:nvSpPr>
        <p:spPr bwMode="auto">
          <a:xfrm>
            <a:off x="1919289" y="549275"/>
            <a:ext cx="2016125"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AutoShape 81"/>
          <p:cNvSpPr>
            <a:spLocks noChangeArrowheads="1"/>
          </p:cNvSpPr>
          <p:nvPr/>
        </p:nvSpPr>
        <p:spPr bwMode="auto">
          <a:xfrm>
            <a:off x="6452930" y="1569395"/>
            <a:ext cx="2160588" cy="4741071"/>
          </a:xfrm>
          <a:prstGeom prst="roundRect">
            <a:avLst>
              <a:gd name="adj" fmla="val 16667"/>
            </a:avLst>
          </a:prstGeom>
          <a:noFill/>
          <a:ln w="381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endParaRPr>
          </a:p>
        </p:txBody>
      </p:sp>
      <p:sp>
        <p:nvSpPr>
          <p:cNvPr id="103" name="Text Box 82"/>
          <p:cNvSpPr txBox="1">
            <a:spLocks noChangeArrowheads="1"/>
          </p:cNvSpPr>
          <p:nvPr/>
        </p:nvSpPr>
        <p:spPr bwMode="auto">
          <a:xfrm>
            <a:off x="8169019" y="1425728"/>
            <a:ext cx="2014537" cy="590550"/>
          </a:xfrm>
          <a:prstGeom prst="rect">
            <a:avLst/>
          </a:prstGeom>
          <a:solidFill>
            <a:srgbClr val="FFFF99"/>
          </a:solidFill>
          <a:ln w="9525">
            <a:solidFill>
              <a:srgbClr val="000000"/>
            </a:solidFill>
            <a:miter lim="800000"/>
            <a:headEnd/>
            <a:tailEnd/>
          </a:ln>
          <a:effectLst>
            <a:outerShdw dist="107763" dir="2700000" algn="ctr" rotWithShape="0">
              <a:srgbClr val="808080">
                <a:alpha val="50000"/>
              </a:srgbClr>
            </a:outerShdw>
          </a:effectLst>
        </p:spPr>
        <p:txBody>
          <a:bodyPr anchor="ct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defRPr/>
            </a:pPr>
            <a:r>
              <a:rPr lang="zh-CN" altLang="en-US" sz="2000" b="1" kern="0">
                <a:solidFill>
                  <a:srgbClr val="003366"/>
                </a:solidFill>
                <a:ea typeface="黑体" pitchFamily="2" charset="-122"/>
                <a:cs typeface="Mangal" pitchFamily="2"/>
              </a:rPr>
              <a:t>   经济系           </a:t>
            </a:r>
            <a:r>
              <a:rPr lang="en-US" altLang="zh-CN" sz="2000" b="1" kern="0">
                <a:solidFill>
                  <a:srgbClr val="003366"/>
                </a:solidFill>
                <a:ea typeface="黑体" pitchFamily="2" charset="-122"/>
                <a:cs typeface="Mangal" pitchFamily="2"/>
              </a:rPr>
              <a:t>4</a:t>
            </a:r>
            <a:endParaRPr lang="en-US" altLang="zh-CN" sz="2000" b="1" kern="0">
              <a:solidFill>
                <a:srgbClr val="003366"/>
              </a:solidFill>
              <a:latin typeface="Arial Narrow" pitchFamily="34" charset="0"/>
              <a:ea typeface="黑体" pitchFamily="2" charset="-122"/>
              <a:cs typeface="Mangal" pitchFamily="2"/>
            </a:endParaRPr>
          </a:p>
        </p:txBody>
      </p:sp>
      <p:sp>
        <p:nvSpPr>
          <p:cNvPr id="104" name="Text Box 83"/>
          <p:cNvSpPr txBox="1">
            <a:spLocks noChangeArrowheads="1"/>
          </p:cNvSpPr>
          <p:nvPr/>
        </p:nvSpPr>
        <p:spPr bwMode="auto">
          <a:xfrm>
            <a:off x="8170605" y="2217890"/>
            <a:ext cx="2014538" cy="590550"/>
          </a:xfrm>
          <a:prstGeom prst="rect">
            <a:avLst/>
          </a:prstGeom>
          <a:solidFill>
            <a:srgbClr val="CCFFCC"/>
          </a:solidFill>
          <a:ln w="9525">
            <a:solidFill>
              <a:srgbClr val="000000"/>
            </a:solidFill>
            <a:miter lim="800000"/>
            <a:headEnd/>
            <a:tailEnd/>
          </a:ln>
          <a:effectLst>
            <a:outerShdw dist="107763" dir="2700000" algn="ctr" rotWithShape="0">
              <a:srgbClr val="808080">
                <a:alpha val="50000"/>
              </a:srgbClr>
            </a:outerShdw>
          </a:effectLst>
        </p:spPr>
        <p:txBody>
          <a:bodyPr anchor="ct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defRPr/>
            </a:pPr>
            <a:r>
              <a:rPr lang="zh-CN" altLang="en-US" sz="2000" b="1" kern="0">
                <a:solidFill>
                  <a:srgbClr val="003366"/>
                </a:solidFill>
                <a:ea typeface="黑体" pitchFamily="2" charset="-122"/>
                <a:cs typeface="Mangal" pitchFamily="2"/>
              </a:rPr>
              <a:t>  管理系           </a:t>
            </a:r>
            <a:r>
              <a:rPr lang="en-US" altLang="zh-CN" sz="2000" b="1" kern="0">
                <a:solidFill>
                  <a:srgbClr val="003366"/>
                </a:solidFill>
                <a:ea typeface="黑体" pitchFamily="2" charset="-122"/>
                <a:cs typeface="Mangal" pitchFamily="2"/>
              </a:rPr>
              <a:t>2</a:t>
            </a:r>
            <a:endParaRPr lang="en-US" altLang="zh-CN" sz="2000" b="1" kern="0">
              <a:solidFill>
                <a:srgbClr val="003366"/>
              </a:solidFill>
              <a:latin typeface="Arial Narrow" pitchFamily="34" charset="0"/>
              <a:ea typeface="黑体" pitchFamily="2" charset="-122"/>
              <a:cs typeface="Mangal" pitchFamily="2"/>
            </a:endParaRPr>
          </a:p>
        </p:txBody>
      </p:sp>
      <p:sp>
        <p:nvSpPr>
          <p:cNvPr id="105" name="Text Box 84"/>
          <p:cNvSpPr txBox="1">
            <a:spLocks noChangeArrowheads="1"/>
          </p:cNvSpPr>
          <p:nvPr/>
        </p:nvSpPr>
        <p:spPr bwMode="auto">
          <a:xfrm>
            <a:off x="8170605" y="2995765"/>
            <a:ext cx="2014538" cy="590550"/>
          </a:xfrm>
          <a:prstGeom prst="rect">
            <a:avLst/>
          </a:prstGeom>
          <a:solidFill>
            <a:srgbClr val="FFCCFF"/>
          </a:solidFill>
          <a:ln w="9525">
            <a:solidFill>
              <a:srgbClr val="000000"/>
            </a:solidFill>
            <a:miter lim="800000"/>
            <a:headEnd/>
            <a:tailEnd/>
          </a:ln>
          <a:effectLst>
            <a:outerShdw dist="107763" dir="2700000" algn="ctr" rotWithShape="0">
              <a:srgbClr val="808080">
                <a:alpha val="50000"/>
              </a:srgbClr>
            </a:outerShdw>
          </a:effectLst>
        </p:spPr>
        <p:txBody>
          <a:bodyPr anchor="ct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defRPr/>
            </a:pPr>
            <a:r>
              <a:rPr lang="zh-CN" altLang="en-US" sz="2000" b="1" kern="0">
                <a:solidFill>
                  <a:srgbClr val="003366"/>
                </a:solidFill>
                <a:ea typeface="黑体" pitchFamily="2" charset="-122"/>
                <a:cs typeface="Mangal" pitchFamily="2"/>
              </a:rPr>
              <a:t>信息工程系   </a:t>
            </a:r>
            <a:r>
              <a:rPr lang="en-US" altLang="zh-CN" sz="2000" b="1" kern="0">
                <a:solidFill>
                  <a:srgbClr val="003366"/>
                </a:solidFill>
                <a:ea typeface="黑体" pitchFamily="2" charset="-122"/>
                <a:cs typeface="Mangal" pitchFamily="2"/>
              </a:rPr>
              <a:t>3</a:t>
            </a:r>
            <a:endParaRPr lang="en-US" altLang="zh-CN" sz="2000" b="1" kern="0">
              <a:solidFill>
                <a:srgbClr val="003366"/>
              </a:solidFill>
              <a:latin typeface="Arial Narrow" pitchFamily="34" charset="0"/>
              <a:ea typeface="黑体" pitchFamily="2" charset="-122"/>
              <a:cs typeface="Mangal" pitchFamily="2"/>
            </a:endParaRPr>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4126171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checkerboard(across)">
                                      <p:cBhvr>
                                        <p:cTn id="7" dur="500"/>
                                        <p:tgtEl>
                                          <p:spTgt spid="1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 calcmode="lin" valueType="num">
                                      <p:cBhvr>
                                        <p:cTn id="12" dur="500" fill="hold"/>
                                        <p:tgtEl>
                                          <p:spTgt spid="100"/>
                                        </p:tgtEl>
                                        <p:attrNameLst>
                                          <p:attrName>ppt_x</p:attrName>
                                        </p:attrNameLst>
                                      </p:cBhvr>
                                      <p:tavLst>
                                        <p:tav tm="0">
                                          <p:val>
                                            <p:strVal val="#ppt_x-#ppt_w/2"/>
                                          </p:val>
                                        </p:tav>
                                        <p:tav tm="100000">
                                          <p:val>
                                            <p:strVal val="#ppt_x"/>
                                          </p:val>
                                        </p:tav>
                                      </p:tavLst>
                                    </p:anim>
                                    <p:anim calcmode="lin" valueType="num">
                                      <p:cBhvr>
                                        <p:cTn id="13" dur="500" fill="hold"/>
                                        <p:tgtEl>
                                          <p:spTgt spid="100"/>
                                        </p:tgtEl>
                                        <p:attrNameLst>
                                          <p:attrName>ppt_y</p:attrName>
                                        </p:attrNameLst>
                                      </p:cBhvr>
                                      <p:tavLst>
                                        <p:tav tm="0">
                                          <p:val>
                                            <p:strVal val="#ppt_y"/>
                                          </p:val>
                                        </p:tav>
                                        <p:tav tm="100000">
                                          <p:val>
                                            <p:strVal val="#ppt_y"/>
                                          </p:val>
                                        </p:tav>
                                      </p:tavLst>
                                    </p:anim>
                                    <p:anim calcmode="lin" valueType="num">
                                      <p:cBhvr>
                                        <p:cTn id="14" dur="500" fill="hold"/>
                                        <p:tgtEl>
                                          <p:spTgt spid="100"/>
                                        </p:tgtEl>
                                        <p:attrNameLst>
                                          <p:attrName>ppt_w</p:attrName>
                                        </p:attrNameLst>
                                      </p:cBhvr>
                                      <p:tavLst>
                                        <p:tav tm="0">
                                          <p:val>
                                            <p:fltVal val="0"/>
                                          </p:val>
                                        </p:tav>
                                        <p:tav tm="100000">
                                          <p:val>
                                            <p:strVal val="#ppt_w"/>
                                          </p:val>
                                        </p:tav>
                                      </p:tavLst>
                                    </p:anim>
                                    <p:anim calcmode="lin" valueType="num">
                                      <p:cBhvr>
                                        <p:cTn id="15" dur="500" fill="hold"/>
                                        <p:tgtEl>
                                          <p:spTgt spid="100"/>
                                        </p:tgtEl>
                                        <p:attrNameLst>
                                          <p:attrName>ppt_h</p:attrName>
                                        </p:attrNameLst>
                                      </p:cBhvr>
                                      <p:tavLst>
                                        <p:tav tm="0">
                                          <p:val>
                                            <p:strVal val="#ppt_h"/>
                                          </p:val>
                                        </p:tav>
                                        <p:tav tm="100000">
                                          <p:val>
                                            <p:strVal val="#ppt_h"/>
                                          </p:val>
                                        </p:tav>
                                      </p:tavLst>
                                    </p:anim>
                                  </p:childTnLst>
                                </p:cTn>
                              </p:par>
                              <p:par>
                                <p:cTn id="16" presetID="17" presetClass="entr" presetSubtype="8" fill="hold" grpId="0" nodeType="withEffect">
                                  <p:stCondLst>
                                    <p:cond delay="0"/>
                                  </p:stCondLst>
                                  <p:childTnLst>
                                    <p:set>
                                      <p:cBhvr>
                                        <p:cTn id="17" dur="1" fill="hold">
                                          <p:stCondLst>
                                            <p:cond delay="0"/>
                                          </p:stCondLst>
                                        </p:cTn>
                                        <p:tgtEl>
                                          <p:spTgt spid="99"/>
                                        </p:tgtEl>
                                        <p:attrNameLst>
                                          <p:attrName>style.visibility</p:attrName>
                                        </p:attrNameLst>
                                      </p:cBhvr>
                                      <p:to>
                                        <p:strVal val="visible"/>
                                      </p:to>
                                    </p:set>
                                    <p:anim calcmode="lin" valueType="num">
                                      <p:cBhvr>
                                        <p:cTn id="18" dur="500" fill="hold"/>
                                        <p:tgtEl>
                                          <p:spTgt spid="99"/>
                                        </p:tgtEl>
                                        <p:attrNameLst>
                                          <p:attrName>ppt_x</p:attrName>
                                        </p:attrNameLst>
                                      </p:cBhvr>
                                      <p:tavLst>
                                        <p:tav tm="0">
                                          <p:val>
                                            <p:strVal val="#ppt_x-#ppt_w/2"/>
                                          </p:val>
                                        </p:tav>
                                        <p:tav tm="100000">
                                          <p:val>
                                            <p:strVal val="#ppt_x"/>
                                          </p:val>
                                        </p:tav>
                                      </p:tavLst>
                                    </p:anim>
                                    <p:anim calcmode="lin" valueType="num">
                                      <p:cBhvr>
                                        <p:cTn id="19" dur="500" fill="hold"/>
                                        <p:tgtEl>
                                          <p:spTgt spid="99"/>
                                        </p:tgtEl>
                                        <p:attrNameLst>
                                          <p:attrName>ppt_y</p:attrName>
                                        </p:attrNameLst>
                                      </p:cBhvr>
                                      <p:tavLst>
                                        <p:tav tm="0">
                                          <p:val>
                                            <p:strVal val="#ppt_y"/>
                                          </p:val>
                                        </p:tav>
                                        <p:tav tm="100000">
                                          <p:val>
                                            <p:strVal val="#ppt_y"/>
                                          </p:val>
                                        </p:tav>
                                      </p:tavLst>
                                    </p:anim>
                                    <p:anim calcmode="lin" valueType="num">
                                      <p:cBhvr>
                                        <p:cTn id="20" dur="500" fill="hold"/>
                                        <p:tgtEl>
                                          <p:spTgt spid="99"/>
                                        </p:tgtEl>
                                        <p:attrNameLst>
                                          <p:attrName>ppt_w</p:attrName>
                                        </p:attrNameLst>
                                      </p:cBhvr>
                                      <p:tavLst>
                                        <p:tav tm="0">
                                          <p:val>
                                            <p:fltVal val="0"/>
                                          </p:val>
                                        </p:tav>
                                        <p:tav tm="100000">
                                          <p:val>
                                            <p:strVal val="#ppt_w"/>
                                          </p:val>
                                        </p:tav>
                                      </p:tavLst>
                                    </p:anim>
                                    <p:anim calcmode="lin" valueType="num">
                                      <p:cBhvr>
                                        <p:cTn id="21" dur="500" fill="hold"/>
                                        <p:tgtEl>
                                          <p:spTgt spid="99"/>
                                        </p:tgtEl>
                                        <p:attrNameLst>
                                          <p:attrName>ppt_h</p:attrName>
                                        </p:attrNameLst>
                                      </p:cBhvr>
                                      <p:tavLst>
                                        <p:tav tm="0">
                                          <p:val>
                                            <p:strVal val="#ppt_h"/>
                                          </p:val>
                                        </p:tav>
                                        <p:tav tm="100000">
                                          <p:val>
                                            <p:strVal val="#ppt_h"/>
                                          </p:val>
                                        </p:tav>
                                      </p:tavLst>
                                    </p:anim>
                                  </p:childTnLst>
                                </p:cTn>
                              </p:par>
                              <p:par>
                                <p:cTn id="22" presetID="17" presetClass="entr" presetSubtype="8" fill="hold" grpId="0" nodeType="withEffect">
                                  <p:stCondLst>
                                    <p:cond delay="0"/>
                                  </p:stCondLst>
                                  <p:childTnLst>
                                    <p:set>
                                      <p:cBhvr>
                                        <p:cTn id="23" dur="1" fill="hold">
                                          <p:stCondLst>
                                            <p:cond delay="0"/>
                                          </p:stCondLst>
                                        </p:cTn>
                                        <p:tgtEl>
                                          <p:spTgt spid="98"/>
                                        </p:tgtEl>
                                        <p:attrNameLst>
                                          <p:attrName>style.visibility</p:attrName>
                                        </p:attrNameLst>
                                      </p:cBhvr>
                                      <p:to>
                                        <p:strVal val="visible"/>
                                      </p:to>
                                    </p:set>
                                    <p:anim calcmode="lin" valueType="num">
                                      <p:cBhvr>
                                        <p:cTn id="24" dur="500" fill="hold"/>
                                        <p:tgtEl>
                                          <p:spTgt spid="98"/>
                                        </p:tgtEl>
                                        <p:attrNameLst>
                                          <p:attrName>ppt_x</p:attrName>
                                        </p:attrNameLst>
                                      </p:cBhvr>
                                      <p:tavLst>
                                        <p:tav tm="0">
                                          <p:val>
                                            <p:strVal val="#ppt_x-#ppt_w/2"/>
                                          </p:val>
                                        </p:tav>
                                        <p:tav tm="100000">
                                          <p:val>
                                            <p:strVal val="#ppt_x"/>
                                          </p:val>
                                        </p:tav>
                                      </p:tavLst>
                                    </p:anim>
                                    <p:anim calcmode="lin" valueType="num">
                                      <p:cBhvr>
                                        <p:cTn id="25" dur="500" fill="hold"/>
                                        <p:tgtEl>
                                          <p:spTgt spid="98"/>
                                        </p:tgtEl>
                                        <p:attrNameLst>
                                          <p:attrName>ppt_y</p:attrName>
                                        </p:attrNameLst>
                                      </p:cBhvr>
                                      <p:tavLst>
                                        <p:tav tm="0">
                                          <p:val>
                                            <p:strVal val="#ppt_y"/>
                                          </p:val>
                                        </p:tav>
                                        <p:tav tm="100000">
                                          <p:val>
                                            <p:strVal val="#ppt_y"/>
                                          </p:val>
                                        </p:tav>
                                      </p:tavLst>
                                    </p:anim>
                                    <p:anim calcmode="lin" valueType="num">
                                      <p:cBhvr>
                                        <p:cTn id="26" dur="500" fill="hold"/>
                                        <p:tgtEl>
                                          <p:spTgt spid="98"/>
                                        </p:tgtEl>
                                        <p:attrNameLst>
                                          <p:attrName>ppt_w</p:attrName>
                                        </p:attrNameLst>
                                      </p:cBhvr>
                                      <p:tavLst>
                                        <p:tav tm="0">
                                          <p:val>
                                            <p:fltVal val="0"/>
                                          </p:val>
                                        </p:tav>
                                        <p:tav tm="100000">
                                          <p:val>
                                            <p:strVal val="#ppt_w"/>
                                          </p:val>
                                        </p:tav>
                                      </p:tavLst>
                                    </p:anim>
                                    <p:anim calcmode="lin" valueType="num">
                                      <p:cBhvr>
                                        <p:cTn id="27" dur="500" fill="hold"/>
                                        <p:tgtEl>
                                          <p:spTgt spid="98"/>
                                        </p:tgtEl>
                                        <p:attrNameLst>
                                          <p:attrName>ppt_h</p:attrName>
                                        </p:attrNameLst>
                                      </p:cBhvr>
                                      <p:tavLst>
                                        <p:tav tm="0">
                                          <p:val>
                                            <p:strVal val="#ppt_h"/>
                                          </p:val>
                                        </p:tav>
                                        <p:tav tm="100000">
                                          <p:val>
                                            <p:strVal val="#ppt_h"/>
                                          </p:val>
                                        </p:tav>
                                      </p:tavLst>
                                    </p:anim>
                                  </p:childTnLst>
                                </p:cTn>
                              </p:par>
                              <p:par>
                                <p:cTn id="28" presetID="17" presetClass="entr" presetSubtype="8" fill="hold" grpId="0" nodeType="withEffect">
                                  <p:stCondLst>
                                    <p:cond delay="0"/>
                                  </p:stCondLst>
                                  <p:childTnLst>
                                    <p:set>
                                      <p:cBhvr>
                                        <p:cTn id="29" dur="1" fill="hold">
                                          <p:stCondLst>
                                            <p:cond delay="0"/>
                                          </p:stCondLst>
                                        </p:cTn>
                                        <p:tgtEl>
                                          <p:spTgt spid="96"/>
                                        </p:tgtEl>
                                        <p:attrNameLst>
                                          <p:attrName>style.visibility</p:attrName>
                                        </p:attrNameLst>
                                      </p:cBhvr>
                                      <p:to>
                                        <p:strVal val="visible"/>
                                      </p:to>
                                    </p:set>
                                    <p:anim calcmode="lin" valueType="num">
                                      <p:cBhvr>
                                        <p:cTn id="30" dur="500" fill="hold"/>
                                        <p:tgtEl>
                                          <p:spTgt spid="96"/>
                                        </p:tgtEl>
                                        <p:attrNameLst>
                                          <p:attrName>ppt_x</p:attrName>
                                        </p:attrNameLst>
                                      </p:cBhvr>
                                      <p:tavLst>
                                        <p:tav tm="0">
                                          <p:val>
                                            <p:strVal val="#ppt_x-#ppt_w/2"/>
                                          </p:val>
                                        </p:tav>
                                        <p:tav tm="100000">
                                          <p:val>
                                            <p:strVal val="#ppt_x"/>
                                          </p:val>
                                        </p:tav>
                                      </p:tavLst>
                                    </p:anim>
                                    <p:anim calcmode="lin" valueType="num">
                                      <p:cBhvr>
                                        <p:cTn id="31" dur="500" fill="hold"/>
                                        <p:tgtEl>
                                          <p:spTgt spid="96"/>
                                        </p:tgtEl>
                                        <p:attrNameLst>
                                          <p:attrName>ppt_y</p:attrName>
                                        </p:attrNameLst>
                                      </p:cBhvr>
                                      <p:tavLst>
                                        <p:tav tm="0">
                                          <p:val>
                                            <p:strVal val="#ppt_y"/>
                                          </p:val>
                                        </p:tav>
                                        <p:tav tm="100000">
                                          <p:val>
                                            <p:strVal val="#ppt_y"/>
                                          </p:val>
                                        </p:tav>
                                      </p:tavLst>
                                    </p:anim>
                                    <p:anim calcmode="lin" valueType="num">
                                      <p:cBhvr>
                                        <p:cTn id="32" dur="500" fill="hold"/>
                                        <p:tgtEl>
                                          <p:spTgt spid="96"/>
                                        </p:tgtEl>
                                        <p:attrNameLst>
                                          <p:attrName>ppt_w</p:attrName>
                                        </p:attrNameLst>
                                      </p:cBhvr>
                                      <p:tavLst>
                                        <p:tav tm="0">
                                          <p:val>
                                            <p:fltVal val="0"/>
                                          </p:val>
                                        </p:tav>
                                        <p:tav tm="100000">
                                          <p:val>
                                            <p:strVal val="#ppt_w"/>
                                          </p:val>
                                        </p:tav>
                                      </p:tavLst>
                                    </p:anim>
                                    <p:anim calcmode="lin" valueType="num">
                                      <p:cBhvr>
                                        <p:cTn id="33" dur="500" fill="hold"/>
                                        <p:tgtEl>
                                          <p:spTgt spid="96"/>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8" fill="hold" grpId="0" nodeType="clickEffect">
                                  <p:stCondLst>
                                    <p:cond delay="0"/>
                                  </p:stCondLst>
                                  <p:childTnLst>
                                    <p:set>
                                      <p:cBhvr>
                                        <p:cTn id="37" dur="1" fill="hold">
                                          <p:stCondLst>
                                            <p:cond delay="0"/>
                                          </p:stCondLst>
                                        </p:cTn>
                                        <p:tgtEl>
                                          <p:spTgt spid="97"/>
                                        </p:tgtEl>
                                        <p:attrNameLst>
                                          <p:attrName>style.visibility</p:attrName>
                                        </p:attrNameLst>
                                      </p:cBhvr>
                                      <p:to>
                                        <p:strVal val="visible"/>
                                      </p:to>
                                    </p:set>
                                    <p:anim calcmode="lin" valueType="num">
                                      <p:cBhvr>
                                        <p:cTn id="38" dur="500" fill="hold"/>
                                        <p:tgtEl>
                                          <p:spTgt spid="97"/>
                                        </p:tgtEl>
                                        <p:attrNameLst>
                                          <p:attrName>ppt_x</p:attrName>
                                        </p:attrNameLst>
                                      </p:cBhvr>
                                      <p:tavLst>
                                        <p:tav tm="0">
                                          <p:val>
                                            <p:strVal val="#ppt_x-#ppt_w/2"/>
                                          </p:val>
                                        </p:tav>
                                        <p:tav tm="100000">
                                          <p:val>
                                            <p:strVal val="#ppt_x"/>
                                          </p:val>
                                        </p:tav>
                                      </p:tavLst>
                                    </p:anim>
                                    <p:anim calcmode="lin" valueType="num">
                                      <p:cBhvr>
                                        <p:cTn id="39" dur="500" fill="hold"/>
                                        <p:tgtEl>
                                          <p:spTgt spid="97"/>
                                        </p:tgtEl>
                                        <p:attrNameLst>
                                          <p:attrName>ppt_y</p:attrName>
                                        </p:attrNameLst>
                                      </p:cBhvr>
                                      <p:tavLst>
                                        <p:tav tm="0">
                                          <p:val>
                                            <p:strVal val="#ppt_y"/>
                                          </p:val>
                                        </p:tav>
                                        <p:tav tm="100000">
                                          <p:val>
                                            <p:strVal val="#ppt_y"/>
                                          </p:val>
                                        </p:tav>
                                      </p:tavLst>
                                    </p:anim>
                                    <p:anim calcmode="lin" valueType="num">
                                      <p:cBhvr>
                                        <p:cTn id="40" dur="500" fill="hold"/>
                                        <p:tgtEl>
                                          <p:spTgt spid="97"/>
                                        </p:tgtEl>
                                        <p:attrNameLst>
                                          <p:attrName>ppt_w</p:attrName>
                                        </p:attrNameLst>
                                      </p:cBhvr>
                                      <p:tavLst>
                                        <p:tav tm="0">
                                          <p:val>
                                            <p:fltVal val="0"/>
                                          </p:val>
                                        </p:tav>
                                        <p:tav tm="100000">
                                          <p:val>
                                            <p:strVal val="#ppt_w"/>
                                          </p:val>
                                        </p:tav>
                                      </p:tavLst>
                                    </p:anim>
                                    <p:anim calcmode="lin" valueType="num">
                                      <p:cBhvr>
                                        <p:cTn id="41" dur="500" fill="hold"/>
                                        <p:tgtEl>
                                          <p:spTgt spid="97"/>
                                        </p:tgtEl>
                                        <p:attrNameLst>
                                          <p:attrName>ppt_h</p:attrName>
                                        </p:attrNameLst>
                                      </p:cBhvr>
                                      <p:tavLst>
                                        <p:tav tm="0">
                                          <p:val>
                                            <p:strVal val="#ppt_h"/>
                                          </p:val>
                                        </p:tav>
                                        <p:tav tm="100000">
                                          <p:val>
                                            <p:strVal val="#ppt_h"/>
                                          </p:val>
                                        </p:tav>
                                      </p:tavLst>
                                    </p:anim>
                                  </p:childTnLst>
                                </p:cTn>
                              </p:par>
                              <p:par>
                                <p:cTn id="42" presetID="17" presetClass="entr" presetSubtype="8" fill="hold" grpId="0" nodeType="withEffect">
                                  <p:stCondLst>
                                    <p:cond delay="0"/>
                                  </p:stCondLst>
                                  <p:childTnLst>
                                    <p:set>
                                      <p:cBhvr>
                                        <p:cTn id="43" dur="1" fill="hold">
                                          <p:stCondLst>
                                            <p:cond delay="0"/>
                                          </p:stCondLst>
                                        </p:cTn>
                                        <p:tgtEl>
                                          <p:spTgt spid="95"/>
                                        </p:tgtEl>
                                        <p:attrNameLst>
                                          <p:attrName>style.visibility</p:attrName>
                                        </p:attrNameLst>
                                      </p:cBhvr>
                                      <p:to>
                                        <p:strVal val="visible"/>
                                      </p:to>
                                    </p:set>
                                    <p:anim calcmode="lin" valueType="num">
                                      <p:cBhvr>
                                        <p:cTn id="44" dur="500" fill="hold"/>
                                        <p:tgtEl>
                                          <p:spTgt spid="95"/>
                                        </p:tgtEl>
                                        <p:attrNameLst>
                                          <p:attrName>ppt_x</p:attrName>
                                        </p:attrNameLst>
                                      </p:cBhvr>
                                      <p:tavLst>
                                        <p:tav tm="0">
                                          <p:val>
                                            <p:strVal val="#ppt_x-#ppt_w/2"/>
                                          </p:val>
                                        </p:tav>
                                        <p:tav tm="100000">
                                          <p:val>
                                            <p:strVal val="#ppt_x"/>
                                          </p:val>
                                        </p:tav>
                                      </p:tavLst>
                                    </p:anim>
                                    <p:anim calcmode="lin" valueType="num">
                                      <p:cBhvr>
                                        <p:cTn id="45" dur="500" fill="hold"/>
                                        <p:tgtEl>
                                          <p:spTgt spid="95"/>
                                        </p:tgtEl>
                                        <p:attrNameLst>
                                          <p:attrName>ppt_y</p:attrName>
                                        </p:attrNameLst>
                                      </p:cBhvr>
                                      <p:tavLst>
                                        <p:tav tm="0">
                                          <p:val>
                                            <p:strVal val="#ppt_y"/>
                                          </p:val>
                                        </p:tav>
                                        <p:tav tm="100000">
                                          <p:val>
                                            <p:strVal val="#ppt_y"/>
                                          </p:val>
                                        </p:tav>
                                      </p:tavLst>
                                    </p:anim>
                                    <p:anim calcmode="lin" valueType="num">
                                      <p:cBhvr>
                                        <p:cTn id="46" dur="500" fill="hold"/>
                                        <p:tgtEl>
                                          <p:spTgt spid="95"/>
                                        </p:tgtEl>
                                        <p:attrNameLst>
                                          <p:attrName>ppt_w</p:attrName>
                                        </p:attrNameLst>
                                      </p:cBhvr>
                                      <p:tavLst>
                                        <p:tav tm="0">
                                          <p:val>
                                            <p:fltVal val="0"/>
                                          </p:val>
                                        </p:tav>
                                        <p:tav tm="100000">
                                          <p:val>
                                            <p:strVal val="#ppt_w"/>
                                          </p:val>
                                        </p:tav>
                                      </p:tavLst>
                                    </p:anim>
                                    <p:anim calcmode="lin" valueType="num">
                                      <p:cBhvr>
                                        <p:cTn id="47" dur="500" fill="hold"/>
                                        <p:tgtEl>
                                          <p:spTgt spid="95"/>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8" fill="hold" grpId="0" nodeType="clickEffect">
                                  <p:stCondLst>
                                    <p:cond delay="0"/>
                                  </p:stCondLst>
                                  <p:childTnLst>
                                    <p:set>
                                      <p:cBhvr>
                                        <p:cTn id="51" dur="1" fill="hold">
                                          <p:stCondLst>
                                            <p:cond delay="0"/>
                                          </p:stCondLst>
                                        </p:cTn>
                                        <p:tgtEl>
                                          <p:spTgt spid="94"/>
                                        </p:tgtEl>
                                        <p:attrNameLst>
                                          <p:attrName>style.visibility</p:attrName>
                                        </p:attrNameLst>
                                      </p:cBhvr>
                                      <p:to>
                                        <p:strVal val="visible"/>
                                      </p:to>
                                    </p:set>
                                    <p:anim calcmode="lin" valueType="num">
                                      <p:cBhvr>
                                        <p:cTn id="52" dur="500" fill="hold"/>
                                        <p:tgtEl>
                                          <p:spTgt spid="94"/>
                                        </p:tgtEl>
                                        <p:attrNameLst>
                                          <p:attrName>ppt_x</p:attrName>
                                        </p:attrNameLst>
                                      </p:cBhvr>
                                      <p:tavLst>
                                        <p:tav tm="0">
                                          <p:val>
                                            <p:strVal val="#ppt_x-#ppt_w/2"/>
                                          </p:val>
                                        </p:tav>
                                        <p:tav tm="100000">
                                          <p:val>
                                            <p:strVal val="#ppt_x"/>
                                          </p:val>
                                        </p:tav>
                                      </p:tavLst>
                                    </p:anim>
                                    <p:anim calcmode="lin" valueType="num">
                                      <p:cBhvr>
                                        <p:cTn id="53" dur="500" fill="hold"/>
                                        <p:tgtEl>
                                          <p:spTgt spid="94"/>
                                        </p:tgtEl>
                                        <p:attrNameLst>
                                          <p:attrName>ppt_y</p:attrName>
                                        </p:attrNameLst>
                                      </p:cBhvr>
                                      <p:tavLst>
                                        <p:tav tm="0">
                                          <p:val>
                                            <p:strVal val="#ppt_y"/>
                                          </p:val>
                                        </p:tav>
                                        <p:tav tm="100000">
                                          <p:val>
                                            <p:strVal val="#ppt_y"/>
                                          </p:val>
                                        </p:tav>
                                      </p:tavLst>
                                    </p:anim>
                                    <p:anim calcmode="lin" valueType="num">
                                      <p:cBhvr>
                                        <p:cTn id="54" dur="500" fill="hold"/>
                                        <p:tgtEl>
                                          <p:spTgt spid="94"/>
                                        </p:tgtEl>
                                        <p:attrNameLst>
                                          <p:attrName>ppt_w</p:attrName>
                                        </p:attrNameLst>
                                      </p:cBhvr>
                                      <p:tavLst>
                                        <p:tav tm="0">
                                          <p:val>
                                            <p:fltVal val="0"/>
                                          </p:val>
                                        </p:tav>
                                        <p:tav tm="100000">
                                          <p:val>
                                            <p:strVal val="#ppt_w"/>
                                          </p:val>
                                        </p:tav>
                                      </p:tavLst>
                                    </p:anim>
                                    <p:anim calcmode="lin" valueType="num">
                                      <p:cBhvr>
                                        <p:cTn id="55" dur="500" fill="hold"/>
                                        <p:tgtEl>
                                          <p:spTgt spid="94"/>
                                        </p:tgtEl>
                                        <p:attrNameLst>
                                          <p:attrName>ppt_h</p:attrName>
                                        </p:attrNameLst>
                                      </p:cBhvr>
                                      <p:tavLst>
                                        <p:tav tm="0">
                                          <p:val>
                                            <p:strVal val="#ppt_h"/>
                                          </p:val>
                                        </p:tav>
                                        <p:tav tm="100000">
                                          <p:val>
                                            <p:strVal val="#ppt_h"/>
                                          </p:val>
                                        </p:tav>
                                      </p:tavLst>
                                    </p:anim>
                                  </p:childTnLst>
                                </p:cTn>
                              </p:par>
                              <p:par>
                                <p:cTn id="56" presetID="17" presetClass="entr" presetSubtype="8" fill="hold" grpId="0" nodeType="withEffect">
                                  <p:stCondLst>
                                    <p:cond delay="0"/>
                                  </p:stCondLst>
                                  <p:childTnLst>
                                    <p:set>
                                      <p:cBhvr>
                                        <p:cTn id="57" dur="1" fill="hold">
                                          <p:stCondLst>
                                            <p:cond delay="0"/>
                                          </p:stCondLst>
                                        </p:cTn>
                                        <p:tgtEl>
                                          <p:spTgt spid="93"/>
                                        </p:tgtEl>
                                        <p:attrNameLst>
                                          <p:attrName>style.visibility</p:attrName>
                                        </p:attrNameLst>
                                      </p:cBhvr>
                                      <p:to>
                                        <p:strVal val="visible"/>
                                      </p:to>
                                    </p:set>
                                    <p:anim calcmode="lin" valueType="num">
                                      <p:cBhvr>
                                        <p:cTn id="58" dur="500" fill="hold"/>
                                        <p:tgtEl>
                                          <p:spTgt spid="93"/>
                                        </p:tgtEl>
                                        <p:attrNameLst>
                                          <p:attrName>ppt_x</p:attrName>
                                        </p:attrNameLst>
                                      </p:cBhvr>
                                      <p:tavLst>
                                        <p:tav tm="0">
                                          <p:val>
                                            <p:strVal val="#ppt_x-#ppt_w/2"/>
                                          </p:val>
                                        </p:tav>
                                        <p:tav tm="100000">
                                          <p:val>
                                            <p:strVal val="#ppt_x"/>
                                          </p:val>
                                        </p:tav>
                                      </p:tavLst>
                                    </p:anim>
                                    <p:anim calcmode="lin" valueType="num">
                                      <p:cBhvr>
                                        <p:cTn id="59" dur="500" fill="hold"/>
                                        <p:tgtEl>
                                          <p:spTgt spid="93"/>
                                        </p:tgtEl>
                                        <p:attrNameLst>
                                          <p:attrName>ppt_y</p:attrName>
                                        </p:attrNameLst>
                                      </p:cBhvr>
                                      <p:tavLst>
                                        <p:tav tm="0">
                                          <p:val>
                                            <p:strVal val="#ppt_y"/>
                                          </p:val>
                                        </p:tav>
                                        <p:tav tm="100000">
                                          <p:val>
                                            <p:strVal val="#ppt_y"/>
                                          </p:val>
                                        </p:tav>
                                      </p:tavLst>
                                    </p:anim>
                                    <p:anim calcmode="lin" valueType="num">
                                      <p:cBhvr>
                                        <p:cTn id="60" dur="500" fill="hold"/>
                                        <p:tgtEl>
                                          <p:spTgt spid="93"/>
                                        </p:tgtEl>
                                        <p:attrNameLst>
                                          <p:attrName>ppt_w</p:attrName>
                                        </p:attrNameLst>
                                      </p:cBhvr>
                                      <p:tavLst>
                                        <p:tav tm="0">
                                          <p:val>
                                            <p:fltVal val="0"/>
                                          </p:val>
                                        </p:tav>
                                        <p:tav tm="100000">
                                          <p:val>
                                            <p:strVal val="#ppt_w"/>
                                          </p:val>
                                        </p:tav>
                                      </p:tavLst>
                                    </p:anim>
                                    <p:anim calcmode="lin" valueType="num">
                                      <p:cBhvr>
                                        <p:cTn id="61" dur="500" fill="hold"/>
                                        <p:tgtEl>
                                          <p:spTgt spid="93"/>
                                        </p:tgtEl>
                                        <p:attrNameLst>
                                          <p:attrName>ppt_h</p:attrName>
                                        </p:attrNameLst>
                                      </p:cBhvr>
                                      <p:tavLst>
                                        <p:tav tm="0">
                                          <p:val>
                                            <p:strVal val="#ppt_h"/>
                                          </p:val>
                                        </p:tav>
                                        <p:tav tm="100000">
                                          <p:val>
                                            <p:strVal val="#ppt_h"/>
                                          </p:val>
                                        </p:tav>
                                      </p:tavLst>
                                    </p:anim>
                                  </p:childTnLst>
                                </p:cTn>
                              </p:par>
                              <p:par>
                                <p:cTn id="62" presetID="17" presetClass="entr" presetSubtype="8" fill="hold" grpId="0" nodeType="withEffect">
                                  <p:stCondLst>
                                    <p:cond delay="0"/>
                                  </p:stCondLst>
                                  <p:childTnLst>
                                    <p:set>
                                      <p:cBhvr>
                                        <p:cTn id="63" dur="1" fill="hold">
                                          <p:stCondLst>
                                            <p:cond delay="0"/>
                                          </p:stCondLst>
                                        </p:cTn>
                                        <p:tgtEl>
                                          <p:spTgt spid="92"/>
                                        </p:tgtEl>
                                        <p:attrNameLst>
                                          <p:attrName>style.visibility</p:attrName>
                                        </p:attrNameLst>
                                      </p:cBhvr>
                                      <p:to>
                                        <p:strVal val="visible"/>
                                      </p:to>
                                    </p:set>
                                    <p:anim calcmode="lin" valueType="num">
                                      <p:cBhvr>
                                        <p:cTn id="64" dur="500" fill="hold"/>
                                        <p:tgtEl>
                                          <p:spTgt spid="92"/>
                                        </p:tgtEl>
                                        <p:attrNameLst>
                                          <p:attrName>ppt_x</p:attrName>
                                        </p:attrNameLst>
                                      </p:cBhvr>
                                      <p:tavLst>
                                        <p:tav tm="0">
                                          <p:val>
                                            <p:strVal val="#ppt_x-#ppt_w/2"/>
                                          </p:val>
                                        </p:tav>
                                        <p:tav tm="100000">
                                          <p:val>
                                            <p:strVal val="#ppt_x"/>
                                          </p:val>
                                        </p:tav>
                                      </p:tavLst>
                                    </p:anim>
                                    <p:anim calcmode="lin" valueType="num">
                                      <p:cBhvr>
                                        <p:cTn id="65" dur="500" fill="hold"/>
                                        <p:tgtEl>
                                          <p:spTgt spid="92"/>
                                        </p:tgtEl>
                                        <p:attrNameLst>
                                          <p:attrName>ppt_y</p:attrName>
                                        </p:attrNameLst>
                                      </p:cBhvr>
                                      <p:tavLst>
                                        <p:tav tm="0">
                                          <p:val>
                                            <p:strVal val="#ppt_y"/>
                                          </p:val>
                                        </p:tav>
                                        <p:tav tm="100000">
                                          <p:val>
                                            <p:strVal val="#ppt_y"/>
                                          </p:val>
                                        </p:tav>
                                      </p:tavLst>
                                    </p:anim>
                                    <p:anim calcmode="lin" valueType="num">
                                      <p:cBhvr>
                                        <p:cTn id="66" dur="500" fill="hold"/>
                                        <p:tgtEl>
                                          <p:spTgt spid="92"/>
                                        </p:tgtEl>
                                        <p:attrNameLst>
                                          <p:attrName>ppt_w</p:attrName>
                                        </p:attrNameLst>
                                      </p:cBhvr>
                                      <p:tavLst>
                                        <p:tav tm="0">
                                          <p:val>
                                            <p:fltVal val="0"/>
                                          </p:val>
                                        </p:tav>
                                        <p:tav tm="100000">
                                          <p:val>
                                            <p:strVal val="#ppt_w"/>
                                          </p:val>
                                        </p:tav>
                                      </p:tavLst>
                                    </p:anim>
                                    <p:anim calcmode="lin" valueType="num">
                                      <p:cBhvr>
                                        <p:cTn id="67" dur="500" fill="hold"/>
                                        <p:tgtEl>
                                          <p:spTgt spid="92"/>
                                        </p:tgtEl>
                                        <p:attrNameLst>
                                          <p:attrName>ppt_h</p:attrName>
                                        </p:attrNameLst>
                                      </p:cBhvr>
                                      <p:tavLst>
                                        <p:tav tm="0">
                                          <p:val>
                                            <p:strVal val="#ppt_h"/>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30" presetClass="entr" presetSubtype="0" fill="hold" grpId="0" nodeType="clickEffect">
                                  <p:stCondLst>
                                    <p:cond delay="0"/>
                                  </p:stCondLst>
                                  <p:childTnLst>
                                    <p:set>
                                      <p:cBhvr>
                                        <p:cTn id="71" dur="1" fill="hold">
                                          <p:stCondLst>
                                            <p:cond delay="0"/>
                                          </p:stCondLst>
                                        </p:cTn>
                                        <p:tgtEl>
                                          <p:spTgt spid="103"/>
                                        </p:tgtEl>
                                        <p:attrNameLst>
                                          <p:attrName>style.visibility</p:attrName>
                                        </p:attrNameLst>
                                      </p:cBhvr>
                                      <p:to>
                                        <p:strVal val="visible"/>
                                      </p:to>
                                    </p:set>
                                    <p:animEffect transition="in" filter="fade">
                                      <p:cBhvr>
                                        <p:cTn id="72" dur="800" decel="100000"/>
                                        <p:tgtEl>
                                          <p:spTgt spid="103"/>
                                        </p:tgtEl>
                                      </p:cBhvr>
                                    </p:animEffect>
                                    <p:anim calcmode="lin" valueType="num">
                                      <p:cBhvr>
                                        <p:cTn id="73" dur="800" decel="100000" fill="hold"/>
                                        <p:tgtEl>
                                          <p:spTgt spid="103"/>
                                        </p:tgtEl>
                                        <p:attrNameLst>
                                          <p:attrName>style.rotation</p:attrName>
                                        </p:attrNameLst>
                                      </p:cBhvr>
                                      <p:tavLst>
                                        <p:tav tm="0">
                                          <p:val>
                                            <p:fltVal val="-90"/>
                                          </p:val>
                                        </p:tav>
                                        <p:tav tm="100000">
                                          <p:val>
                                            <p:fltVal val="0"/>
                                          </p:val>
                                        </p:tav>
                                      </p:tavLst>
                                    </p:anim>
                                    <p:anim calcmode="lin" valueType="num">
                                      <p:cBhvr>
                                        <p:cTn id="74" dur="800" decel="100000" fill="hold"/>
                                        <p:tgtEl>
                                          <p:spTgt spid="103"/>
                                        </p:tgtEl>
                                        <p:attrNameLst>
                                          <p:attrName>ppt_x</p:attrName>
                                        </p:attrNameLst>
                                      </p:cBhvr>
                                      <p:tavLst>
                                        <p:tav tm="0">
                                          <p:val>
                                            <p:strVal val="#ppt_x+0.4"/>
                                          </p:val>
                                        </p:tav>
                                        <p:tav tm="100000">
                                          <p:val>
                                            <p:strVal val="#ppt_x-0.05"/>
                                          </p:val>
                                        </p:tav>
                                      </p:tavLst>
                                    </p:anim>
                                    <p:anim calcmode="lin" valueType="num">
                                      <p:cBhvr>
                                        <p:cTn id="75" dur="800" decel="100000" fill="hold"/>
                                        <p:tgtEl>
                                          <p:spTgt spid="103"/>
                                        </p:tgtEl>
                                        <p:attrNameLst>
                                          <p:attrName>ppt_y</p:attrName>
                                        </p:attrNameLst>
                                      </p:cBhvr>
                                      <p:tavLst>
                                        <p:tav tm="0">
                                          <p:val>
                                            <p:strVal val="#ppt_y-0.4"/>
                                          </p:val>
                                        </p:tav>
                                        <p:tav tm="100000">
                                          <p:val>
                                            <p:strVal val="#ppt_y+0.1"/>
                                          </p:val>
                                        </p:tav>
                                      </p:tavLst>
                                    </p:anim>
                                    <p:anim calcmode="lin" valueType="num">
                                      <p:cBhvr>
                                        <p:cTn id="76" dur="200" accel="100000" fill="hold">
                                          <p:stCondLst>
                                            <p:cond delay="800"/>
                                          </p:stCondLst>
                                        </p:cTn>
                                        <p:tgtEl>
                                          <p:spTgt spid="103"/>
                                        </p:tgtEl>
                                        <p:attrNameLst>
                                          <p:attrName>ppt_x</p:attrName>
                                        </p:attrNameLst>
                                      </p:cBhvr>
                                      <p:tavLst>
                                        <p:tav tm="0">
                                          <p:val>
                                            <p:strVal val="#ppt_x-0.05"/>
                                          </p:val>
                                        </p:tav>
                                        <p:tav tm="100000">
                                          <p:val>
                                            <p:strVal val="#ppt_x"/>
                                          </p:val>
                                        </p:tav>
                                      </p:tavLst>
                                    </p:anim>
                                    <p:anim calcmode="lin" valueType="num">
                                      <p:cBhvr>
                                        <p:cTn id="77" dur="200" accel="100000" fill="hold">
                                          <p:stCondLst>
                                            <p:cond delay="800"/>
                                          </p:stCondLst>
                                        </p:cTn>
                                        <p:tgtEl>
                                          <p:spTgt spid="103"/>
                                        </p:tgtEl>
                                        <p:attrNameLst>
                                          <p:attrName>ppt_y</p:attrName>
                                        </p:attrNameLst>
                                      </p:cBhvr>
                                      <p:tavLst>
                                        <p:tav tm="0">
                                          <p:val>
                                            <p:strVal val="#ppt_y+0.1"/>
                                          </p:val>
                                        </p:tav>
                                        <p:tav tm="100000">
                                          <p:val>
                                            <p:strVal val="#ppt_y"/>
                                          </p:val>
                                        </p:tav>
                                      </p:tavLst>
                                    </p:anim>
                                  </p:childTnLst>
                                </p:cTn>
                              </p:par>
                            </p:childTnLst>
                          </p:cTn>
                        </p:par>
                        <p:par>
                          <p:cTn id="78" fill="hold" nodeType="afterGroup">
                            <p:stCondLst>
                              <p:cond delay="1000"/>
                            </p:stCondLst>
                            <p:childTnLst>
                              <p:par>
                                <p:cTn id="79" presetID="30" presetClass="entr" presetSubtype="0" fill="hold" grpId="0" nodeType="afterEffect">
                                  <p:stCondLst>
                                    <p:cond delay="0"/>
                                  </p:stCondLst>
                                  <p:childTnLst>
                                    <p:set>
                                      <p:cBhvr>
                                        <p:cTn id="80" dur="1" fill="hold">
                                          <p:stCondLst>
                                            <p:cond delay="0"/>
                                          </p:stCondLst>
                                        </p:cTn>
                                        <p:tgtEl>
                                          <p:spTgt spid="104"/>
                                        </p:tgtEl>
                                        <p:attrNameLst>
                                          <p:attrName>style.visibility</p:attrName>
                                        </p:attrNameLst>
                                      </p:cBhvr>
                                      <p:to>
                                        <p:strVal val="visible"/>
                                      </p:to>
                                    </p:set>
                                    <p:animEffect transition="in" filter="fade">
                                      <p:cBhvr>
                                        <p:cTn id="81" dur="800" decel="100000"/>
                                        <p:tgtEl>
                                          <p:spTgt spid="104"/>
                                        </p:tgtEl>
                                      </p:cBhvr>
                                    </p:animEffect>
                                    <p:anim calcmode="lin" valueType="num">
                                      <p:cBhvr>
                                        <p:cTn id="82" dur="800" decel="100000" fill="hold"/>
                                        <p:tgtEl>
                                          <p:spTgt spid="104"/>
                                        </p:tgtEl>
                                        <p:attrNameLst>
                                          <p:attrName>style.rotation</p:attrName>
                                        </p:attrNameLst>
                                      </p:cBhvr>
                                      <p:tavLst>
                                        <p:tav tm="0">
                                          <p:val>
                                            <p:fltVal val="-90"/>
                                          </p:val>
                                        </p:tav>
                                        <p:tav tm="100000">
                                          <p:val>
                                            <p:fltVal val="0"/>
                                          </p:val>
                                        </p:tav>
                                      </p:tavLst>
                                    </p:anim>
                                    <p:anim calcmode="lin" valueType="num">
                                      <p:cBhvr>
                                        <p:cTn id="83" dur="800" decel="100000" fill="hold"/>
                                        <p:tgtEl>
                                          <p:spTgt spid="104"/>
                                        </p:tgtEl>
                                        <p:attrNameLst>
                                          <p:attrName>ppt_x</p:attrName>
                                        </p:attrNameLst>
                                      </p:cBhvr>
                                      <p:tavLst>
                                        <p:tav tm="0">
                                          <p:val>
                                            <p:strVal val="#ppt_x+0.4"/>
                                          </p:val>
                                        </p:tav>
                                        <p:tav tm="100000">
                                          <p:val>
                                            <p:strVal val="#ppt_x-0.05"/>
                                          </p:val>
                                        </p:tav>
                                      </p:tavLst>
                                    </p:anim>
                                    <p:anim calcmode="lin" valueType="num">
                                      <p:cBhvr>
                                        <p:cTn id="84" dur="800" decel="100000" fill="hold"/>
                                        <p:tgtEl>
                                          <p:spTgt spid="104"/>
                                        </p:tgtEl>
                                        <p:attrNameLst>
                                          <p:attrName>ppt_y</p:attrName>
                                        </p:attrNameLst>
                                      </p:cBhvr>
                                      <p:tavLst>
                                        <p:tav tm="0">
                                          <p:val>
                                            <p:strVal val="#ppt_y-0.4"/>
                                          </p:val>
                                        </p:tav>
                                        <p:tav tm="100000">
                                          <p:val>
                                            <p:strVal val="#ppt_y+0.1"/>
                                          </p:val>
                                        </p:tav>
                                      </p:tavLst>
                                    </p:anim>
                                    <p:anim calcmode="lin" valueType="num">
                                      <p:cBhvr>
                                        <p:cTn id="85" dur="200" accel="100000" fill="hold">
                                          <p:stCondLst>
                                            <p:cond delay="800"/>
                                          </p:stCondLst>
                                        </p:cTn>
                                        <p:tgtEl>
                                          <p:spTgt spid="104"/>
                                        </p:tgtEl>
                                        <p:attrNameLst>
                                          <p:attrName>ppt_x</p:attrName>
                                        </p:attrNameLst>
                                      </p:cBhvr>
                                      <p:tavLst>
                                        <p:tav tm="0">
                                          <p:val>
                                            <p:strVal val="#ppt_x-0.05"/>
                                          </p:val>
                                        </p:tav>
                                        <p:tav tm="100000">
                                          <p:val>
                                            <p:strVal val="#ppt_x"/>
                                          </p:val>
                                        </p:tav>
                                      </p:tavLst>
                                    </p:anim>
                                    <p:anim calcmode="lin" valueType="num">
                                      <p:cBhvr>
                                        <p:cTn id="86" dur="200" accel="100000" fill="hold">
                                          <p:stCondLst>
                                            <p:cond delay="800"/>
                                          </p:stCondLst>
                                        </p:cTn>
                                        <p:tgtEl>
                                          <p:spTgt spid="104"/>
                                        </p:tgtEl>
                                        <p:attrNameLst>
                                          <p:attrName>ppt_y</p:attrName>
                                        </p:attrNameLst>
                                      </p:cBhvr>
                                      <p:tavLst>
                                        <p:tav tm="0">
                                          <p:val>
                                            <p:strVal val="#ppt_y+0.1"/>
                                          </p:val>
                                        </p:tav>
                                        <p:tav tm="100000">
                                          <p:val>
                                            <p:strVal val="#ppt_y"/>
                                          </p:val>
                                        </p:tav>
                                      </p:tavLst>
                                    </p:anim>
                                  </p:childTnLst>
                                </p:cTn>
                              </p:par>
                            </p:childTnLst>
                          </p:cTn>
                        </p:par>
                        <p:par>
                          <p:cTn id="87" fill="hold" nodeType="afterGroup">
                            <p:stCondLst>
                              <p:cond delay="2000"/>
                            </p:stCondLst>
                            <p:childTnLst>
                              <p:par>
                                <p:cTn id="88" presetID="30" presetClass="entr" presetSubtype="0" fill="hold" grpId="0" nodeType="afterEffect">
                                  <p:stCondLst>
                                    <p:cond delay="0"/>
                                  </p:stCondLst>
                                  <p:childTnLst>
                                    <p:set>
                                      <p:cBhvr>
                                        <p:cTn id="89" dur="1" fill="hold">
                                          <p:stCondLst>
                                            <p:cond delay="0"/>
                                          </p:stCondLst>
                                        </p:cTn>
                                        <p:tgtEl>
                                          <p:spTgt spid="105"/>
                                        </p:tgtEl>
                                        <p:attrNameLst>
                                          <p:attrName>style.visibility</p:attrName>
                                        </p:attrNameLst>
                                      </p:cBhvr>
                                      <p:to>
                                        <p:strVal val="visible"/>
                                      </p:to>
                                    </p:set>
                                    <p:animEffect transition="in" filter="fade">
                                      <p:cBhvr>
                                        <p:cTn id="90" dur="800" decel="100000"/>
                                        <p:tgtEl>
                                          <p:spTgt spid="105"/>
                                        </p:tgtEl>
                                      </p:cBhvr>
                                    </p:animEffect>
                                    <p:anim calcmode="lin" valueType="num">
                                      <p:cBhvr>
                                        <p:cTn id="91" dur="800" decel="100000" fill="hold"/>
                                        <p:tgtEl>
                                          <p:spTgt spid="105"/>
                                        </p:tgtEl>
                                        <p:attrNameLst>
                                          <p:attrName>style.rotation</p:attrName>
                                        </p:attrNameLst>
                                      </p:cBhvr>
                                      <p:tavLst>
                                        <p:tav tm="0">
                                          <p:val>
                                            <p:fltVal val="-90"/>
                                          </p:val>
                                        </p:tav>
                                        <p:tav tm="100000">
                                          <p:val>
                                            <p:fltVal val="0"/>
                                          </p:val>
                                        </p:tav>
                                      </p:tavLst>
                                    </p:anim>
                                    <p:anim calcmode="lin" valueType="num">
                                      <p:cBhvr>
                                        <p:cTn id="92" dur="800" decel="100000" fill="hold"/>
                                        <p:tgtEl>
                                          <p:spTgt spid="105"/>
                                        </p:tgtEl>
                                        <p:attrNameLst>
                                          <p:attrName>ppt_x</p:attrName>
                                        </p:attrNameLst>
                                      </p:cBhvr>
                                      <p:tavLst>
                                        <p:tav tm="0">
                                          <p:val>
                                            <p:strVal val="#ppt_x+0.4"/>
                                          </p:val>
                                        </p:tav>
                                        <p:tav tm="100000">
                                          <p:val>
                                            <p:strVal val="#ppt_x-0.05"/>
                                          </p:val>
                                        </p:tav>
                                      </p:tavLst>
                                    </p:anim>
                                    <p:anim calcmode="lin" valueType="num">
                                      <p:cBhvr>
                                        <p:cTn id="93" dur="800" decel="100000" fill="hold"/>
                                        <p:tgtEl>
                                          <p:spTgt spid="105"/>
                                        </p:tgtEl>
                                        <p:attrNameLst>
                                          <p:attrName>ppt_y</p:attrName>
                                        </p:attrNameLst>
                                      </p:cBhvr>
                                      <p:tavLst>
                                        <p:tav tm="0">
                                          <p:val>
                                            <p:strVal val="#ppt_y-0.4"/>
                                          </p:val>
                                        </p:tav>
                                        <p:tav tm="100000">
                                          <p:val>
                                            <p:strVal val="#ppt_y+0.1"/>
                                          </p:val>
                                        </p:tav>
                                      </p:tavLst>
                                    </p:anim>
                                    <p:anim calcmode="lin" valueType="num">
                                      <p:cBhvr>
                                        <p:cTn id="94" dur="200" accel="100000" fill="hold">
                                          <p:stCondLst>
                                            <p:cond delay="800"/>
                                          </p:stCondLst>
                                        </p:cTn>
                                        <p:tgtEl>
                                          <p:spTgt spid="105"/>
                                        </p:tgtEl>
                                        <p:attrNameLst>
                                          <p:attrName>ppt_x</p:attrName>
                                        </p:attrNameLst>
                                      </p:cBhvr>
                                      <p:tavLst>
                                        <p:tav tm="0">
                                          <p:val>
                                            <p:strVal val="#ppt_x-0.05"/>
                                          </p:val>
                                        </p:tav>
                                        <p:tav tm="100000">
                                          <p:val>
                                            <p:strVal val="#ppt_x"/>
                                          </p:val>
                                        </p:tav>
                                      </p:tavLst>
                                    </p:anim>
                                    <p:anim calcmode="lin" valueType="num">
                                      <p:cBhvr>
                                        <p:cTn id="95" dur="200" accel="100000" fill="hold">
                                          <p:stCondLst>
                                            <p:cond delay="800"/>
                                          </p:stCondLst>
                                        </p:cTn>
                                        <p:tgtEl>
                                          <p:spTgt spid="105"/>
                                        </p:tgtEl>
                                        <p:attrNameLst>
                                          <p:attrName>ppt_y</p:attrName>
                                        </p:attrNameLst>
                                      </p:cBhvr>
                                      <p:tavLst>
                                        <p:tav tm="0">
                                          <p:val>
                                            <p:strVal val="#ppt_y+0.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2" presetClass="exit" presetSubtype="8" fill="hold" grpId="1" nodeType="clickEffect">
                                  <p:stCondLst>
                                    <p:cond delay="0"/>
                                  </p:stCondLst>
                                  <p:childTnLst>
                                    <p:animEffect transition="out" filter="wipe(left)">
                                      <p:cBhvr>
                                        <p:cTn id="99" dur="500"/>
                                        <p:tgtEl>
                                          <p:spTgt spid="104"/>
                                        </p:tgtEl>
                                      </p:cBhvr>
                                    </p:animEffect>
                                    <p:set>
                                      <p:cBhvr>
                                        <p:cTn id="100" dur="1" fill="hold">
                                          <p:stCondLst>
                                            <p:cond delay="499"/>
                                          </p:stCondLst>
                                        </p:cTn>
                                        <p:tgtEl>
                                          <p:spTgt spid="104"/>
                                        </p:tgtEl>
                                        <p:attrNameLst>
                                          <p:attrName>style.visibility</p:attrName>
                                        </p:attrNameLst>
                                      </p:cBhvr>
                                      <p:to>
                                        <p:strVal val="hidden"/>
                                      </p:to>
                                    </p:set>
                                  </p:childTnLst>
                                </p:cTn>
                              </p:par>
                            </p:childTnLst>
                          </p:cTn>
                        </p:par>
                        <p:par>
                          <p:cTn id="101" fill="hold">
                            <p:stCondLst>
                              <p:cond delay="500"/>
                            </p:stCondLst>
                            <p:childTnLst>
                              <p:par>
                                <p:cTn id="102" presetID="22" presetClass="exit" presetSubtype="8" fill="hold" grpId="1" nodeType="afterEffect">
                                  <p:stCondLst>
                                    <p:cond delay="0"/>
                                  </p:stCondLst>
                                  <p:childTnLst>
                                    <p:animEffect transition="out" filter="wipe(left)">
                                      <p:cBhvr>
                                        <p:cTn id="103" dur="500"/>
                                        <p:tgtEl>
                                          <p:spTgt spid="105"/>
                                        </p:tgtEl>
                                      </p:cBhvr>
                                    </p:animEffect>
                                    <p:set>
                                      <p:cBhvr>
                                        <p:cTn id="104" dur="1" fill="hold">
                                          <p:stCondLst>
                                            <p:cond delay="499"/>
                                          </p:stCondLst>
                                        </p:cTn>
                                        <p:tgtEl>
                                          <p:spTgt spid="1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animBg="1"/>
      <p:bldP spid="94" grpId="0" animBg="1"/>
      <p:bldP spid="95" grpId="0" animBg="1"/>
      <p:bldP spid="96" grpId="0" animBg="1"/>
      <p:bldP spid="97" grpId="0" animBg="1"/>
      <p:bldP spid="98" grpId="0" animBg="1"/>
      <p:bldP spid="99" grpId="0" animBg="1"/>
      <p:bldP spid="100" grpId="0" animBg="1"/>
      <p:bldP spid="102" grpId="0" animBg="1"/>
      <p:bldP spid="103" grpId="0" animBg="1"/>
      <p:bldP spid="104" grpId="0" animBg="1"/>
      <p:bldP spid="104" grpId="1" animBg="1"/>
      <p:bldP spid="105" grpId="0" animBg="1"/>
      <p:bldP spid="105"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smtClean="0"/>
              <a:t>使用</a:t>
            </a:r>
            <a:r>
              <a:rPr lang="en-US" altLang="zh-CN" smtClean="0"/>
              <a:t>HAVING</a:t>
            </a:r>
            <a:r>
              <a:rPr lang="zh-CN" altLang="en-US" smtClean="0"/>
              <a:t>子句</a:t>
            </a:r>
            <a:endParaRPr lang="zh-CN" altLang="en-US"/>
          </a:p>
        </p:txBody>
      </p:sp>
      <p:sp>
        <p:nvSpPr>
          <p:cNvPr id="64515" name="Rectangle 3"/>
          <p:cNvSpPr>
            <a:spLocks noGrp="1" noChangeArrowheads="1"/>
          </p:cNvSpPr>
          <p:nvPr>
            <p:ph idx="1"/>
          </p:nvPr>
        </p:nvSpPr>
        <p:spPr/>
        <p:txBody>
          <a:bodyPr/>
          <a:lstStyle/>
          <a:p>
            <a:r>
              <a:rPr lang="zh-CN" altLang="en-US" smtClean="0"/>
              <a:t>用于指定组或聚合的搜索条件</a:t>
            </a:r>
          </a:p>
          <a:p>
            <a:r>
              <a:rPr lang="en-US" altLang="zh-CN" smtClean="0"/>
              <a:t>HAVING</a:t>
            </a:r>
            <a:r>
              <a:rPr lang="zh-CN" altLang="en-US" smtClean="0"/>
              <a:t>一般建议和</a:t>
            </a:r>
            <a:r>
              <a:rPr lang="en-US" altLang="zh-CN" smtClean="0"/>
              <a:t>GROUP BY</a:t>
            </a:r>
            <a:r>
              <a:rPr lang="zh-CN" altLang="en-US" smtClean="0"/>
              <a:t>子句一起使用，对分组结果集进行进一步附加筛选</a:t>
            </a:r>
          </a:p>
          <a:p>
            <a:r>
              <a:rPr lang="en-US" altLang="zh-CN" smtClean="0"/>
              <a:t>HAVING</a:t>
            </a:r>
            <a:r>
              <a:rPr lang="zh-CN" altLang="en-US" smtClean="0"/>
              <a:t>子句一般都要结合聚合函数给出组筛选条件</a:t>
            </a:r>
          </a:p>
          <a:p>
            <a:endParaRPr lang="zh-CN" altLang="en-US"/>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4165161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dirty="0" smtClean="0"/>
              <a:t>问题解决</a:t>
            </a:r>
            <a:endParaRPr lang="zh-CN" altLang="en-US" dirty="0"/>
          </a:p>
        </p:txBody>
      </p:sp>
      <p:sp>
        <p:nvSpPr>
          <p:cNvPr id="65539" name="Rectangle 3"/>
          <p:cNvSpPr>
            <a:spLocks noGrp="1" noChangeArrowheads="1"/>
          </p:cNvSpPr>
          <p:nvPr>
            <p:ph idx="1"/>
          </p:nvPr>
        </p:nvSpPr>
        <p:spPr/>
        <p:txBody>
          <a:bodyPr>
            <a:normAutofit/>
          </a:bodyPr>
          <a:lstStyle/>
          <a:p>
            <a:r>
              <a:rPr lang="zh-CN" altLang="en-US" dirty="0" smtClean="0"/>
              <a:t>例</a:t>
            </a:r>
            <a:r>
              <a:rPr lang="en-US" altLang="zh-CN" dirty="0" smtClean="0"/>
              <a:t>5-37 </a:t>
            </a:r>
            <a:r>
              <a:rPr lang="zh-CN" altLang="en-US" dirty="0" smtClean="0"/>
              <a:t>人数在</a:t>
            </a:r>
            <a:r>
              <a:rPr lang="en-US" altLang="zh-CN" dirty="0"/>
              <a:t>3</a:t>
            </a:r>
            <a:r>
              <a:rPr lang="zh-CN" altLang="en-US" dirty="0"/>
              <a:t>人以上的</a:t>
            </a:r>
            <a:r>
              <a:rPr lang="zh-CN" altLang="en-US" dirty="0" smtClean="0"/>
              <a:t>专业。</a:t>
            </a:r>
            <a:endParaRPr lang="en-US" altLang="zh-CN" dirty="0" smtClean="0"/>
          </a:p>
          <a:p>
            <a:pPr marL="324000" lvl="1" indent="0">
              <a:buNone/>
            </a:pPr>
            <a:r>
              <a:rPr lang="en-US" altLang="zh-CN" dirty="0"/>
              <a:t>SELECT </a:t>
            </a:r>
            <a:r>
              <a:rPr lang="en-US" altLang="zh-CN" dirty="0" err="1" smtClean="0"/>
              <a:t>Dept</a:t>
            </a:r>
            <a:r>
              <a:rPr lang="en-US" altLang="zh-CN" dirty="0" smtClean="0"/>
              <a:t> </a:t>
            </a:r>
            <a:r>
              <a:rPr lang="en-US" altLang="zh-CN" dirty="0"/>
              <a:t>AS </a:t>
            </a:r>
            <a:r>
              <a:rPr lang="zh-CN" altLang="en-US" dirty="0"/>
              <a:t>系别 </a:t>
            </a:r>
            <a:r>
              <a:rPr lang="en-US" altLang="zh-CN" dirty="0"/>
              <a:t>, COUNT(*) AS </a:t>
            </a:r>
            <a:r>
              <a:rPr lang="zh-CN" altLang="en-US" dirty="0"/>
              <a:t>人数 </a:t>
            </a:r>
          </a:p>
          <a:p>
            <a:pPr marL="324000" lvl="1" indent="0">
              <a:buNone/>
            </a:pPr>
            <a:r>
              <a:rPr lang="en-US" altLang="zh-CN" dirty="0"/>
              <a:t>FROM Student</a:t>
            </a:r>
          </a:p>
          <a:p>
            <a:pPr marL="324000" lvl="1" indent="0">
              <a:buNone/>
            </a:pPr>
            <a:r>
              <a:rPr lang="en-US" altLang="zh-CN" dirty="0"/>
              <a:t>GROUP BY </a:t>
            </a:r>
            <a:r>
              <a:rPr lang="en-US" altLang="zh-CN" dirty="0" err="1" smtClean="0"/>
              <a:t>Dept</a:t>
            </a:r>
            <a:endParaRPr lang="en-US" altLang="zh-CN" dirty="0"/>
          </a:p>
          <a:p>
            <a:pPr marL="324000" lvl="1" indent="0">
              <a:buNone/>
            </a:pPr>
            <a:r>
              <a:rPr lang="en-US" altLang="zh-CN" dirty="0" smtClean="0"/>
              <a:t>HAVING COUNT(*)&gt;3</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833220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smtClean="0"/>
              <a:t>HAVING</a:t>
            </a:r>
            <a:r>
              <a:rPr lang="zh-CN" altLang="en-US" smtClean="0"/>
              <a:t>子句示例</a:t>
            </a:r>
            <a:endParaRPr lang="zh-CN" altLang="en-US"/>
          </a:p>
        </p:txBody>
      </p:sp>
      <p:sp>
        <p:nvSpPr>
          <p:cNvPr id="65539" name="Rectangle 3"/>
          <p:cNvSpPr>
            <a:spLocks noGrp="1" noChangeArrowheads="1"/>
          </p:cNvSpPr>
          <p:nvPr>
            <p:ph idx="1"/>
          </p:nvPr>
        </p:nvSpPr>
        <p:spPr/>
        <p:txBody>
          <a:bodyPr>
            <a:normAutofit fontScale="92500" lnSpcReduction="10000"/>
          </a:bodyPr>
          <a:lstStyle/>
          <a:p>
            <a:r>
              <a:rPr lang="zh-CN" altLang="en-US" dirty="0" smtClean="0"/>
              <a:t>例</a:t>
            </a:r>
            <a:r>
              <a:rPr lang="en-US" altLang="zh-CN" dirty="0" smtClean="0"/>
              <a:t>5-38 </a:t>
            </a:r>
            <a:r>
              <a:rPr lang="zh-CN" altLang="en-US" dirty="0" smtClean="0"/>
              <a:t>查询选了</a:t>
            </a:r>
            <a:r>
              <a:rPr lang="en-US" altLang="zh-CN" dirty="0" smtClean="0"/>
              <a:t>3</a:t>
            </a:r>
            <a:r>
              <a:rPr lang="zh-CN" altLang="en-US" dirty="0" smtClean="0"/>
              <a:t>门以上课程的学生学号和选课门数</a:t>
            </a:r>
            <a:endParaRPr lang="en-US" altLang="zh-CN" dirty="0" smtClean="0"/>
          </a:p>
          <a:p>
            <a:pPr marL="324000" lvl="1" indent="0">
              <a:buNone/>
            </a:pPr>
            <a:r>
              <a:rPr lang="en-US" altLang="zh-CN" dirty="0" smtClean="0"/>
              <a:t>SELECT </a:t>
            </a:r>
            <a:r>
              <a:rPr lang="en-US" altLang="zh-CN" dirty="0" err="1" smtClean="0"/>
              <a:t>Sno</a:t>
            </a:r>
            <a:r>
              <a:rPr lang="en-US" altLang="zh-CN" dirty="0" smtClean="0"/>
              <a:t>, COUNT(*) FROM SC </a:t>
            </a:r>
          </a:p>
          <a:p>
            <a:pPr marL="324000" lvl="1" indent="0">
              <a:buNone/>
            </a:pPr>
            <a:r>
              <a:rPr lang="en-US" altLang="zh-CN" dirty="0" smtClean="0"/>
              <a:t>GROUP BY </a:t>
            </a:r>
            <a:r>
              <a:rPr lang="en-US" altLang="zh-CN" dirty="0" err="1" smtClean="0"/>
              <a:t>Sno</a:t>
            </a:r>
            <a:endParaRPr lang="en-US" altLang="zh-CN" dirty="0" smtClean="0"/>
          </a:p>
          <a:p>
            <a:pPr marL="324000" lvl="1" indent="0">
              <a:buNone/>
            </a:pPr>
            <a:r>
              <a:rPr lang="en-US" altLang="zh-CN" dirty="0" smtClean="0"/>
              <a:t>HAVING COUNT(*) &gt; 3 </a:t>
            </a:r>
          </a:p>
          <a:p>
            <a:r>
              <a:rPr lang="zh-CN" altLang="en-US" dirty="0" smtClean="0"/>
              <a:t>例</a:t>
            </a:r>
            <a:r>
              <a:rPr lang="en-US" altLang="zh-CN" dirty="0" smtClean="0"/>
              <a:t>5-39 </a:t>
            </a:r>
            <a:r>
              <a:rPr lang="zh-CN" altLang="en-US" dirty="0" smtClean="0"/>
              <a:t>查询选课门数大于等于</a:t>
            </a:r>
            <a:r>
              <a:rPr lang="en-US" altLang="zh-CN" dirty="0" smtClean="0"/>
              <a:t>4</a:t>
            </a:r>
            <a:r>
              <a:rPr lang="zh-CN" altLang="en-US" dirty="0" smtClean="0"/>
              <a:t>门的学生的平均成绩和选课门数</a:t>
            </a:r>
          </a:p>
          <a:p>
            <a:pPr marL="324000" lvl="1" indent="0">
              <a:buNone/>
            </a:pPr>
            <a:r>
              <a:rPr lang="en-US" altLang="zh-CN" dirty="0" smtClean="0"/>
              <a:t>SELECT </a:t>
            </a:r>
            <a:r>
              <a:rPr lang="en-US" altLang="zh-CN" dirty="0" err="1" smtClean="0"/>
              <a:t>Sno</a:t>
            </a:r>
            <a:r>
              <a:rPr lang="en-US" altLang="zh-CN" dirty="0" smtClean="0"/>
              <a:t>, AVG(Grade) </a:t>
            </a:r>
            <a:r>
              <a:rPr lang="zh-CN" altLang="en-US" dirty="0" smtClean="0"/>
              <a:t>平均成绩</a:t>
            </a:r>
            <a:r>
              <a:rPr lang="en-US" altLang="zh-CN" dirty="0" smtClean="0"/>
              <a:t>,  COUNT(*) </a:t>
            </a:r>
            <a:r>
              <a:rPr lang="zh-CN" altLang="en-US" dirty="0" smtClean="0"/>
              <a:t>修课门数</a:t>
            </a:r>
          </a:p>
          <a:p>
            <a:pPr marL="324000" lvl="1" indent="0">
              <a:buNone/>
            </a:pPr>
            <a:r>
              <a:rPr lang="en-US" altLang="zh-CN" dirty="0" smtClean="0"/>
              <a:t>FROM SC </a:t>
            </a:r>
          </a:p>
          <a:p>
            <a:pPr marL="324000" lvl="1" indent="0">
              <a:buNone/>
            </a:pPr>
            <a:r>
              <a:rPr lang="en-US" altLang="zh-CN" dirty="0" smtClean="0"/>
              <a:t>GROUP BY </a:t>
            </a:r>
            <a:r>
              <a:rPr lang="en-US" altLang="zh-CN" dirty="0" err="1" smtClean="0"/>
              <a:t>Sno</a:t>
            </a:r>
            <a:r>
              <a:rPr lang="en-US" altLang="zh-CN" dirty="0" smtClean="0"/>
              <a:t> </a:t>
            </a:r>
          </a:p>
          <a:p>
            <a:pPr marL="324000" lvl="1" indent="0">
              <a:buNone/>
            </a:pPr>
            <a:r>
              <a:rPr lang="en-US" altLang="zh-CN" dirty="0" smtClean="0"/>
              <a:t>HAVING COUNT(*) &gt;= 4 </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949810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smtClean="0"/>
              <a:t>注意</a:t>
            </a:r>
            <a:endParaRPr lang="zh-CN" altLang="en-US"/>
          </a:p>
        </p:txBody>
      </p:sp>
      <p:sp>
        <p:nvSpPr>
          <p:cNvPr id="66563" name="Rectangle 3"/>
          <p:cNvSpPr>
            <a:spLocks noGrp="1" noChangeArrowheads="1"/>
          </p:cNvSpPr>
          <p:nvPr>
            <p:ph idx="1"/>
          </p:nvPr>
        </p:nvSpPr>
        <p:spPr/>
        <p:txBody>
          <a:bodyPr/>
          <a:lstStyle/>
          <a:p>
            <a:r>
              <a:rPr lang="en-US" altLang="zh-CN" smtClean="0"/>
              <a:t>WHERE</a:t>
            </a:r>
            <a:r>
              <a:rPr lang="zh-CN" altLang="en-US" smtClean="0"/>
              <a:t>子句用来筛选</a:t>
            </a:r>
            <a:r>
              <a:rPr lang="en-US" altLang="zh-CN" smtClean="0"/>
              <a:t>FROM</a:t>
            </a:r>
            <a:r>
              <a:rPr lang="zh-CN" altLang="en-US" smtClean="0"/>
              <a:t>子句中指定的数据源所产生的行数据。</a:t>
            </a:r>
          </a:p>
          <a:p>
            <a:r>
              <a:rPr lang="en-US" altLang="zh-CN" smtClean="0"/>
              <a:t>GROUP BY</a:t>
            </a:r>
            <a:r>
              <a:rPr lang="zh-CN" altLang="en-US" smtClean="0"/>
              <a:t>子句用来对经</a:t>
            </a:r>
            <a:r>
              <a:rPr lang="en-US" altLang="zh-CN" smtClean="0"/>
              <a:t>WHERE</a:t>
            </a:r>
            <a:r>
              <a:rPr lang="zh-CN" altLang="en-US" smtClean="0"/>
              <a:t>子句筛选后的结果数据进行分组。</a:t>
            </a:r>
          </a:p>
          <a:p>
            <a:r>
              <a:rPr lang="en-US" altLang="zh-CN" smtClean="0"/>
              <a:t>HAVING</a:t>
            </a:r>
            <a:r>
              <a:rPr lang="zh-CN" altLang="en-US" smtClean="0"/>
              <a:t>子句用来对分组后的结果数据再进行筛选。</a:t>
            </a:r>
          </a:p>
          <a:p>
            <a:endParaRPr lang="zh-CN" altLang="en-US"/>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140880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smtClean="0"/>
              <a:t>一些说明</a:t>
            </a:r>
            <a:endParaRPr lang="zh-CN" altLang="en-US"/>
          </a:p>
        </p:txBody>
      </p:sp>
      <p:sp>
        <p:nvSpPr>
          <p:cNvPr id="66563" name="内容占位符 2"/>
          <p:cNvSpPr>
            <a:spLocks noGrp="1"/>
          </p:cNvSpPr>
          <p:nvPr>
            <p:ph idx="1"/>
          </p:nvPr>
        </p:nvSpPr>
        <p:spPr/>
        <p:txBody>
          <a:bodyPr/>
          <a:lstStyle/>
          <a:p>
            <a:r>
              <a:rPr lang="zh-CN" altLang="zh-CN" smtClean="0"/>
              <a:t>可以在分组操作之前应用的筛选条件，在</a:t>
            </a:r>
            <a:r>
              <a:rPr lang="en-US" altLang="zh-CN" smtClean="0"/>
              <a:t>WHERE</a:t>
            </a:r>
            <a:r>
              <a:rPr lang="zh-CN" altLang="zh-CN" smtClean="0"/>
              <a:t>子句中指定更有效。</a:t>
            </a:r>
            <a:endParaRPr lang="en-US" altLang="zh-CN" smtClean="0"/>
          </a:p>
          <a:p>
            <a:r>
              <a:rPr lang="zh-CN" altLang="zh-CN" smtClean="0"/>
              <a:t>在</a:t>
            </a:r>
            <a:r>
              <a:rPr lang="en-US" altLang="zh-CN" smtClean="0"/>
              <a:t>HAVING</a:t>
            </a:r>
            <a:r>
              <a:rPr lang="zh-CN" altLang="zh-CN" smtClean="0"/>
              <a:t>子句中指定的筛选条件应该是那些必须在执行分组操作之后应用的筛选条件。</a:t>
            </a:r>
            <a:endParaRPr lang="en-US" altLang="zh-CN" smtClean="0"/>
          </a:p>
          <a:p>
            <a:r>
              <a:rPr lang="zh-CN" altLang="zh-CN" smtClean="0"/>
              <a:t>将所有应该在分组之前进行的</a:t>
            </a:r>
            <a:r>
              <a:rPr lang="zh-CN" altLang="en-US" smtClean="0"/>
              <a:t>筛选</a:t>
            </a:r>
            <a:r>
              <a:rPr lang="zh-CN" altLang="zh-CN" smtClean="0"/>
              <a:t>条件放在</a:t>
            </a:r>
            <a:r>
              <a:rPr lang="en-US" altLang="zh-CN" smtClean="0"/>
              <a:t>WHERE</a:t>
            </a:r>
            <a:r>
              <a:rPr lang="zh-CN" altLang="zh-CN" smtClean="0"/>
              <a:t>子句中而不是</a:t>
            </a:r>
            <a:r>
              <a:rPr lang="en-US" altLang="zh-CN" smtClean="0"/>
              <a:t>HAVING</a:t>
            </a:r>
            <a:r>
              <a:rPr lang="zh-CN" altLang="zh-CN" smtClean="0"/>
              <a:t>子句中。</a:t>
            </a:r>
          </a:p>
          <a:p>
            <a:endParaRPr lang="zh-CN" altLang="en-US"/>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205472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smtClean="0"/>
              <a:t>示例</a:t>
            </a:r>
            <a:endParaRPr lang="zh-CN" altLang="en-US"/>
          </a:p>
        </p:txBody>
      </p:sp>
      <p:sp>
        <p:nvSpPr>
          <p:cNvPr id="67587" name="Rectangle 3"/>
          <p:cNvSpPr>
            <a:spLocks noGrp="1" noChangeArrowheads="1"/>
          </p:cNvSpPr>
          <p:nvPr>
            <p:ph idx="1"/>
          </p:nvPr>
        </p:nvSpPr>
        <p:spPr/>
        <p:txBody>
          <a:bodyPr>
            <a:normAutofit fontScale="92500" lnSpcReduction="10000"/>
          </a:bodyPr>
          <a:lstStyle/>
          <a:p>
            <a:r>
              <a:rPr lang="zh-CN" altLang="en-US" dirty="0" smtClean="0"/>
              <a:t>例</a:t>
            </a:r>
            <a:r>
              <a:rPr lang="en-US" altLang="zh-CN" dirty="0" smtClean="0"/>
              <a:t>5-40 </a:t>
            </a:r>
            <a:r>
              <a:rPr lang="zh-CN" altLang="en-US" dirty="0" smtClean="0"/>
              <a:t>查询计算机系和信息管理系的学生人数。</a:t>
            </a:r>
          </a:p>
          <a:p>
            <a:pPr marL="324000" lvl="1" indent="0">
              <a:buNone/>
            </a:pPr>
            <a:r>
              <a:rPr lang="en-US" altLang="zh-CN" dirty="0" smtClean="0"/>
              <a:t>SELECT </a:t>
            </a:r>
            <a:r>
              <a:rPr lang="en-US" altLang="zh-CN" dirty="0" err="1" smtClean="0"/>
              <a:t>Dept</a:t>
            </a:r>
            <a:r>
              <a:rPr lang="en-US" altLang="zh-CN" dirty="0" smtClean="0"/>
              <a:t>, COUNT(*)  FROM Student</a:t>
            </a:r>
          </a:p>
          <a:p>
            <a:pPr marL="324000" lvl="1" indent="0">
              <a:buNone/>
            </a:pPr>
            <a:r>
              <a:rPr lang="en-US" altLang="zh-CN" dirty="0" smtClean="0"/>
              <a:t>GROUP BY </a:t>
            </a:r>
            <a:r>
              <a:rPr lang="en-US" altLang="zh-CN" dirty="0" err="1" smtClean="0"/>
              <a:t>Dept</a:t>
            </a:r>
            <a:endParaRPr lang="en-US" altLang="zh-CN" dirty="0" smtClean="0"/>
          </a:p>
          <a:p>
            <a:pPr marL="324000" lvl="1" indent="0">
              <a:buNone/>
            </a:pPr>
            <a:r>
              <a:rPr lang="en-US" altLang="zh-CN" dirty="0" smtClean="0"/>
              <a:t>HAVING </a:t>
            </a:r>
            <a:r>
              <a:rPr lang="en-US" altLang="zh-CN" dirty="0" err="1" smtClean="0"/>
              <a:t>Dept</a:t>
            </a:r>
            <a:r>
              <a:rPr lang="en-US" altLang="zh-CN" dirty="0" smtClean="0"/>
              <a:t> IN ('</a:t>
            </a:r>
            <a:r>
              <a:rPr lang="zh-CN" altLang="en-US" dirty="0" smtClean="0"/>
              <a:t>计算机系</a:t>
            </a:r>
            <a:r>
              <a:rPr lang="en-US" altLang="zh-CN" dirty="0" smtClean="0"/>
              <a:t>', '</a:t>
            </a:r>
            <a:r>
              <a:rPr lang="zh-CN" altLang="en-US" dirty="0" smtClean="0"/>
              <a:t>信息管理系</a:t>
            </a:r>
            <a:r>
              <a:rPr lang="en-US" altLang="zh-CN" dirty="0" smtClean="0"/>
              <a:t>')</a:t>
            </a:r>
          </a:p>
          <a:p>
            <a:pPr lvl="1"/>
            <a:endParaRPr lang="en-US" altLang="zh-CN" dirty="0" smtClean="0"/>
          </a:p>
          <a:p>
            <a:pPr marL="324000" lvl="1" indent="0">
              <a:buNone/>
            </a:pPr>
            <a:r>
              <a:rPr lang="en-US" altLang="zh-CN" dirty="0" smtClean="0"/>
              <a:t>SELECT </a:t>
            </a:r>
            <a:r>
              <a:rPr lang="en-US" altLang="zh-CN" dirty="0" err="1" smtClean="0"/>
              <a:t>Dept</a:t>
            </a:r>
            <a:r>
              <a:rPr lang="en-US" altLang="zh-CN" dirty="0" smtClean="0"/>
              <a:t>, COUNT (*)  FROM Student</a:t>
            </a:r>
          </a:p>
          <a:p>
            <a:pPr marL="324000" lvl="1" indent="0">
              <a:buNone/>
            </a:pPr>
            <a:r>
              <a:rPr lang="en-US" altLang="zh-CN" dirty="0" smtClean="0"/>
              <a:t>WHERE </a:t>
            </a:r>
            <a:r>
              <a:rPr lang="en-US" altLang="zh-CN" dirty="0" err="1" smtClean="0"/>
              <a:t>Dept</a:t>
            </a:r>
            <a:r>
              <a:rPr lang="en-US" altLang="zh-CN" dirty="0" smtClean="0"/>
              <a:t> IN ( '</a:t>
            </a:r>
            <a:r>
              <a:rPr lang="zh-CN" altLang="en-US" dirty="0" smtClean="0"/>
              <a:t>计算机系</a:t>
            </a:r>
            <a:r>
              <a:rPr lang="en-US" altLang="zh-CN" dirty="0" smtClean="0"/>
              <a:t>', '</a:t>
            </a:r>
            <a:r>
              <a:rPr lang="zh-CN" altLang="en-US" dirty="0" smtClean="0"/>
              <a:t>信息管理系</a:t>
            </a:r>
            <a:r>
              <a:rPr lang="en-US" altLang="zh-CN" dirty="0" smtClean="0"/>
              <a:t>')</a:t>
            </a:r>
          </a:p>
          <a:p>
            <a:pPr marL="324000" lvl="1" indent="0">
              <a:buNone/>
            </a:pPr>
            <a:r>
              <a:rPr lang="en-US" altLang="zh-CN" dirty="0" smtClean="0"/>
              <a:t>GROUP BY </a:t>
            </a:r>
            <a:r>
              <a:rPr lang="en-US" altLang="zh-CN" dirty="0" err="1" smtClean="0"/>
              <a:t>Dept</a:t>
            </a:r>
            <a:r>
              <a:rPr lang="en-US" altLang="zh-CN" dirty="0" smtClean="0"/>
              <a:t> </a:t>
            </a:r>
          </a:p>
          <a:p>
            <a:r>
              <a:rPr lang="zh-CN" altLang="en-US" dirty="0" smtClean="0"/>
              <a:t>第二种写法比第一种写法执行效率高。</a:t>
            </a:r>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2755641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zh-CN" altLang="en-US" smtClean="0"/>
              <a:t>本章重难点总结</a:t>
            </a:r>
            <a:endParaRPr lang="zh-CN" altLang="en-US"/>
          </a:p>
        </p:txBody>
      </p:sp>
      <p:sp>
        <p:nvSpPr>
          <p:cNvPr id="317443" name="Rectangle 3"/>
          <p:cNvSpPr>
            <a:spLocks noGrp="1" noChangeArrowheads="1"/>
          </p:cNvSpPr>
          <p:nvPr>
            <p:ph idx="1"/>
          </p:nvPr>
        </p:nvSpPr>
        <p:spPr/>
        <p:txBody>
          <a:bodyPr/>
          <a:lstStyle/>
          <a:p>
            <a:r>
              <a:rPr lang="zh-CN" altLang="en-US" smtClean="0"/>
              <a:t>聚合函数</a:t>
            </a:r>
          </a:p>
          <a:p>
            <a:pPr lvl="1"/>
            <a:r>
              <a:rPr lang="zh-CN" altLang="en-US" smtClean="0"/>
              <a:t>当查询语句的目标列中包含聚合函数时，若没有分组子句，则目标列中只能写聚合函数，而不能再写其他列名。若包含分组子句，则在查询的目标列中除了可以写聚合函数外，只能写分组依据列。</a:t>
            </a:r>
            <a:endParaRPr lang="zh-CN" altLang="en-US"/>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609515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zh-CN" altLang="en-US" smtClean="0"/>
              <a:t>本章重难点总结（续）</a:t>
            </a:r>
            <a:endParaRPr lang="zh-CN" altLang="en-US"/>
          </a:p>
        </p:txBody>
      </p:sp>
      <p:sp>
        <p:nvSpPr>
          <p:cNvPr id="319491" name="Rectangle 3"/>
          <p:cNvSpPr>
            <a:spLocks noGrp="1" noChangeArrowheads="1"/>
          </p:cNvSpPr>
          <p:nvPr>
            <p:ph idx="1"/>
          </p:nvPr>
        </p:nvSpPr>
        <p:spPr/>
        <p:txBody>
          <a:bodyPr/>
          <a:lstStyle/>
          <a:p>
            <a:pPr algn="just"/>
            <a:r>
              <a:rPr lang="zh-CN" altLang="en-US" dirty="0" smtClean="0"/>
              <a:t>条件筛选子句</a:t>
            </a:r>
          </a:p>
          <a:p>
            <a:pPr lvl="1" algn="just"/>
            <a:r>
              <a:rPr lang="zh-CN" altLang="en-US" dirty="0" smtClean="0"/>
              <a:t>对行的过滤条件一般用</a:t>
            </a:r>
            <a:r>
              <a:rPr lang="en-US" altLang="zh-CN" dirty="0" smtClean="0"/>
              <a:t>WHERE</a:t>
            </a:r>
            <a:r>
              <a:rPr lang="zh-CN" altLang="en-US" dirty="0" smtClean="0"/>
              <a:t>子句实现，对组的过滤条件用</a:t>
            </a:r>
            <a:r>
              <a:rPr lang="en-US" altLang="zh-CN" dirty="0" smtClean="0"/>
              <a:t>HAVING</a:t>
            </a:r>
            <a:r>
              <a:rPr lang="zh-CN" altLang="en-US" dirty="0" smtClean="0"/>
              <a:t>子句实现</a:t>
            </a:r>
          </a:p>
          <a:p>
            <a:pPr lvl="1" algn="just"/>
            <a:r>
              <a:rPr lang="zh-CN" altLang="en-US" dirty="0" smtClean="0"/>
              <a:t>不能将对统计后的结果进行筛选的条件写在</a:t>
            </a:r>
            <a:r>
              <a:rPr lang="en-US" altLang="zh-CN" dirty="0" smtClean="0"/>
              <a:t>WHERE</a:t>
            </a:r>
            <a:r>
              <a:rPr lang="zh-CN" altLang="en-US" dirty="0" smtClean="0"/>
              <a:t>子句中，应该写在</a:t>
            </a:r>
            <a:r>
              <a:rPr lang="en-US" altLang="zh-CN" dirty="0" smtClean="0"/>
              <a:t>HAVING</a:t>
            </a:r>
            <a:r>
              <a:rPr lang="zh-CN" altLang="en-US" dirty="0" smtClean="0"/>
              <a:t>子句中</a:t>
            </a:r>
          </a:p>
          <a:p>
            <a:pPr lvl="1" algn="just"/>
            <a:r>
              <a:rPr lang="zh-CN" altLang="en-US" dirty="0" smtClean="0"/>
              <a:t>例：查询平均年龄大于</a:t>
            </a:r>
            <a:r>
              <a:rPr lang="en-US" altLang="zh-CN" dirty="0" smtClean="0"/>
              <a:t>20</a:t>
            </a:r>
            <a:r>
              <a:rPr lang="zh-CN" altLang="en-US" dirty="0" smtClean="0"/>
              <a:t>的系</a:t>
            </a:r>
          </a:p>
          <a:p>
            <a:pPr marL="630000" lvl="2" indent="0" algn="just">
              <a:buNone/>
            </a:pPr>
            <a:r>
              <a:rPr lang="en-US" altLang="zh-CN" dirty="0" smtClean="0"/>
              <a:t>WHERE AVG(Sage) &gt; 20  </a:t>
            </a:r>
            <a:endParaRPr lang="zh-CN" altLang="en-US" dirty="0" smtClean="0"/>
          </a:p>
          <a:p>
            <a:pPr marL="630000" lvl="2" indent="0" algn="just">
              <a:buNone/>
            </a:pPr>
            <a:r>
              <a:rPr lang="en-US" altLang="zh-CN" dirty="0" smtClean="0"/>
              <a:t>HAVING AVG(Sage) &gt; 20</a:t>
            </a:r>
          </a:p>
          <a:p>
            <a:pPr lvl="1" algn="just"/>
            <a:endParaRPr lang="zh-CN" altLang="en-US" dirty="0"/>
          </a:p>
        </p:txBody>
      </p:sp>
      <p:pic>
        <p:nvPicPr>
          <p:cNvPr id="8" name="Picture 4" descr="MC900432537[2]"/>
          <p:cNvPicPr>
            <a:picLocks noChangeAspect="1" noChangeArrowheads="1"/>
          </p:cNvPicPr>
          <p:nvPr/>
        </p:nvPicPr>
        <p:blipFill>
          <a:blip r:embed="rId2"/>
          <a:srcRect/>
          <a:stretch>
            <a:fillRect/>
          </a:stretch>
        </p:blipFill>
        <p:spPr bwMode="auto">
          <a:xfrm>
            <a:off x="4638132" y="4521527"/>
            <a:ext cx="336990" cy="336991"/>
          </a:xfrm>
          <a:prstGeom prst="rect">
            <a:avLst/>
          </a:prstGeom>
          <a:noFill/>
        </p:spPr>
      </p:pic>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797486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319491">
                                            <p:txEl>
                                              <p:pRg st="4" end="4"/>
                                            </p:txEl>
                                          </p:spTgt>
                                        </p:tgtEl>
                                        <p:attrNameLst>
                                          <p:attrName>style.color</p:attrName>
                                        </p:attrNameLst>
                                      </p:cBhvr>
                                      <p:to>
                                        <a:schemeClr val="accent2"/>
                                      </p:to>
                                    </p:animClr>
                                  </p:childTnLst>
                                </p:cTn>
                              </p:par>
                            </p:childTnLst>
                          </p:cTn>
                        </p:par>
                        <p:par>
                          <p:cTn id="7" fill="hold">
                            <p:stCondLst>
                              <p:cond delay="10"/>
                            </p:stCondLst>
                            <p:childTnLst>
                              <p:par>
                                <p:cTn id="8" presetID="54" presetClass="entr" presetSubtype="0" accel="10000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strVal val="#ppt_w*0.05"/>
                                          </p:val>
                                        </p:tav>
                                        <p:tav tm="100000">
                                          <p:val>
                                            <p:strVal val="#ppt_w"/>
                                          </p:val>
                                        </p:tav>
                                      </p:tavLst>
                                    </p:anim>
                                    <p:anim calcmode="lin" valueType="num">
                                      <p:cBhvr>
                                        <p:cTn id="11" dur="500" fill="hold"/>
                                        <p:tgtEl>
                                          <p:spTgt spid="8"/>
                                        </p:tgtEl>
                                        <p:attrNameLst>
                                          <p:attrName>ppt_h</p:attrName>
                                        </p:attrNameLst>
                                      </p:cBhvr>
                                      <p:tavLst>
                                        <p:tav tm="0">
                                          <p:val>
                                            <p:strVal val="#ppt_h"/>
                                          </p:val>
                                        </p:tav>
                                        <p:tav tm="100000">
                                          <p:val>
                                            <p:strVal val="#ppt_h"/>
                                          </p:val>
                                        </p:tav>
                                      </p:tavLst>
                                    </p:anim>
                                    <p:anim calcmode="lin" valueType="num">
                                      <p:cBhvr>
                                        <p:cTn id="12" dur="500" fill="hold"/>
                                        <p:tgtEl>
                                          <p:spTgt spid="8"/>
                                        </p:tgtEl>
                                        <p:attrNameLst>
                                          <p:attrName>ppt_x</p:attrName>
                                        </p:attrNameLst>
                                      </p:cBhvr>
                                      <p:tavLst>
                                        <p:tav tm="0">
                                          <p:val>
                                            <p:strVal val="#ppt_x-.2"/>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zh-CN" altLang="en-US" smtClean="0"/>
              <a:t>本章重难点总结（续）</a:t>
            </a:r>
            <a:endParaRPr lang="zh-CN" altLang="en-US"/>
          </a:p>
        </p:txBody>
      </p:sp>
      <p:sp>
        <p:nvSpPr>
          <p:cNvPr id="320515" name="Rectangle 3"/>
          <p:cNvSpPr>
            <a:spLocks noGrp="1" noChangeArrowheads="1"/>
          </p:cNvSpPr>
          <p:nvPr>
            <p:ph idx="1"/>
          </p:nvPr>
        </p:nvSpPr>
        <p:spPr/>
        <p:txBody>
          <a:bodyPr/>
          <a:lstStyle/>
          <a:p>
            <a:pPr lvl="1"/>
            <a:r>
              <a:rPr lang="zh-CN" altLang="en-US" dirty="0" smtClean="0"/>
              <a:t>不能将列值与统计结果值进行比较的条件写在</a:t>
            </a:r>
            <a:r>
              <a:rPr lang="en-US" altLang="zh-CN" dirty="0" smtClean="0"/>
              <a:t>WHERE</a:t>
            </a:r>
            <a:r>
              <a:rPr lang="zh-CN" altLang="en-US" dirty="0" smtClean="0"/>
              <a:t>子句中，一般用子查询实现。</a:t>
            </a:r>
          </a:p>
          <a:p>
            <a:pPr lvl="1"/>
            <a:r>
              <a:rPr lang="zh-CN" altLang="en-US" dirty="0" smtClean="0"/>
              <a:t>例：查询年龄大于平均年龄的学生：</a:t>
            </a:r>
          </a:p>
          <a:p>
            <a:pPr marL="630000" lvl="2" indent="0">
              <a:buNone/>
            </a:pPr>
            <a:r>
              <a:rPr lang="en-US" altLang="zh-CN" dirty="0" smtClean="0"/>
              <a:t>WHERE Sage &gt; AVG(Sage)  </a:t>
            </a:r>
          </a:p>
          <a:p>
            <a:pPr lvl="2"/>
            <a:endParaRPr lang="zh-CN" altLang="en-US" dirty="0" smtClean="0"/>
          </a:p>
          <a:p>
            <a:pPr marL="630000" lvl="2" indent="0">
              <a:buNone/>
            </a:pPr>
            <a:r>
              <a:rPr lang="en-US" altLang="zh-CN" dirty="0" smtClean="0"/>
              <a:t>WHERE Sage &gt; ( </a:t>
            </a:r>
          </a:p>
          <a:p>
            <a:pPr marL="630000" lvl="2" indent="0">
              <a:buNone/>
            </a:pPr>
            <a:r>
              <a:rPr lang="en-US" altLang="zh-CN" dirty="0" smtClean="0"/>
              <a:t>	SELECT AVG(Sage) FROM Student )</a:t>
            </a:r>
          </a:p>
          <a:p>
            <a:endParaRPr lang="zh-CN" altLang="en-US" dirty="0"/>
          </a:p>
        </p:txBody>
      </p:sp>
      <p:pic>
        <p:nvPicPr>
          <p:cNvPr id="320516" name="Picture 4" descr="MC900432537[2]"/>
          <p:cNvPicPr>
            <a:picLocks noChangeAspect="1" noChangeArrowheads="1"/>
          </p:cNvPicPr>
          <p:nvPr/>
        </p:nvPicPr>
        <p:blipFill>
          <a:blip r:embed="rId2"/>
          <a:srcRect/>
          <a:stretch>
            <a:fillRect/>
          </a:stretch>
        </p:blipFill>
        <p:spPr bwMode="auto">
          <a:xfrm>
            <a:off x="5060919" y="3264310"/>
            <a:ext cx="397970" cy="397971"/>
          </a:xfrm>
          <a:prstGeom prst="rect">
            <a:avLst/>
          </a:prstGeom>
          <a:noFill/>
        </p:spPr>
      </p:pic>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1007286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320515">
                                            <p:txEl>
                                              <p:pRg st="2" end="2"/>
                                            </p:txEl>
                                          </p:spTgt>
                                        </p:tgtEl>
                                        <p:attrNameLst>
                                          <p:attrName>style.color</p:attrName>
                                        </p:attrNameLst>
                                      </p:cBhvr>
                                      <p:to>
                                        <a:schemeClr val="accent2"/>
                                      </p:to>
                                    </p:animClr>
                                  </p:childTnLst>
                                </p:cTn>
                              </p:par>
                            </p:childTnLst>
                          </p:cTn>
                        </p:par>
                        <p:par>
                          <p:cTn id="7" fill="hold">
                            <p:stCondLst>
                              <p:cond delay="10"/>
                            </p:stCondLst>
                            <p:childTnLst>
                              <p:par>
                                <p:cTn id="8" presetID="54" presetClass="entr" presetSubtype="0" accel="100000" fill="hold" nodeType="afterEffect">
                                  <p:stCondLst>
                                    <p:cond delay="0"/>
                                  </p:stCondLst>
                                  <p:childTnLst>
                                    <p:set>
                                      <p:cBhvr>
                                        <p:cTn id="9" dur="1" fill="hold">
                                          <p:stCondLst>
                                            <p:cond delay="0"/>
                                          </p:stCondLst>
                                        </p:cTn>
                                        <p:tgtEl>
                                          <p:spTgt spid="320516"/>
                                        </p:tgtEl>
                                        <p:attrNameLst>
                                          <p:attrName>style.visibility</p:attrName>
                                        </p:attrNameLst>
                                      </p:cBhvr>
                                      <p:to>
                                        <p:strVal val="visible"/>
                                      </p:to>
                                    </p:set>
                                    <p:anim calcmode="lin" valueType="num">
                                      <p:cBhvr>
                                        <p:cTn id="10" dur="500" fill="hold"/>
                                        <p:tgtEl>
                                          <p:spTgt spid="320516"/>
                                        </p:tgtEl>
                                        <p:attrNameLst>
                                          <p:attrName>ppt_w</p:attrName>
                                        </p:attrNameLst>
                                      </p:cBhvr>
                                      <p:tavLst>
                                        <p:tav tm="0">
                                          <p:val>
                                            <p:strVal val="#ppt_w*0.05"/>
                                          </p:val>
                                        </p:tav>
                                        <p:tav tm="100000">
                                          <p:val>
                                            <p:strVal val="#ppt_w"/>
                                          </p:val>
                                        </p:tav>
                                      </p:tavLst>
                                    </p:anim>
                                    <p:anim calcmode="lin" valueType="num">
                                      <p:cBhvr>
                                        <p:cTn id="11" dur="500" fill="hold"/>
                                        <p:tgtEl>
                                          <p:spTgt spid="320516"/>
                                        </p:tgtEl>
                                        <p:attrNameLst>
                                          <p:attrName>ppt_h</p:attrName>
                                        </p:attrNameLst>
                                      </p:cBhvr>
                                      <p:tavLst>
                                        <p:tav tm="0">
                                          <p:val>
                                            <p:strVal val="#ppt_h"/>
                                          </p:val>
                                        </p:tav>
                                        <p:tav tm="100000">
                                          <p:val>
                                            <p:strVal val="#ppt_h"/>
                                          </p:val>
                                        </p:tav>
                                      </p:tavLst>
                                    </p:anim>
                                    <p:anim calcmode="lin" valueType="num">
                                      <p:cBhvr>
                                        <p:cTn id="12" dur="500" fill="hold"/>
                                        <p:tgtEl>
                                          <p:spTgt spid="320516"/>
                                        </p:tgtEl>
                                        <p:attrNameLst>
                                          <p:attrName>ppt_x</p:attrName>
                                        </p:attrNameLst>
                                      </p:cBhvr>
                                      <p:tavLst>
                                        <p:tav tm="0">
                                          <p:val>
                                            <p:strVal val="#ppt_x-.2"/>
                                          </p:val>
                                        </p:tav>
                                        <p:tav tm="100000">
                                          <p:val>
                                            <p:strVal val="#ppt_x"/>
                                          </p:val>
                                        </p:tav>
                                      </p:tavLst>
                                    </p:anim>
                                    <p:anim calcmode="lin" valueType="num">
                                      <p:cBhvr>
                                        <p:cTn id="13" dur="500" fill="hold"/>
                                        <p:tgtEl>
                                          <p:spTgt spid="320516"/>
                                        </p:tgtEl>
                                        <p:attrNameLst>
                                          <p:attrName>ppt_y</p:attrName>
                                        </p:attrNameLst>
                                      </p:cBhvr>
                                      <p:tavLst>
                                        <p:tav tm="0">
                                          <p:val>
                                            <p:strVal val="#ppt_y"/>
                                          </p:val>
                                        </p:tav>
                                        <p:tav tm="100000">
                                          <p:val>
                                            <p:strVal val="#ppt_y"/>
                                          </p:val>
                                        </p:tav>
                                      </p:tavLst>
                                    </p:anim>
                                    <p:animEffect transition="in" filter="fade">
                                      <p:cBhvr>
                                        <p:cTn id="14" dur="500"/>
                                        <p:tgtEl>
                                          <p:spTgt spid="320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t>简单查询</a:t>
            </a:r>
            <a:endParaRPr lang="zh-CN" altLang="en-US" dirty="0"/>
          </a:p>
        </p:txBody>
      </p:sp>
      <p:sp>
        <p:nvSpPr>
          <p:cNvPr id="14339" name="Rectangle 3"/>
          <p:cNvSpPr>
            <a:spLocks noGrp="1" noChangeArrowheads="1"/>
          </p:cNvSpPr>
          <p:nvPr>
            <p:ph idx="1"/>
          </p:nvPr>
        </p:nvSpPr>
        <p:spPr/>
        <p:txBody>
          <a:bodyPr/>
          <a:lstStyle/>
          <a:p>
            <a:r>
              <a:rPr lang="en-US" altLang="zh-CN" dirty="0" smtClean="0"/>
              <a:t>1. </a:t>
            </a:r>
            <a:r>
              <a:rPr lang="zh-CN" altLang="en-US" dirty="0" smtClean="0"/>
              <a:t>选择表中若干列</a:t>
            </a:r>
          </a:p>
          <a:p>
            <a:r>
              <a:rPr lang="en-US" altLang="zh-CN" dirty="0" smtClean="0"/>
              <a:t>2. </a:t>
            </a:r>
            <a:r>
              <a:rPr lang="zh-CN" altLang="en-US" dirty="0" smtClean="0"/>
              <a:t>选择表中的若干元组</a:t>
            </a:r>
          </a:p>
          <a:p>
            <a:r>
              <a:rPr lang="en-US" altLang="zh-CN" dirty="0" smtClean="0"/>
              <a:t>3. </a:t>
            </a:r>
            <a:r>
              <a:rPr lang="zh-CN" altLang="en-US" dirty="0" smtClean="0"/>
              <a:t>对查询结果进行排序</a:t>
            </a:r>
          </a:p>
          <a:p>
            <a:r>
              <a:rPr lang="en-US" altLang="zh-CN" dirty="0" smtClean="0"/>
              <a:t>4. </a:t>
            </a:r>
            <a:r>
              <a:rPr lang="zh-CN" altLang="en-US" dirty="0" smtClean="0"/>
              <a:t>使用统计函数汇总数据</a:t>
            </a:r>
          </a:p>
          <a:p>
            <a:r>
              <a:rPr lang="en-US" altLang="zh-CN" dirty="0" smtClean="0"/>
              <a:t>5. </a:t>
            </a:r>
            <a:r>
              <a:rPr lang="zh-CN" altLang="en-US" dirty="0" smtClean="0"/>
              <a:t>对查询结果进行分组计算</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843206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smtClean="0"/>
              <a:t>练习</a:t>
            </a:r>
            <a:endParaRPr lang="zh-CN" altLang="en-US"/>
          </a:p>
        </p:txBody>
      </p:sp>
      <p:graphicFrame>
        <p:nvGraphicFramePr>
          <p:cNvPr id="243804" name="Group 92"/>
          <p:cNvGraphicFramePr>
            <a:graphicFrameLocks noGrp="1"/>
          </p:cNvGraphicFramePr>
          <p:nvPr>
            <p:ph idx="1"/>
            <p:extLst>
              <p:ext uri="{D42A27DB-BD31-4B8C-83A1-F6EECF244321}">
                <p14:modId xmlns:p14="http://schemas.microsoft.com/office/powerpoint/2010/main" val="3068994919"/>
              </p:ext>
            </p:extLst>
          </p:nvPr>
        </p:nvGraphicFramePr>
        <p:xfrm>
          <a:off x="1603581" y="1562100"/>
          <a:ext cx="8229600" cy="4267200"/>
        </p:xfrm>
        <a:graphic>
          <a:graphicData uri="http://schemas.openxmlformats.org/drawingml/2006/table">
            <a:tbl>
              <a:tblPr>
                <a:tableStyleId>{0505E3EF-67EA-436B-97B2-0124C06EBD24}</a:tableStyleId>
              </a:tblPr>
              <a:tblGrid>
                <a:gridCol w="864923">
                  <a:extLst>
                    <a:ext uri="{9D8B030D-6E8A-4147-A177-3AD203B41FA5}">
                      <a16:colId xmlns:a16="http://schemas.microsoft.com/office/drawing/2014/main" xmlns="" val="20000"/>
                    </a:ext>
                  </a:extLst>
                </a:gridCol>
                <a:gridCol w="1387177">
                  <a:extLst>
                    <a:ext uri="{9D8B030D-6E8A-4147-A177-3AD203B41FA5}">
                      <a16:colId xmlns:a16="http://schemas.microsoft.com/office/drawing/2014/main" xmlns="" val="20001"/>
                    </a:ext>
                  </a:extLst>
                </a:gridCol>
                <a:gridCol w="866755">
                  <a:extLst>
                    <a:ext uri="{9D8B030D-6E8A-4147-A177-3AD203B41FA5}">
                      <a16:colId xmlns:a16="http://schemas.microsoft.com/office/drawing/2014/main" xmlns="" val="20002"/>
                    </a:ext>
                  </a:extLst>
                </a:gridCol>
                <a:gridCol w="1731680">
                  <a:extLst>
                    <a:ext uri="{9D8B030D-6E8A-4147-A177-3AD203B41FA5}">
                      <a16:colId xmlns:a16="http://schemas.microsoft.com/office/drawing/2014/main" xmlns="" val="20003"/>
                    </a:ext>
                  </a:extLst>
                </a:gridCol>
                <a:gridCol w="1817805">
                  <a:extLst>
                    <a:ext uri="{9D8B030D-6E8A-4147-A177-3AD203B41FA5}">
                      <a16:colId xmlns:a16="http://schemas.microsoft.com/office/drawing/2014/main" xmlns="" val="20004"/>
                    </a:ext>
                  </a:extLst>
                </a:gridCol>
                <a:gridCol w="1561260">
                  <a:extLst>
                    <a:ext uri="{9D8B030D-6E8A-4147-A177-3AD203B41FA5}">
                      <a16:colId xmlns:a16="http://schemas.microsoft.com/office/drawing/2014/main" xmlns="" val="20005"/>
                    </a:ext>
                  </a:extLst>
                </a:gridCol>
              </a:tblGrid>
              <a:tr h="3603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dirty="0">
                          <a:ln>
                            <a:noFill/>
                          </a:ln>
                          <a:effectLst/>
                          <a:latin typeface="Arial" pitchFamily="34" charset="0"/>
                          <a:ea typeface="楷体_GB2312" pitchFamily="49" charset="-122"/>
                          <a:cs typeface="Arial" pitchFamily="34" charset="0"/>
                        </a:rPr>
                        <a:t>学号</a:t>
                      </a:r>
                      <a:endParaRPr kumimoji="0" lang="zh-CN" altLang="en-US" sz="2200" b="1" i="0" u="none" strike="noStrike" cap="none" normalizeH="0" baseline="0" dirty="0">
                        <a:ln>
                          <a:noFill/>
                        </a:ln>
                        <a:solidFill>
                          <a:schemeClr val="tx1"/>
                        </a:solidFill>
                        <a:effectLst/>
                        <a:latin typeface="Arial" pitchFamily="34" charset="0"/>
                        <a:ea typeface="楷体_GB2312" pitchFamily="49" charset="-122"/>
                        <a:cs typeface="Arial" pitchFamily="34" charset="0"/>
                      </a:endParaRPr>
                    </a:p>
                  </a:txBody>
                  <a:tcPr marL="105550" marR="105550" horzOverflow="overflow">
                    <a:solidFill>
                      <a:schemeClr val="accent3">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dirty="0">
                          <a:ln>
                            <a:noFill/>
                          </a:ln>
                          <a:effectLst/>
                          <a:latin typeface="Arial" pitchFamily="34" charset="0"/>
                          <a:ea typeface="楷体_GB2312" pitchFamily="49" charset="-122"/>
                          <a:cs typeface="Arial" pitchFamily="34" charset="0"/>
                        </a:rPr>
                        <a:t>姓名</a:t>
                      </a:r>
                      <a:endParaRPr kumimoji="0" lang="zh-CN" altLang="en-US" sz="2200" b="1" i="0" u="none" strike="noStrike" cap="none" normalizeH="0" baseline="0" dirty="0">
                        <a:ln>
                          <a:noFill/>
                        </a:ln>
                        <a:solidFill>
                          <a:schemeClr val="tx1"/>
                        </a:solidFill>
                        <a:effectLst/>
                        <a:latin typeface="Arial" pitchFamily="34" charset="0"/>
                        <a:ea typeface="楷体_GB2312" pitchFamily="49" charset="-122"/>
                        <a:cs typeface="Arial" pitchFamily="34" charset="0"/>
                      </a:endParaRPr>
                    </a:p>
                  </a:txBody>
                  <a:tcPr marL="105550" marR="105550" horzOverflow="overflow">
                    <a:solidFill>
                      <a:schemeClr val="accent3">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dirty="0">
                          <a:ln>
                            <a:noFill/>
                          </a:ln>
                          <a:effectLst/>
                          <a:latin typeface="Arial" pitchFamily="34" charset="0"/>
                          <a:ea typeface="楷体_GB2312" pitchFamily="49" charset="-122"/>
                          <a:cs typeface="Arial" pitchFamily="34" charset="0"/>
                        </a:rPr>
                        <a:t>性别</a:t>
                      </a:r>
                      <a:endParaRPr kumimoji="0" lang="zh-CN" altLang="en-US" sz="2200" b="1" i="0" u="none" strike="noStrike" cap="none" normalizeH="0" baseline="0" dirty="0">
                        <a:ln>
                          <a:noFill/>
                        </a:ln>
                        <a:solidFill>
                          <a:schemeClr val="tx1"/>
                        </a:solidFill>
                        <a:effectLst/>
                        <a:latin typeface="Arial" pitchFamily="34" charset="0"/>
                        <a:ea typeface="楷体_GB2312" pitchFamily="49" charset="-122"/>
                        <a:cs typeface="Arial" pitchFamily="34" charset="0"/>
                      </a:endParaRPr>
                    </a:p>
                  </a:txBody>
                  <a:tcPr marL="105550" marR="105550" horzOverflow="overflow">
                    <a:solidFill>
                      <a:schemeClr val="accent3">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dirty="0">
                          <a:ln>
                            <a:noFill/>
                          </a:ln>
                          <a:effectLst/>
                          <a:latin typeface="Arial" pitchFamily="34" charset="0"/>
                          <a:ea typeface="楷体_GB2312" pitchFamily="49" charset="-122"/>
                          <a:cs typeface="Arial" pitchFamily="34" charset="0"/>
                        </a:rPr>
                        <a:t>班级</a:t>
                      </a:r>
                      <a:endParaRPr kumimoji="0" lang="zh-CN" altLang="en-US" sz="2200" b="1" i="0" u="none" strike="noStrike" cap="none" normalizeH="0" baseline="0" dirty="0">
                        <a:ln>
                          <a:noFill/>
                        </a:ln>
                        <a:solidFill>
                          <a:schemeClr val="tx1"/>
                        </a:solidFill>
                        <a:effectLst/>
                        <a:latin typeface="Arial" pitchFamily="34" charset="0"/>
                        <a:ea typeface="楷体_GB2312" pitchFamily="49" charset="-122"/>
                        <a:cs typeface="Arial" pitchFamily="34" charset="0"/>
                      </a:endParaRPr>
                    </a:p>
                  </a:txBody>
                  <a:tcPr marL="105550" marR="105550" horzOverflow="overflow">
                    <a:solidFill>
                      <a:schemeClr val="accent3">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dirty="0">
                          <a:ln>
                            <a:noFill/>
                          </a:ln>
                          <a:effectLst/>
                          <a:latin typeface="Arial" pitchFamily="34" charset="0"/>
                          <a:ea typeface="楷体_GB2312" pitchFamily="49" charset="-122"/>
                          <a:cs typeface="Arial" pitchFamily="34" charset="0"/>
                        </a:rPr>
                        <a:t>科目</a:t>
                      </a:r>
                      <a:endParaRPr kumimoji="0" lang="zh-CN" altLang="en-US" sz="2200" b="1" i="0" u="none" strike="noStrike" cap="none" normalizeH="0" baseline="0" dirty="0">
                        <a:ln>
                          <a:noFill/>
                        </a:ln>
                        <a:solidFill>
                          <a:schemeClr val="tx1"/>
                        </a:solidFill>
                        <a:effectLst/>
                        <a:latin typeface="Arial" pitchFamily="34" charset="0"/>
                        <a:ea typeface="楷体_GB2312" pitchFamily="49" charset="-122"/>
                        <a:cs typeface="Arial" pitchFamily="34" charset="0"/>
                      </a:endParaRPr>
                    </a:p>
                  </a:txBody>
                  <a:tcPr marL="105550" marR="105550" horzOverflow="overflow">
                    <a:solidFill>
                      <a:schemeClr val="accent3">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dirty="0">
                          <a:ln>
                            <a:noFill/>
                          </a:ln>
                          <a:effectLst/>
                          <a:latin typeface="Arial" pitchFamily="34" charset="0"/>
                          <a:ea typeface="楷体_GB2312" pitchFamily="49" charset="-122"/>
                          <a:cs typeface="Arial" pitchFamily="34" charset="0"/>
                        </a:rPr>
                        <a:t>成绩</a:t>
                      </a:r>
                      <a:endParaRPr kumimoji="0" lang="zh-CN" altLang="en-US" sz="2200" b="1" i="0" u="none" strike="noStrike" cap="none" normalizeH="0" baseline="0" dirty="0">
                        <a:ln>
                          <a:noFill/>
                        </a:ln>
                        <a:solidFill>
                          <a:schemeClr val="tx1"/>
                        </a:solidFill>
                        <a:effectLst/>
                        <a:latin typeface="Arial" pitchFamily="34" charset="0"/>
                        <a:ea typeface="楷体_GB2312" pitchFamily="49" charset="-122"/>
                        <a:cs typeface="Arial" pitchFamily="34" charset="0"/>
                      </a:endParaRPr>
                    </a:p>
                  </a:txBody>
                  <a:tcPr marL="105550" marR="105550" horzOverflow="overflow">
                    <a:solidFill>
                      <a:schemeClr val="accent3">
                        <a:lumMod val="60000"/>
                        <a:lumOff val="40000"/>
                      </a:schemeClr>
                    </a:solidFill>
                  </a:tcPr>
                </a:tc>
                <a:extLst>
                  <a:ext uri="{0D108BD9-81ED-4DB2-BD59-A6C34878D82A}">
                    <a16:rowId xmlns:a16="http://schemas.microsoft.com/office/drawing/2014/main" xmlns="" val="10000"/>
                  </a:ext>
                </a:extLst>
              </a:tr>
              <a:tr h="3968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1</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刘强</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男</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计</a:t>
                      </a:r>
                      <a:r>
                        <a:rPr kumimoji="0" lang="en-US" altLang="zh-CN" sz="2200" b="1" u="none" strike="noStrike" cap="none" normalizeH="0" baseline="0">
                          <a:ln>
                            <a:noFill/>
                          </a:ln>
                          <a:effectLst/>
                          <a:latin typeface="Arial" pitchFamily="34" charset="0"/>
                          <a:ea typeface="楷体_GB2312" pitchFamily="49" charset="-122"/>
                          <a:cs typeface="Arial" pitchFamily="34" charset="0"/>
                        </a:rPr>
                        <a:t>0801</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C</a:t>
                      </a:r>
                      <a:r>
                        <a:rPr kumimoji="0" lang="zh-CN" altLang="en-US" sz="2200" b="1" u="none" strike="noStrike" cap="none" normalizeH="0" baseline="0">
                          <a:ln>
                            <a:noFill/>
                          </a:ln>
                          <a:effectLst/>
                          <a:latin typeface="Arial" pitchFamily="34" charset="0"/>
                          <a:ea typeface="楷体_GB2312" pitchFamily="49" charset="-122"/>
                          <a:cs typeface="Arial" pitchFamily="34" charset="0"/>
                        </a:rPr>
                        <a:t>语言</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70</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extLst>
                  <a:ext uri="{0D108BD9-81ED-4DB2-BD59-A6C34878D82A}">
                    <a16:rowId xmlns:a16="http://schemas.microsoft.com/office/drawing/2014/main" xmlns="" val="10001"/>
                  </a:ext>
                </a:extLst>
              </a:tr>
              <a:tr h="3603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2</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王拾遗</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男</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dirty="0">
                          <a:ln>
                            <a:noFill/>
                          </a:ln>
                          <a:effectLst/>
                          <a:latin typeface="Arial" pitchFamily="34" charset="0"/>
                          <a:ea typeface="楷体_GB2312" pitchFamily="49" charset="-122"/>
                          <a:cs typeface="Arial" pitchFamily="34" charset="0"/>
                        </a:rPr>
                        <a:t>通信</a:t>
                      </a:r>
                      <a:r>
                        <a:rPr kumimoji="0" lang="en-US" altLang="zh-CN" sz="2200" b="1" u="none" strike="noStrike" cap="none" normalizeH="0" baseline="0" dirty="0" smtClean="0">
                          <a:ln>
                            <a:noFill/>
                          </a:ln>
                          <a:effectLst/>
                          <a:latin typeface="Arial" pitchFamily="34" charset="0"/>
                          <a:ea typeface="楷体_GB2312" pitchFamily="49" charset="-122"/>
                          <a:cs typeface="Arial" pitchFamily="34" charset="0"/>
                        </a:rPr>
                        <a:t>0801</a:t>
                      </a:r>
                      <a:endParaRPr kumimoji="0" lang="en-US" altLang="zh-CN" sz="2200" b="1" i="0" u="none" strike="noStrike" cap="none" normalizeH="0" baseline="0" dirty="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C</a:t>
                      </a:r>
                      <a:r>
                        <a:rPr kumimoji="0" lang="zh-CN" altLang="en-US" sz="2200" b="1" u="none" strike="noStrike" cap="none" normalizeH="0" baseline="0">
                          <a:ln>
                            <a:noFill/>
                          </a:ln>
                          <a:effectLst/>
                          <a:latin typeface="Arial" pitchFamily="34" charset="0"/>
                          <a:ea typeface="楷体_GB2312" pitchFamily="49" charset="-122"/>
                          <a:cs typeface="Arial" pitchFamily="34" charset="0"/>
                        </a:rPr>
                        <a:t>语言</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55</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extLst>
                  <a:ext uri="{0D108BD9-81ED-4DB2-BD59-A6C34878D82A}">
                    <a16:rowId xmlns:a16="http://schemas.microsoft.com/office/drawing/2014/main" xmlns="" val="10002"/>
                  </a:ext>
                </a:extLst>
              </a:tr>
              <a:tr h="3587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3</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巴洁</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女</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计</a:t>
                      </a:r>
                      <a:r>
                        <a:rPr kumimoji="0" lang="en-US" altLang="zh-CN" sz="2200" b="1" u="none" strike="noStrike" cap="none" normalizeH="0" baseline="0">
                          <a:ln>
                            <a:noFill/>
                          </a:ln>
                          <a:effectLst/>
                          <a:latin typeface="Arial" pitchFamily="34" charset="0"/>
                          <a:ea typeface="楷体_GB2312" pitchFamily="49" charset="-122"/>
                          <a:cs typeface="Arial" pitchFamily="34" charset="0"/>
                        </a:rPr>
                        <a:t>0801</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SQL</a:t>
                      </a:r>
                      <a:r>
                        <a:rPr kumimoji="0" lang="zh-CN" altLang="en-US" sz="2200" b="1" u="none" strike="noStrike" cap="none" normalizeH="0" baseline="0">
                          <a:ln>
                            <a:noFill/>
                          </a:ln>
                          <a:effectLst/>
                          <a:latin typeface="Arial" pitchFamily="34" charset="0"/>
                          <a:ea typeface="楷体_GB2312" pitchFamily="49" charset="-122"/>
                          <a:cs typeface="Arial" pitchFamily="34" charset="0"/>
                        </a:rPr>
                        <a:t>基础</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84</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extLst>
                  <a:ext uri="{0D108BD9-81ED-4DB2-BD59-A6C34878D82A}">
                    <a16:rowId xmlns:a16="http://schemas.microsoft.com/office/drawing/2014/main" xmlns="" val="10003"/>
                  </a:ext>
                </a:extLst>
              </a:tr>
              <a:tr h="1809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1</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刘强</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男</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计</a:t>
                      </a:r>
                      <a:r>
                        <a:rPr kumimoji="0" lang="en-US" altLang="zh-CN" sz="2200" b="1" u="none" strike="noStrike" cap="none" normalizeH="0" baseline="0">
                          <a:ln>
                            <a:noFill/>
                          </a:ln>
                          <a:effectLst/>
                          <a:latin typeface="Arial" pitchFamily="34" charset="0"/>
                          <a:ea typeface="楷体_GB2312" pitchFamily="49" charset="-122"/>
                          <a:cs typeface="Arial" pitchFamily="34" charset="0"/>
                        </a:rPr>
                        <a:t>0801</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SQL</a:t>
                      </a:r>
                      <a:r>
                        <a:rPr kumimoji="0" lang="zh-CN" altLang="en-US" sz="2200" b="1" u="none" strike="noStrike" cap="none" normalizeH="0" baseline="0">
                          <a:ln>
                            <a:noFill/>
                          </a:ln>
                          <a:effectLst/>
                          <a:latin typeface="Arial" pitchFamily="34" charset="0"/>
                          <a:ea typeface="楷体_GB2312" pitchFamily="49" charset="-122"/>
                          <a:cs typeface="Arial" pitchFamily="34" charset="0"/>
                        </a:rPr>
                        <a:t>基础</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90</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extLst>
                  <a:ext uri="{0D108BD9-81ED-4DB2-BD59-A6C34878D82A}">
                    <a16:rowId xmlns:a16="http://schemas.microsoft.com/office/drawing/2014/main" xmlns="" val="10004"/>
                  </a:ext>
                </a:extLst>
              </a:tr>
              <a:tr h="1809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1</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刘强</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男</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计</a:t>
                      </a:r>
                      <a:r>
                        <a:rPr kumimoji="0" lang="en-US" altLang="zh-CN" sz="2200" b="1" u="none" strike="noStrike" cap="none" normalizeH="0" baseline="0">
                          <a:ln>
                            <a:noFill/>
                          </a:ln>
                          <a:effectLst/>
                          <a:latin typeface="Arial" pitchFamily="34" charset="0"/>
                          <a:ea typeface="楷体_GB2312" pitchFamily="49" charset="-122"/>
                          <a:cs typeface="Arial" pitchFamily="34" charset="0"/>
                        </a:rPr>
                        <a:t>0801</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英语</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89</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extLst>
                  <a:ext uri="{0D108BD9-81ED-4DB2-BD59-A6C34878D82A}">
                    <a16:rowId xmlns:a16="http://schemas.microsoft.com/office/drawing/2014/main" xmlns="" val="10005"/>
                  </a:ext>
                </a:extLst>
              </a:tr>
              <a:tr h="1809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3</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巴洁</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女</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计</a:t>
                      </a:r>
                      <a:r>
                        <a:rPr kumimoji="0" lang="en-US" altLang="zh-CN" sz="2200" b="1" u="none" strike="noStrike" cap="none" normalizeH="0" baseline="0">
                          <a:ln>
                            <a:noFill/>
                          </a:ln>
                          <a:effectLst/>
                          <a:latin typeface="Arial" pitchFamily="34" charset="0"/>
                          <a:ea typeface="楷体_GB2312" pitchFamily="49" charset="-122"/>
                          <a:cs typeface="Arial" pitchFamily="34" charset="0"/>
                        </a:rPr>
                        <a:t>0801</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C</a:t>
                      </a:r>
                      <a:r>
                        <a:rPr kumimoji="0" lang="zh-CN" altLang="en-US" sz="2200" b="1" u="none" strike="noStrike" cap="none" normalizeH="0" baseline="0">
                          <a:ln>
                            <a:noFill/>
                          </a:ln>
                          <a:effectLst/>
                          <a:latin typeface="Arial" pitchFamily="34" charset="0"/>
                          <a:ea typeface="楷体_GB2312" pitchFamily="49" charset="-122"/>
                          <a:cs typeface="Arial" pitchFamily="34" charset="0"/>
                        </a:rPr>
                        <a:t>语言</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65</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extLst>
                  <a:ext uri="{0D108BD9-81ED-4DB2-BD59-A6C34878D82A}">
                    <a16:rowId xmlns:a16="http://schemas.microsoft.com/office/drawing/2014/main" xmlns="" val="10006"/>
                  </a:ext>
                </a:extLst>
              </a:tr>
              <a:tr h="1809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4</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吴二强</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男</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通信</a:t>
                      </a:r>
                      <a:r>
                        <a:rPr kumimoji="0" lang="en-US" altLang="zh-CN" sz="2200" b="1" u="none" strike="noStrike" cap="none" normalizeH="0" baseline="0">
                          <a:ln>
                            <a:noFill/>
                          </a:ln>
                          <a:effectLst/>
                          <a:latin typeface="Arial" pitchFamily="34" charset="0"/>
                          <a:ea typeface="楷体_GB2312" pitchFamily="49" charset="-122"/>
                          <a:cs typeface="Arial" pitchFamily="34" charset="0"/>
                        </a:rPr>
                        <a:t>0801</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C</a:t>
                      </a:r>
                      <a:r>
                        <a:rPr kumimoji="0" lang="zh-CN" altLang="en-US" sz="2200" b="1" u="none" strike="noStrike" cap="none" normalizeH="0" baseline="0">
                          <a:ln>
                            <a:noFill/>
                          </a:ln>
                          <a:effectLst/>
                          <a:latin typeface="Arial" pitchFamily="34" charset="0"/>
                          <a:ea typeface="楷体_GB2312" pitchFamily="49" charset="-122"/>
                          <a:cs typeface="Arial" pitchFamily="34" charset="0"/>
                        </a:rPr>
                        <a:t>语言</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null</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extLst>
                  <a:ext uri="{0D108BD9-81ED-4DB2-BD59-A6C34878D82A}">
                    <a16:rowId xmlns:a16="http://schemas.microsoft.com/office/drawing/2014/main" xmlns="" val="10007"/>
                  </a:ext>
                </a:extLst>
              </a:tr>
              <a:tr h="1809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2</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王拾遗</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男</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dirty="0">
                          <a:ln>
                            <a:noFill/>
                          </a:ln>
                          <a:effectLst/>
                          <a:latin typeface="Arial" pitchFamily="34" charset="0"/>
                          <a:ea typeface="楷体_GB2312" pitchFamily="49" charset="-122"/>
                          <a:cs typeface="Arial" pitchFamily="34" charset="0"/>
                        </a:rPr>
                        <a:t>通信</a:t>
                      </a:r>
                      <a:r>
                        <a:rPr kumimoji="0" lang="en-US" altLang="zh-CN" sz="2200" b="1" u="none" strike="noStrike" cap="none" normalizeH="0" baseline="0" dirty="0" smtClean="0">
                          <a:ln>
                            <a:noFill/>
                          </a:ln>
                          <a:effectLst/>
                          <a:latin typeface="Arial" pitchFamily="34" charset="0"/>
                          <a:ea typeface="楷体_GB2312" pitchFamily="49" charset="-122"/>
                          <a:cs typeface="Arial" pitchFamily="34" charset="0"/>
                        </a:rPr>
                        <a:t>0801</a:t>
                      </a:r>
                      <a:endParaRPr kumimoji="0" lang="en-US" altLang="zh-CN" sz="2200" b="1" i="0" u="none" strike="noStrike" cap="none" normalizeH="0" baseline="0" dirty="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SQL</a:t>
                      </a:r>
                      <a:r>
                        <a:rPr kumimoji="0" lang="zh-CN" altLang="en-US" sz="2200" b="1" u="none" strike="noStrike" cap="none" normalizeH="0" baseline="0">
                          <a:ln>
                            <a:noFill/>
                          </a:ln>
                          <a:effectLst/>
                          <a:latin typeface="Arial" pitchFamily="34" charset="0"/>
                          <a:ea typeface="楷体_GB2312" pitchFamily="49" charset="-122"/>
                          <a:cs typeface="Arial" pitchFamily="34" charset="0"/>
                        </a:rPr>
                        <a:t>基础</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92</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extLst>
                  <a:ext uri="{0D108BD9-81ED-4DB2-BD59-A6C34878D82A}">
                    <a16:rowId xmlns:a16="http://schemas.microsoft.com/office/drawing/2014/main" xmlns="" val="10008"/>
                  </a:ext>
                </a:extLst>
              </a:tr>
              <a:tr h="1809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a:ln>
                            <a:noFill/>
                          </a:ln>
                          <a:effectLst/>
                          <a:latin typeface="Arial" pitchFamily="34" charset="0"/>
                          <a:ea typeface="楷体_GB2312" pitchFamily="49" charset="-122"/>
                          <a:cs typeface="Arial" pitchFamily="34" charset="0"/>
                        </a:rPr>
                        <a:t>3</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巴洁</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女</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计</a:t>
                      </a:r>
                      <a:r>
                        <a:rPr kumimoji="0" lang="en-US" altLang="zh-CN" sz="2200" b="1" u="none" strike="noStrike" cap="none" normalizeH="0" baseline="0">
                          <a:ln>
                            <a:noFill/>
                          </a:ln>
                          <a:effectLst/>
                          <a:latin typeface="Arial" pitchFamily="34" charset="0"/>
                          <a:ea typeface="楷体_GB2312" pitchFamily="49" charset="-122"/>
                          <a:cs typeface="Arial" pitchFamily="34" charset="0"/>
                        </a:rPr>
                        <a:t>0801</a:t>
                      </a:r>
                      <a:endParaRPr kumimoji="0" lang="en-US" altLang="zh-CN"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200" b="1" u="none" strike="noStrike" cap="none" normalizeH="0" baseline="0">
                          <a:ln>
                            <a:noFill/>
                          </a:ln>
                          <a:effectLst/>
                          <a:latin typeface="Arial" pitchFamily="34" charset="0"/>
                          <a:ea typeface="楷体_GB2312" pitchFamily="49" charset="-122"/>
                          <a:cs typeface="Arial" pitchFamily="34" charset="0"/>
                        </a:rPr>
                        <a:t>英语</a:t>
                      </a:r>
                      <a:endParaRPr kumimoji="0" lang="zh-CN" altLang="en-US" sz="2200" b="1" i="0" u="none" strike="noStrike" cap="none" normalizeH="0" baseline="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200" b="1" u="none" strike="noStrike" cap="none" normalizeH="0" baseline="0" dirty="0">
                          <a:ln>
                            <a:noFill/>
                          </a:ln>
                          <a:effectLst/>
                          <a:latin typeface="Arial" pitchFamily="34" charset="0"/>
                          <a:ea typeface="楷体_GB2312" pitchFamily="49" charset="-122"/>
                          <a:cs typeface="Arial" pitchFamily="34" charset="0"/>
                        </a:rPr>
                        <a:t>83</a:t>
                      </a:r>
                      <a:endParaRPr kumimoji="0" lang="en-US" altLang="zh-CN" sz="2200" b="1" i="0" u="none" strike="noStrike" cap="none" normalizeH="0" baseline="0" dirty="0">
                        <a:ln>
                          <a:noFill/>
                        </a:ln>
                        <a:solidFill>
                          <a:schemeClr val="tx1"/>
                        </a:solidFill>
                        <a:effectLst/>
                        <a:latin typeface="Arial" pitchFamily="34" charset="0"/>
                        <a:ea typeface="楷体_GB2312" pitchFamily="49" charset="-122"/>
                        <a:cs typeface="Arial" pitchFamily="34" charset="0"/>
                      </a:endParaRPr>
                    </a:p>
                  </a:txBody>
                  <a:tcPr marL="105550" marR="105550" horzOverflow="overflow"/>
                </a:tc>
                <a:extLst>
                  <a:ext uri="{0D108BD9-81ED-4DB2-BD59-A6C34878D82A}">
                    <a16:rowId xmlns:a16="http://schemas.microsoft.com/office/drawing/2014/main" xmlns="" val="10009"/>
                  </a:ext>
                </a:extLst>
              </a:tr>
            </a:tbl>
          </a:graphicData>
        </a:graphic>
      </p:graphicFrame>
      <p:sp>
        <p:nvSpPr>
          <p:cNvPr id="68697" name="Text Box 88"/>
          <p:cNvSpPr txBox="1">
            <a:spLocks noChangeArrowheads="1"/>
          </p:cNvSpPr>
          <p:nvPr/>
        </p:nvSpPr>
        <p:spPr bwMode="auto">
          <a:xfrm>
            <a:off x="581192" y="1562100"/>
            <a:ext cx="584775" cy="107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a:solidFill>
                  <a:schemeClr val="tx1"/>
                </a:solidFill>
                <a:latin typeface="Rockwell Extra Bold" pitchFamily="18" charset="0"/>
              </a:defRPr>
            </a:lvl1pPr>
            <a:lvl2pPr marL="742950" indent="-285750">
              <a:defRPr>
                <a:solidFill>
                  <a:schemeClr val="tx1"/>
                </a:solidFill>
                <a:latin typeface="Rockwell Extra Bold" pitchFamily="18" charset="0"/>
              </a:defRPr>
            </a:lvl2pPr>
            <a:lvl3pPr marL="1143000" indent="-228600">
              <a:defRPr>
                <a:solidFill>
                  <a:schemeClr val="tx1"/>
                </a:solidFill>
                <a:latin typeface="Rockwell Extra Bold" pitchFamily="18" charset="0"/>
              </a:defRPr>
            </a:lvl3pPr>
            <a:lvl4pPr marL="1600200" indent="-228600">
              <a:defRPr>
                <a:solidFill>
                  <a:schemeClr val="tx1"/>
                </a:solidFill>
                <a:latin typeface="Rockwell Extra Bold" pitchFamily="18" charset="0"/>
              </a:defRPr>
            </a:lvl4pPr>
            <a:lvl5pPr marL="2057400" indent="-228600">
              <a:defRPr>
                <a:solidFill>
                  <a:schemeClr val="tx1"/>
                </a:solidFill>
                <a:latin typeface="Rockwell Extra Bold" pitchFamily="18" charset="0"/>
              </a:defRPr>
            </a:lvl5pPr>
            <a:lvl6pPr marL="2514600" indent="-228600" eaLnBrk="0" fontAlgn="base" hangingPunct="0">
              <a:spcBef>
                <a:spcPct val="0"/>
              </a:spcBef>
              <a:spcAft>
                <a:spcPct val="0"/>
              </a:spcAft>
              <a:defRPr>
                <a:solidFill>
                  <a:schemeClr val="tx1"/>
                </a:solidFill>
                <a:latin typeface="Rockwell Extra Bold" pitchFamily="18" charset="0"/>
              </a:defRPr>
            </a:lvl6pPr>
            <a:lvl7pPr marL="2971800" indent="-228600" eaLnBrk="0" fontAlgn="base" hangingPunct="0">
              <a:spcBef>
                <a:spcPct val="0"/>
              </a:spcBef>
              <a:spcAft>
                <a:spcPct val="0"/>
              </a:spcAft>
              <a:defRPr>
                <a:solidFill>
                  <a:schemeClr val="tx1"/>
                </a:solidFill>
                <a:latin typeface="Rockwell Extra Bold" pitchFamily="18" charset="0"/>
              </a:defRPr>
            </a:lvl7pPr>
            <a:lvl8pPr marL="3429000" indent="-228600" eaLnBrk="0" fontAlgn="base" hangingPunct="0">
              <a:spcBef>
                <a:spcPct val="0"/>
              </a:spcBef>
              <a:spcAft>
                <a:spcPct val="0"/>
              </a:spcAft>
              <a:defRPr>
                <a:solidFill>
                  <a:schemeClr val="tx1"/>
                </a:solidFill>
                <a:latin typeface="Rockwell Extra Bold" pitchFamily="18" charset="0"/>
              </a:defRPr>
            </a:lvl8pPr>
            <a:lvl9pPr marL="3886200" indent="-228600" eaLnBrk="0" fontAlgn="base" hangingPunct="0">
              <a:spcBef>
                <a:spcPct val="0"/>
              </a:spcBef>
              <a:spcAft>
                <a:spcPct val="0"/>
              </a:spcAft>
              <a:defRPr>
                <a:solidFill>
                  <a:schemeClr val="tx1"/>
                </a:solidFill>
                <a:latin typeface="Rockwell Extra Bold" pitchFamily="18" charset="0"/>
              </a:defRPr>
            </a:lvl9pPr>
          </a:lstStyle>
          <a:p>
            <a:r>
              <a:rPr lang="zh-CN" altLang="en-US" sz="2600" b="1" dirty="0" smtClean="0">
                <a:latin typeface="楷体_GB2312" pitchFamily="49" charset="-122"/>
                <a:ea typeface="楷体_GB2312" pitchFamily="49" charset="-122"/>
              </a:rPr>
              <a:t>学生表</a:t>
            </a:r>
            <a:endParaRPr lang="zh-CN" altLang="en-US" sz="2600" b="1" dirty="0">
              <a:latin typeface="楷体_GB2312" pitchFamily="49" charset="-122"/>
              <a:ea typeface="楷体_GB2312" pitchFamily="49" charset="-122"/>
            </a:endParaRPr>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2917201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zh-CN" altLang="en-US" dirty="0" smtClean="0"/>
              <a:t>学生表（学号，姓名，性别，班级，科目，成绩）</a:t>
            </a:r>
            <a:endParaRPr lang="en-US" altLang="zh-CN" dirty="0" smtClean="0"/>
          </a:p>
          <a:p>
            <a:pPr lvl="1"/>
            <a:r>
              <a:rPr lang="zh-CN" altLang="en-US" dirty="0" smtClean="0"/>
              <a:t>查询每个</a:t>
            </a:r>
            <a:r>
              <a:rPr lang="zh-CN" altLang="en-US" dirty="0"/>
              <a:t>学生</a:t>
            </a:r>
            <a:r>
              <a:rPr lang="zh-CN" altLang="en-US" dirty="0" smtClean="0"/>
              <a:t>所有</a:t>
            </a:r>
            <a:r>
              <a:rPr lang="zh-CN" altLang="en-US" dirty="0"/>
              <a:t>科目</a:t>
            </a:r>
            <a:r>
              <a:rPr lang="zh-CN" altLang="en-US" dirty="0" smtClean="0"/>
              <a:t>的</a:t>
            </a:r>
            <a:r>
              <a:rPr lang="zh-CN" altLang="en-US" dirty="0"/>
              <a:t>平均</a:t>
            </a:r>
            <a:r>
              <a:rPr lang="zh-CN" altLang="en-US" dirty="0" smtClean="0"/>
              <a:t>成绩与实际参加考试门数</a:t>
            </a:r>
            <a:endParaRPr lang="zh-CN" altLang="en-US" dirty="0"/>
          </a:p>
          <a:p>
            <a:pPr lvl="1"/>
            <a:r>
              <a:rPr lang="zh-CN" altLang="en-US" dirty="0"/>
              <a:t>查询每个班</a:t>
            </a:r>
            <a:r>
              <a:rPr lang="zh-CN" altLang="en-US" dirty="0" smtClean="0"/>
              <a:t>每个科目的</a:t>
            </a:r>
            <a:r>
              <a:rPr lang="zh-CN" altLang="en-US" dirty="0"/>
              <a:t>平均成绩</a:t>
            </a:r>
          </a:p>
          <a:p>
            <a:pPr lvl="1"/>
            <a:r>
              <a:rPr lang="zh-CN" altLang="en-US" dirty="0" smtClean="0"/>
              <a:t>查询每个班每个科目实考人数与应考人数</a:t>
            </a:r>
          </a:p>
          <a:p>
            <a:pPr lvl="1"/>
            <a:r>
              <a:rPr lang="zh-CN" altLang="en-US" dirty="0" smtClean="0"/>
              <a:t>查询哪门科目参加考试的学生都及格了</a:t>
            </a:r>
            <a:endParaRPr lang="zh-CN" altLang="en-US" dirty="0"/>
          </a:p>
        </p:txBody>
      </p:sp>
      <p:sp>
        <p:nvSpPr>
          <p:cNvPr id="4" name="页脚占位符 3"/>
          <p:cNvSpPr>
            <a:spLocks noGrp="1"/>
          </p:cNvSpPr>
          <p:nvPr>
            <p:ph type="ftr" sz="quarter" idx="11"/>
          </p:nvPr>
        </p:nvSpPr>
        <p:spPr/>
        <p:txBody>
          <a:bodyPr/>
          <a:lstStyle/>
          <a:p>
            <a:r>
              <a:rPr lang="zh-CN" altLang="en-US" dirty="0" smtClean="0"/>
              <a:t>信息工程学院 数据库应用</a:t>
            </a:r>
            <a:endParaRPr lang="en-US" dirty="0"/>
          </a:p>
        </p:txBody>
      </p:sp>
      <p:sp>
        <p:nvSpPr>
          <p:cNvPr id="5" name="灯片编号占位符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3564615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dirty="0" smtClean="0"/>
              <a:t>1.</a:t>
            </a:r>
            <a:r>
              <a:rPr lang="zh-CN" altLang="en-US" dirty="0" smtClean="0"/>
              <a:t>选择表中若干列</a:t>
            </a:r>
            <a:endParaRPr lang="zh-CN" altLang="en-US" dirty="0"/>
          </a:p>
        </p:txBody>
      </p:sp>
      <p:sp>
        <p:nvSpPr>
          <p:cNvPr id="16387" name="Rectangle 3"/>
          <p:cNvSpPr>
            <a:spLocks noGrp="1" noChangeArrowheads="1"/>
          </p:cNvSpPr>
          <p:nvPr>
            <p:ph idx="1"/>
          </p:nvPr>
        </p:nvSpPr>
        <p:spPr/>
        <p:txBody>
          <a:bodyPr/>
          <a:lstStyle/>
          <a:p>
            <a:r>
              <a:rPr lang="zh-CN" altLang="en-US" dirty="0" smtClean="0"/>
              <a:t>语法</a:t>
            </a:r>
            <a:endParaRPr lang="en-US" altLang="zh-CN" dirty="0" smtClean="0"/>
          </a:p>
          <a:p>
            <a:pPr marL="324000" lvl="1" indent="0">
              <a:buNone/>
            </a:pPr>
            <a:r>
              <a:rPr lang="en-US" altLang="zh-CN" dirty="0" smtClean="0"/>
              <a:t>SELECT  [ ALL  | DISTINCT ]  [ TOP n ]</a:t>
            </a:r>
          </a:p>
          <a:p>
            <a:pPr marL="324000" lvl="1" indent="0">
              <a:buNone/>
            </a:pPr>
            <a:r>
              <a:rPr lang="en-US" altLang="zh-CN" dirty="0" smtClean="0"/>
              <a:t>{ *|{</a:t>
            </a:r>
            <a:r>
              <a:rPr lang="en-US" altLang="zh-CN" dirty="0" err="1" smtClean="0"/>
              <a:t>colunm_name|expression</a:t>
            </a:r>
            <a:r>
              <a:rPr lang="en-US" altLang="zh-CN" dirty="0" smtClean="0"/>
              <a:t>} [[AS]  </a:t>
            </a:r>
            <a:r>
              <a:rPr lang="en-US" altLang="zh-CN" dirty="0" err="1" smtClean="0"/>
              <a:t>column_alias</a:t>
            </a:r>
            <a:r>
              <a:rPr lang="en-US" altLang="zh-CN" dirty="0" smtClean="0"/>
              <a:t> ] }  [ ,…n ]</a:t>
            </a:r>
          </a:p>
          <a:p>
            <a:pPr marL="324000" lvl="1" indent="0">
              <a:buNone/>
            </a:pPr>
            <a:r>
              <a:rPr lang="en-US" altLang="zh-CN" dirty="0" smtClean="0"/>
              <a:t>FROM source</a:t>
            </a:r>
          </a:p>
          <a:p>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734120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smtClean="0"/>
              <a:t>选择表中若干列</a:t>
            </a:r>
            <a:endParaRPr lang="zh-CN" altLang="en-US" dirty="0"/>
          </a:p>
        </p:txBody>
      </p:sp>
      <p:sp>
        <p:nvSpPr>
          <p:cNvPr id="15363" name="Rectangle 3"/>
          <p:cNvSpPr>
            <a:spLocks noGrp="1" noChangeArrowheads="1"/>
          </p:cNvSpPr>
          <p:nvPr>
            <p:ph idx="1"/>
          </p:nvPr>
        </p:nvSpPr>
        <p:spPr/>
        <p:txBody>
          <a:bodyPr/>
          <a:lstStyle/>
          <a:p>
            <a:r>
              <a:rPr lang="zh-CN" altLang="en-US" dirty="0" smtClean="0"/>
              <a:t>简单分为：</a:t>
            </a:r>
            <a:endParaRPr lang="en-US" altLang="zh-CN" dirty="0" smtClean="0"/>
          </a:p>
          <a:p>
            <a:pPr lvl="1"/>
            <a:r>
              <a:rPr lang="zh-CN" altLang="en-US" dirty="0" smtClean="0"/>
              <a:t>查询指定的列</a:t>
            </a:r>
          </a:p>
          <a:p>
            <a:pPr lvl="1"/>
            <a:r>
              <a:rPr lang="zh-CN" altLang="en-US" dirty="0" smtClean="0"/>
              <a:t>查询全部列</a:t>
            </a:r>
          </a:p>
          <a:p>
            <a:pPr lvl="1"/>
            <a:r>
              <a:rPr lang="zh-CN" altLang="en-US" dirty="0" smtClean="0"/>
              <a:t>查询经过计算的列</a:t>
            </a:r>
            <a:endParaRPr lang="zh-CN" altLang="en-US" dirty="0"/>
          </a:p>
        </p:txBody>
      </p:sp>
      <p:sp>
        <p:nvSpPr>
          <p:cNvPr id="2" name="页脚占位符 1"/>
          <p:cNvSpPr>
            <a:spLocks noGrp="1"/>
          </p:cNvSpPr>
          <p:nvPr>
            <p:ph type="ftr" sz="quarter" idx="11"/>
          </p:nvPr>
        </p:nvSpPr>
        <p:spPr/>
        <p:txBody>
          <a:bodyPr/>
          <a:lstStyle/>
          <a:p>
            <a:r>
              <a:rPr lang="zh-CN" altLang="en-US" smtClean="0"/>
              <a:t>信息工程学院 数据库应用</a:t>
            </a:r>
            <a:endParaRPr lang="en-US" dirty="0"/>
          </a:p>
        </p:txBody>
      </p:sp>
      <p:sp>
        <p:nvSpPr>
          <p:cNvPr id="3" name="灯片编号占位符 2"/>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192197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被除数">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被除数">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被除数">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TM03457464[[fn=红利]]</Template>
  <TotalTime>1380</TotalTime>
  <Words>4455</Words>
  <Application>Microsoft Office PowerPoint</Application>
  <PresentationFormat>宽屏</PresentationFormat>
  <Paragraphs>980</Paragraphs>
  <Slides>71</Slides>
  <Notes>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71</vt:i4>
      </vt:variant>
    </vt:vector>
  </HeadingPairs>
  <TitlesOfParts>
    <vt:vector size="86" baseType="lpstr">
      <vt:lpstr>Gulim</vt:lpstr>
      <vt:lpstr>Mangal</vt:lpstr>
      <vt:lpstr>方正书宋简体</vt:lpstr>
      <vt:lpstr>仿宋_GB2312</vt:lpstr>
      <vt:lpstr>黑体</vt:lpstr>
      <vt:lpstr>华文中宋</vt:lpstr>
      <vt:lpstr>楷体_GB2312</vt:lpstr>
      <vt:lpstr>宋体</vt:lpstr>
      <vt:lpstr>Arial</vt:lpstr>
      <vt:lpstr>Arial Narrow</vt:lpstr>
      <vt:lpstr>Calibri</vt:lpstr>
      <vt:lpstr>Gill Sans MT</vt:lpstr>
      <vt:lpstr>Times New Roman</vt:lpstr>
      <vt:lpstr>Wingdings 2</vt:lpstr>
      <vt:lpstr>被除数</vt:lpstr>
      <vt:lpstr>数据库应用</vt:lpstr>
      <vt:lpstr>数据操纵语言</vt:lpstr>
      <vt:lpstr>数据查询</vt:lpstr>
      <vt:lpstr>第5讲 数据操纵语言（简单查询）</vt:lpstr>
      <vt:lpstr>查询语句基本格式</vt:lpstr>
      <vt:lpstr>单表查询图示 </vt:lpstr>
      <vt:lpstr>简单查询</vt:lpstr>
      <vt:lpstr>1.选择表中若干列</vt:lpstr>
      <vt:lpstr>选择表中若干列</vt:lpstr>
      <vt:lpstr>查询指定的列</vt:lpstr>
      <vt:lpstr>查询全部列 </vt:lpstr>
      <vt:lpstr>查询全部列（续）</vt:lpstr>
      <vt:lpstr>改变列标题 </vt:lpstr>
      <vt:lpstr>改变列标题示例</vt:lpstr>
      <vt:lpstr>查询经过计算的列 </vt:lpstr>
      <vt:lpstr>特别注意：使用常量列</vt:lpstr>
      <vt:lpstr>2.选择表中若干元组 </vt:lpstr>
      <vt:lpstr>消除取值相同的记录</vt:lpstr>
      <vt:lpstr>用DISTINCT去掉结果中的重复行</vt:lpstr>
      <vt:lpstr>查询满足条件的元组 </vt:lpstr>
      <vt:lpstr>运算符和关键字</vt:lpstr>
      <vt:lpstr>比较大小</vt:lpstr>
      <vt:lpstr>示例</vt:lpstr>
      <vt:lpstr>确定范围</vt:lpstr>
      <vt:lpstr>确定范围示例</vt:lpstr>
      <vt:lpstr>确定范围示例</vt:lpstr>
      <vt:lpstr>日期类型确定范围示例</vt:lpstr>
      <vt:lpstr>确定集合</vt:lpstr>
      <vt:lpstr>确定集合示例</vt:lpstr>
      <vt:lpstr>思考</vt:lpstr>
      <vt:lpstr>字符匹配</vt:lpstr>
      <vt:lpstr>字符匹配示例</vt:lpstr>
      <vt:lpstr>字符匹配示例</vt:lpstr>
      <vt:lpstr>思考</vt:lpstr>
      <vt:lpstr>涉及空值的查询</vt:lpstr>
      <vt:lpstr>涉及空值的查询示例</vt:lpstr>
      <vt:lpstr>注意</vt:lpstr>
      <vt:lpstr>多重条件查询</vt:lpstr>
      <vt:lpstr>多重条件查询示例</vt:lpstr>
      <vt:lpstr>示例</vt:lpstr>
      <vt:lpstr>思考</vt:lpstr>
      <vt:lpstr>3.对查询结果进行排序</vt:lpstr>
      <vt:lpstr>排序示例</vt:lpstr>
      <vt:lpstr>排序示例</vt:lpstr>
      <vt:lpstr>执行结果</vt:lpstr>
      <vt:lpstr>4.使用计算函数汇总数据 </vt:lpstr>
      <vt:lpstr>汇总数据示例</vt:lpstr>
      <vt:lpstr>汇总数据示例</vt:lpstr>
      <vt:lpstr>思考统计中的问题</vt:lpstr>
      <vt:lpstr>红绿豆分组</vt:lpstr>
      <vt:lpstr>5.对查询结果进行分组计算 </vt:lpstr>
      <vt:lpstr>使用GROUP BY子句</vt:lpstr>
      <vt:lpstr>Student表</vt:lpstr>
      <vt:lpstr>问题解决</vt:lpstr>
      <vt:lpstr>分组示例</vt:lpstr>
      <vt:lpstr>分组示例</vt:lpstr>
      <vt:lpstr>分组示例</vt:lpstr>
      <vt:lpstr>思考</vt:lpstr>
      <vt:lpstr>进一步思考问题</vt:lpstr>
      <vt:lpstr>Student表</vt:lpstr>
      <vt:lpstr>使用HAVING子句</vt:lpstr>
      <vt:lpstr>问题解决</vt:lpstr>
      <vt:lpstr>HAVING子句示例</vt:lpstr>
      <vt:lpstr>注意</vt:lpstr>
      <vt:lpstr>一些说明</vt:lpstr>
      <vt:lpstr>示例</vt:lpstr>
      <vt:lpstr>本章重难点总结</vt:lpstr>
      <vt:lpstr>本章重难点总结（续）</vt:lpstr>
      <vt:lpstr>本章重难点总结（续）</vt:lpstr>
      <vt:lpstr>练习</vt:lpstr>
      <vt:lpstr>练习</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数据库应用</dc:title>
  <dc:creator>X1yoga</dc:creator>
  <cp:lastModifiedBy>X1yoga</cp:lastModifiedBy>
  <cp:revision>65</cp:revision>
  <dcterms:created xsi:type="dcterms:W3CDTF">2021-03-02T05:30:03Z</dcterms:created>
  <dcterms:modified xsi:type="dcterms:W3CDTF">2021-03-28T13:42:43Z</dcterms:modified>
</cp:coreProperties>
</file>