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56"/>
  </p:notesMasterIdLst>
  <p:sldIdLst>
    <p:sldId id="256" r:id="rId2"/>
    <p:sldId id="257" r:id="rId3"/>
    <p:sldId id="259" r:id="rId4"/>
    <p:sldId id="260" r:id="rId5"/>
    <p:sldId id="261" r:id="rId6"/>
    <p:sldId id="262" r:id="rId7"/>
    <p:sldId id="263" r:id="rId8"/>
    <p:sldId id="315" r:id="rId9"/>
    <p:sldId id="264" r:id="rId10"/>
    <p:sldId id="266" r:id="rId11"/>
    <p:sldId id="267" r:id="rId12"/>
    <p:sldId id="268" r:id="rId13"/>
    <p:sldId id="269" r:id="rId14"/>
    <p:sldId id="270" r:id="rId15"/>
    <p:sldId id="271" r:id="rId16"/>
    <p:sldId id="272" r:id="rId17"/>
    <p:sldId id="273" r:id="rId18"/>
    <p:sldId id="274" r:id="rId19"/>
    <p:sldId id="275" r:id="rId20"/>
    <p:sldId id="316" r:id="rId21"/>
    <p:sldId id="277" r:id="rId22"/>
    <p:sldId id="281" r:id="rId23"/>
    <p:sldId id="282" r:id="rId24"/>
    <p:sldId id="283" r:id="rId25"/>
    <p:sldId id="284" r:id="rId26"/>
    <p:sldId id="317" r:id="rId27"/>
    <p:sldId id="286" r:id="rId28"/>
    <p:sldId id="287" r:id="rId29"/>
    <p:sldId id="288" r:id="rId30"/>
    <p:sldId id="289" r:id="rId31"/>
    <p:sldId id="290" r:id="rId32"/>
    <p:sldId id="291" r:id="rId33"/>
    <p:sldId id="292" r:id="rId34"/>
    <p:sldId id="293" r:id="rId35"/>
    <p:sldId id="318"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1" r:id="rId52"/>
    <p:sldId id="312" r:id="rId53"/>
    <p:sldId id="313" r:id="rId54"/>
    <p:sldId id="314"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140" autoAdjust="0"/>
  </p:normalViewPr>
  <p:slideViewPr>
    <p:cSldViewPr snapToGrid="0">
      <p:cViewPr varScale="1">
        <p:scale>
          <a:sx n="70" d="100"/>
          <a:sy n="70" d="100"/>
        </p:scale>
        <p:origin x="-888"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3799B1-F7EE-4D66-ABB9-ADDBD0623587}" type="doc">
      <dgm:prSet loTypeId="urn:microsoft.com/office/officeart/2005/8/layout/hList1" loCatId="list" qsTypeId="urn:microsoft.com/office/officeart/2005/8/quickstyle/simple5" qsCatId="simple" csTypeId="urn:microsoft.com/office/officeart/2005/8/colors/accent1_2" csCatId="accent1" phldr="1"/>
      <dgm:spPr/>
      <dgm:t>
        <a:bodyPr/>
        <a:lstStyle/>
        <a:p>
          <a:endParaRPr lang="zh-CN" altLang="en-US"/>
        </a:p>
      </dgm:t>
    </dgm:pt>
    <dgm:pt modelId="{89C3E3C3-C2B0-4800-ADD2-0FCC6B302FA6}">
      <dgm:prSet phldrT="[文本]" custT="1"/>
      <dgm:spPr/>
      <dgm:t>
        <a:bodyPr/>
        <a:lstStyle/>
        <a:p>
          <a:r>
            <a:rPr lang="zh-CN" altLang="en-US" sz="2000" b="1" dirty="0" smtClean="0">
              <a:latin typeface="黑体" pitchFamily="2" charset="-122"/>
              <a:ea typeface="黑体" pitchFamily="2" charset="-122"/>
            </a:rPr>
            <a:t>学生表   </a:t>
          </a:r>
          <a:endParaRPr lang="zh-CN" altLang="en-US" sz="2000" b="1" dirty="0">
            <a:latin typeface="黑体" pitchFamily="2" charset="-122"/>
            <a:ea typeface="黑体" pitchFamily="2" charset="-122"/>
          </a:endParaRPr>
        </a:p>
      </dgm:t>
    </dgm:pt>
    <dgm:pt modelId="{3C342CC5-41E0-493E-BAC2-B12763212891}" type="parTrans" cxnId="{0A9AA60C-4A4F-4DB4-8821-EBD95EF78AD8}">
      <dgm:prSet/>
      <dgm:spPr/>
      <dgm:t>
        <a:bodyPr/>
        <a:lstStyle/>
        <a:p>
          <a:endParaRPr lang="zh-CN" altLang="en-US" sz="2000" b="1"/>
        </a:p>
      </dgm:t>
    </dgm:pt>
    <dgm:pt modelId="{1AC39EFF-D961-4F34-A817-69A0554A13B4}" type="sibTrans" cxnId="{0A9AA60C-4A4F-4DB4-8821-EBD95EF78AD8}">
      <dgm:prSet/>
      <dgm:spPr/>
      <dgm:t>
        <a:bodyPr/>
        <a:lstStyle/>
        <a:p>
          <a:endParaRPr lang="zh-CN" altLang="en-US" sz="2000" b="1"/>
        </a:p>
      </dgm:t>
    </dgm:pt>
    <dgm:pt modelId="{2DEC064D-3A77-465E-8F63-6E46DDA39114}">
      <dgm:prSet phldrT="[文本]" custT="1"/>
      <dgm:spPr/>
      <dgm:t>
        <a:bodyPr/>
        <a:lstStyle/>
        <a:p>
          <a:r>
            <a:rPr lang="zh-CN" altLang="en-US" sz="2000" b="1" i="1" u="sng" dirty="0" smtClean="0"/>
            <a:t>学号</a:t>
          </a:r>
          <a:r>
            <a:rPr lang="zh-CN" altLang="en-US" sz="2000" b="1" dirty="0" smtClean="0"/>
            <a:t>     </a:t>
          </a:r>
          <a:endParaRPr lang="zh-CN" altLang="en-US" sz="2000" b="1" dirty="0"/>
        </a:p>
      </dgm:t>
    </dgm:pt>
    <dgm:pt modelId="{34869549-A9A2-41FE-BF5E-DAD216AA1BE8}" type="parTrans" cxnId="{07E6A8BC-271C-4280-98E4-4CB895C9011A}">
      <dgm:prSet/>
      <dgm:spPr/>
      <dgm:t>
        <a:bodyPr/>
        <a:lstStyle/>
        <a:p>
          <a:endParaRPr lang="zh-CN" altLang="en-US" sz="2000" b="1"/>
        </a:p>
      </dgm:t>
    </dgm:pt>
    <dgm:pt modelId="{0F18C613-EC6A-40B1-8F34-B2B49615D6FD}" type="sibTrans" cxnId="{07E6A8BC-271C-4280-98E4-4CB895C9011A}">
      <dgm:prSet/>
      <dgm:spPr/>
      <dgm:t>
        <a:bodyPr/>
        <a:lstStyle/>
        <a:p>
          <a:endParaRPr lang="zh-CN" altLang="en-US" sz="2000" b="1"/>
        </a:p>
      </dgm:t>
    </dgm:pt>
    <dgm:pt modelId="{41F6BF37-DAA2-4459-96D6-7A63DDE35296}">
      <dgm:prSet phldrT="[文本]" custT="1"/>
      <dgm:spPr/>
      <dgm:t>
        <a:bodyPr/>
        <a:lstStyle/>
        <a:p>
          <a:r>
            <a:rPr lang="zh-CN" altLang="en-US" sz="2000" b="1" dirty="0" smtClean="0">
              <a:solidFill>
                <a:schemeClr val="tx1"/>
              </a:solidFill>
            </a:rPr>
            <a:t>姓名     </a:t>
          </a:r>
          <a:endParaRPr lang="zh-CN" altLang="en-US" sz="2000" b="1" dirty="0">
            <a:solidFill>
              <a:schemeClr val="tx1"/>
            </a:solidFill>
          </a:endParaRPr>
        </a:p>
      </dgm:t>
    </dgm:pt>
    <dgm:pt modelId="{7BFDBF9D-9549-4FE8-8CB2-23156E91E137}" type="parTrans" cxnId="{6F60198E-46D9-457A-BBD0-7B88A6E7BB46}">
      <dgm:prSet/>
      <dgm:spPr/>
      <dgm:t>
        <a:bodyPr/>
        <a:lstStyle/>
        <a:p>
          <a:endParaRPr lang="zh-CN" altLang="en-US" sz="2000" b="1"/>
        </a:p>
      </dgm:t>
    </dgm:pt>
    <dgm:pt modelId="{6EFF2416-FCD2-46C3-A601-4503B52B9EFD}" type="sibTrans" cxnId="{6F60198E-46D9-457A-BBD0-7B88A6E7BB46}">
      <dgm:prSet/>
      <dgm:spPr/>
      <dgm:t>
        <a:bodyPr/>
        <a:lstStyle/>
        <a:p>
          <a:endParaRPr lang="zh-CN" altLang="en-US" sz="2000" b="1"/>
        </a:p>
      </dgm:t>
    </dgm:pt>
    <dgm:pt modelId="{A9D76C71-41A3-4096-891F-79EDB81008D5}">
      <dgm:prSet phldrT="[文本]" custT="1"/>
      <dgm:spPr/>
      <dgm:t>
        <a:bodyPr/>
        <a:lstStyle/>
        <a:p>
          <a:r>
            <a:rPr lang="zh-CN" altLang="en-US" sz="2000" b="1" dirty="0" smtClean="0">
              <a:latin typeface="黑体" pitchFamily="2" charset="-122"/>
              <a:ea typeface="黑体" pitchFamily="2" charset="-122"/>
            </a:rPr>
            <a:t>成绩表    </a:t>
          </a:r>
          <a:endParaRPr lang="zh-CN" altLang="en-US" sz="2000" b="1" dirty="0">
            <a:latin typeface="黑体" pitchFamily="2" charset="-122"/>
            <a:ea typeface="黑体" pitchFamily="2" charset="-122"/>
          </a:endParaRPr>
        </a:p>
      </dgm:t>
    </dgm:pt>
    <dgm:pt modelId="{E9181E0F-A08E-4A07-B467-2008C09F727A}" type="parTrans" cxnId="{D5512DB3-947E-4E88-ADDF-747F03E633F7}">
      <dgm:prSet/>
      <dgm:spPr/>
      <dgm:t>
        <a:bodyPr/>
        <a:lstStyle/>
        <a:p>
          <a:endParaRPr lang="zh-CN" altLang="en-US" sz="2000" b="1"/>
        </a:p>
      </dgm:t>
    </dgm:pt>
    <dgm:pt modelId="{F8CC76E8-1911-4E73-B6DD-58438320C20B}" type="sibTrans" cxnId="{D5512DB3-947E-4E88-ADDF-747F03E633F7}">
      <dgm:prSet/>
      <dgm:spPr/>
      <dgm:t>
        <a:bodyPr/>
        <a:lstStyle/>
        <a:p>
          <a:endParaRPr lang="zh-CN" altLang="en-US" sz="2000" b="1"/>
        </a:p>
      </dgm:t>
    </dgm:pt>
    <dgm:pt modelId="{C7ED4F59-2CFF-4EA5-9D1B-D6B15C38FFE0}">
      <dgm:prSet phldrT="[文本]" custT="1"/>
      <dgm:spPr/>
      <dgm:t>
        <a:bodyPr/>
        <a:lstStyle/>
        <a:p>
          <a:r>
            <a:rPr lang="zh-CN" altLang="en-US" sz="2000" b="1" i="1" u="sng" dirty="0" smtClean="0"/>
            <a:t>学号     </a:t>
          </a:r>
          <a:endParaRPr lang="zh-CN" altLang="en-US" sz="2000" b="1" i="1" u="sng" dirty="0"/>
        </a:p>
      </dgm:t>
    </dgm:pt>
    <dgm:pt modelId="{F6A48568-0BF6-4BA1-A197-BA9454E93B96}" type="parTrans" cxnId="{3B02C721-8417-424A-A951-00714432CA5C}">
      <dgm:prSet/>
      <dgm:spPr/>
      <dgm:t>
        <a:bodyPr/>
        <a:lstStyle/>
        <a:p>
          <a:endParaRPr lang="zh-CN" altLang="en-US" sz="2000" b="1"/>
        </a:p>
      </dgm:t>
    </dgm:pt>
    <dgm:pt modelId="{85FA003D-E02F-4AC4-ADF4-21319F9A0D38}" type="sibTrans" cxnId="{3B02C721-8417-424A-A951-00714432CA5C}">
      <dgm:prSet/>
      <dgm:spPr/>
      <dgm:t>
        <a:bodyPr/>
        <a:lstStyle/>
        <a:p>
          <a:endParaRPr lang="zh-CN" altLang="en-US" sz="2000" b="1"/>
        </a:p>
      </dgm:t>
    </dgm:pt>
    <dgm:pt modelId="{C4A92FCF-8CA3-4CF2-BE45-E76B9D702698}">
      <dgm:prSet phldrT="[文本]" custT="1"/>
      <dgm:spPr/>
      <dgm:t>
        <a:bodyPr/>
        <a:lstStyle/>
        <a:p>
          <a:r>
            <a:rPr lang="zh-CN" altLang="en-US" sz="2000" b="1" i="1" u="sng" dirty="0" smtClean="0"/>
            <a:t>课程号     </a:t>
          </a:r>
          <a:endParaRPr lang="zh-CN" altLang="en-US" sz="2000" b="1" i="1" u="sng" dirty="0"/>
        </a:p>
      </dgm:t>
    </dgm:pt>
    <dgm:pt modelId="{F8E73ADB-168E-4C9E-9A4A-14E0324A231F}" type="parTrans" cxnId="{3E6E90F1-5802-4ABE-B814-71508DDF3328}">
      <dgm:prSet/>
      <dgm:spPr/>
      <dgm:t>
        <a:bodyPr/>
        <a:lstStyle/>
        <a:p>
          <a:endParaRPr lang="zh-CN" altLang="en-US" sz="2000" b="1"/>
        </a:p>
      </dgm:t>
    </dgm:pt>
    <dgm:pt modelId="{CEBAC357-A85B-498E-9131-A768C25F8E4B}" type="sibTrans" cxnId="{3E6E90F1-5802-4ABE-B814-71508DDF3328}">
      <dgm:prSet/>
      <dgm:spPr/>
      <dgm:t>
        <a:bodyPr/>
        <a:lstStyle/>
        <a:p>
          <a:endParaRPr lang="zh-CN" altLang="en-US" sz="2000" b="1"/>
        </a:p>
      </dgm:t>
    </dgm:pt>
    <dgm:pt modelId="{617E0C6D-265B-4672-A027-439CF5E4EB0C}">
      <dgm:prSet phldrT="[文本]" custT="1"/>
      <dgm:spPr/>
      <dgm:t>
        <a:bodyPr/>
        <a:lstStyle/>
        <a:p>
          <a:r>
            <a:rPr lang="zh-CN" altLang="en-US" sz="2000" b="1" dirty="0" smtClean="0">
              <a:latin typeface="黑体" pitchFamily="2" charset="-122"/>
              <a:ea typeface="黑体" pitchFamily="2" charset="-122"/>
            </a:rPr>
            <a:t>课程表    </a:t>
          </a:r>
          <a:endParaRPr lang="zh-CN" altLang="en-US" sz="2000" b="1" dirty="0">
            <a:latin typeface="黑体" pitchFamily="2" charset="-122"/>
            <a:ea typeface="黑体" pitchFamily="2" charset="-122"/>
          </a:endParaRPr>
        </a:p>
      </dgm:t>
    </dgm:pt>
    <dgm:pt modelId="{CC0D6040-5B97-4646-B7F9-578FBD801CEB}" type="parTrans" cxnId="{92F14D16-CD30-4AD4-AD52-37E7E0492F5C}">
      <dgm:prSet/>
      <dgm:spPr/>
      <dgm:t>
        <a:bodyPr/>
        <a:lstStyle/>
        <a:p>
          <a:endParaRPr lang="zh-CN" altLang="en-US" sz="2000" b="1"/>
        </a:p>
      </dgm:t>
    </dgm:pt>
    <dgm:pt modelId="{DB23BBC5-63BA-46D3-AD72-F36F9C2ADC2E}" type="sibTrans" cxnId="{92F14D16-CD30-4AD4-AD52-37E7E0492F5C}">
      <dgm:prSet/>
      <dgm:spPr/>
      <dgm:t>
        <a:bodyPr/>
        <a:lstStyle/>
        <a:p>
          <a:endParaRPr lang="zh-CN" altLang="en-US" sz="2000" b="1"/>
        </a:p>
      </dgm:t>
    </dgm:pt>
    <dgm:pt modelId="{01858BB6-44DD-408E-8719-0A7523B1049B}">
      <dgm:prSet phldrT="[文本]" custT="1"/>
      <dgm:spPr/>
      <dgm:t>
        <a:bodyPr/>
        <a:lstStyle/>
        <a:p>
          <a:r>
            <a:rPr lang="zh-CN" altLang="en-US" sz="2000" b="1" i="1" u="sng" dirty="0" smtClean="0"/>
            <a:t>课程号     </a:t>
          </a:r>
          <a:endParaRPr lang="zh-CN" altLang="en-US" sz="2000" b="1" i="1" u="sng" dirty="0"/>
        </a:p>
      </dgm:t>
    </dgm:pt>
    <dgm:pt modelId="{B35CF789-B107-45B6-9BFB-6F767FB578BC}" type="parTrans" cxnId="{447E9C27-930A-4FB1-994E-0781E181C983}">
      <dgm:prSet/>
      <dgm:spPr/>
      <dgm:t>
        <a:bodyPr/>
        <a:lstStyle/>
        <a:p>
          <a:endParaRPr lang="zh-CN" altLang="en-US" sz="2000" b="1"/>
        </a:p>
      </dgm:t>
    </dgm:pt>
    <dgm:pt modelId="{14F527A1-98A9-4DC4-A31F-1F4E0A7B6924}" type="sibTrans" cxnId="{447E9C27-930A-4FB1-994E-0781E181C983}">
      <dgm:prSet/>
      <dgm:spPr/>
      <dgm:t>
        <a:bodyPr/>
        <a:lstStyle/>
        <a:p>
          <a:endParaRPr lang="zh-CN" altLang="en-US" sz="2000" b="1"/>
        </a:p>
      </dgm:t>
    </dgm:pt>
    <dgm:pt modelId="{DEECBF2B-355E-4988-BD3C-FA1C3B6E604E}">
      <dgm:prSet phldrT="[文本]" custT="1"/>
      <dgm:spPr/>
      <dgm:t>
        <a:bodyPr/>
        <a:lstStyle/>
        <a:p>
          <a:r>
            <a:rPr lang="zh-CN" altLang="en-US" sz="2000" b="1" dirty="0" smtClean="0">
              <a:solidFill>
                <a:schemeClr val="tx1"/>
              </a:solidFill>
            </a:rPr>
            <a:t>系别       </a:t>
          </a:r>
          <a:endParaRPr lang="zh-CN" altLang="en-US" sz="2000" b="1" dirty="0">
            <a:solidFill>
              <a:schemeClr val="tx1"/>
            </a:solidFill>
          </a:endParaRPr>
        </a:p>
      </dgm:t>
    </dgm:pt>
    <dgm:pt modelId="{6A0B3093-5E2C-4ED8-8BDB-E92BA074714A}" type="parTrans" cxnId="{F09D51B0-25DA-4195-9946-A7895A53F5DA}">
      <dgm:prSet/>
      <dgm:spPr/>
      <dgm:t>
        <a:bodyPr/>
        <a:lstStyle/>
        <a:p>
          <a:endParaRPr lang="zh-CN" altLang="en-US" sz="2000" b="1"/>
        </a:p>
      </dgm:t>
    </dgm:pt>
    <dgm:pt modelId="{7528EB41-ED92-4B85-B181-BC240849732E}" type="sibTrans" cxnId="{F09D51B0-25DA-4195-9946-A7895A53F5DA}">
      <dgm:prSet/>
      <dgm:spPr/>
      <dgm:t>
        <a:bodyPr/>
        <a:lstStyle/>
        <a:p>
          <a:endParaRPr lang="zh-CN" altLang="en-US" sz="2000" b="1"/>
        </a:p>
      </dgm:t>
    </dgm:pt>
    <dgm:pt modelId="{A4B640ED-A152-42E9-A12C-5329DB3447B2}">
      <dgm:prSet phldrT="[文本]" custT="1"/>
      <dgm:spPr/>
      <dgm:t>
        <a:bodyPr/>
        <a:lstStyle/>
        <a:p>
          <a:r>
            <a:rPr lang="zh-CN" altLang="en-US" sz="2000" b="1" dirty="0" smtClean="0"/>
            <a:t>成绩     </a:t>
          </a:r>
          <a:endParaRPr lang="zh-CN" altLang="en-US" sz="2000" b="1" dirty="0"/>
        </a:p>
      </dgm:t>
    </dgm:pt>
    <dgm:pt modelId="{FD398947-6301-43B0-9DF9-722AF4012FC5}" type="parTrans" cxnId="{9EA22959-AC50-4B36-8A11-19CE08E6FB45}">
      <dgm:prSet/>
      <dgm:spPr/>
      <dgm:t>
        <a:bodyPr/>
        <a:lstStyle/>
        <a:p>
          <a:endParaRPr lang="zh-CN" altLang="en-US" sz="2000" b="1"/>
        </a:p>
      </dgm:t>
    </dgm:pt>
    <dgm:pt modelId="{1A75AFAB-6CED-429B-AFF8-28E6258999DD}" type="sibTrans" cxnId="{9EA22959-AC50-4B36-8A11-19CE08E6FB45}">
      <dgm:prSet/>
      <dgm:spPr/>
      <dgm:t>
        <a:bodyPr/>
        <a:lstStyle/>
        <a:p>
          <a:endParaRPr lang="zh-CN" altLang="en-US" sz="2000" b="1"/>
        </a:p>
      </dgm:t>
    </dgm:pt>
    <dgm:pt modelId="{3F583F4E-69E5-490F-BB55-21C5C4F684AD}">
      <dgm:prSet phldrT="[文本]" custT="1"/>
      <dgm:spPr/>
      <dgm:t>
        <a:bodyPr/>
        <a:lstStyle/>
        <a:p>
          <a:r>
            <a:rPr lang="zh-CN" altLang="en-US" sz="2000" b="1" dirty="0" smtClean="0"/>
            <a:t>课程名     </a:t>
          </a:r>
          <a:endParaRPr lang="zh-CN" altLang="en-US" sz="2000" b="1" dirty="0"/>
        </a:p>
      </dgm:t>
    </dgm:pt>
    <dgm:pt modelId="{8B1327C4-0A0A-4C21-9042-1FA4181B3E51}" type="parTrans" cxnId="{4ACFDFEB-2474-4AFE-813E-F0624A9761CA}">
      <dgm:prSet/>
      <dgm:spPr/>
      <dgm:t>
        <a:bodyPr/>
        <a:lstStyle/>
        <a:p>
          <a:endParaRPr lang="zh-CN" altLang="en-US" sz="2000" b="1"/>
        </a:p>
      </dgm:t>
    </dgm:pt>
    <dgm:pt modelId="{67777DE6-A7F6-4822-A89A-1A35E98C1B75}" type="sibTrans" cxnId="{4ACFDFEB-2474-4AFE-813E-F0624A9761CA}">
      <dgm:prSet/>
      <dgm:spPr/>
      <dgm:t>
        <a:bodyPr/>
        <a:lstStyle/>
        <a:p>
          <a:endParaRPr lang="zh-CN" altLang="en-US" sz="2000" b="1"/>
        </a:p>
      </dgm:t>
    </dgm:pt>
    <dgm:pt modelId="{0F889BEE-0184-45D0-B5E6-B7A2241B25B5}" type="pres">
      <dgm:prSet presAssocID="{B33799B1-F7EE-4D66-ABB9-ADDBD0623587}" presName="Name0" presStyleCnt="0">
        <dgm:presLayoutVars>
          <dgm:dir/>
          <dgm:animLvl val="lvl"/>
          <dgm:resizeHandles val="exact"/>
        </dgm:presLayoutVars>
      </dgm:prSet>
      <dgm:spPr/>
      <dgm:t>
        <a:bodyPr/>
        <a:lstStyle/>
        <a:p>
          <a:endParaRPr lang="zh-CN" altLang="en-US"/>
        </a:p>
      </dgm:t>
    </dgm:pt>
    <dgm:pt modelId="{9D41F30F-EFC5-46D2-9A71-EBAC3D98F262}" type="pres">
      <dgm:prSet presAssocID="{89C3E3C3-C2B0-4800-ADD2-0FCC6B302FA6}" presName="composite" presStyleCnt="0"/>
      <dgm:spPr/>
    </dgm:pt>
    <dgm:pt modelId="{9EB0E2D6-62E4-4EB2-8C45-3997900D8E43}" type="pres">
      <dgm:prSet presAssocID="{89C3E3C3-C2B0-4800-ADD2-0FCC6B302FA6}" presName="parTx" presStyleLbl="alignNode1" presStyleIdx="0" presStyleCnt="3">
        <dgm:presLayoutVars>
          <dgm:chMax val="0"/>
          <dgm:chPref val="0"/>
          <dgm:bulletEnabled val="1"/>
        </dgm:presLayoutVars>
      </dgm:prSet>
      <dgm:spPr/>
      <dgm:t>
        <a:bodyPr/>
        <a:lstStyle/>
        <a:p>
          <a:endParaRPr lang="zh-CN" altLang="en-US"/>
        </a:p>
      </dgm:t>
    </dgm:pt>
    <dgm:pt modelId="{67B75DC1-2426-42B9-8D92-7EB1AD496EED}" type="pres">
      <dgm:prSet presAssocID="{89C3E3C3-C2B0-4800-ADD2-0FCC6B302FA6}" presName="desTx" presStyleLbl="alignAccFollowNode1" presStyleIdx="0" presStyleCnt="3">
        <dgm:presLayoutVars>
          <dgm:bulletEnabled val="1"/>
        </dgm:presLayoutVars>
      </dgm:prSet>
      <dgm:spPr/>
      <dgm:t>
        <a:bodyPr/>
        <a:lstStyle/>
        <a:p>
          <a:endParaRPr lang="zh-CN" altLang="en-US"/>
        </a:p>
      </dgm:t>
    </dgm:pt>
    <dgm:pt modelId="{96C4B400-6685-4DE9-9503-2DEF5A7B3B87}" type="pres">
      <dgm:prSet presAssocID="{1AC39EFF-D961-4F34-A817-69A0554A13B4}" presName="space" presStyleCnt="0"/>
      <dgm:spPr/>
    </dgm:pt>
    <dgm:pt modelId="{60D9BA0D-B1D9-47B4-AC62-244DE95224D9}" type="pres">
      <dgm:prSet presAssocID="{A9D76C71-41A3-4096-891F-79EDB81008D5}" presName="composite" presStyleCnt="0"/>
      <dgm:spPr/>
    </dgm:pt>
    <dgm:pt modelId="{8EF9467D-505B-4705-A01C-9552C9EFAF32}" type="pres">
      <dgm:prSet presAssocID="{A9D76C71-41A3-4096-891F-79EDB81008D5}" presName="parTx" presStyleLbl="alignNode1" presStyleIdx="1" presStyleCnt="3">
        <dgm:presLayoutVars>
          <dgm:chMax val="0"/>
          <dgm:chPref val="0"/>
          <dgm:bulletEnabled val="1"/>
        </dgm:presLayoutVars>
      </dgm:prSet>
      <dgm:spPr/>
      <dgm:t>
        <a:bodyPr/>
        <a:lstStyle/>
        <a:p>
          <a:endParaRPr lang="zh-CN" altLang="en-US"/>
        </a:p>
      </dgm:t>
    </dgm:pt>
    <dgm:pt modelId="{6827B414-385E-46FC-AED3-905AFE5756F0}" type="pres">
      <dgm:prSet presAssocID="{A9D76C71-41A3-4096-891F-79EDB81008D5}" presName="desTx" presStyleLbl="alignAccFollowNode1" presStyleIdx="1" presStyleCnt="3">
        <dgm:presLayoutVars>
          <dgm:bulletEnabled val="1"/>
        </dgm:presLayoutVars>
      </dgm:prSet>
      <dgm:spPr/>
      <dgm:t>
        <a:bodyPr/>
        <a:lstStyle/>
        <a:p>
          <a:endParaRPr lang="zh-CN" altLang="en-US"/>
        </a:p>
      </dgm:t>
    </dgm:pt>
    <dgm:pt modelId="{CE7C96D0-A5A7-4DE2-BA24-D09FE9A9DEBB}" type="pres">
      <dgm:prSet presAssocID="{F8CC76E8-1911-4E73-B6DD-58438320C20B}" presName="space" presStyleCnt="0"/>
      <dgm:spPr/>
    </dgm:pt>
    <dgm:pt modelId="{F173C4D0-4067-4BA7-83DF-8DA39996DBD7}" type="pres">
      <dgm:prSet presAssocID="{617E0C6D-265B-4672-A027-439CF5E4EB0C}" presName="composite" presStyleCnt="0"/>
      <dgm:spPr/>
    </dgm:pt>
    <dgm:pt modelId="{FFB70C0D-E3DE-491E-B95E-9D1C61ABF3AD}" type="pres">
      <dgm:prSet presAssocID="{617E0C6D-265B-4672-A027-439CF5E4EB0C}" presName="parTx" presStyleLbl="alignNode1" presStyleIdx="2" presStyleCnt="3">
        <dgm:presLayoutVars>
          <dgm:chMax val="0"/>
          <dgm:chPref val="0"/>
          <dgm:bulletEnabled val="1"/>
        </dgm:presLayoutVars>
      </dgm:prSet>
      <dgm:spPr/>
      <dgm:t>
        <a:bodyPr/>
        <a:lstStyle/>
        <a:p>
          <a:endParaRPr lang="zh-CN" altLang="en-US"/>
        </a:p>
      </dgm:t>
    </dgm:pt>
    <dgm:pt modelId="{578A1DAB-ECF6-4924-88FB-2BC2F8FA7E33}" type="pres">
      <dgm:prSet presAssocID="{617E0C6D-265B-4672-A027-439CF5E4EB0C}" presName="desTx" presStyleLbl="alignAccFollowNode1" presStyleIdx="2" presStyleCnt="3">
        <dgm:presLayoutVars>
          <dgm:bulletEnabled val="1"/>
        </dgm:presLayoutVars>
      </dgm:prSet>
      <dgm:spPr/>
      <dgm:t>
        <a:bodyPr/>
        <a:lstStyle/>
        <a:p>
          <a:endParaRPr lang="zh-CN" altLang="en-US"/>
        </a:p>
      </dgm:t>
    </dgm:pt>
  </dgm:ptLst>
  <dgm:cxnLst>
    <dgm:cxn modelId="{0A9AA60C-4A4F-4DB4-8821-EBD95EF78AD8}" srcId="{B33799B1-F7EE-4D66-ABB9-ADDBD0623587}" destId="{89C3E3C3-C2B0-4800-ADD2-0FCC6B302FA6}" srcOrd="0" destOrd="0" parTransId="{3C342CC5-41E0-493E-BAC2-B12763212891}" sibTransId="{1AC39EFF-D961-4F34-A817-69A0554A13B4}"/>
    <dgm:cxn modelId="{92F14D16-CD30-4AD4-AD52-37E7E0492F5C}" srcId="{B33799B1-F7EE-4D66-ABB9-ADDBD0623587}" destId="{617E0C6D-265B-4672-A027-439CF5E4EB0C}" srcOrd="2" destOrd="0" parTransId="{CC0D6040-5B97-4646-B7F9-578FBD801CEB}" sibTransId="{DB23BBC5-63BA-46D3-AD72-F36F9C2ADC2E}"/>
    <dgm:cxn modelId="{7C536CC5-F350-4576-B8DF-C562864729AD}" type="presOf" srcId="{C4A92FCF-8CA3-4CF2-BE45-E76B9D702698}" destId="{6827B414-385E-46FC-AED3-905AFE5756F0}" srcOrd="0" destOrd="1" presId="urn:microsoft.com/office/officeart/2005/8/layout/hList1"/>
    <dgm:cxn modelId="{6287E269-F30F-450D-8668-30DB07637BF7}" type="presOf" srcId="{A4B640ED-A152-42E9-A12C-5329DB3447B2}" destId="{6827B414-385E-46FC-AED3-905AFE5756F0}" srcOrd="0" destOrd="2" presId="urn:microsoft.com/office/officeart/2005/8/layout/hList1"/>
    <dgm:cxn modelId="{4C14A662-2EDC-47AF-935C-F57B4C2FB6F0}" type="presOf" srcId="{01858BB6-44DD-408E-8719-0A7523B1049B}" destId="{578A1DAB-ECF6-4924-88FB-2BC2F8FA7E33}" srcOrd="0" destOrd="0" presId="urn:microsoft.com/office/officeart/2005/8/layout/hList1"/>
    <dgm:cxn modelId="{F09D51B0-25DA-4195-9946-A7895A53F5DA}" srcId="{89C3E3C3-C2B0-4800-ADD2-0FCC6B302FA6}" destId="{DEECBF2B-355E-4988-BD3C-FA1C3B6E604E}" srcOrd="2" destOrd="0" parTransId="{6A0B3093-5E2C-4ED8-8BDB-E92BA074714A}" sibTransId="{7528EB41-ED92-4B85-B181-BC240849732E}"/>
    <dgm:cxn modelId="{7A451295-2404-417B-994F-AEF16C454C14}" type="presOf" srcId="{3F583F4E-69E5-490F-BB55-21C5C4F684AD}" destId="{578A1DAB-ECF6-4924-88FB-2BC2F8FA7E33}" srcOrd="0" destOrd="1" presId="urn:microsoft.com/office/officeart/2005/8/layout/hList1"/>
    <dgm:cxn modelId="{6F60198E-46D9-457A-BBD0-7B88A6E7BB46}" srcId="{89C3E3C3-C2B0-4800-ADD2-0FCC6B302FA6}" destId="{41F6BF37-DAA2-4459-96D6-7A63DDE35296}" srcOrd="1" destOrd="0" parTransId="{7BFDBF9D-9549-4FE8-8CB2-23156E91E137}" sibTransId="{6EFF2416-FCD2-46C3-A601-4503B52B9EFD}"/>
    <dgm:cxn modelId="{70A31FF0-4B9F-496B-BF5C-3EA0D2B6C54D}" type="presOf" srcId="{DEECBF2B-355E-4988-BD3C-FA1C3B6E604E}" destId="{67B75DC1-2426-42B9-8D92-7EB1AD496EED}" srcOrd="0" destOrd="2" presId="urn:microsoft.com/office/officeart/2005/8/layout/hList1"/>
    <dgm:cxn modelId="{3D67D865-E9B3-44AF-9E81-DFE0C35EACFF}" type="presOf" srcId="{A9D76C71-41A3-4096-891F-79EDB81008D5}" destId="{8EF9467D-505B-4705-A01C-9552C9EFAF32}" srcOrd="0" destOrd="0" presId="urn:microsoft.com/office/officeart/2005/8/layout/hList1"/>
    <dgm:cxn modelId="{BA31B7DC-A02B-4850-A860-34045B072FBD}" type="presOf" srcId="{617E0C6D-265B-4672-A027-439CF5E4EB0C}" destId="{FFB70C0D-E3DE-491E-B95E-9D1C61ABF3AD}" srcOrd="0" destOrd="0" presId="urn:microsoft.com/office/officeart/2005/8/layout/hList1"/>
    <dgm:cxn modelId="{4ACFDFEB-2474-4AFE-813E-F0624A9761CA}" srcId="{617E0C6D-265B-4672-A027-439CF5E4EB0C}" destId="{3F583F4E-69E5-490F-BB55-21C5C4F684AD}" srcOrd="1" destOrd="0" parTransId="{8B1327C4-0A0A-4C21-9042-1FA4181B3E51}" sibTransId="{67777DE6-A7F6-4822-A89A-1A35E98C1B75}"/>
    <dgm:cxn modelId="{142D3875-1D34-4172-AF64-F9119EC7DCF5}" type="presOf" srcId="{2DEC064D-3A77-465E-8F63-6E46DDA39114}" destId="{67B75DC1-2426-42B9-8D92-7EB1AD496EED}" srcOrd="0" destOrd="0" presId="urn:microsoft.com/office/officeart/2005/8/layout/hList1"/>
    <dgm:cxn modelId="{3E6E90F1-5802-4ABE-B814-71508DDF3328}" srcId="{A9D76C71-41A3-4096-891F-79EDB81008D5}" destId="{C4A92FCF-8CA3-4CF2-BE45-E76B9D702698}" srcOrd="1" destOrd="0" parTransId="{F8E73ADB-168E-4C9E-9A4A-14E0324A231F}" sibTransId="{CEBAC357-A85B-498E-9131-A768C25F8E4B}"/>
    <dgm:cxn modelId="{608C4E85-6483-4C3F-A77F-B19EFD2959F0}" type="presOf" srcId="{41F6BF37-DAA2-4459-96D6-7A63DDE35296}" destId="{67B75DC1-2426-42B9-8D92-7EB1AD496EED}" srcOrd="0" destOrd="1" presId="urn:microsoft.com/office/officeart/2005/8/layout/hList1"/>
    <dgm:cxn modelId="{82F0E964-19E7-49F6-B21E-AA4566502153}" type="presOf" srcId="{B33799B1-F7EE-4D66-ABB9-ADDBD0623587}" destId="{0F889BEE-0184-45D0-B5E6-B7A2241B25B5}" srcOrd="0" destOrd="0" presId="urn:microsoft.com/office/officeart/2005/8/layout/hList1"/>
    <dgm:cxn modelId="{07E6A8BC-271C-4280-98E4-4CB895C9011A}" srcId="{89C3E3C3-C2B0-4800-ADD2-0FCC6B302FA6}" destId="{2DEC064D-3A77-465E-8F63-6E46DDA39114}" srcOrd="0" destOrd="0" parTransId="{34869549-A9A2-41FE-BF5E-DAD216AA1BE8}" sibTransId="{0F18C613-EC6A-40B1-8F34-B2B49615D6FD}"/>
    <dgm:cxn modelId="{3B02C721-8417-424A-A951-00714432CA5C}" srcId="{A9D76C71-41A3-4096-891F-79EDB81008D5}" destId="{C7ED4F59-2CFF-4EA5-9D1B-D6B15C38FFE0}" srcOrd="0" destOrd="0" parTransId="{F6A48568-0BF6-4BA1-A197-BA9454E93B96}" sibTransId="{85FA003D-E02F-4AC4-ADF4-21319F9A0D38}"/>
    <dgm:cxn modelId="{447E9C27-930A-4FB1-994E-0781E181C983}" srcId="{617E0C6D-265B-4672-A027-439CF5E4EB0C}" destId="{01858BB6-44DD-408E-8719-0A7523B1049B}" srcOrd="0" destOrd="0" parTransId="{B35CF789-B107-45B6-9BFB-6F767FB578BC}" sibTransId="{14F527A1-98A9-4DC4-A31F-1F4E0A7B6924}"/>
    <dgm:cxn modelId="{9EA22959-AC50-4B36-8A11-19CE08E6FB45}" srcId="{A9D76C71-41A3-4096-891F-79EDB81008D5}" destId="{A4B640ED-A152-42E9-A12C-5329DB3447B2}" srcOrd="2" destOrd="0" parTransId="{FD398947-6301-43B0-9DF9-722AF4012FC5}" sibTransId="{1A75AFAB-6CED-429B-AFF8-28E6258999DD}"/>
    <dgm:cxn modelId="{7F0AF2FF-8018-44C0-A848-5ACA7FCD7258}" type="presOf" srcId="{C7ED4F59-2CFF-4EA5-9D1B-D6B15C38FFE0}" destId="{6827B414-385E-46FC-AED3-905AFE5756F0}" srcOrd="0" destOrd="0" presId="urn:microsoft.com/office/officeart/2005/8/layout/hList1"/>
    <dgm:cxn modelId="{D5512DB3-947E-4E88-ADDF-747F03E633F7}" srcId="{B33799B1-F7EE-4D66-ABB9-ADDBD0623587}" destId="{A9D76C71-41A3-4096-891F-79EDB81008D5}" srcOrd="1" destOrd="0" parTransId="{E9181E0F-A08E-4A07-B467-2008C09F727A}" sibTransId="{F8CC76E8-1911-4E73-B6DD-58438320C20B}"/>
    <dgm:cxn modelId="{0A1D5AE5-F571-481A-BFC7-CD86360B1FBC}" type="presOf" srcId="{89C3E3C3-C2B0-4800-ADD2-0FCC6B302FA6}" destId="{9EB0E2D6-62E4-4EB2-8C45-3997900D8E43}" srcOrd="0" destOrd="0" presId="urn:microsoft.com/office/officeart/2005/8/layout/hList1"/>
    <dgm:cxn modelId="{8DF2AB76-E828-4C1A-9CF9-EC81205293D8}" type="presParOf" srcId="{0F889BEE-0184-45D0-B5E6-B7A2241B25B5}" destId="{9D41F30F-EFC5-46D2-9A71-EBAC3D98F262}" srcOrd="0" destOrd="0" presId="urn:microsoft.com/office/officeart/2005/8/layout/hList1"/>
    <dgm:cxn modelId="{0D0CD44A-84C8-496F-B45D-016CA2A8111E}" type="presParOf" srcId="{9D41F30F-EFC5-46D2-9A71-EBAC3D98F262}" destId="{9EB0E2D6-62E4-4EB2-8C45-3997900D8E43}" srcOrd="0" destOrd="0" presId="urn:microsoft.com/office/officeart/2005/8/layout/hList1"/>
    <dgm:cxn modelId="{757638C9-EEF9-47B8-A71A-C94AFBF68309}" type="presParOf" srcId="{9D41F30F-EFC5-46D2-9A71-EBAC3D98F262}" destId="{67B75DC1-2426-42B9-8D92-7EB1AD496EED}" srcOrd="1" destOrd="0" presId="urn:microsoft.com/office/officeart/2005/8/layout/hList1"/>
    <dgm:cxn modelId="{4D445062-13CC-40CD-845A-34638F112B72}" type="presParOf" srcId="{0F889BEE-0184-45D0-B5E6-B7A2241B25B5}" destId="{96C4B400-6685-4DE9-9503-2DEF5A7B3B87}" srcOrd="1" destOrd="0" presId="urn:microsoft.com/office/officeart/2005/8/layout/hList1"/>
    <dgm:cxn modelId="{F7341255-C144-48EF-BF69-B473439D3743}" type="presParOf" srcId="{0F889BEE-0184-45D0-B5E6-B7A2241B25B5}" destId="{60D9BA0D-B1D9-47B4-AC62-244DE95224D9}" srcOrd="2" destOrd="0" presId="urn:microsoft.com/office/officeart/2005/8/layout/hList1"/>
    <dgm:cxn modelId="{1A8996BC-7361-4F6C-B1D1-4169170341C8}" type="presParOf" srcId="{60D9BA0D-B1D9-47B4-AC62-244DE95224D9}" destId="{8EF9467D-505B-4705-A01C-9552C9EFAF32}" srcOrd="0" destOrd="0" presId="urn:microsoft.com/office/officeart/2005/8/layout/hList1"/>
    <dgm:cxn modelId="{6E8D4F37-8742-486C-AC82-201C41963145}" type="presParOf" srcId="{60D9BA0D-B1D9-47B4-AC62-244DE95224D9}" destId="{6827B414-385E-46FC-AED3-905AFE5756F0}" srcOrd="1" destOrd="0" presId="urn:microsoft.com/office/officeart/2005/8/layout/hList1"/>
    <dgm:cxn modelId="{A50CA2FC-3498-4393-A56A-61368B079D5A}" type="presParOf" srcId="{0F889BEE-0184-45D0-B5E6-B7A2241B25B5}" destId="{CE7C96D0-A5A7-4DE2-BA24-D09FE9A9DEBB}" srcOrd="3" destOrd="0" presId="urn:microsoft.com/office/officeart/2005/8/layout/hList1"/>
    <dgm:cxn modelId="{B8C11878-6A51-4BF4-94E7-4A424A191259}" type="presParOf" srcId="{0F889BEE-0184-45D0-B5E6-B7A2241B25B5}" destId="{F173C4D0-4067-4BA7-83DF-8DA39996DBD7}" srcOrd="4" destOrd="0" presId="urn:microsoft.com/office/officeart/2005/8/layout/hList1"/>
    <dgm:cxn modelId="{4D47D5F2-FE69-4BEA-8FD7-34E4663F18F2}" type="presParOf" srcId="{F173C4D0-4067-4BA7-83DF-8DA39996DBD7}" destId="{FFB70C0D-E3DE-491E-B95E-9D1C61ABF3AD}" srcOrd="0" destOrd="0" presId="urn:microsoft.com/office/officeart/2005/8/layout/hList1"/>
    <dgm:cxn modelId="{113CF2F9-F7A1-4F64-8C22-221D541CA5E3}" type="presParOf" srcId="{F173C4D0-4067-4BA7-83DF-8DA39996DBD7}" destId="{578A1DAB-ECF6-4924-88FB-2BC2F8FA7E33}"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B0E2D6-62E4-4EB2-8C45-3997900D8E43}">
      <dsp:nvSpPr>
        <dsp:cNvPr id="0" name=""/>
        <dsp:cNvSpPr/>
      </dsp:nvSpPr>
      <dsp:spPr>
        <a:xfrm>
          <a:off x="1630" y="5276"/>
          <a:ext cx="1590133" cy="636053"/>
        </a:xfrm>
        <a:prstGeom prst="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w="12700" cap="rnd" cmpd="sng" algn="ctr">
          <a:solidFill>
            <a:schemeClr val="accent1">
              <a:hueOff val="0"/>
              <a:satOff val="0"/>
              <a:lumOff val="0"/>
              <a:alphaOff val="0"/>
            </a:schemeClr>
          </a:solidFill>
          <a:prstDash val="solid"/>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1">
          <a:scrgbClr r="0" g="0" b="0"/>
        </a:lnRef>
        <a:fillRef idx="3">
          <a:scrgbClr r="0" g="0" b="0"/>
        </a:fillRef>
        <a:effectRef idx="3">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黑体" pitchFamily="2" charset="-122"/>
              <a:ea typeface="黑体" pitchFamily="2" charset="-122"/>
            </a:rPr>
            <a:t>学生表   </a:t>
          </a:r>
          <a:endParaRPr lang="zh-CN" altLang="en-US" sz="2000" b="1" kern="1200" dirty="0">
            <a:latin typeface="黑体" pitchFamily="2" charset="-122"/>
            <a:ea typeface="黑体" pitchFamily="2" charset="-122"/>
          </a:endParaRPr>
        </a:p>
      </dsp:txBody>
      <dsp:txXfrm>
        <a:off x="1630" y="5276"/>
        <a:ext cx="1590133" cy="636053"/>
      </dsp:txXfrm>
    </dsp:sp>
    <dsp:sp modelId="{67B75DC1-2426-42B9-8D92-7EB1AD496EED}">
      <dsp:nvSpPr>
        <dsp:cNvPr id="0" name=""/>
        <dsp:cNvSpPr/>
      </dsp:nvSpPr>
      <dsp:spPr>
        <a:xfrm>
          <a:off x="1630" y="641329"/>
          <a:ext cx="1590133" cy="1449360"/>
        </a:xfrm>
        <a:prstGeom prst="rect">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1">
          <a:scrgbClr r="0" g="0" b="0"/>
        </a:fillRef>
        <a:effectRef idx="2">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zh-CN" altLang="en-US" sz="2000" b="1" i="1" u="sng" kern="1200" dirty="0" smtClean="0"/>
            <a:t>学号</a:t>
          </a:r>
          <a:r>
            <a:rPr lang="zh-CN" altLang="en-US" sz="2000" b="1" kern="1200" dirty="0" smtClean="0"/>
            <a:t>     </a:t>
          </a:r>
          <a:endParaRPr lang="zh-CN" altLang="en-US" sz="2000" b="1" kern="1200" dirty="0"/>
        </a:p>
        <a:p>
          <a:pPr marL="228600" lvl="1" indent="-228600" algn="l" defTabSz="889000">
            <a:lnSpc>
              <a:spcPct val="90000"/>
            </a:lnSpc>
            <a:spcBef>
              <a:spcPct val="0"/>
            </a:spcBef>
            <a:spcAft>
              <a:spcPct val="15000"/>
            </a:spcAft>
            <a:buChar char="••"/>
          </a:pPr>
          <a:r>
            <a:rPr lang="zh-CN" altLang="en-US" sz="2000" b="1" kern="1200" dirty="0" smtClean="0">
              <a:solidFill>
                <a:schemeClr val="tx1"/>
              </a:solidFill>
            </a:rPr>
            <a:t>姓名     </a:t>
          </a:r>
          <a:endParaRPr lang="zh-CN" altLang="en-US" sz="2000" b="1" kern="1200" dirty="0">
            <a:solidFill>
              <a:schemeClr val="tx1"/>
            </a:solidFill>
          </a:endParaRPr>
        </a:p>
        <a:p>
          <a:pPr marL="228600" lvl="1" indent="-228600" algn="l" defTabSz="889000">
            <a:lnSpc>
              <a:spcPct val="90000"/>
            </a:lnSpc>
            <a:spcBef>
              <a:spcPct val="0"/>
            </a:spcBef>
            <a:spcAft>
              <a:spcPct val="15000"/>
            </a:spcAft>
            <a:buChar char="••"/>
          </a:pPr>
          <a:r>
            <a:rPr lang="zh-CN" altLang="en-US" sz="2000" b="1" kern="1200" dirty="0" smtClean="0">
              <a:solidFill>
                <a:schemeClr val="tx1"/>
              </a:solidFill>
            </a:rPr>
            <a:t>系别       </a:t>
          </a:r>
          <a:endParaRPr lang="zh-CN" altLang="en-US" sz="2000" b="1" kern="1200" dirty="0">
            <a:solidFill>
              <a:schemeClr val="tx1"/>
            </a:solidFill>
          </a:endParaRPr>
        </a:p>
      </dsp:txBody>
      <dsp:txXfrm>
        <a:off x="1630" y="641329"/>
        <a:ext cx="1590133" cy="1449360"/>
      </dsp:txXfrm>
    </dsp:sp>
    <dsp:sp modelId="{8EF9467D-505B-4705-A01C-9552C9EFAF32}">
      <dsp:nvSpPr>
        <dsp:cNvPr id="0" name=""/>
        <dsp:cNvSpPr/>
      </dsp:nvSpPr>
      <dsp:spPr>
        <a:xfrm>
          <a:off x="1814383" y="5276"/>
          <a:ext cx="1590133" cy="636053"/>
        </a:xfrm>
        <a:prstGeom prst="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w="12700" cap="rnd" cmpd="sng" algn="ctr">
          <a:solidFill>
            <a:schemeClr val="accent1">
              <a:hueOff val="0"/>
              <a:satOff val="0"/>
              <a:lumOff val="0"/>
              <a:alphaOff val="0"/>
            </a:schemeClr>
          </a:solidFill>
          <a:prstDash val="solid"/>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1">
          <a:scrgbClr r="0" g="0" b="0"/>
        </a:lnRef>
        <a:fillRef idx="3">
          <a:scrgbClr r="0" g="0" b="0"/>
        </a:fillRef>
        <a:effectRef idx="3">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黑体" pitchFamily="2" charset="-122"/>
              <a:ea typeface="黑体" pitchFamily="2" charset="-122"/>
            </a:rPr>
            <a:t>成绩表    </a:t>
          </a:r>
          <a:endParaRPr lang="zh-CN" altLang="en-US" sz="2000" b="1" kern="1200" dirty="0">
            <a:latin typeface="黑体" pitchFamily="2" charset="-122"/>
            <a:ea typeface="黑体" pitchFamily="2" charset="-122"/>
          </a:endParaRPr>
        </a:p>
      </dsp:txBody>
      <dsp:txXfrm>
        <a:off x="1814383" y="5276"/>
        <a:ext cx="1590133" cy="636053"/>
      </dsp:txXfrm>
    </dsp:sp>
    <dsp:sp modelId="{6827B414-385E-46FC-AED3-905AFE5756F0}">
      <dsp:nvSpPr>
        <dsp:cNvPr id="0" name=""/>
        <dsp:cNvSpPr/>
      </dsp:nvSpPr>
      <dsp:spPr>
        <a:xfrm>
          <a:off x="1814383" y="641329"/>
          <a:ext cx="1590133" cy="1449360"/>
        </a:xfrm>
        <a:prstGeom prst="rect">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1">
          <a:scrgbClr r="0" g="0" b="0"/>
        </a:fillRef>
        <a:effectRef idx="2">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zh-CN" altLang="en-US" sz="2000" b="1" i="1" u="sng" kern="1200" dirty="0" smtClean="0"/>
            <a:t>学号     </a:t>
          </a:r>
          <a:endParaRPr lang="zh-CN" altLang="en-US" sz="2000" b="1" i="1" u="sng" kern="1200" dirty="0"/>
        </a:p>
        <a:p>
          <a:pPr marL="228600" lvl="1" indent="-228600" algn="l" defTabSz="889000">
            <a:lnSpc>
              <a:spcPct val="90000"/>
            </a:lnSpc>
            <a:spcBef>
              <a:spcPct val="0"/>
            </a:spcBef>
            <a:spcAft>
              <a:spcPct val="15000"/>
            </a:spcAft>
            <a:buChar char="••"/>
          </a:pPr>
          <a:r>
            <a:rPr lang="zh-CN" altLang="en-US" sz="2000" b="1" i="1" u="sng" kern="1200" dirty="0" smtClean="0"/>
            <a:t>课程号     </a:t>
          </a:r>
          <a:endParaRPr lang="zh-CN" altLang="en-US" sz="2000" b="1" i="1" u="sng" kern="1200" dirty="0"/>
        </a:p>
        <a:p>
          <a:pPr marL="228600" lvl="1" indent="-228600" algn="l" defTabSz="889000">
            <a:lnSpc>
              <a:spcPct val="90000"/>
            </a:lnSpc>
            <a:spcBef>
              <a:spcPct val="0"/>
            </a:spcBef>
            <a:spcAft>
              <a:spcPct val="15000"/>
            </a:spcAft>
            <a:buChar char="••"/>
          </a:pPr>
          <a:r>
            <a:rPr lang="zh-CN" altLang="en-US" sz="2000" b="1" kern="1200" dirty="0" smtClean="0"/>
            <a:t>成绩     </a:t>
          </a:r>
          <a:endParaRPr lang="zh-CN" altLang="en-US" sz="2000" b="1" kern="1200" dirty="0"/>
        </a:p>
      </dsp:txBody>
      <dsp:txXfrm>
        <a:off x="1814383" y="641329"/>
        <a:ext cx="1590133" cy="1449360"/>
      </dsp:txXfrm>
    </dsp:sp>
    <dsp:sp modelId="{FFB70C0D-E3DE-491E-B95E-9D1C61ABF3AD}">
      <dsp:nvSpPr>
        <dsp:cNvPr id="0" name=""/>
        <dsp:cNvSpPr/>
      </dsp:nvSpPr>
      <dsp:spPr>
        <a:xfrm>
          <a:off x="3627136" y="5276"/>
          <a:ext cx="1590133" cy="636053"/>
        </a:xfrm>
        <a:prstGeom prst="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w="12700" cap="rnd" cmpd="sng" algn="ctr">
          <a:solidFill>
            <a:schemeClr val="accent1">
              <a:hueOff val="0"/>
              <a:satOff val="0"/>
              <a:lumOff val="0"/>
              <a:alphaOff val="0"/>
            </a:schemeClr>
          </a:solidFill>
          <a:prstDash val="solid"/>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1">
          <a:scrgbClr r="0" g="0" b="0"/>
        </a:lnRef>
        <a:fillRef idx="3">
          <a:scrgbClr r="0" g="0" b="0"/>
        </a:fillRef>
        <a:effectRef idx="3">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黑体" pitchFamily="2" charset="-122"/>
              <a:ea typeface="黑体" pitchFamily="2" charset="-122"/>
            </a:rPr>
            <a:t>课程表    </a:t>
          </a:r>
          <a:endParaRPr lang="zh-CN" altLang="en-US" sz="2000" b="1" kern="1200" dirty="0">
            <a:latin typeface="黑体" pitchFamily="2" charset="-122"/>
            <a:ea typeface="黑体" pitchFamily="2" charset="-122"/>
          </a:endParaRPr>
        </a:p>
      </dsp:txBody>
      <dsp:txXfrm>
        <a:off x="3627136" y="5276"/>
        <a:ext cx="1590133" cy="636053"/>
      </dsp:txXfrm>
    </dsp:sp>
    <dsp:sp modelId="{578A1DAB-ECF6-4924-88FB-2BC2F8FA7E33}">
      <dsp:nvSpPr>
        <dsp:cNvPr id="0" name=""/>
        <dsp:cNvSpPr/>
      </dsp:nvSpPr>
      <dsp:spPr>
        <a:xfrm>
          <a:off x="3627136" y="641329"/>
          <a:ext cx="1590133" cy="1449360"/>
        </a:xfrm>
        <a:prstGeom prst="rect">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1">
          <a:scrgbClr r="0" g="0" b="0"/>
        </a:fillRef>
        <a:effectRef idx="2">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zh-CN" altLang="en-US" sz="2000" b="1" i="1" u="sng" kern="1200" dirty="0" smtClean="0"/>
            <a:t>课程号     </a:t>
          </a:r>
          <a:endParaRPr lang="zh-CN" altLang="en-US" sz="2000" b="1" i="1" u="sng" kern="1200" dirty="0"/>
        </a:p>
        <a:p>
          <a:pPr marL="228600" lvl="1" indent="-228600" algn="l" defTabSz="889000">
            <a:lnSpc>
              <a:spcPct val="90000"/>
            </a:lnSpc>
            <a:spcBef>
              <a:spcPct val="0"/>
            </a:spcBef>
            <a:spcAft>
              <a:spcPct val="15000"/>
            </a:spcAft>
            <a:buChar char="••"/>
          </a:pPr>
          <a:r>
            <a:rPr lang="zh-CN" altLang="en-US" sz="2000" b="1" kern="1200" dirty="0" smtClean="0"/>
            <a:t>课程名     </a:t>
          </a:r>
          <a:endParaRPr lang="zh-CN" altLang="en-US" sz="2000" b="1" kern="1200" dirty="0"/>
        </a:p>
      </dsp:txBody>
      <dsp:txXfrm>
        <a:off x="3627136" y="641329"/>
        <a:ext cx="1590133" cy="144936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8B6C8E-FD2A-4FCD-BD21-56CCFB024837}" type="datetimeFigureOut">
              <a:rPr lang="zh-CN" altLang="en-US" smtClean="0"/>
              <a:t>2021/5/17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85DABC-A781-4967-A67C-93AE24E53A91}" type="slidenum">
              <a:rPr lang="zh-CN" altLang="en-US" smtClean="0"/>
              <a:t>‹#›</a:t>
            </a:fld>
            <a:endParaRPr lang="zh-CN" altLang="en-US"/>
          </a:p>
        </p:txBody>
      </p:sp>
    </p:spTree>
    <p:extLst>
      <p:ext uri="{BB962C8B-B14F-4D97-AF65-F5344CB8AC3E}">
        <p14:creationId xmlns:p14="http://schemas.microsoft.com/office/powerpoint/2010/main" val="36896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85DABC-A781-4967-A67C-93AE24E53A91}" type="slidenum">
              <a:rPr lang="zh-CN" altLang="en-US" smtClean="0"/>
              <a:t>1</a:t>
            </a:fld>
            <a:endParaRPr lang="zh-CN" altLang="en-US"/>
          </a:p>
        </p:txBody>
      </p:sp>
    </p:spTree>
    <p:extLst>
      <p:ext uri="{BB962C8B-B14F-4D97-AF65-F5344CB8AC3E}">
        <p14:creationId xmlns:p14="http://schemas.microsoft.com/office/powerpoint/2010/main" val="3979291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与板书交叉连接对比</a:t>
            </a:r>
            <a:endParaRPr lang="zh-CN" altLang="en-US" dirty="0"/>
          </a:p>
        </p:txBody>
      </p:sp>
      <p:sp>
        <p:nvSpPr>
          <p:cNvPr id="4" name="灯片编号占位符 3"/>
          <p:cNvSpPr>
            <a:spLocks noGrp="1"/>
          </p:cNvSpPr>
          <p:nvPr>
            <p:ph type="sldNum" sz="quarter" idx="10"/>
          </p:nvPr>
        </p:nvSpPr>
        <p:spPr/>
        <p:txBody>
          <a:bodyPr/>
          <a:lstStyle/>
          <a:p>
            <a:fld id="{8C0FE47A-5D42-46F0-8F5A-7CEEEE920E3E}" type="slidenum">
              <a:rPr lang="zh-CN" altLang="en-US" smtClean="0"/>
              <a:pPr/>
              <a:t>17</a:t>
            </a:fld>
            <a:endParaRPr lang="zh-CN" altLang="en-US"/>
          </a:p>
        </p:txBody>
      </p:sp>
    </p:spTree>
    <p:extLst>
      <p:ext uri="{BB962C8B-B14F-4D97-AF65-F5344CB8AC3E}">
        <p14:creationId xmlns:p14="http://schemas.microsoft.com/office/powerpoint/2010/main" val="4322125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bwMode="auto">
          <a:noFill/>
          <a:ln>
            <a:solidFill>
              <a:srgbClr val="000000"/>
            </a:solidFill>
            <a:miter lim="800000"/>
            <a:headEnd/>
            <a:tailEnd/>
          </a:ln>
        </p:spPr>
      </p:sp>
      <p:sp>
        <p:nvSpPr>
          <p:cNvPr id="84995"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zh-CN" altLang="en-US" smtClean="0"/>
              <a:t>板书</a:t>
            </a:r>
            <a:r>
              <a:rPr lang="en-US" altLang="zh-CN" smtClean="0"/>
              <a:t>:</a:t>
            </a:r>
          </a:p>
          <a:p>
            <a:pPr>
              <a:spcBef>
                <a:spcPct val="0"/>
              </a:spcBef>
            </a:pPr>
            <a:r>
              <a:rPr lang="en-US" altLang="zh-CN" b="1" smtClean="0">
                <a:solidFill>
                  <a:srgbClr val="0070C0"/>
                </a:solidFill>
                <a:latin typeface="Arial" charset="0"/>
                <a:cs typeface="Arial" charset="0"/>
              </a:rPr>
              <a:t>SELECT </a:t>
            </a:r>
            <a:r>
              <a:rPr lang="zh-CN" altLang="en-US" b="1" smtClean="0"/>
              <a:t>姓名</a:t>
            </a:r>
            <a:endParaRPr lang="zh-CN" altLang="en-US" b="1" smtClean="0">
              <a:solidFill>
                <a:srgbClr val="0070C0"/>
              </a:solidFill>
              <a:latin typeface="Arial" charset="0"/>
              <a:cs typeface="Arial" charset="0"/>
            </a:endParaRPr>
          </a:p>
          <a:p>
            <a:pPr>
              <a:spcBef>
                <a:spcPct val="0"/>
              </a:spcBef>
            </a:pPr>
            <a:r>
              <a:rPr lang="en-US" altLang="zh-CN" b="1" smtClean="0">
                <a:solidFill>
                  <a:srgbClr val="0070C0"/>
                </a:solidFill>
                <a:latin typeface="Arial" charset="0"/>
                <a:cs typeface="Arial" charset="0"/>
              </a:rPr>
              <a:t>FROM</a:t>
            </a:r>
            <a:r>
              <a:rPr lang="en-US" altLang="zh-CN" b="1" smtClean="0">
                <a:latin typeface="Arial" charset="0"/>
                <a:cs typeface="Arial" charset="0"/>
              </a:rPr>
              <a:t> </a:t>
            </a:r>
            <a:r>
              <a:rPr lang="zh-CN" altLang="en-US" b="1" smtClean="0">
                <a:latin typeface="Arial" charset="0"/>
                <a:cs typeface="Arial" charset="0"/>
              </a:rPr>
              <a:t>学生表 </a:t>
            </a:r>
            <a:r>
              <a:rPr lang="en-US" altLang="zh-CN" b="1" smtClean="0">
                <a:solidFill>
                  <a:srgbClr val="0070C0"/>
                </a:solidFill>
                <a:latin typeface="Arial" charset="0"/>
                <a:cs typeface="Arial" charset="0"/>
              </a:rPr>
              <a:t>JOIN</a:t>
            </a:r>
            <a:r>
              <a:rPr lang="en-US" altLang="zh-CN" b="1" smtClean="0">
                <a:latin typeface="Arial" charset="0"/>
                <a:cs typeface="Arial" charset="0"/>
              </a:rPr>
              <a:t> </a:t>
            </a:r>
            <a:r>
              <a:rPr lang="zh-CN" altLang="en-US" b="1" smtClean="0">
                <a:latin typeface="Arial" charset="0"/>
                <a:cs typeface="Arial" charset="0"/>
              </a:rPr>
              <a:t>成绩表 </a:t>
            </a:r>
            <a:r>
              <a:rPr lang="en-US" altLang="zh-CN" b="1" smtClean="0">
                <a:solidFill>
                  <a:srgbClr val="0070C0"/>
                </a:solidFill>
                <a:latin typeface="Arial" charset="0"/>
                <a:cs typeface="Arial" charset="0"/>
              </a:rPr>
              <a:t>ON</a:t>
            </a:r>
            <a:r>
              <a:rPr lang="en-US" altLang="zh-CN" b="1" smtClean="0">
                <a:latin typeface="Arial" charset="0"/>
                <a:cs typeface="Arial" charset="0"/>
              </a:rPr>
              <a:t> </a:t>
            </a:r>
            <a:r>
              <a:rPr lang="zh-CN" altLang="en-US" b="1" smtClean="0">
                <a:latin typeface="Arial" charset="0"/>
                <a:cs typeface="Arial" charset="0"/>
              </a:rPr>
              <a:t>学生表</a:t>
            </a:r>
            <a:r>
              <a:rPr lang="en-US" altLang="zh-CN" b="1" smtClean="0">
                <a:latin typeface="Arial" charset="0"/>
                <a:cs typeface="Arial" charset="0"/>
              </a:rPr>
              <a:t>.</a:t>
            </a:r>
            <a:r>
              <a:rPr lang="zh-CN" altLang="en-US" b="1" smtClean="0">
                <a:latin typeface="Arial" charset="0"/>
                <a:cs typeface="Arial" charset="0"/>
              </a:rPr>
              <a:t>学号</a:t>
            </a:r>
            <a:r>
              <a:rPr lang="en-US" altLang="zh-CN" b="1" smtClean="0">
                <a:latin typeface="Arial" charset="0"/>
                <a:cs typeface="Arial" charset="0"/>
              </a:rPr>
              <a:t>=</a:t>
            </a:r>
            <a:r>
              <a:rPr lang="zh-CN" altLang="en-US" b="1" smtClean="0">
                <a:latin typeface="Arial" charset="0"/>
                <a:cs typeface="Arial" charset="0"/>
              </a:rPr>
              <a:t>成绩表</a:t>
            </a:r>
            <a:r>
              <a:rPr lang="en-US" altLang="zh-CN" b="1" smtClean="0">
                <a:latin typeface="Arial" charset="0"/>
                <a:cs typeface="Arial" charset="0"/>
              </a:rPr>
              <a:t>.</a:t>
            </a:r>
            <a:r>
              <a:rPr lang="zh-CN" altLang="en-US" b="1" smtClean="0">
                <a:latin typeface="Arial" charset="0"/>
                <a:cs typeface="Arial" charset="0"/>
              </a:rPr>
              <a:t>学号   </a:t>
            </a:r>
            <a:endParaRPr lang="en-US" altLang="zh-CN" b="1" smtClean="0">
              <a:latin typeface="Arial" charset="0"/>
              <a:cs typeface="Arial" charset="0"/>
            </a:endParaRPr>
          </a:p>
          <a:p>
            <a:pPr>
              <a:spcBef>
                <a:spcPct val="0"/>
              </a:spcBef>
            </a:pPr>
            <a:r>
              <a:rPr lang="en-US" altLang="zh-CN" b="1" smtClean="0">
                <a:solidFill>
                  <a:srgbClr val="0070C0"/>
                </a:solidFill>
                <a:latin typeface="Arial" charset="0"/>
                <a:cs typeface="Arial" charset="0"/>
              </a:rPr>
              <a:t>JOIN</a:t>
            </a:r>
            <a:r>
              <a:rPr lang="en-US" altLang="zh-CN" b="1" smtClean="0">
                <a:latin typeface="Arial" charset="0"/>
                <a:cs typeface="Arial" charset="0"/>
              </a:rPr>
              <a:t> </a:t>
            </a:r>
            <a:r>
              <a:rPr lang="zh-CN" altLang="en-US" b="1" smtClean="0">
                <a:latin typeface="Arial" charset="0"/>
                <a:cs typeface="Arial" charset="0"/>
              </a:rPr>
              <a:t>课程表 </a:t>
            </a:r>
            <a:r>
              <a:rPr lang="en-US" altLang="zh-CN" b="1" smtClean="0">
                <a:solidFill>
                  <a:srgbClr val="0070C0"/>
                </a:solidFill>
                <a:latin typeface="Arial" charset="0"/>
                <a:cs typeface="Arial" charset="0"/>
              </a:rPr>
              <a:t>ON </a:t>
            </a:r>
            <a:r>
              <a:rPr lang="zh-CN" altLang="en-US" b="1" smtClean="0">
                <a:latin typeface="Arial" charset="0"/>
                <a:cs typeface="Arial" charset="0"/>
              </a:rPr>
              <a:t>课程表</a:t>
            </a:r>
            <a:r>
              <a:rPr lang="en-US" altLang="zh-CN" b="1" smtClean="0">
                <a:latin typeface="Arial" charset="0"/>
                <a:cs typeface="Arial" charset="0"/>
              </a:rPr>
              <a:t>.</a:t>
            </a:r>
            <a:r>
              <a:rPr lang="zh-CN" altLang="en-US" b="1" smtClean="0">
                <a:latin typeface="Arial" charset="0"/>
                <a:cs typeface="Arial" charset="0"/>
              </a:rPr>
              <a:t>课程号</a:t>
            </a:r>
            <a:r>
              <a:rPr lang="en-US" altLang="zh-CN" b="1" smtClean="0">
                <a:latin typeface="Arial" charset="0"/>
                <a:cs typeface="Arial" charset="0"/>
              </a:rPr>
              <a:t>=</a:t>
            </a:r>
            <a:r>
              <a:rPr lang="zh-CN" altLang="en-US" b="1" smtClean="0">
                <a:latin typeface="Arial" charset="0"/>
                <a:cs typeface="Arial" charset="0"/>
              </a:rPr>
              <a:t>成绩表</a:t>
            </a:r>
            <a:r>
              <a:rPr lang="en-US" altLang="zh-CN" b="1" smtClean="0">
                <a:latin typeface="Arial" charset="0"/>
                <a:cs typeface="Arial" charset="0"/>
              </a:rPr>
              <a:t>.</a:t>
            </a:r>
            <a:r>
              <a:rPr lang="zh-CN" altLang="en-US" b="1" smtClean="0">
                <a:latin typeface="Arial" charset="0"/>
                <a:cs typeface="Arial" charset="0"/>
              </a:rPr>
              <a:t>课程号</a:t>
            </a:r>
          </a:p>
          <a:p>
            <a:pPr>
              <a:spcBef>
                <a:spcPct val="0"/>
              </a:spcBef>
            </a:pPr>
            <a:endParaRPr lang="en-US" altLang="zh-CN" smtClean="0"/>
          </a:p>
        </p:txBody>
      </p:sp>
      <p:sp>
        <p:nvSpPr>
          <p:cNvPr id="8499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861F18B-57D2-4819-8E40-043594D951CD}" type="slidenum">
              <a:rPr lang="zh-CN" altLang="en-US"/>
              <a:pPr fontAlgn="base">
                <a:spcBef>
                  <a:spcPct val="0"/>
                </a:spcBef>
                <a:spcAft>
                  <a:spcPct val="0"/>
                </a:spcAft>
              </a:pPr>
              <a:t>21</a:t>
            </a:fld>
            <a:endParaRPr lang="en-US" altLang="zh-CN"/>
          </a:p>
        </p:txBody>
      </p:sp>
    </p:spTree>
    <p:extLst>
      <p:ext uri="{BB962C8B-B14F-4D97-AF65-F5344CB8AC3E}">
        <p14:creationId xmlns:p14="http://schemas.microsoft.com/office/powerpoint/2010/main" val="26552427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C0FE47A-5D42-46F0-8F5A-7CEEEE920E3E}" type="slidenum">
              <a:rPr lang="zh-CN" altLang="en-US" smtClean="0"/>
              <a:pPr/>
              <a:t>28</a:t>
            </a:fld>
            <a:endParaRPr lang="zh-CN" altLang="en-US"/>
          </a:p>
        </p:txBody>
      </p:sp>
    </p:spTree>
    <p:extLst>
      <p:ext uri="{BB962C8B-B14F-4D97-AF65-F5344CB8AC3E}">
        <p14:creationId xmlns:p14="http://schemas.microsoft.com/office/powerpoint/2010/main" val="30032834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板书</a:t>
            </a:r>
            <a:endParaRPr lang="en-US" altLang="zh-CN" dirty="0" smtClean="0"/>
          </a:p>
          <a:p>
            <a:r>
              <a:rPr lang="en-US" altLang="zh-CN" dirty="0" smtClean="0"/>
              <a:t>FROM</a:t>
            </a:r>
            <a:r>
              <a:rPr lang="en-US" altLang="zh-CN" baseline="0" dirty="0" smtClean="0"/>
              <a:t> </a:t>
            </a:r>
            <a:r>
              <a:rPr lang="zh-CN" altLang="en-US" baseline="0" dirty="0" smtClean="0"/>
              <a:t>学生表 </a:t>
            </a:r>
            <a:r>
              <a:rPr lang="en-US" altLang="zh-CN" baseline="0" dirty="0" smtClean="0"/>
              <a:t>S1 inner join </a:t>
            </a:r>
            <a:r>
              <a:rPr lang="zh-CN" altLang="en-US" baseline="0" dirty="0" smtClean="0"/>
              <a:t>学生表 </a:t>
            </a:r>
            <a:r>
              <a:rPr lang="en-US" altLang="zh-CN" baseline="0" dirty="0" smtClean="0"/>
              <a:t>S2 on S1.</a:t>
            </a:r>
            <a:r>
              <a:rPr lang="zh-CN" altLang="en-US" baseline="0" dirty="0" smtClean="0"/>
              <a:t>系别</a:t>
            </a:r>
            <a:r>
              <a:rPr lang="en-US" altLang="zh-CN" baseline="0" dirty="0" smtClean="0"/>
              <a:t>=S2.</a:t>
            </a:r>
            <a:r>
              <a:rPr lang="zh-CN" altLang="en-US" baseline="0" dirty="0" smtClean="0"/>
              <a:t>系别</a:t>
            </a:r>
            <a:endParaRPr lang="zh-CN" altLang="en-US" dirty="0"/>
          </a:p>
        </p:txBody>
      </p:sp>
      <p:sp>
        <p:nvSpPr>
          <p:cNvPr id="4" name="灯片编号占位符 3"/>
          <p:cNvSpPr>
            <a:spLocks noGrp="1"/>
          </p:cNvSpPr>
          <p:nvPr>
            <p:ph type="sldNum" sz="quarter" idx="10"/>
          </p:nvPr>
        </p:nvSpPr>
        <p:spPr/>
        <p:txBody>
          <a:bodyPr/>
          <a:lstStyle/>
          <a:p>
            <a:fld id="{8C0FE47A-5D42-46F0-8F5A-7CEEEE920E3E}" type="slidenum">
              <a:rPr lang="zh-CN" altLang="en-US" smtClean="0"/>
              <a:pPr/>
              <a:t>29</a:t>
            </a:fld>
            <a:endParaRPr lang="zh-CN" altLang="en-US"/>
          </a:p>
        </p:txBody>
      </p:sp>
    </p:spTree>
    <p:extLst>
      <p:ext uri="{BB962C8B-B14F-4D97-AF65-F5344CB8AC3E}">
        <p14:creationId xmlns:p14="http://schemas.microsoft.com/office/powerpoint/2010/main" val="11693318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板书</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FROM</a:t>
            </a:r>
            <a:r>
              <a:rPr lang="en-US" altLang="zh-CN" baseline="0" dirty="0" smtClean="0"/>
              <a:t> </a:t>
            </a:r>
            <a:r>
              <a:rPr lang="zh-CN" altLang="en-US" baseline="0" dirty="0" smtClean="0"/>
              <a:t>学生表 </a:t>
            </a:r>
            <a:r>
              <a:rPr lang="en-US" altLang="zh-CN" baseline="0" dirty="0" smtClean="0"/>
              <a:t>S1 inner join </a:t>
            </a:r>
            <a:r>
              <a:rPr lang="zh-CN" altLang="en-US" baseline="0" dirty="0" smtClean="0"/>
              <a:t>学生表 </a:t>
            </a:r>
            <a:r>
              <a:rPr lang="en-US" altLang="zh-CN" baseline="0" dirty="0" smtClean="0"/>
              <a:t>S2 on S1.</a:t>
            </a:r>
            <a:r>
              <a:rPr lang="zh-CN" altLang="en-US" baseline="0" dirty="0" smtClean="0"/>
              <a:t>系别</a:t>
            </a:r>
            <a:r>
              <a:rPr lang="en-US" altLang="zh-CN" baseline="0" dirty="0" smtClean="0"/>
              <a:t>=S2.</a:t>
            </a:r>
            <a:r>
              <a:rPr lang="zh-CN" altLang="en-US" baseline="0" dirty="0" smtClean="0"/>
              <a:t>系别</a:t>
            </a:r>
            <a:endParaRPr lang="zh-CN" altLang="en-US" dirty="0" smtClean="0"/>
          </a:p>
          <a:p>
            <a:r>
              <a:rPr lang="en-US" altLang="zh-CN" dirty="0" smtClean="0"/>
              <a:t>WHERE S1.</a:t>
            </a:r>
            <a:r>
              <a:rPr lang="zh-CN" altLang="en-US" dirty="0" smtClean="0"/>
              <a:t>姓名</a:t>
            </a:r>
            <a:r>
              <a:rPr lang="en-US" altLang="zh-CN" dirty="0" smtClean="0"/>
              <a:t>=</a:t>
            </a:r>
            <a:r>
              <a:rPr lang="zh-CN" altLang="en-US" dirty="0" smtClean="0"/>
              <a:t>‘刘晨’ </a:t>
            </a:r>
            <a:endParaRPr lang="en-US" altLang="zh-CN" dirty="0" smtClean="0"/>
          </a:p>
          <a:p>
            <a:endParaRPr lang="en-US" altLang="zh-CN" dirty="0" smtClean="0"/>
          </a:p>
          <a:p>
            <a:r>
              <a:rPr lang="en-US" altLang="zh-CN" dirty="0" smtClean="0"/>
              <a:t>SELECT S2.</a:t>
            </a:r>
            <a:r>
              <a:rPr lang="zh-CN" altLang="en-US" dirty="0" smtClean="0"/>
              <a:t>学号，</a:t>
            </a:r>
            <a:r>
              <a:rPr lang="en-US" altLang="zh-CN" dirty="0" smtClean="0"/>
              <a:t>S2.</a:t>
            </a:r>
            <a:r>
              <a:rPr lang="zh-CN" altLang="en-US" dirty="0" smtClean="0"/>
              <a:t>姓名，</a:t>
            </a:r>
            <a:r>
              <a:rPr lang="en-US" altLang="zh-CN" dirty="0" smtClean="0"/>
              <a:t>S2.</a:t>
            </a:r>
            <a:r>
              <a:rPr lang="zh-CN" altLang="en-US" dirty="0" smtClean="0"/>
              <a:t>系别</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FROM</a:t>
            </a:r>
            <a:r>
              <a:rPr lang="en-US" altLang="zh-CN" baseline="0" dirty="0" smtClean="0"/>
              <a:t> </a:t>
            </a:r>
            <a:r>
              <a:rPr lang="zh-CN" altLang="en-US" baseline="0" dirty="0" smtClean="0"/>
              <a:t>学生表 </a:t>
            </a:r>
            <a:r>
              <a:rPr lang="en-US" altLang="zh-CN" baseline="0" dirty="0" smtClean="0"/>
              <a:t>S1 inner join </a:t>
            </a:r>
            <a:r>
              <a:rPr lang="zh-CN" altLang="en-US" baseline="0" dirty="0" smtClean="0"/>
              <a:t>学生表 </a:t>
            </a:r>
            <a:r>
              <a:rPr lang="en-US" altLang="zh-CN" baseline="0" dirty="0" smtClean="0"/>
              <a:t>S2 on S1.</a:t>
            </a:r>
            <a:r>
              <a:rPr lang="zh-CN" altLang="en-US" baseline="0" dirty="0" smtClean="0"/>
              <a:t>系别</a:t>
            </a:r>
            <a:r>
              <a:rPr lang="en-US" altLang="zh-CN" baseline="0" dirty="0" smtClean="0"/>
              <a:t>=S2.</a:t>
            </a:r>
            <a:r>
              <a:rPr lang="zh-CN" altLang="en-US" baseline="0" dirty="0" smtClean="0"/>
              <a:t>系别</a:t>
            </a:r>
            <a:endParaRPr lang="zh-CN" altLang="en-US" dirty="0" smtClean="0"/>
          </a:p>
          <a:p>
            <a:r>
              <a:rPr lang="en-US" altLang="zh-CN" dirty="0" smtClean="0"/>
              <a:t>WHERE S1.</a:t>
            </a:r>
            <a:r>
              <a:rPr lang="zh-CN" altLang="en-US" dirty="0" smtClean="0"/>
              <a:t>姓名</a:t>
            </a:r>
            <a:r>
              <a:rPr lang="en-US" altLang="zh-CN" dirty="0" smtClean="0"/>
              <a:t>=</a:t>
            </a:r>
            <a:r>
              <a:rPr lang="zh-CN" altLang="en-US" dirty="0" smtClean="0"/>
              <a:t>‘刘晨’ </a:t>
            </a:r>
            <a:r>
              <a:rPr lang="en-US" altLang="zh-CN" dirty="0" smtClean="0"/>
              <a:t>AND S2.</a:t>
            </a:r>
            <a:r>
              <a:rPr lang="zh-CN" altLang="en-US" dirty="0" smtClean="0"/>
              <a:t>姓名！</a:t>
            </a:r>
            <a:r>
              <a:rPr lang="en-US" altLang="zh-CN" dirty="0" smtClean="0"/>
              <a:t>=</a:t>
            </a:r>
            <a:r>
              <a:rPr lang="zh-CN" altLang="en-US" dirty="0" smtClean="0"/>
              <a:t>‘刘晨’</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8C0FE47A-5D42-46F0-8F5A-7CEEEE920E3E}" type="slidenum">
              <a:rPr lang="zh-CN" altLang="en-US" smtClean="0"/>
              <a:pPr/>
              <a:t>30</a:t>
            </a:fld>
            <a:endParaRPr lang="zh-CN" altLang="en-US"/>
          </a:p>
        </p:txBody>
      </p:sp>
    </p:spTree>
    <p:extLst>
      <p:ext uri="{BB962C8B-B14F-4D97-AF65-F5344CB8AC3E}">
        <p14:creationId xmlns:p14="http://schemas.microsoft.com/office/powerpoint/2010/main" val="12676879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C0FE47A-5D42-46F0-8F5A-7CEEEE920E3E}" type="slidenum">
              <a:rPr lang="zh-CN" altLang="en-US" smtClean="0"/>
              <a:pPr/>
              <a:t>41</a:t>
            </a:fld>
            <a:endParaRPr lang="zh-CN" altLang="en-US"/>
          </a:p>
        </p:txBody>
      </p:sp>
    </p:spTree>
    <p:extLst>
      <p:ext uri="{BB962C8B-B14F-4D97-AF65-F5344CB8AC3E}">
        <p14:creationId xmlns:p14="http://schemas.microsoft.com/office/powerpoint/2010/main" val="30989538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C0FE47A-5D42-46F0-8F5A-7CEEEE920E3E}" type="slidenum">
              <a:rPr lang="zh-CN" altLang="en-US" smtClean="0"/>
              <a:pPr/>
              <a:t>50</a:t>
            </a:fld>
            <a:endParaRPr lang="zh-CN" altLang="en-US"/>
          </a:p>
        </p:txBody>
      </p:sp>
    </p:spTree>
    <p:extLst>
      <p:ext uri="{BB962C8B-B14F-4D97-AF65-F5344CB8AC3E}">
        <p14:creationId xmlns:p14="http://schemas.microsoft.com/office/powerpoint/2010/main" val="21834367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85DABC-A781-4967-A67C-93AE24E53A91}" type="slidenum">
              <a:rPr lang="zh-CN" altLang="en-US" smtClean="0"/>
              <a:t>54</a:t>
            </a:fld>
            <a:endParaRPr lang="zh-CN" altLang="en-US"/>
          </a:p>
        </p:txBody>
      </p:sp>
    </p:spTree>
    <p:extLst>
      <p:ext uri="{BB962C8B-B14F-4D97-AF65-F5344CB8AC3E}">
        <p14:creationId xmlns:p14="http://schemas.microsoft.com/office/powerpoint/2010/main" val="291204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Select *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from </a:t>
            </a:r>
            <a:r>
              <a:rPr lang="zh-CN" altLang="en-US" sz="1200" b="1" dirty="0" smtClean="0">
                <a:solidFill>
                  <a:srgbClr val="0000FF"/>
                </a:solidFill>
                <a:latin typeface="Arial" pitchFamily="34" charset="0"/>
                <a:ea typeface="楷体_GB2312" pitchFamily="49" charset="-122"/>
                <a:cs typeface="Arial" pitchFamily="34" charset="0"/>
              </a:rPr>
              <a:t>学生表</a:t>
            </a:r>
            <a:r>
              <a:rPr lang="zh-CN" altLang="en-US" sz="1200" b="1" dirty="0" smtClean="0">
                <a:solidFill>
                  <a:srgbClr val="FF0000"/>
                </a:solidFill>
                <a:latin typeface="Arial" pitchFamily="34" charset="0"/>
                <a:cs typeface="Arial" pitchFamily="34" charset="0"/>
              </a:rPr>
              <a:t> </a:t>
            </a:r>
            <a:r>
              <a:rPr lang="en-US" altLang="zh-CN" sz="1200" b="1" dirty="0" smtClean="0">
                <a:solidFill>
                  <a:srgbClr val="FF0000"/>
                </a:solidFill>
                <a:latin typeface="Arial" pitchFamily="34" charset="0"/>
                <a:cs typeface="Arial" pitchFamily="34" charset="0"/>
              </a:rPr>
              <a:t>CROSS JOIN </a:t>
            </a:r>
            <a:r>
              <a:rPr lang="zh-CN" altLang="en-US" sz="1200" b="1" dirty="0" smtClean="0">
                <a:solidFill>
                  <a:srgbClr val="0000FF"/>
                </a:solidFill>
                <a:latin typeface="Arial" pitchFamily="34" charset="0"/>
                <a:ea typeface="楷体_GB2312" pitchFamily="49" charset="-122"/>
                <a:cs typeface="Arial" pitchFamily="34" charset="0"/>
              </a:rPr>
              <a:t>成绩表     </a:t>
            </a:r>
          </a:p>
          <a:p>
            <a:endParaRPr lang="zh-CN" altLang="en-US" dirty="0"/>
          </a:p>
        </p:txBody>
      </p:sp>
      <p:sp>
        <p:nvSpPr>
          <p:cNvPr id="4" name="灯片编号占位符 3"/>
          <p:cNvSpPr>
            <a:spLocks noGrp="1"/>
          </p:cNvSpPr>
          <p:nvPr>
            <p:ph type="sldNum" sz="quarter" idx="10"/>
          </p:nvPr>
        </p:nvSpPr>
        <p:spPr/>
        <p:txBody>
          <a:bodyPr/>
          <a:lstStyle/>
          <a:p>
            <a:fld id="{8C0FE47A-5D42-46F0-8F5A-7CEEEE920E3E}" type="slidenum">
              <a:rPr lang="zh-CN" altLang="en-US" smtClean="0"/>
              <a:pPr/>
              <a:t>6</a:t>
            </a:fld>
            <a:endParaRPr lang="zh-CN" altLang="en-US"/>
          </a:p>
        </p:txBody>
      </p:sp>
    </p:spTree>
    <p:extLst>
      <p:ext uri="{BB962C8B-B14F-4D97-AF65-F5344CB8AC3E}">
        <p14:creationId xmlns:p14="http://schemas.microsoft.com/office/powerpoint/2010/main" val="1873696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与板书交叉连接对比</a:t>
            </a:r>
            <a:endParaRPr lang="zh-CN" altLang="en-US" dirty="0"/>
          </a:p>
        </p:txBody>
      </p:sp>
      <p:sp>
        <p:nvSpPr>
          <p:cNvPr id="4" name="灯片编号占位符 3"/>
          <p:cNvSpPr>
            <a:spLocks noGrp="1"/>
          </p:cNvSpPr>
          <p:nvPr>
            <p:ph type="sldNum" sz="quarter" idx="10"/>
          </p:nvPr>
        </p:nvSpPr>
        <p:spPr/>
        <p:txBody>
          <a:bodyPr/>
          <a:lstStyle/>
          <a:p>
            <a:fld id="{8C0FE47A-5D42-46F0-8F5A-7CEEEE920E3E}" type="slidenum">
              <a:rPr lang="zh-CN" altLang="en-US" smtClean="0"/>
              <a:pPr/>
              <a:t>7</a:t>
            </a:fld>
            <a:endParaRPr lang="zh-CN" altLang="en-US"/>
          </a:p>
        </p:txBody>
      </p:sp>
    </p:spTree>
    <p:extLst>
      <p:ext uri="{BB962C8B-B14F-4D97-AF65-F5344CB8AC3E}">
        <p14:creationId xmlns:p14="http://schemas.microsoft.com/office/powerpoint/2010/main" val="3322966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Select *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from </a:t>
            </a:r>
            <a:r>
              <a:rPr lang="zh-CN" altLang="en-US" sz="1200" b="1" dirty="0" smtClean="0">
                <a:solidFill>
                  <a:srgbClr val="0000FF"/>
                </a:solidFill>
                <a:latin typeface="Arial" pitchFamily="34" charset="0"/>
                <a:ea typeface="楷体_GB2312" pitchFamily="49" charset="-122"/>
                <a:cs typeface="Arial" pitchFamily="34" charset="0"/>
              </a:rPr>
              <a:t>学生表</a:t>
            </a:r>
            <a:r>
              <a:rPr lang="zh-CN" altLang="en-US" sz="1200" b="1" dirty="0" smtClean="0">
                <a:solidFill>
                  <a:srgbClr val="FF0000"/>
                </a:solidFill>
                <a:latin typeface="Arial" pitchFamily="34" charset="0"/>
                <a:cs typeface="Arial" pitchFamily="34" charset="0"/>
              </a:rPr>
              <a:t> </a:t>
            </a:r>
            <a:r>
              <a:rPr lang="en-US" altLang="zh-CN" sz="1200" b="1" dirty="0" smtClean="0">
                <a:solidFill>
                  <a:srgbClr val="FF0000"/>
                </a:solidFill>
                <a:latin typeface="Arial" pitchFamily="34" charset="0"/>
                <a:cs typeface="Arial" pitchFamily="34" charset="0"/>
              </a:rPr>
              <a:t>CROSS JOIN </a:t>
            </a:r>
            <a:r>
              <a:rPr lang="zh-CN" altLang="en-US" sz="1200" b="1" dirty="0" smtClean="0">
                <a:solidFill>
                  <a:srgbClr val="0000FF"/>
                </a:solidFill>
                <a:latin typeface="Arial" pitchFamily="34" charset="0"/>
                <a:ea typeface="楷体_GB2312" pitchFamily="49" charset="-122"/>
                <a:cs typeface="Arial" pitchFamily="34" charset="0"/>
              </a:rPr>
              <a:t>成绩表 </a:t>
            </a:r>
            <a:r>
              <a:rPr lang="en-US" altLang="zh-CN" sz="1200" b="1" dirty="0" smtClean="0">
                <a:solidFill>
                  <a:srgbClr val="0000FF"/>
                </a:solidFill>
                <a:latin typeface="Arial" pitchFamily="34" charset="0"/>
                <a:ea typeface="楷体_GB2312" pitchFamily="49" charset="-122"/>
                <a:cs typeface="Arial" pitchFamily="34" charset="0"/>
              </a:rPr>
              <a:t>-----</a:t>
            </a:r>
            <a:r>
              <a:rPr lang="zh-CN" altLang="en-US" sz="1200" b="1" dirty="0" smtClean="0">
                <a:solidFill>
                  <a:srgbClr val="0000FF"/>
                </a:solidFill>
                <a:latin typeface="Arial" pitchFamily="34" charset="0"/>
                <a:ea typeface="楷体_GB2312" pitchFamily="49" charset="-122"/>
                <a:cs typeface="Arial" pitchFamily="34" charset="0"/>
              </a:rPr>
              <a:t>交叉连接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1" dirty="0" smtClean="0">
                <a:solidFill>
                  <a:srgbClr val="FF0000"/>
                </a:solidFill>
                <a:latin typeface="Arial" pitchFamily="34" charset="0"/>
                <a:cs typeface="Arial" pitchFamily="34" charset="0"/>
              </a:rPr>
              <a:t>WHERE </a:t>
            </a:r>
            <a:r>
              <a:rPr lang="zh-CN" altLang="en-US" sz="1200" b="1" dirty="0" smtClean="0">
                <a:solidFill>
                  <a:srgbClr val="0000FF"/>
                </a:solidFill>
                <a:latin typeface="Arial" pitchFamily="34" charset="0"/>
                <a:ea typeface="楷体_GB2312" pitchFamily="49" charset="-122"/>
                <a:cs typeface="Arial" pitchFamily="34" charset="0"/>
              </a:rPr>
              <a:t>学生表</a:t>
            </a:r>
            <a:r>
              <a:rPr lang="en-US" altLang="zh-CN" sz="1200" b="1" dirty="0" smtClean="0">
                <a:solidFill>
                  <a:srgbClr val="0000FF"/>
                </a:solidFill>
                <a:latin typeface="Arial" pitchFamily="34" charset="0"/>
                <a:ea typeface="楷体_GB2312" pitchFamily="49" charset="-122"/>
                <a:cs typeface="Arial" pitchFamily="34" charset="0"/>
              </a:rPr>
              <a:t>.</a:t>
            </a:r>
            <a:r>
              <a:rPr lang="zh-CN" altLang="en-US" sz="1200" b="1" dirty="0" smtClean="0">
                <a:solidFill>
                  <a:srgbClr val="0000FF"/>
                </a:solidFill>
                <a:latin typeface="Arial" pitchFamily="34" charset="0"/>
                <a:ea typeface="楷体_GB2312" pitchFamily="49" charset="-122"/>
                <a:cs typeface="Arial" pitchFamily="34" charset="0"/>
              </a:rPr>
              <a:t>学号</a:t>
            </a:r>
            <a:r>
              <a:rPr lang="en-US" altLang="zh-CN" sz="1200" b="1" dirty="0" smtClean="0">
                <a:solidFill>
                  <a:srgbClr val="0000FF"/>
                </a:solidFill>
                <a:latin typeface="Arial" pitchFamily="34" charset="0"/>
                <a:ea typeface="楷体_GB2312" pitchFamily="49" charset="-122"/>
                <a:cs typeface="Arial" pitchFamily="34" charset="0"/>
              </a:rPr>
              <a:t>=</a:t>
            </a:r>
            <a:r>
              <a:rPr lang="zh-CN" altLang="en-US" sz="1200" b="1" dirty="0" smtClean="0">
                <a:solidFill>
                  <a:srgbClr val="0000FF"/>
                </a:solidFill>
                <a:latin typeface="Arial" pitchFamily="34" charset="0"/>
                <a:ea typeface="楷体_GB2312" pitchFamily="49" charset="-122"/>
                <a:cs typeface="Arial" pitchFamily="34" charset="0"/>
              </a:rPr>
              <a:t>成绩表</a:t>
            </a:r>
            <a:r>
              <a:rPr lang="en-US" altLang="zh-CN" sz="1200" b="1" dirty="0" smtClean="0">
                <a:solidFill>
                  <a:srgbClr val="0000FF"/>
                </a:solidFill>
                <a:latin typeface="Arial" pitchFamily="34" charset="0"/>
                <a:ea typeface="楷体_GB2312" pitchFamily="49" charset="-122"/>
                <a:cs typeface="Arial" pitchFamily="34" charset="0"/>
              </a:rPr>
              <a:t>.</a:t>
            </a:r>
            <a:r>
              <a:rPr lang="zh-CN" altLang="en-US" sz="1200" b="1" dirty="0" smtClean="0">
                <a:solidFill>
                  <a:srgbClr val="0000FF"/>
                </a:solidFill>
                <a:latin typeface="Arial" pitchFamily="34" charset="0"/>
                <a:ea typeface="楷体_GB2312" pitchFamily="49" charset="-122"/>
                <a:cs typeface="Arial" pitchFamily="34" charset="0"/>
              </a:rPr>
              <a:t>学号 </a:t>
            </a:r>
            <a:r>
              <a:rPr lang="en-US" altLang="zh-CN" sz="1200" b="1" dirty="0" smtClean="0">
                <a:solidFill>
                  <a:srgbClr val="0000FF"/>
                </a:solidFill>
                <a:latin typeface="Arial" pitchFamily="34" charset="0"/>
                <a:ea typeface="楷体_GB2312" pitchFamily="49" charset="-122"/>
                <a:cs typeface="Arial" pitchFamily="34" charset="0"/>
              </a:rPr>
              <a:t>-----</a:t>
            </a:r>
            <a:r>
              <a:rPr lang="zh-CN" altLang="en-US" sz="1200" b="1" dirty="0" smtClean="0">
                <a:solidFill>
                  <a:srgbClr val="0000FF"/>
                </a:solidFill>
                <a:latin typeface="Arial" pitchFamily="34" charset="0"/>
                <a:ea typeface="楷体_GB2312" pitchFamily="49" charset="-122"/>
                <a:cs typeface="Arial" pitchFamily="34" charset="0"/>
              </a:rPr>
              <a:t>条件筛选</a:t>
            </a:r>
          </a:p>
          <a:p>
            <a:endParaRPr lang="zh-CN" altLang="en-US" dirty="0"/>
          </a:p>
        </p:txBody>
      </p:sp>
      <p:sp>
        <p:nvSpPr>
          <p:cNvPr id="4" name="灯片编号占位符 3"/>
          <p:cNvSpPr>
            <a:spLocks noGrp="1"/>
          </p:cNvSpPr>
          <p:nvPr>
            <p:ph type="sldNum" sz="quarter" idx="10"/>
          </p:nvPr>
        </p:nvSpPr>
        <p:spPr/>
        <p:txBody>
          <a:bodyPr/>
          <a:lstStyle/>
          <a:p>
            <a:fld id="{8C0FE47A-5D42-46F0-8F5A-7CEEEE920E3E}" type="slidenum">
              <a:rPr lang="zh-CN" altLang="en-US" smtClean="0"/>
              <a:pPr/>
              <a:t>9</a:t>
            </a:fld>
            <a:endParaRPr lang="zh-CN" altLang="en-US"/>
          </a:p>
        </p:txBody>
      </p:sp>
    </p:spTree>
    <p:extLst>
      <p:ext uri="{BB962C8B-B14F-4D97-AF65-F5344CB8AC3E}">
        <p14:creationId xmlns:p14="http://schemas.microsoft.com/office/powerpoint/2010/main" val="1686380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Select *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from </a:t>
            </a:r>
            <a:r>
              <a:rPr lang="zh-CN" altLang="en-US" sz="1200" b="1" dirty="0" smtClean="0">
                <a:solidFill>
                  <a:srgbClr val="0000FF"/>
                </a:solidFill>
                <a:latin typeface="Arial" pitchFamily="34" charset="0"/>
                <a:ea typeface="楷体_GB2312" pitchFamily="49" charset="-122"/>
                <a:cs typeface="Arial" pitchFamily="34" charset="0"/>
              </a:rPr>
              <a:t>学生表</a:t>
            </a:r>
            <a:r>
              <a:rPr lang="zh-CN" altLang="en-US" sz="1200" b="1" dirty="0" smtClean="0">
                <a:solidFill>
                  <a:srgbClr val="FF0000"/>
                </a:solidFill>
                <a:latin typeface="Arial" pitchFamily="34" charset="0"/>
                <a:cs typeface="Arial" pitchFamily="34" charset="0"/>
              </a:rPr>
              <a:t> </a:t>
            </a:r>
            <a:r>
              <a:rPr lang="en-US" altLang="zh-CN" sz="1200" b="1" dirty="0" smtClean="0">
                <a:solidFill>
                  <a:srgbClr val="FF0000"/>
                </a:solidFill>
                <a:latin typeface="Arial" pitchFamily="34" charset="0"/>
                <a:cs typeface="Arial" pitchFamily="34" charset="0"/>
              </a:rPr>
              <a:t>CROSS JOIN </a:t>
            </a:r>
            <a:r>
              <a:rPr lang="zh-CN" altLang="en-US" sz="1200" b="1" dirty="0" smtClean="0">
                <a:solidFill>
                  <a:srgbClr val="0000FF"/>
                </a:solidFill>
                <a:latin typeface="Arial" pitchFamily="34" charset="0"/>
                <a:ea typeface="楷体_GB2312" pitchFamily="49" charset="-122"/>
                <a:cs typeface="Arial" pitchFamily="34" charset="0"/>
              </a:rPr>
              <a:t>成绩表 </a:t>
            </a:r>
            <a:r>
              <a:rPr lang="en-US" altLang="zh-CN" sz="1200" b="1" dirty="0" smtClean="0">
                <a:solidFill>
                  <a:srgbClr val="0000FF"/>
                </a:solidFill>
                <a:latin typeface="Arial" pitchFamily="34" charset="0"/>
                <a:ea typeface="楷体_GB2312" pitchFamily="49" charset="-122"/>
                <a:cs typeface="Arial" pitchFamily="34" charset="0"/>
              </a:rPr>
              <a:t>-----</a:t>
            </a:r>
            <a:r>
              <a:rPr lang="zh-CN" altLang="en-US" sz="1200" b="1" dirty="0" smtClean="0">
                <a:solidFill>
                  <a:srgbClr val="0000FF"/>
                </a:solidFill>
                <a:latin typeface="Arial" pitchFamily="34" charset="0"/>
                <a:ea typeface="楷体_GB2312" pitchFamily="49" charset="-122"/>
                <a:cs typeface="Arial" pitchFamily="34" charset="0"/>
              </a:rPr>
              <a:t>交叉连接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1" dirty="0" smtClean="0">
                <a:solidFill>
                  <a:srgbClr val="FF0000"/>
                </a:solidFill>
                <a:latin typeface="Arial" pitchFamily="34" charset="0"/>
                <a:cs typeface="Arial" pitchFamily="34" charset="0"/>
              </a:rPr>
              <a:t>WHERE </a:t>
            </a:r>
            <a:r>
              <a:rPr lang="zh-CN" altLang="en-US" sz="1200" b="1" dirty="0" smtClean="0">
                <a:solidFill>
                  <a:srgbClr val="0000FF"/>
                </a:solidFill>
                <a:latin typeface="Arial" pitchFamily="34" charset="0"/>
                <a:ea typeface="楷体_GB2312" pitchFamily="49" charset="-122"/>
                <a:cs typeface="Arial" pitchFamily="34" charset="0"/>
              </a:rPr>
              <a:t>学生表</a:t>
            </a:r>
            <a:r>
              <a:rPr lang="en-US" altLang="zh-CN" sz="1200" b="1" dirty="0" smtClean="0">
                <a:solidFill>
                  <a:srgbClr val="0000FF"/>
                </a:solidFill>
                <a:latin typeface="Arial" pitchFamily="34" charset="0"/>
                <a:ea typeface="楷体_GB2312" pitchFamily="49" charset="-122"/>
                <a:cs typeface="Arial" pitchFamily="34" charset="0"/>
              </a:rPr>
              <a:t>.</a:t>
            </a:r>
            <a:r>
              <a:rPr lang="zh-CN" altLang="en-US" sz="1200" b="1" dirty="0" smtClean="0">
                <a:solidFill>
                  <a:srgbClr val="0000FF"/>
                </a:solidFill>
                <a:latin typeface="Arial" pitchFamily="34" charset="0"/>
                <a:ea typeface="楷体_GB2312" pitchFamily="49" charset="-122"/>
                <a:cs typeface="Arial" pitchFamily="34" charset="0"/>
              </a:rPr>
              <a:t>学号</a:t>
            </a:r>
            <a:r>
              <a:rPr lang="en-US" altLang="zh-CN" sz="1200" b="1" dirty="0" smtClean="0">
                <a:solidFill>
                  <a:srgbClr val="0000FF"/>
                </a:solidFill>
                <a:latin typeface="Arial" pitchFamily="34" charset="0"/>
                <a:ea typeface="楷体_GB2312" pitchFamily="49" charset="-122"/>
                <a:cs typeface="Arial" pitchFamily="34" charset="0"/>
              </a:rPr>
              <a:t>=</a:t>
            </a:r>
            <a:r>
              <a:rPr lang="zh-CN" altLang="en-US" sz="1200" b="1" dirty="0" smtClean="0">
                <a:solidFill>
                  <a:srgbClr val="0000FF"/>
                </a:solidFill>
                <a:latin typeface="Arial" pitchFamily="34" charset="0"/>
                <a:ea typeface="楷体_GB2312" pitchFamily="49" charset="-122"/>
                <a:cs typeface="Arial" pitchFamily="34" charset="0"/>
              </a:rPr>
              <a:t>成绩表</a:t>
            </a:r>
            <a:r>
              <a:rPr lang="en-US" altLang="zh-CN" sz="1200" b="1" dirty="0" smtClean="0">
                <a:solidFill>
                  <a:srgbClr val="0000FF"/>
                </a:solidFill>
                <a:latin typeface="Arial" pitchFamily="34" charset="0"/>
                <a:ea typeface="楷体_GB2312" pitchFamily="49" charset="-122"/>
                <a:cs typeface="Arial" pitchFamily="34" charset="0"/>
              </a:rPr>
              <a:t>.</a:t>
            </a:r>
            <a:r>
              <a:rPr lang="zh-CN" altLang="en-US" sz="1200" b="1" dirty="0" smtClean="0">
                <a:solidFill>
                  <a:srgbClr val="0000FF"/>
                </a:solidFill>
                <a:latin typeface="Arial" pitchFamily="34" charset="0"/>
                <a:ea typeface="楷体_GB2312" pitchFamily="49" charset="-122"/>
                <a:cs typeface="Arial" pitchFamily="34" charset="0"/>
              </a:rPr>
              <a:t>学号 </a:t>
            </a:r>
            <a:r>
              <a:rPr lang="en-US" altLang="zh-CN" sz="1200" b="1" dirty="0" smtClean="0">
                <a:solidFill>
                  <a:srgbClr val="0000FF"/>
                </a:solidFill>
                <a:latin typeface="Arial" pitchFamily="34" charset="0"/>
                <a:ea typeface="楷体_GB2312" pitchFamily="49" charset="-122"/>
                <a:cs typeface="Arial" pitchFamily="34" charset="0"/>
              </a:rPr>
              <a:t>-----</a:t>
            </a:r>
            <a:r>
              <a:rPr lang="zh-CN" altLang="en-US" sz="1200" b="1" dirty="0" smtClean="0">
                <a:solidFill>
                  <a:srgbClr val="0000FF"/>
                </a:solidFill>
                <a:latin typeface="Arial" pitchFamily="34" charset="0"/>
                <a:ea typeface="楷体_GB2312" pitchFamily="49" charset="-122"/>
                <a:cs typeface="Arial" pitchFamily="34" charset="0"/>
              </a:rPr>
              <a:t>条件筛选</a:t>
            </a:r>
          </a:p>
          <a:p>
            <a:endParaRPr lang="zh-CN" altLang="en-US" dirty="0"/>
          </a:p>
        </p:txBody>
      </p:sp>
      <p:sp>
        <p:nvSpPr>
          <p:cNvPr id="4" name="灯片编号占位符 3"/>
          <p:cNvSpPr>
            <a:spLocks noGrp="1"/>
          </p:cNvSpPr>
          <p:nvPr>
            <p:ph type="sldNum" sz="quarter" idx="10"/>
          </p:nvPr>
        </p:nvSpPr>
        <p:spPr/>
        <p:txBody>
          <a:bodyPr/>
          <a:lstStyle/>
          <a:p>
            <a:fld id="{8C0FE47A-5D42-46F0-8F5A-7CEEEE920E3E}" type="slidenum">
              <a:rPr lang="zh-CN" altLang="en-US" smtClean="0"/>
              <a:pPr/>
              <a:t>10</a:t>
            </a:fld>
            <a:endParaRPr lang="zh-CN" altLang="en-US"/>
          </a:p>
        </p:txBody>
      </p:sp>
    </p:spTree>
    <p:extLst>
      <p:ext uri="{BB962C8B-B14F-4D97-AF65-F5344CB8AC3E}">
        <p14:creationId xmlns:p14="http://schemas.microsoft.com/office/powerpoint/2010/main" val="3161844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与板书交叉连接对比</a:t>
            </a:r>
            <a:endParaRPr lang="zh-CN" altLang="en-US" dirty="0"/>
          </a:p>
        </p:txBody>
      </p:sp>
      <p:sp>
        <p:nvSpPr>
          <p:cNvPr id="4" name="灯片编号占位符 3"/>
          <p:cNvSpPr>
            <a:spLocks noGrp="1"/>
          </p:cNvSpPr>
          <p:nvPr>
            <p:ph type="sldNum" sz="quarter" idx="10"/>
          </p:nvPr>
        </p:nvSpPr>
        <p:spPr/>
        <p:txBody>
          <a:bodyPr/>
          <a:lstStyle/>
          <a:p>
            <a:fld id="{8C0FE47A-5D42-46F0-8F5A-7CEEEE920E3E}" type="slidenum">
              <a:rPr lang="zh-CN" altLang="en-US" smtClean="0"/>
              <a:pPr/>
              <a:t>11</a:t>
            </a:fld>
            <a:endParaRPr lang="zh-CN" altLang="en-US"/>
          </a:p>
        </p:txBody>
      </p:sp>
    </p:spTree>
    <p:extLst>
      <p:ext uri="{BB962C8B-B14F-4D97-AF65-F5344CB8AC3E}">
        <p14:creationId xmlns:p14="http://schemas.microsoft.com/office/powerpoint/2010/main" val="813705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dirty="0" smtClean="0"/>
              <a:t>300000</a:t>
            </a:r>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pPr/>
              <a:t>12</a:t>
            </a:fld>
            <a:endParaRPr lang="zh-CN" dirty="0">
              <a:solidFill>
                <a:prstClr val="black"/>
              </a:solidFill>
            </a:endParaRPr>
          </a:p>
        </p:txBody>
      </p:sp>
    </p:spTree>
    <p:extLst>
      <p:ext uri="{BB962C8B-B14F-4D97-AF65-F5344CB8AC3E}">
        <p14:creationId xmlns:p14="http://schemas.microsoft.com/office/powerpoint/2010/main" val="4528051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C0FE47A-5D42-46F0-8F5A-7CEEEE920E3E}" type="slidenum">
              <a:rPr lang="zh-CN" altLang="en-US" smtClean="0"/>
              <a:pPr/>
              <a:t>13</a:t>
            </a:fld>
            <a:endParaRPr lang="zh-CN" altLang="en-US"/>
          </a:p>
        </p:txBody>
      </p:sp>
    </p:spTree>
    <p:extLst>
      <p:ext uri="{BB962C8B-B14F-4D97-AF65-F5344CB8AC3E}">
        <p14:creationId xmlns:p14="http://schemas.microsoft.com/office/powerpoint/2010/main" val="2657010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C0FE47A-5D42-46F0-8F5A-7CEEEE920E3E}" type="slidenum">
              <a:rPr lang="zh-CN" altLang="en-US" smtClean="0"/>
              <a:pPr/>
              <a:t>14</a:t>
            </a:fld>
            <a:endParaRPr lang="zh-CN" altLang="en-US"/>
          </a:p>
        </p:txBody>
      </p:sp>
    </p:spTree>
    <p:extLst>
      <p:ext uri="{BB962C8B-B14F-4D97-AF65-F5344CB8AC3E}">
        <p14:creationId xmlns:p14="http://schemas.microsoft.com/office/powerpoint/2010/main" val="2553454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24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en-US" dirty="0"/>
          </a:p>
        </p:txBody>
      </p:sp>
      <p:sp>
        <p:nvSpPr>
          <p:cNvPr id="8" name="Footer Placeholder 4"/>
          <p:cNvSpPr>
            <a:spLocks noGrp="1"/>
          </p:cNvSpPr>
          <p:nvPr>
            <p:ph type="ftr" sz="quarter" idx="11"/>
          </p:nvPr>
        </p:nvSpPr>
        <p:spPr>
          <a:xfrm>
            <a:off x="581192" y="5951811"/>
            <a:ext cx="6917210" cy="365125"/>
          </a:xfrm>
        </p:spPr>
        <p:txBody>
          <a:bodyPr/>
          <a:lstStyle/>
          <a:p>
            <a:r>
              <a:rPr lang="zh-CN" altLang="en-US" smtClean="0"/>
              <a:t>信息工程学院 数据库应用</a:t>
            </a:r>
            <a:endParaRPr lang="en-US" dirty="0"/>
          </a:p>
        </p:txBody>
      </p:sp>
      <p:sp>
        <p:nvSpPr>
          <p:cNvPr id="10" name="Date Placeholder 3"/>
          <p:cNvSpPr>
            <a:spLocks noGrp="1"/>
          </p:cNvSpPr>
          <p:nvPr>
            <p:ph type="dt" sz="half" idx="10"/>
          </p:nvPr>
        </p:nvSpPr>
        <p:spPr>
          <a:xfrm>
            <a:off x="7605951" y="5956137"/>
            <a:ext cx="2844799" cy="365125"/>
          </a:xfrm>
        </p:spPr>
        <p:txBody>
          <a:bodyPr/>
          <a:lstStyle/>
          <a:p>
            <a:fld id="{750460D1-323A-4332-8B96-EAE0F696056A}" type="datetime1">
              <a:rPr lang="en-US" altLang="zh-CN" smtClean="0"/>
              <a:t>5/17/2021</a:t>
            </a:fld>
            <a:endParaRPr lang="en-US" dirty="0"/>
          </a:p>
        </p:txBody>
      </p:sp>
      <p:sp>
        <p:nvSpPr>
          <p:cNvPr id="11"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51770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197B060-198D-46BF-B942-69A9B5FC5441}" type="datetime1">
              <a:rPr lang="en-US" altLang="zh-CN" smtClean="0"/>
              <a:t>5/17/2021</a:t>
            </a:fld>
            <a:endParaRPr lang="en-US" dirty="0"/>
          </a:p>
        </p:txBody>
      </p:sp>
      <p:sp>
        <p:nvSpPr>
          <p:cNvPr id="5" name="Footer Placeholder 4"/>
          <p:cNvSpPr>
            <a:spLocks noGrp="1"/>
          </p:cNvSpPr>
          <p:nvPr>
            <p:ph type="ftr" sz="quarter" idx="11"/>
          </p:nvPr>
        </p:nvSpPr>
        <p:spPr/>
        <p:txBody>
          <a:bodyPr/>
          <a:lstStyle/>
          <a:p>
            <a:r>
              <a:rPr lang="zh-CN" altLang="en-US" smtClean="0"/>
              <a:t>信息工程学院 数据库应用</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3017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FA3B7C1D-0A9B-4AE2-8D47-61DC83BF8DDF}" type="datetime1">
              <a:rPr lang="en-US" altLang="zh-CN" smtClean="0"/>
              <a:t>5/17/2021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r>
              <a:rPr lang="zh-CN" altLang="en-US" smtClean="0"/>
              <a:t>信息工程学院 数据库应用</a:t>
            </a:r>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861296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1_两栏内容">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7999" y="1"/>
            <a:ext cx="9424020" cy="838200"/>
          </a:xfrm>
        </p:spPr>
        <p:txBody>
          <a:bodyPr anchor="b">
            <a:noAutofit/>
          </a:bodyPr>
          <a:lstStyle>
            <a:lvl1pPr algn="l" eaLnBrk="1" latinLnBrk="0" hangingPunct="1">
              <a:defRPr kumimoji="0" lang="zh-CN" sz="4800" b="1">
                <a:solidFill>
                  <a:schemeClr val="bg1"/>
                </a:solidFill>
                <a:latin typeface="楷体_GB2312" pitchFamily="49" charset="-122"/>
                <a:ea typeface="楷体_GB2312" pitchFamily="49" charset="-122"/>
              </a:defRPr>
            </a:lvl1pPr>
          </a:lstStyle>
          <a:p>
            <a:pPr eaLnBrk="1" latinLnBrk="0" hangingPunct="1"/>
            <a:r>
              <a:rPr lang="zh-CN" altLang="en-US" smtClean="0"/>
              <a:t>单击此处编辑母版标题样式</a:t>
            </a:r>
            <a:endParaRPr dirty="0"/>
          </a:p>
        </p:txBody>
      </p:sp>
      <p:sp>
        <p:nvSpPr>
          <p:cNvPr id="3" name="Content Placeholder 2"/>
          <p:cNvSpPr>
            <a:spLocks noGrp="1"/>
          </p:cNvSpPr>
          <p:nvPr>
            <p:ph sz="half" idx="1"/>
          </p:nvPr>
        </p:nvSpPr>
        <p:spPr>
          <a:xfrm>
            <a:off x="609600" y="1285861"/>
            <a:ext cx="10725187" cy="4361997"/>
          </a:xfrm>
        </p:spPr>
        <p:txBody>
          <a:bodyPr/>
          <a:lstStyle>
            <a:lvl1pPr eaLnBrk="1" latinLnBrk="0" hangingPunct="1">
              <a:defRPr kumimoji="0" lang="zh-CN" sz="3200" b="1">
                <a:solidFill>
                  <a:schemeClr val="tx1"/>
                </a:solidFill>
                <a:latin typeface="Times New Roman" pitchFamily="18" charset="0"/>
                <a:ea typeface="楷体_GB2312" pitchFamily="49" charset="-122"/>
                <a:cs typeface="Times New Roman" pitchFamily="18" charset="0"/>
              </a:defRPr>
            </a:lvl1pPr>
            <a:lvl2pPr eaLnBrk="1" latinLnBrk="0" hangingPunct="1">
              <a:defRPr kumimoji="0" lang="zh-CN" sz="2800" b="1">
                <a:solidFill>
                  <a:schemeClr val="tx1"/>
                </a:solidFill>
                <a:latin typeface="Times New Roman" pitchFamily="18" charset="0"/>
                <a:ea typeface="楷体_GB2312" pitchFamily="49" charset="-122"/>
                <a:cs typeface="Times New Roman" pitchFamily="18" charset="0"/>
              </a:defRPr>
            </a:lvl2pPr>
            <a:lvl3pPr eaLnBrk="1" latinLnBrk="0" hangingPunct="1">
              <a:defRPr kumimoji="0" lang="zh-CN" sz="2600" b="1">
                <a:solidFill>
                  <a:schemeClr val="tx1"/>
                </a:solidFill>
                <a:latin typeface="Times New Roman" pitchFamily="18" charset="0"/>
                <a:ea typeface="楷体_GB2312" pitchFamily="49" charset="-122"/>
                <a:cs typeface="Times New Roman" pitchFamily="18" charset="0"/>
              </a:defRPr>
            </a:lvl3pPr>
            <a:lvl4pPr eaLnBrk="1" latinLnBrk="0" hangingPunct="1">
              <a:defRPr kumimoji="0" lang="zh-CN" sz="2400" b="1">
                <a:solidFill>
                  <a:schemeClr val="tx1"/>
                </a:solidFill>
                <a:latin typeface="Times New Roman" pitchFamily="18" charset="0"/>
                <a:ea typeface="楷体_GB2312" pitchFamily="49" charset="-122"/>
                <a:cs typeface="Times New Roman" pitchFamily="18" charset="0"/>
              </a:defRPr>
            </a:lvl4pPr>
            <a:lvl5pPr eaLnBrk="1" latinLnBrk="0" hangingPunct="1">
              <a:defRPr kumimoji="0" lang="zh-CN" sz="2200" b="1">
                <a:solidFill>
                  <a:schemeClr val="tx1"/>
                </a:solidFill>
                <a:latin typeface="Times New Roman" pitchFamily="18" charset="0"/>
                <a:ea typeface="楷体_GB2312" pitchFamily="49" charset="-122"/>
                <a:cs typeface="Times New Roman" pitchFamily="18" charset="0"/>
              </a:defRPr>
            </a:lvl5pPr>
            <a:lvl6pPr eaLnBrk="1" latinLnBrk="0" hangingPunct="1">
              <a:defRPr kumimoji="0" lang="zh-CN" sz="1800"/>
            </a:lvl6pPr>
            <a:lvl7pPr eaLnBrk="1" latinLnBrk="0" hangingPunct="1">
              <a:defRPr kumimoji="0" lang="zh-CN" sz="1800"/>
            </a:lvl7pPr>
            <a:lvl8pPr eaLnBrk="1" latinLnBrk="0" hangingPunct="1">
              <a:defRPr kumimoji="0" lang="zh-CN" sz="1800"/>
            </a:lvl8pPr>
            <a:lvl9pPr eaLnBrk="1" latinLnBrk="0" hangingPunct="1">
              <a:defRPr kumimoji="0" lang="zh-CN" sz="1800"/>
            </a:lvl9pPr>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dirty="0"/>
          </a:p>
        </p:txBody>
      </p:sp>
      <p:sp>
        <p:nvSpPr>
          <p:cNvPr id="5" name="Date Placeholder 4"/>
          <p:cNvSpPr>
            <a:spLocks noGrp="1"/>
          </p:cNvSpPr>
          <p:nvPr>
            <p:ph type="dt" sz="half" idx="10"/>
          </p:nvPr>
        </p:nvSpPr>
        <p:spPr/>
        <p:txBody>
          <a:bodyPr/>
          <a:lstStyle/>
          <a:p>
            <a:fld id="{7AAE84EB-6A09-4DC4-B6B7-6EE6F0ADC67A}" type="datetime1">
              <a:rPr lang="en-US" altLang="zh-CN" smtClean="0"/>
              <a:t>5/17/2021</a:t>
            </a:fld>
            <a:endParaRPr lang="zh-CN" altLang="en-US"/>
          </a:p>
        </p:txBody>
      </p:sp>
      <p:sp>
        <p:nvSpPr>
          <p:cNvPr id="6" name="Footer Placeholder 5"/>
          <p:cNvSpPr>
            <a:spLocks noGrp="1"/>
          </p:cNvSpPr>
          <p:nvPr>
            <p:ph type="ftr" sz="quarter" idx="11"/>
          </p:nvPr>
        </p:nvSpPr>
        <p:spPr/>
        <p:txBody>
          <a:bodyPr/>
          <a:lstStyle/>
          <a:p>
            <a:r>
              <a:rPr lang="zh-CN" altLang="en-US" smtClean="0"/>
              <a:t>信息工程学院 数据库应用</a:t>
            </a:r>
            <a:endParaRPr lang="zh-CN" altLang="en-US"/>
          </a:p>
        </p:txBody>
      </p:sp>
      <p:sp>
        <p:nvSpPr>
          <p:cNvPr id="7" name="Slide Number Placeholder 6"/>
          <p:cNvSpPr>
            <a:spLocks noGrp="1"/>
          </p:cNvSpPr>
          <p:nvPr>
            <p:ph type="sldNum" sz="quarter" idx="12"/>
          </p:nvPr>
        </p:nvSpPr>
        <p:spPr/>
        <p:txBody>
          <a:bodyPr/>
          <a:lstStyle/>
          <a:p>
            <a:fld id="{0624C277-64AC-4FD6-9A7A-D0D1F5A7380F}" type="slidenum">
              <a:rPr lang="zh-CN" altLang="en-US" smtClean="0"/>
              <a:pPr/>
              <a:t>‹#›</a:t>
            </a:fld>
            <a:endParaRPr lang="zh-CN" altLang="en-US"/>
          </a:p>
        </p:txBody>
      </p:sp>
    </p:spTree>
    <p:extLst>
      <p:ext uri="{BB962C8B-B14F-4D97-AF65-F5344CB8AC3E}">
        <p14:creationId xmlns:p14="http://schemas.microsoft.com/office/powerpoint/2010/main" val="260211023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77444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574553"/>
          </a:xfrm>
        </p:spPr>
        <p:txBody>
          <a:bodyPr/>
          <a:lstStyle>
            <a:lvl1pPr>
              <a:defRPr>
                <a:latin typeface="Times New Roman" panose="02020603050405020304" pitchFamily="18" charset="0"/>
                <a:cs typeface="Times New Roman" panose="02020603050405020304" pitchFamily="18" charset="0"/>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581192" y="1561382"/>
            <a:ext cx="11029615" cy="4297418"/>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atin typeface="Times New Roman" panose="02020603050405020304" pitchFamily="18" charset="0"/>
                <a:cs typeface="Times New Roman" panose="02020603050405020304" pitchFamily="18" charset="0"/>
              </a:defRPr>
            </a:lvl4pPr>
            <a:lvl5pPr>
              <a:defRPr sz="1800">
                <a:latin typeface="Times New Roman" panose="02020603050405020304" pitchFamily="18" charset="0"/>
                <a:cs typeface="Times New Roman" panose="02020603050405020304" pitchFamily="18"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D61F0CA5-67EB-4A8F-B023-5E96062A2D18}" type="datetime1">
              <a:rPr lang="en-US" altLang="zh-CN" smtClean="0"/>
              <a:t>5/17/2021</a:t>
            </a:fld>
            <a:endParaRPr lang="en-US" dirty="0"/>
          </a:p>
        </p:txBody>
      </p:sp>
      <p:sp>
        <p:nvSpPr>
          <p:cNvPr id="5" name="Footer Placeholder 4"/>
          <p:cNvSpPr>
            <a:spLocks noGrp="1"/>
          </p:cNvSpPr>
          <p:nvPr>
            <p:ph type="ftr" sz="quarter" idx="11"/>
          </p:nvPr>
        </p:nvSpPr>
        <p:spPr/>
        <p:txBody>
          <a:bodyPr/>
          <a:lstStyle/>
          <a:p>
            <a:r>
              <a:rPr lang="zh-CN" altLang="en-US" smtClean="0"/>
              <a:t>信息工程学院 数据库应用</a:t>
            </a:r>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0272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24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93A5F4E-A83A-4E6F-B6B3-273DF697E1DF}" type="datetime1">
              <a:rPr lang="en-US" altLang="zh-CN" smtClean="0"/>
              <a:t>5/17/2021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zh-CN" altLang="en-US" smtClean="0"/>
              <a:t>信息工程学院 数据库应用</a:t>
            </a:r>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63655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ED509E3-C002-49DA-80AA-8BD315BEE5AE}" type="datetime1">
              <a:rPr lang="en-US" altLang="zh-CN" smtClean="0"/>
              <a:t>5/17/2021</a:t>
            </a:fld>
            <a:endParaRPr lang="en-US" dirty="0"/>
          </a:p>
        </p:txBody>
      </p:sp>
      <p:sp>
        <p:nvSpPr>
          <p:cNvPr id="6" name="Footer Placeholder 5"/>
          <p:cNvSpPr>
            <a:spLocks noGrp="1"/>
          </p:cNvSpPr>
          <p:nvPr>
            <p:ph type="ftr" sz="quarter" idx="11"/>
          </p:nvPr>
        </p:nvSpPr>
        <p:spPr/>
        <p:txBody>
          <a:bodyPr/>
          <a:lstStyle/>
          <a:p>
            <a:r>
              <a:rPr lang="zh-CN" altLang="en-US" smtClean="0"/>
              <a:t>信息工程学院 数据库应用</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42886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67C026B6-5E0D-4745-A8C7-2E97B01FDCEB}" type="datetime1">
              <a:rPr lang="en-US" altLang="zh-CN" smtClean="0"/>
              <a:t>5/17/2021</a:t>
            </a:fld>
            <a:endParaRPr lang="en-US" dirty="0"/>
          </a:p>
        </p:txBody>
      </p:sp>
      <p:sp>
        <p:nvSpPr>
          <p:cNvPr id="8" name="Footer Placeholder 7"/>
          <p:cNvSpPr>
            <a:spLocks noGrp="1"/>
          </p:cNvSpPr>
          <p:nvPr>
            <p:ph type="ftr" sz="quarter" idx="11"/>
          </p:nvPr>
        </p:nvSpPr>
        <p:spPr/>
        <p:txBody>
          <a:bodyPr/>
          <a:lstStyle/>
          <a:p>
            <a:r>
              <a:rPr lang="zh-CN" altLang="en-US" smtClean="0"/>
              <a:t>信息工程学院 数据库应用</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4815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2EA94B3-97B9-4F3C-BCB6-36CC678F06F0}" type="datetime1">
              <a:rPr lang="en-US" altLang="zh-CN" smtClean="0"/>
              <a:t>5/17/2021</a:t>
            </a:fld>
            <a:endParaRPr lang="en-US" dirty="0"/>
          </a:p>
        </p:txBody>
      </p:sp>
      <p:sp>
        <p:nvSpPr>
          <p:cNvPr id="4" name="Footer Placeholder 3"/>
          <p:cNvSpPr>
            <a:spLocks noGrp="1"/>
          </p:cNvSpPr>
          <p:nvPr>
            <p:ph type="ftr" sz="quarter" idx="11"/>
          </p:nvPr>
        </p:nvSpPr>
        <p:spPr/>
        <p:txBody>
          <a:bodyPr/>
          <a:lstStyle/>
          <a:p>
            <a:r>
              <a:rPr lang="zh-CN" altLang="en-US" smtClean="0"/>
              <a:t>信息工程学院 数据库应用</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p:cNvSpPr>
          <p:nvPr/>
        </p:nvSpPr>
        <p:spPr>
          <a:xfrm>
            <a:off x="440683" y="606554"/>
            <a:ext cx="11311200" cy="77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546692"/>
          </a:xfrm>
        </p:spPr>
        <p:txBody>
          <a:bodyPr/>
          <a:lstStyle/>
          <a:p>
            <a:r>
              <a:rPr lang="zh-CN" altLang="en-US" smtClean="0"/>
              <a:t>单击此处编辑母版标题样式</a:t>
            </a:r>
            <a:endParaRPr lang="en-US" dirty="0"/>
          </a:p>
        </p:txBody>
      </p:sp>
    </p:spTree>
    <p:extLst>
      <p:ext uri="{BB962C8B-B14F-4D97-AF65-F5344CB8AC3E}">
        <p14:creationId xmlns:p14="http://schemas.microsoft.com/office/powerpoint/2010/main" val="4057090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E955B6-6B5C-4CAA-8B27-6F4F151C2444}" type="datetime1">
              <a:rPr lang="en-US" altLang="zh-CN" smtClean="0"/>
              <a:t>5/17/2021</a:t>
            </a:fld>
            <a:endParaRPr lang="en-US" dirty="0"/>
          </a:p>
        </p:txBody>
      </p:sp>
      <p:sp>
        <p:nvSpPr>
          <p:cNvPr id="3" name="Footer Placeholder 2"/>
          <p:cNvSpPr>
            <a:spLocks noGrp="1"/>
          </p:cNvSpPr>
          <p:nvPr>
            <p:ph type="ftr" sz="quarter" idx="11"/>
          </p:nvPr>
        </p:nvSpPr>
        <p:spPr/>
        <p:txBody>
          <a:bodyPr/>
          <a:lstStyle/>
          <a:p>
            <a:r>
              <a:rPr lang="zh-CN" altLang="en-US" smtClean="0"/>
              <a:t>信息工程学院 数据库应用</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91548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7168DEC3-9922-4B94-8A1F-E12FFFC93FB6}" type="datetime1">
              <a:rPr lang="en-US" altLang="zh-CN" smtClean="0"/>
              <a:t>5/17/2021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zh-CN" altLang="en-US" smtClean="0"/>
              <a:t>信息工程学院 数据库应用</a:t>
            </a:r>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51489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7342FC7-B0E0-4D18-BBEF-6E14DD833B32}" type="datetime1">
              <a:rPr lang="en-US" altLang="zh-CN" smtClean="0"/>
              <a:t>5/17/2021</a:t>
            </a:fld>
            <a:endParaRPr lang="en-US" dirty="0"/>
          </a:p>
        </p:txBody>
      </p:sp>
      <p:sp>
        <p:nvSpPr>
          <p:cNvPr id="6" name="Footer Placeholder 5"/>
          <p:cNvSpPr>
            <a:spLocks noGrp="1"/>
          </p:cNvSpPr>
          <p:nvPr>
            <p:ph type="ftr" sz="quarter" idx="11"/>
          </p:nvPr>
        </p:nvSpPr>
        <p:spPr/>
        <p:txBody>
          <a:bodyPr/>
          <a:lstStyle/>
          <a:p>
            <a:r>
              <a:rPr lang="zh-CN" altLang="en-US" smtClean="0"/>
              <a:t>信息工程学院 数据库应用</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70109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31CC4737-1EBE-42CD-84A7-63B51693C2F7}" type="datetime1">
              <a:rPr lang="en-US" altLang="zh-CN" smtClean="0"/>
              <a:t>5/17/2021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zh-CN" altLang="en-US" smtClean="0"/>
              <a:t>信息工程学院 数据库应用</a:t>
            </a:r>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521306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slide" Target="slide4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 Target="slide4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数据库应用</a:t>
            </a:r>
            <a:endParaRPr lang="zh-CN" altLang="en-US" dirty="0"/>
          </a:p>
        </p:txBody>
      </p:sp>
      <p:sp>
        <p:nvSpPr>
          <p:cNvPr id="3" name="副标题 2"/>
          <p:cNvSpPr>
            <a:spLocks noGrp="1"/>
          </p:cNvSpPr>
          <p:nvPr>
            <p:ph type="subTitle" idx="1"/>
          </p:nvPr>
        </p:nvSpPr>
        <p:spPr/>
        <p:txBody>
          <a:bodyPr/>
          <a:lstStyle/>
          <a:p>
            <a:r>
              <a:rPr lang="zh-CN" altLang="en-US" dirty="0" smtClean="0"/>
              <a:t>第</a:t>
            </a:r>
            <a:r>
              <a:rPr lang="en-US" altLang="zh-CN" dirty="0" smtClean="0"/>
              <a:t>6</a:t>
            </a:r>
            <a:r>
              <a:rPr lang="zh-CN" altLang="en-US" dirty="0"/>
              <a:t>讲</a:t>
            </a:r>
            <a:r>
              <a:rPr lang="zh-CN" altLang="en-US" dirty="0" smtClean="0"/>
              <a:t> 数据操纵语言（</a:t>
            </a:r>
            <a:r>
              <a:rPr lang="zh-CN" altLang="en-US" dirty="0"/>
              <a:t>多</a:t>
            </a:r>
            <a:r>
              <a:rPr lang="zh-CN" altLang="en-US" dirty="0" smtClean="0"/>
              <a:t>表连接查询）</a:t>
            </a:r>
            <a:endParaRPr lang="zh-CN" altLang="en-US" dirty="0"/>
          </a:p>
        </p:txBody>
      </p:sp>
      <p:sp>
        <p:nvSpPr>
          <p:cNvPr id="7" name="灯片编号占位符 6"/>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7434251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标题 29"/>
          <p:cNvSpPr>
            <a:spLocks noGrp="1"/>
          </p:cNvSpPr>
          <p:nvPr>
            <p:ph type="title"/>
          </p:nvPr>
        </p:nvSpPr>
        <p:spPr/>
        <p:txBody>
          <a:bodyPr/>
          <a:lstStyle/>
          <a:p>
            <a:r>
              <a:rPr lang="zh-CN" altLang="en-US" dirty="0" smtClean="0"/>
              <a:t>问题解决</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948980165"/>
              </p:ext>
            </p:extLst>
          </p:nvPr>
        </p:nvGraphicFramePr>
        <p:xfrm>
          <a:off x="2803520" y="1835508"/>
          <a:ext cx="3680319" cy="430017"/>
        </p:xfrm>
        <a:graphic>
          <a:graphicData uri="http://schemas.openxmlformats.org/drawingml/2006/table">
            <a:tbl>
              <a:tblPr firstRow="1" bandRow="1">
                <a:effectLst>
                  <a:outerShdw blurRad="50800" dist="38100" dir="16200000" rotWithShape="0">
                    <a:prstClr val="black">
                      <a:alpha val="40000"/>
                    </a:prstClr>
                  </a:outerShdw>
                </a:effectLst>
                <a:tableStyleId>{00A15C55-8517-42AA-B614-E9B94910E393}</a:tableStyleId>
              </a:tblPr>
              <a:tblGrid>
                <a:gridCol w="1226773"/>
                <a:gridCol w="1206937"/>
                <a:gridCol w="1246609"/>
              </a:tblGrid>
              <a:tr h="430017">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u="none" strike="noStrike" cap="none" normalizeH="0" baseline="0" dirty="0" smtClean="0">
                          <a:ln>
                            <a:noFill/>
                          </a:ln>
                          <a:effectLst/>
                          <a:latin typeface="黑体" pitchFamily="2" charset="-122"/>
                          <a:ea typeface="黑体" pitchFamily="2" charset="-122"/>
                        </a:rPr>
                        <a:t>学号 </a:t>
                      </a:r>
                      <a:endParaRPr kumimoji="0" lang="zh-CN" altLang="en-US" sz="2200" b="1" i="0" u="none" strike="noStrike" cap="none" normalizeH="0" baseline="0" dirty="0" smtClean="0">
                        <a:ln>
                          <a:noFill/>
                        </a:ln>
                        <a:solidFill>
                          <a:schemeClr val="tx1"/>
                        </a:solidFill>
                        <a:effectLst/>
                        <a:latin typeface="黑体" pitchFamily="2" charset="-122"/>
                        <a:ea typeface="黑体" pitchFamily="2" charset="-122"/>
                      </a:endParaRPr>
                    </a:p>
                  </a:txBody>
                  <a:tcPr anchor="ctr" horzOverflow="overflow">
                    <a:lnL w="28575" cap="flat" cmpd="sng" algn="ctr">
                      <a:solidFill>
                        <a:schemeClr val="bg1">
                          <a:lumMod val="85000"/>
                        </a:schemeClr>
                      </a:solidFill>
                      <a:prstDash val="sysDash"/>
                      <a:round/>
                      <a:headEnd type="none" w="med" len="med"/>
                      <a:tailEnd type="none" w="med" len="med"/>
                    </a:lnL>
                    <a:lnR w="28575" cap="flat" cmpd="sng" algn="ctr">
                      <a:solidFill>
                        <a:schemeClr val="bg1">
                          <a:lumMod val="85000"/>
                        </a:schemeClr>
                      </a:solidFill>
                      <a:prstDash val="sysDash"/>
                      <a:round/>
                      <a:headEnd type="none" w="med" len="med"/>
                      <a:tailEnd type="none" w="med" len="med"/>
                    </a:lnR>
                    <a:lnT w="28575" cap="flat" cmpd="sng" algn="ctr">
                      <a:solidFill>
                        <a:schemeClr val="bg1">
                          <a:lumMod val="85000"/>
                        </a:schemeClr>
                      </a:solidFill>
                      <a:prstDash val="sysDash"/>
                      <a:round/>
                      <a:headEnd type="none" w="med" len="med"/>
                      <a:tailEnd type="none" w="med" len="med"/>
                    </a:lnT>
                    <a:lnB w="28575" cap="flat" cmpd="sng" algn="ctr">
                      <a:solidFill>
                        <a:schemeClr val="bg1">
                          <a:lumMod val="85000"/>
                        </a:schemeClr>
                      </a:solidFill>
                      <a:prstDash val="sysDash"/>
                      <a:round/>
                      <a:headEnd type="none" w="med" len="med"/>
                      <a:tailEnd type="none" w="med" len="med"/>
                    </a:lnB>
                    <a:solidFill>
                      <a:srgbClr val="0099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u="none" strike="noStrike" cap="none" normalizeH="0" baseline="0" dirty="0" smtClean="0">
                          <a:ln>
                            <a:noFill/>
                          </a:ln>
                          <a:effectLst/>
                          <a:latin typeface="黑体" pitchFamily="2" charset="-122"/>
                          <a:ea typeface="黑体" pitchFamily="2" charset="-122"/>
                        </a:rPr>
                        <a:t>姓名 </a:t>
                      </a:r>
                      <a:endParaRPr kumimoji="0" lang="zh-CN" altLang="en-US" sz="2200" b="1" i="0" u="none" strike="noStrike" cap="none" normalizeH="0" baseline="0" dirty="0" smtClean="0">
                        <a:ln>
                          <a:noFill/>
                        </a:ln>
                        <a:solidFill>
                          <a:schemeClr val="tx1"/>
                        </a:solidFill>
                        <a:effectLst/>
                        <a:latin typeface="黑体" pitchFamily="2" charset="-122"/>
                        <a:ea typeface="黑体" pitchFamily="2" charset="-122"/>
                      </a:endParaRPr>
                    </a:p>
                  </a:txBody>
                  <a:tcPr anchor="ctr" horzOverflow="overflow">
                    <a:lnL w="28575" cap="flat" cmpd="sng" algn="ctr">
                      <a:solidFill>
                        <a:schemeClr val="bg1">
                          <a:lumMod val="85000"/>
                        </a:schemeClr>
                      </a:solidFill>
                      <a:prstDash val="sysDash"/>
                      <a:round/>
                      <a:headEnd type="none" w="med" len="med"/>
                      <a:tailEnd type="none" w="med" len="med"/>
                    </a:lnL>
                    <a:lnR w="28575" cap="flat" cmpd="sng" algn="ctr">
                      <a:solidFill>
                        <a:schemeClr val="bg1">
                          <a:lumMod val="85000"/>
                        </a:schemeClr>
                      </a:solidFill>
                      <a:prstDash val="sysDash"/>
                      <a:round/>
                      <a:headEnd type="none" w="med" len="med"/>
                      <a:tailEnd type="none" w="med" len="med"/>
                    </a:lnR>
                    <a:lnT w="28575" cap="flat" cmpd="sng" algn="ctr">
                      <a:solidFill>
                        <a:schemeClr val="bg1">
                          <a:lumMod val="85000"/>
                        </a:schemeClr>
                      </a:solidFill>
                      <a:prstDash val="sysDash"/>
                      <a:round/>
                      <a:headEnd type="none" w="med" len="med"/>
                      <a:tailEnd type="none" w="med" len="med"/>
                    </a:lnT>
                    <a:lnB w="28575" cap="flat" cmpd="sng" algn="ctr">
                      <a:solidFill>
                        <a:schemeClr val="bg1">
                          <a:lumMod val="85000"/>
                        </a:schemeClr>
                      </a:solidFill>
                      <a:prstDash val="sysDash"/>
                      <a:round/>
                      <a:headEnd type="none" w="med" len="med"/>
                      <a:tailEnd type="none" w="med" len="med"/>
                    </a:lnB>
                    <a:solidFill>
                      <a:srgbClr val="0099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u="none" strike="noStrike" cap="none" normalizeH="0" baseline="0" dirty="0" smtClean="0">
                          <a:ln>
                            <a:noFill/>
                          </a:ln>
                          <a:effectLst/>
                          <a:latin typeface="黑体" pitchFamily="2" charset="-122"/>
                          <a:ea typeface="黑体" pitchFamily="2" charset="-122"/>
                        </a:rPr>
                        <a:t>系别   </a:t>
                      </a:r>
                      <a:endParaRPr kumimoji="0" lang="zh-CN" altLang="en-US" sz="2200" b="1" i="0" u="none" strike="noStrike" cap="none" normalizeH="0" baseline="0" dirty="0" smtClean="0">
                        <a:ln>
                          <a:noFill/>
                        </a:ln>
                        <a:solidFill>
                          <a:schemeClr val="tx1"/>
                        </a:solidFill>
                        <a:effectLst/>
                        <a:latin typeface="黑体" pitchFamily="2" charset="-122"/>
                        <a:ea typeface="黑体" pitchFamily="2" charset="-122"/>
                      </a:endParaRPr>
                    </a:p>
                  </a:txBody>
                  <a:tcPr anchor="ctr" horzOverflow="overflow">
                    <a:lnL w="28575" cap="flat" cmpd="sng" algn="ctr">
                      <a:solidFill>
                        <a:schemeClr val="bg1">
                          <a:lumMod val="85000"/>
                        </a:schemeClr>
                      </a:solidFill>
                      <a:prstDash val="sysDash"/>
                      <a:round/>
                      <a:headEnd type="none" w="med" len="med"/>
                      <a:tailEnd type="none" w="med" len="med"/>
                    </a:lnL>
                    <a:lnR w="28575" cap="flat" cmpd="sng" algn="ctr">
                      <a:solidFill>
                        <a:schemeClr val="bg1">
                          <a:lumMod val="85000"/>
                        </a:schemeClr>
                      </a:solidFill>
                      <a:prstDash val="sysDash"/>
                      <a:round/>
                      <a:headEnd type="none" w="med" len="med"/>
                      <a:tailEnd type="none" w="med" len="med"/>
                    </a:lnR>
                    <a:lnT w="28575" cap="flat" cmpd="sng" algn="ctr">
                      <a:solidFill>
                        <a:schemeClr val="bg1">
                          <a:lumMod val="85000"/>
                        </a:schemeClr>
                      </a:solidFill>
                      <a:prstDash val="sysDash"/>
                      <a:round/>
                      <a:headEnd type="none" w="med" len="med"/>
                      <a:tailEnd type="none" w="med" len="med"/>
                    </a:lnT>
                    <a:lnB w="28575" cap="flat" cmpd="sng" algn="ctr">
                      <a:solidFill>
                        <a:schemeClr val="bg1">
                          <a:lumMod val="85000"/>
                        </a:schemeClr>
                      </a:solidFill>
                      <a:prstDash val="sysDash"/>
                      <a:round/>
                      <a:headEnd type="none" w="med" len="med"/>
                      <a:tailEnd type="none" w="med" len="med"/>
                    </a:lnB>
                    <a:solidFill>
                      <a:srgbClr val="0099FF"/>
                    </a:solidFill>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414809920"/>
              </p:ext>
            </p:extLst>
          </p:nvPr>
        </p:nvGraphicFramePr>
        <p:xfrm>
          <a:off x="6479308" y="1835508"/>
          <a:ext cx="3391047" cy="431925"/>
        </p:xfrm>
        <a:graphic>
          <a:graphicData uri="http://schemas.openxmlformats.org/drawingml/2006/table">
            <a:tbl>
              <a:tblPr firstRow="1" bandRow="1">
                <a:effectLst>
                  <a:outerShdw blurRad="50800" dist="38100" dir="16200000" rotWithShape="0">
                    <a:prstClr val="black">
                      <a:alpha val="40000"/>
                    </a:prstClr>
                  </a:outerShdw>
                </a:effectLst>
                <a:tableStyleId>{21E4AEA4-8DFA-4A89-87EB-49C32662AFE0}</a:tableStyleId>
              </a:tblPr>
              <a:tblGrid>
                <a:gridCol w="1143008"/>
                <a:gridCol w="1143008"/>
                <a:gridCol w="1105031"/>
              </a:tblGrid>
              <a:tr h="43192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u="none" strike="noStrike" cap="none" normalizeH="0" baseline="0" dirty="0" smtClean="0">
                          <a:ln>
                            <a:noFill/>
                          </a:ln>
                          <a:effectLst/>
                          <a:latin typeface="黑体" pitchFamily="2" charset="-122"/>
                          <a:ea typeface="黑体" pitchFamily="2" charset="-122"/>
                        </a:rPr>
                        <a:t>学号 </a:t>
                      </a:r>
                      <a:endParaRPr kumimoji="0" lang="zh-CN" altLang="en-US" sz="2200" b="1" i="0" u="none" strike="noStrike" cap="none" normalizeH="0" baseline="0" dirty="0" smtClean="0">
                        <a:ln>
                          <a:noFill/>
                        </a:ln>
                        <a:solidFill>
                          <a:schemeClr val="tx1"/>
                        </a:solidFill>
                        <a:effectLst/>
                        <a:latin typeface="黑体" pitchFamily="2" charset="-122"/>
                        <a:ea typeface="黑体" pitchFamily="2" charset="-122"/>
                      </a:endParaRPr>
                    </a:p>
                  </a:txBody>
                  <a:tcPr anchor="ctr" horzOverflow="overflow">
                    <a:lnL w="28575" cap="flat" cmpd="sng" algn="ctr">
                      <a:solidFill>
                        <a:schemeClr val="bg1">
                          <a:lumMod val="85000"/>
                        </a:schemeClr>
                      </a:solidFill>
                      <a:prstDash val="sysDash"/>
                      <a:round/>
                      <a:headEnd type="none" w="med" len="med"/>
                      <a:tailEnd type="none" w="med" len="med"/>
                    </a:lnL>
                    <a:lnR w="28575" cap="flat" cmpd="sng" algn="ctr">
                      <a:solidFill>
                        <a:schemeClr val="bg1">
                          <a:lumMod val="85000"/>
                        </a:schemeClr>
                      </a:solidFill>
                      <a:prstDash val="sysDash"/>
                      <a:round/>
                      <a:headEnd type="none" w="med" len="med"/>
                      <a:tailEnd type="none" w="med" len="med"/>
                    </a:lnR>
                    <a:lnT w="28575" cap="flat" cmpd="sng" algn="ctr">
                      <a:solidFill>
                        <a:schemeClr val="bg1">
                          <a:lumMod val="85000"/>
                        </a:schemeClr>
                      </a:solidFill>
                      <a:prstDash val="sysDash"/>
                      <a:round/>
                      <a:headEnd type="none" w="med" len="med"/>
                      <a:tailEnd type="none" w="med" len="med"/>
                    </a:lnT>
                    <a:lnB w="28575" cap="flat" cmpd="sng" algn="ctr">
                      <a:solidFill>
                        <a:schemeClr val="bg1">
                          <a:lumMod val="85000"/>
                        </a:schemeClr>
                      </a:solidFill>
                      <a:prstDash val="sysDash"/>
                      <a:round/>
                      <a:headEnd type="none" w="med" len="med"/>
                      <a:tailEnd type="none" w="med" len="med"/>
                    </a:lnB>
                    <a:solidFill>
                      <a:srgbClr val="0099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u="none" strike="noStrike" kern="1200" cap="none" normalizeH="0" baseline="0" dirty="0" smtClean="0">
                          <a:ln>
                            <a:noFill/>
                          </a:ln>
                          <a:solidFill>
                            <a:schemeClr val="lt1"/>
                          </a:solidFill>
                          <a:effectLst/>
                          <a:latin typeface="黑体" pitchFamily="2" charset="-122"/>
                          <a:ea typeface="黑体" pitchFamily="2" charset="-122"/>
                          <a:cs typeface="+mn-cs"/>
                        </a:rPr>
                        <a:t>课程号 </a:t>
                      </a:r>
                    </a:p>
                  </a:txBody>
                  <a:tcPr anchor="ctr" horzOverflow="overflow">
                    <a:lnL w="28575" cap="flat" cmpd="sng" algn="ctr">
                      <a:solidFill>
                        <a:schemeClr val="bg1">
                          <a:lumMod val="85000"/>
                        </a:schemeClr>
                      </a:solidFill>
                      <a:prstDash val="sysDash"/>
                      <a:round/>
                      <a:headEnd type="none" w="med" len="med"/>
                      <a:tailEnd type="none" w="med" len="med"/>
                    </a:lnL>
                    <a:lnR w="28575" cap="flat" cmpd="sng" algn="ctr">
                      <a:solidFill>
                        <a:schemeClr val="bg1">
                          <a:lumMod val="85000"/>
                        </a:schemeClr>
                      </a:solidFill>
                      <a:prstDash val="sysDash"/>
                      <a:round/>
                      <a:headEnd type="none" w="med" len="med"/>
                      <a:tailEnd type="none" w="med" len="med"/>
                    </a:lnR>
                    <a:lnT w="28575" cap="flat" cmpd="sng" algn="ctr">
                      <a:solidFill>
                        <a:schemeClr val="bg1">
                          <a:lumMod val="85000"/>
                        </a:schemeClr>
                      </a:solidFill>
                      <a:prstDash val="sysDash"/>
                      <a:round/>
                      <a:headEnd type="none" w="med" len="med"/>
                      <a:tailEnd type="none" w="med" len="med"/>
                    </a:lnT>
                    <a:lnB w="28575" cap="flat" cmpd="sng" algn="ctr">
                      <a:solidFill>
                        <a:schemeClr val="bg1">
                          <a:lumMod val="85000"/>
                        </a:schemeClr>
                      </a:solidFill>
                      <a:prstDash val="sysDash"/>
                      <a:round/>
                      <a:headEnd type="none" w="med" len="med"/>
                      <a:tailEnd type="none" w="med" len="med"/>
                    </a:lnB>
                    <a:solidFill>
                      <a:srgbClr val="0099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bg1"/>
                          </a:solidFill>
                          <a:effectLst/>
                          <a:latin typeface="黑体" pitchFamily="2" charset="-122"/>
                          <a:ea typeface="黑体" pitchFamily="2" charset="-122"/>
                        </a:rPr>
                        <a:t>成绩    </a:t>
                      </a:r>
                    </a:p>
                  </a:txBody>
                  <a:tcPr anchor="ctr" horzOverflow="overflow">
                    <a:lnL w="28575" cap="flat" cmpd="sng" algn="ctr">
                      <a:solidFill>
                        <a:schemeClr val="bg1">
                          <a:lumMod val="85000"/>
                        </a:schemeClr>
                      </a:solidFill>
                      <a:prstDash val="sysDash"/>
                      <a:round/>
                      <a:headEnd type="none" w="med" len="med"/>
                      <a:tailEnd type="none" w="med" len="med"/>
                    </a:lnL>
                    <a:lnR w="28575" cap="flat" cmpd="sng" algn="ctr">
                      <a:solidFill>
                        <a:schemeClr val="bg1">
                          <a:lumMod val="85000"/>
                        </a:schemeClr>
                      </a:solidFill>
                      <a:prstDash val="sysDash"/>
                      <a:round/>
                      <a:headEnd type="none" w="med" len="med"/>
                      <a:tailEnd type="none" w="med" len="med"/>
                    </a:lnR>
                    <a:lnT w="28575" cap="flat" cmpd="sng" algn="ctr">
                      <a:solidFill>
                        <a:schemeClr val="bg1">
                          <a:lumMod val="85000"/>
                        </a:schemeClr>
                      </a:solidFill>
                      <a:prstDash val="sysDash"/>
                      <a:round/>
                      <a:headEnd type="none" w="med" len="med"/>
                      <a:tailEnd type="none" w="med" len="med"/>
                    </a:lnT>
                    <a:lnB w="28575" cap="flat" cmpd="sng" algn="ctr">
                      <a:solidFill>
                        <a:schemeClr val="bg1">
                          <a:lumMod val="85000"/>
                        </a:schemeClr>
                      </a:solidFill>
                      <a:prstDash val="sysDash"/>
                      <a:round/>
                      <a:headEnd type="none" w="med" len="med"/>
                      <a:tailEnd type="none" w="med" len="med"/>
                    </a:lnB>
                    <a:solidFill>
                      <a:srgbClr val="0099FF"/>
                    </a:solidFill>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2111863420"/>
              </p:ext>
            </p:extLst>
          </p:nvPr>
        </p:nvGraphicFramePr>
        <p:xfrm>
          <a:off x="2799295" y="2279588"/>
          <a:ext cx="7071711" cy="426720"/>
        </p:xfrm>
        <a:graphic>
          <a:graphicData uri="http://schemas.openxmlformats.org/drawingml/2006/table">
            <a:tbl>
              <a:tblPr firstRow="1" bandRow="1">
                <a:tableStyleId>{5940675A-B579-460E-94D1-54222C63F5DA}</a:tableStyleId>
              </a:tblPr>
              <a:tblGrid>
                <a:gridCol w="1227502"/>
                <a:gridCol w="1205948"/>
                <a:gridCol w="1232452"/>
                <a:gridCol w="1152939"/>
                <a:gridCol w="1139687"/>
                <a:gridCol w="1113183"/>
              </a:tblGrid>
              <a:tr h="34145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1001</a:t>
                      </a:r>
                      <a:r>
                        <a:rPr kumimoji="0" lang="en-US" altLang="zh-CN" sz="2200" b="1" i="0" u="none" strike="noStrike" cap="none" normalizeH="0" baseline="0" dirty="0" smtClean="0">
                          <a:ln>
                            <a:noFill/>
                          </a:ln>
                          <a:solidFill>
                            <a:schemeClr val="tx1"/>
                          </a:solidFill>
                          <a:effectLst/>
                          <a:latin typeface="楷体_GB2312" pitchFamily="49" charset="-122"/>
                          <a:ea typeface="楷体_GB2312" pitchFamily="49" charset="-122"/>
                        </a:rPr>
                        <a:t>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李勇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信息系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1001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R001</a:t>
                      </a:r>
                      <a:r>
                        <a:rPr kumimoji="0" lang="zh-CN" altLang="en-US"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95   </a:t>
                      </a:r>
                      <a:r>
                        <a:rPr kumimoji="0" lang="zh-CN" altLang="en-US"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2950598381"/>
              </p:ext>
            </p:extLst>
          </p:nvPr>
        </p:nvGraphicFramePr>
        <p:xfrm>
          <a:off x="2799295" y="2666666"/>
          <a:ext cx="7071711" cy="426720"/>
        </p:xfrm>
        <a:graphic>
          <a:graphicData uri="http://schemas.openxmlformats.org/drawingml/2006/table">
            <a:tbl>
              <a:tblPr firstRow="1" bandRow="1">
                <a:tableStyleId>{5940675A-B579-460E-94D1-54222C63F5DA}</a:tableStyleId>
              </a:tblPr>
              <a:tblGrid>
                <a:gridCol w="1227502"/>
                <a:gridCol w="1205948"/>
                <a:gridCol w="1232452"/>
                <a:gridCol w="1152939"/>
                <a:gridCol w="1139687"/>
                <a:gridCol w="1113183"/>
              </a:tblGrid>
              <a:tr h="34145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1001</a:t>
                      </a:r>
                      <a:r>
                        <a:rPr kumimoji="0" lang="en-US" altLang="zh-CN" sz="2200" b="1" i="0" u="none" strike="noStrike" cap="none" normalizeH="0" baseline="0" dirty="0" smtClean="0">
                          <a:ln>
                            <a:noFill/>
                          </a:ln>
                          <a:solidFill>
                            <a:schemeClr val="tx1"/>
                          </a:solidFill>
                          <a:effectLst/>
                          <a:latin typeface="楷体_GB2312" pitchFamily="49" charset="-122"/>
                          <a:ea typeface="楷体_GB2312" pitchFamily="49" charset="-122"/>
                        </a:rPr>
                        <a:t>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李勇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信息系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1001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S066</a:t>
                      </a:r>
                      <a:r>
                        <a:rPr kumimoji="0" lang="zh-CN" altLang="en-US"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80    </a:t>
                      </a:r>
                      <a:r>
                        <a:rPr kumimoji="0" lang="zh-CN" altLang="en-US"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3260695568"/>
              </p:ext>
            </p:extLst>
          </p:nvPr>
        </p:nvGraphicFramePr>
        <p:xfrm>
          <a:off x="2798644" y="3070743"/>
          <a:ext cx="7071711" cy="426720"/>
        </p:xfrm>
        <a:graphic>
          <a:graphicData uri="http://schemas.openxmlformats.org/drawingml/2006/table">
            <a:tbl>
              <a:tblPr firstRow="1" bandRow="1">
                <a:tableStyleId>{5940675A-B579-460E-94D1-54222C63F5DA}</a:tableStyleId>
              </a:tblPr>
              <a:tblGrid>
                <a:gridCol w="1227502"/>
                <a:gridCol w="1205948"/>
                <a:gridCol w="1232452"/>
                <a:gridCol w="1152939"/>
                <a:gridCol w="1139687"/>
                <a:gridCol w="1113183"/>
              </a:tblGrid>
              <a:tr h="34145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1001</a:t>
                      </a:r>
                      <a:r>
                        <a:rPr kumimoji="0" lang="en-US" altLang="zh-CN" sz="2200" b="1" i="0" u="none" strike="noStrike" cap="none" normalizeH="0" baseline="0" dirty="0" smtClean="0">
                          <a:ln>
                            <a:noFill/>
                          </a:ln>
                          <a:solidFill>
                            <a:schemeClr val="tx1"/>
                          </a:solidFill>
                          <a:effectLst/>
                          <a:latin typeface="楷体_GB2312" pitchFamily="49" charset="-122"/>
                          <a:ea typeface="楷体_GB2312" pitchFamily="49" charset="-122"/>
                        </a:rPr>
                        <a:t>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李勇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信息系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3111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R001</a:t>
                      </a:r>
                      <a:endParaRPr kumimoji="0" lang="zh-CN" altLang="en-US"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endParaRP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55    </a:t>
                      </a:r>
                      <a:endParaRPr kumimoji="0" lang="zh-CN" altLang="en-US"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endParaRP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2694032080"/>
              </p:ext>
            </p:extLst>
          </p:nvPr>
        </p:nvGraphicFramePr>
        <p:xfrm>
          <a:off x="2799295" y="3465329"/>
          <a:ext cx="7071711" cy="426720"/>
        </p:xfrm>
        <a:graphic>
          <a:graphicData uri="http://schemas.openxmlformats.org/drawingml/2006/table">
            <a:tbl>
              <a:tblPr firstRow="1" bandRow="1">
                <a:tableStyleId>{5940675A-B579-460E-94D1-54222C63F5DA}</a:tableStyleId>
              </a:tblPr>
              <a:tblGrid>
                <a:gridCol w="1227502"/>
                <a:gridCol w="1205948"/>
                <a:gridCol w="1232452"/>
                <a:gridCol w="1152939"/>
                <a:gridCol w="1139687"/>
                <a:gridCol w="1113183"/>
              </a:tblGrid>
              <a:tr h="34145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3111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刘晨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信息系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1001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R001</a:t>
                      </a:r>
                      <a:r>
                        <a:rPr kumimoji="0" lang="zh-CN" altLang="en-US"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95   </a:t>
                      </a:r>
                      <a:r>
                        <a:rPr kumimoji="0" lang="zh-CN" altLang="en-US"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26545569"/>
              </p:ext>
            </p:extLst>
          </p:nvPr>
        </p:nvGraphicFramePr>
        <p:xfrm>
          <a:off x="2799295" y="3835771"/>
          <a:ext cx="7071711" cy="426720"/>
        </p:xfrm>
        <a:graphic>
          <a:graphicData uri="http://schemas.openxmlformats.org/drawingml/2006/table">
            <a:tbl>
              <a:tblPr firstRow="1" bandRow="1">
                <a:tableStyleId>{5940675A-B579-460E-94D1-54222C63F5DA}</a:tableStyleId>
              </a:tblPr>
              <a:tblGrid>
                <a:gridCol w="1227502"/>
                <a:gridCol w="1205948"/>
                <a:gridCol w="1232452"/>
                <a:gridCol w="1152939"/>
                <a:gridCol w="1139687"/>
                <a:gridCol w="1113183"/>
              </a:tblGrid>
              <a:tr h="34145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3111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刘晨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信息系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1001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S066</a:t>
                      </a:r>
                      <a:r>
                        <a:rPr kumimoji="0" lang="zh-CN" altLang="en-US"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80    </a:t>
                      </a:r>
                      <a:r>
                        <a:rPr kumimoji="0" lang="zh-CN" altLang="en-US"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1260838974"/>
              </p:ext>
            </p:extLst>
          </p:nvPr>
        </p:nvGraphicFramePr>
        <p:xfrm>
          <a:off x="2799295" y="4222849"/>
          <a:ext cx="7071711" cy="426720"/>
        </p:xfrm>
        <a:graphic>
          <a:graphicData uri="http://schemas.openxmlformats.org/drawingml/2006/table">
            <a:tbl>
              <a:tblPr firstRow="1" bandRow="1">
                <a:tableStyleId>{5940675A-B579-460E-94D1-54222C63F5DA}</a:tableStyleId>
              </a:tblPr>
              <a:tblGrid>
                <a:gridCol w="1227502"/>
                <a:gridCol w="1205948"/>
                <a:gridCol w="1232452"/>
                <a:gridCol w="1152939"/>
                <a:gridCol w="1139687"/>
                <a:gridCol w="1113183"/>
              </a:tblGrid>
              <a:tr h="34145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3111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刘晨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信息系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3111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R001</a:t>
                      </a:r>
                      <a:endParaRPr kumimoji="0" lang="zh-CN" altLang="en-US"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endParaRP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55    </a:t>
                      </a:r>
                      <a:endParaRPr kumimoji="0" lang="zh-CN" altLang="en-US"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endParaRP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2655871990"/>
              </p:ext>
            </p:extLst>
          </p:nvPr>
        </p:nvGraphicFramePr>
        <p:xfrm>
          <a:off x="2799295" y="4626926"/>
          <a:ext cx="7071711" cy="426720"/>
        </p:xfrm>
        <a:graphic>
          <a:graphicData uri="http://schemas.openxmlformats.org/drawingml/2006/table">
            <a:tbl>
              <a:tblPr firstRow="1" bandRow="1">
                <a:tableStyleId>{5940675A-B579-460E-94D1-54222C63F5DA}</a:tableStyleId>
              </a:tblPr>
              <a:tblGrid>
                <a:gridCol w="1227502"/>
                <a:gridCol w="1205948"/>
                <a:gridCol w="1232452"/>
                <a:gridCol w="1152939"/>
                <a:gridCol w="1139687"/>
                <a:gridCol w="1113183"/>
              </a:tblGrid>
              <a:tr h="34145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3220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王敏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会计系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1001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R001</a:t>
                      </a:r>
                      <a:r>
                        <a:rPr kumimoji="0" lang="zh-CN" altLang="en-US"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95   </a:t>
                      </a:r>
                      <a:r>
                        <a:rPr kumimoji="0" lang="zh-CN" altLang="en-US"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r>
            </a:tbl>
          </a:graphicData>
        </a:graphic>
      </p:graphicFrame>
      <p:graphicFrame>
        <p:nvGraphicFramePr>
          <p:cNvPr id="13" name="表格 12"/>
          <p:cNvGraphicFramePr>
            <a:graphicFrameLocks noGrp="1"/>
          </p:cNvGraphicFramePr>
          <p:nvPr>
            <p:extLst>
              <p:ext uri="{D42A27DB-BD31-4B8C-83A1-F6EECF244321}">
                <p14:modId xmlns:p14="http://schemas.microsoft.com/office/powerpoint/2010/main" val="2420894857"/>
              </p:ext>
            </p:extLst>
          </p:nvPr>
        </p:nvGraphicFramePr>
        <p:xfrm>
          <a:off x="2799295" y="5021512"/>
          <a:ext cx="7071711" cy="426720"/>
        </p:xfrm>
        <a:graphic>
          <a:graphicData uri="http://schemas.openxmlformats.org/drawingml/2006/table">
            <a:tbl>
              <a:tblPr firstRow="1" bandRow="1">
                <a:tableStyleId>{5940675A-B579-460E-94D1-54222C63F5DA}</a:tableStyleId>
              </a:tblPr>
              <a:tblGrid>
                <a:gridCol w="1227502"/>
                <a:gridCol w="1205948"/>
                <a:gridCol w="1232452"/>
                <a:gridCol w="1152939"/>
                <a:gridCol w="1139687"/>
                <a:gridCol w="1113183"/>
              </a:tblGrid>
              <a:tr h="34145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3220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王敏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会计系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1001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S066</a:t>
                      </a:r>
                      <a:r>
                        <a:rPr kumimoji="0" lang="zh-CN" altLang="en-US"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80    </a:t>
                      </a:r>
                      <a:r>
                        <a:rPr kumimoji="0" lang="zh-CN" altLang="en-US"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r>
            </a:tbl>
          </a:graphicData>
        </a:graphic>
      </p:graphicFrame>
      <p:graphicFrame>
        <p:nvGraphicFramePr>
          <p:cNvPr id="14" name="表格 13"/>
          <p:cNvGraphicFramePr>
            <a:graphicFrameLocks noGrp="1"/>
          </p:cNvGraphicFramePr>
          <p:nvPr>
            <p:extLst>
              <p:ext uri="{D42A27DB-BD31-4B8C-83A1-F6EECF244321}">
                <p14:modId xmlns:p14="http://schemas.microsoft.com/office/powerpoint/2010/main" val="1733480367"/>
              </p:ext>
            </p:extLst>
          </p:nvPr>
        </p:nvGraphicFramePr>
        <p:xfrm>
          <a:off x="2799295" y="5407407"/>
          <a:ext cx="7071711" cy="426720"/>
        </p:xfrm>
        <a:graphic>
          <a:graphicData uri="http://schemas.openxmlformats.org/drawingml/2006/table">
            <a:tbl>
              <a:tblPr firstRow="1" bandRow="1">
                <a:tableStyleId>{5940675A-B579-460E-94D1-54222C63F5DA}</a:tableStyleId>
              </a:tblPr>
              <a:tblGrid>
                <a:gridCol w="1227502"/>
                <a:gridCol w="1205948"/>
                <a:gridCol w="1232452"/>
                <a:gridCol w="1152939"/>
                <a:gridCol w="1139687"/>
                <a:gridCol w="1113183"/>
              </a:tblGrid>
              <a:tr h="34145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3220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王敏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会计系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3111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R001</a:t>
                      </a:r>
                      <a:endParaRPr kumimoji="0" lang="zh-CN" altLang="en-US"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endParaRP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55    </a:t>
                      </a:r>
                      <a:endParaRPr kumimoji="0" lang="zh-CN" altLang="en-US"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endParaRP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r>
            </a:tbl>
          </a:graphicData>
        </a:graphic>
      </p:graphicFrame>
      <p:graphicFrame>
        <p:nvGraphicFramePr>
          <p:cNvPr id="15" name="表格 14"/>
          <p:cNvGraphicFramePr>
            <a:graphicFrameLocks noGrp="1"/>
          </p:cNvGraphicFramePr>
          <p:nvPr>
            <p:extLst>
              <p:ext uri="{D42A27DB-BD31-4B8C-83A1-F6EECF244321}">
                <p14:modId xmlns:p14="http://schemas.microsoft.com/office/powerpoint/2010/main" val="1734511013"/>
              </p:ext>
            </p:extLst>
          </p:nvPr>
        </p:nvGraphicFramePr>
        <p:xfrm>
          <a:off x="2798644" y="2264606"/>
          <a:ext cx="7071711" cy="441702"/>
        </p:xfrm>
        <a:graphic>
          <a:graphicData uri="http://schemas.openxmlformats.org/drawingml/2006/table">
            <a:tbl>
              <a:tblPr firstRow="1" bandRow="1">
                <a:tableStyleId>{5940675A-B579-460E-94D1-54222C63F5DA}</a:tableStyleId>
              </a:tblPr>
              <a:tblGrid>
                <a:gridCol w="1227502"/>
                <a:gridCol w="1205948"/>
                <a:gridCol w="1232452"/>
                <a:gridCol w="1152939"/>
                <a:gridCol w="1139687"/>
                <a:gridCol w="1113183"/>
              </a:tblGrid>
              <a:tr h="441702">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rgbClr val="FF0000"/>
                          </a:solidFill>
                          <a:effectLst/>
                          <a:latin typeface="Arial" pitchFamily="34" charset="0"/>
                          <a:ea typeface="楷体_GB2312" pitchFamily="49" charset="-122"/>
                          <a:cs typeface="Arial" pitchFamily="34" charset="0"/>
                        </a:rPr>
                        <a:t>1001</a:t>
                      </a:r>
                      <a:r>
                        <a:rPr kumimoji="0" lang="en-US" altLang="zh-CN" sz="2200" b="1" i="0" u="none" strike="noStrike" cap="none" normalizeH="0" baseline="0" dirty="0" smtClean="0">
                          <a:ln>
                            <a:noFill/>
                          </a:ln>
                          <a:solidFill>
                            <a:srgbClr val="FF0000"/>
                          </a:solidFill>
                          <a:effectLst/>
                          <a:latin typeface="楷体_GB2312" pitchFamily="49" charset="-122"/>
                          <a:ea typeface="楷体_GB2312" pitchFamily="49" charset="-122"/>
                        </a:rPr>
                        <a:t>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rgbClr val="FFFF0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李勇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rgbClr val="FFFF0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信息系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rgbClr val="FFFF0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rgbClr val="FF0000"/>
                          </a:solidFill>
                          <a:effectLst/>
                          <a:latin typeface="Arial" pitchFamily="34" charset="0"/>
                          <a:ea typeface="楷体_GB2312" pitchFamily="49" charset="-122"/>
                          <a:cs typeface="Arial" pitchFamily="34" charset="0"/>
                        </a:rPr>
                        <a:t>1001</a:t>
                      </a: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rgbClr val="FFFF0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R001</a:t>
                      </a:r>
                      <a:r>
                        <a:rPr kumimoji="0" lang="zh-CN" altLang="en-US"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rgbClr val="FFFF0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95     </a:t>
                      </a:r>
                      <a:r>
                        <a:rPr kumimoji="0" lang="zh-CN" altLang="en-US"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rgbClr val="FFFF00"/>
                    </a:solidFill>
                  </a:tcPr>
                </a:tc>
              </a:tr>
            </a:tbl>
          </a:graphicData>
        </a:graphic>
      </p:graphicFrame>
      <p:graphicFrame>
        <p:nvGraphicFramePr>
          <p:cNvPr id="16" name="表格 15"/>
          <p:cNvGraphicFramePr>
            <a:graphicFrameLocks noGrp="1"/>
          </p:cNvGraphicFramePr>
          <p:nvPr>
            <p:extLst>
              <p:ext uri="{D42A27DB-BD31-4B8C-83A1-F6EECF244321}">
                <p14:modId xmlns:p14="http://schemas.microsoft.com/office/powerpoint/2010/main" val="269758901"/>
              </p:ext>
            </p:extLst>
          </p:nvPr>
        </p:nvGraphicFramePr>
        <p:xfrm>
          <a:off x="2798644" y="2666666"/>
          <a:ext cx="7071711" cy="426720"/>
        </p:xfrm>
        <a:graphic>
          <a:graphicData uri="http://schemas.openxmlformats.org/drawingml/2006/table">
            <a:tbl>
              <a:tblPr firstRow="1" bandRow="1">
                <a:tableStyleId>{5940675A-B579-460E-94D1-54222C63F5DA}</a:tableStyleId>
              </a:tblPr>
              <a:tblGrid>
                <a:gridCol w="1227502"/>
                <a:gridCol w="1205948"/>
                <a:gridCol w="1232452"/>
                <a:gridCol w="1152939"/>
                <a:gridCol w="1139687"/>
                <a:gridCol w="1113183"/>
              </a:tblGrid>
              <a:tr h="34145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rgbClr val="FF0000"/>
                          </a:solidFill>
                          <a:effectLst/>
                          <a:latin typeface="Arial" pitchFamily="34" charset="0"/>
                          <a:ea typeface="楷体_GB2312" pitchFamily="49" charset="-122"/>
                          <a:cs typeface="Arial" pitchFamily="34" charset="0"/>
                        </a:rPr>
                        <a:t>1001</a:t>
                      </a:r>
                      <a:r>
                        <a:rPr kumimoji="0" lang="en-US" altLang="zh-CN" sz="2200" b="1" i="0" u="none" strike="noStrike" cap="none" normalizeH="0" baseline="0" dirty="0" smtClean="0">
                          <a:ln>
                            <a:noFill/>
                          </a:ln>
                          <a:solidFill>
                            <a:schemeClr val="tx1"/>
                          </a:solidFill>
                          <a:effectLst/>
                          <a:latin typeface="楷体_GB2312" pitchFamily="49" charset="-122"/>
                          <a:ea typeface="楷体_GB2312" pitchFamily="49" charset="-122"/>
                        </a:rPr>
                        <a:t>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rgbClr val="FFFF0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李勇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rgbClr val="FFFF0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信息系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rgbClr val="FFFF0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rgbClr val="FF0000"/>
                          </a:solidFill>
                          <a:effectLst/>
                          <a:latin typeface="Arial" pitchFamily="34" charset="0"/>
                          <a:ea typeface="楷体_GB2312" pitchFamily="49" charset="-122"/>
                          <a:cs typeface="Arial" pitchFamily="34" charset="0"/>
                        </a:rPr>
                        <a:t>1001</a:t>
                      </a: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rgbClr val="FFFF0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S066</a:t>
                      </a:r>
                      <a:r>
                        <a:rPr kumimoji="0" lang="zh-CN" altLang="en-US"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rgbClr val="FFFF0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80       </a:t>
                      </a:r>
                      <a:r>
                        <a:rPr kumimoji="0" lang="zh-CN" altLang="en-US"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rgbClr val="FFFF00"/>
                    </a:solidFill>
                  </a:tcPr>
                </a:tc>
              </a:tr>
            </a:tbl>
          </a:graphicData>
        </a:graphic>
      </p:graphicFrame>
      <p:graphicFrame>
        <p:nvGraphicFramePr>
          <p:cNvPr id="17" name="表格 16"/>
          <p:cNvGraphicFramePr>
            <a:graphicFrameLocks noGrp="1"/>
          </p:cNvGraphicFramePr>
          <p:nvPr>
            <p:extLst>
              <p:ext uri="{D42A27DB-BD31-4B8C-83A1-F6EECF244321}">
                <p14:modId xmlns:p14="http://schemas.microsoft.com/office/powerpoint/2010/main" val="2467042283"/>
              </p:ext>
            </p:extLst>
          </p:nvPr>
        </p:nvGraphicFramePr>
        <p:xfrm>
          <a:off x="2798644" y="3070743"/>
          <a:ext cx="7071711" cy="426720"/>
        </p:xfrm>
        <a:graphic>
          <a:graphicData uri="http://schemas.openxmlformats.org/drawingml/2006/table">
            <a:tbl>
              <a:tblPr firstRow="1" bandRow="1">
                <a:tableStyleId>{5940675A-B579-460E-94D1-54222C63F5DA}</a:tableStyleId>
              </a:tblPr>
              <a:tblGrid>
                <a:gridCol w="1227502"/>
                <a:gridCol w="1205948"/>
                <a:gridCol w="1232452"/>
                <a:gridCol w="1152939"/>
                <a:gridCol w="1139687"/>
                <a:gridCol w="1113183"/>
              </a:tblGrid>
              <a:tr h="34145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rgbClr val="0000FF"/>
                          </a:solidFill>
                          <a:effectLst/>
                          <a:latin typeface="Arial" pitchFamily="34" charset="0"/>
                          <a:ea typeface="楷体_GB2312" pitchFamily="49" charset="-122"/>
                          <a:cs typeface="Arial" pitchFamily="34" charset="0"/>
                        </a:rPr>
                        <a:t>1001</a:t>
                      </a:r>
                      <a:r>
                        <a:rPr kumimoji="0" lang="en-US" altLang="zh-CN" sz="2200" b="1" i="0" u="none" strike="noStrike" cap="none" normalizeH="0" baseline="0" dirty="0" smtClean="0">
                          <a:ln>
                            <a:noFill/>
                          </a:ln>
                          <a:solidFill>
                            <a:schemeClr val="accent4">
                              <a:lumMod val="75000"/>
                            </a:schemeClr>
                          </a:solidFill>
                          <a:effectLst/>
                          <a:latin typeface="楷体_GB2312" pitchFamily="49" charset="-122"/>
                          <a:ea typeface="楷体_GB2312" pitchFamily="49" charset="-122"/>
                        </a:rPr>
                        <a:t>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李勇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信息系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rgbClr val="0000FF"/>
                          </a:solidFill>
                          <a:effectLst/>
                          <a:latin typeface="Arial" pitchFamily="34" charset="0"/>
                          <a:ea typeface="楷体_GB2312" pitchFamily="49" charset="-122"/>
                          <a:cs typeface="Arial" pitchFamily="34" charset="0"/>
                        </a:rPr>
                        <a:t>3111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R001</a:t>
                      </a:r>
                      <a:endParaRPr kumimoji="0" lang="zh-CN" altLang="en-US"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endParaRP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55       </a:t>
                      </a:r>
                      <a:endParaRPr kumimoji="0" lang="zh-CN" altLang="en-US"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endParaRP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r>
            </a:tbl>
          </a:graphicData>
        </a:graphic>
      </p:graphicFrame>
      <p:graphicFrame>
        <p:nvGraphicFramePr>
          <p:cNvPr id="18" name="表格 17"/>
          <p:cNvGraphicFramePr>
            <a:graphicFrameLocks noGrp="1"/>
          </p:cNvGraphicFramePr>
          <p:nvPr>
            <p:extLst>
              <p:ext uri="{D42A27DB-BD31-4B8C-83A1-F6EECF244321}">
                <p14:modId xmlns:p14="http://schemas.microsoft.com/office/powerpoint/2010/main" val="180359869"/>
              </p:ext>
            </p:extLst>
          </p:nvPr>
        </p:nvGraphicFramePr>
        <p:xfrm>
          <a:off x="2798644" y="3465329"/>
          <a:ext cx="7071711" cy="426720"/>
        </p:xfrm>
        <a:graphic>
          <a:graphicData uri="http://schemas.openxmlformats.org/drawingml/2006/table">
            <a:tbl>
              <a:tblPr firstRow="1" bandRow="1">
                <a:tableStyleId>{5940675A-B579-460E-94D1-54222C63F5DA}</a:tableStyleId>
              </a:tblPr>
              <a:tblGrid>
                <a:gridCol w="1227502"/>
                <a:gridCol w="1205948"/>
                <a:gridCol w="1232452"/>
                <a:gridCol w="1152939"/>
                <a:gridCol w="1139687"/>
                <a:gridCol w="1113183"/>
              </a:tblGrid>
              <a:tr h="34145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rgbClr val="0000FF"/>
                          </a:solidFill>
                          <a:effectLst/>
                          <a:latin typeface="Arial" pitchFamily="34" charset="0"/>
                          <a:ea typeface="楷体_GB2312" pitchFamily="49" charset="-122"/>
                          <a:cs typeface="Arial" pitchFamily="34" charset="0"/>
                        </a:rPr>
                        <a:t>3111</a:t>
                      </a:r>
                      <a:r>
                        <a:rPr kumimoji="0" lang="en-US" altLang="zh-CN" sz="2200" b="1" i="0" u="none" strike="noStrike" cap="none" normalizeH="0" baseline="0" dirty="0" smtClean="0">
                          <a:ln>
                            <a:noFill/>
                          </a:ln>
                          <a:solidFill>
                            <a:srgbClr val="FF0000"/>
                          </a:solidFill>
                          <a:effectLst/>
                          <a:latin typeface="Arial" pitchFamily="34" charset="0"/>
                          <a:ea typeface="楷体_GB2312" pitchFamily="49" charset="-122"/>
                          <a:cs typeface="Arial" pitchFamily="34" charset="0"/>
                        </a:rPr>
                        <a:t>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刘晨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信息系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rgbClr val="0000FF"/>
                          </a:solidFill>
                          <a:effectLst/>
                          <a:latin typeface="Arial" pitchFamily="34" charset="0"/>
                          <a:ea typeface="楷体_GB2312" pitchFamily="49" charset="-122"/>
                          <a:cs typeface="Arial" pitchFamily="34" charset="0"/>
                        </a:rPr>
                        <a:t>1001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R001</a:t>
                      </a:r>
                      <a:r>
                        <a:rPr kumimoji="0" lang="zh-CN" altLang="en-US"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95       </a:t>
                      </a:r>
                      <a:r>
                        <a:rPr kumimoji="0" lang="zh-CN" altLang="en-US"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r>
            </a:tbl>
          </a:graphicData>
        </a:graphic>
      </p:graphicFrame>
      <p:graphicFrame>
        <p:nvGraphicFramePr>
          <p:cNvPr id="19" name="表格 18"/>
          <p:cNvGraphicFramePr>
            <a:graphicFrameLocks noGrp="1"/>
          </p:cNvGraphicFramePr>
          <p:nvPr>
            <p:extLst>
              <p:ext uri="{D42A27DB-BD31-4B8C-83A1-F6EECF244321}">
                <p14:modId xmlns:p14="http://schemas.microsoft.com/office/powerpoint/2010/main" val="2211967760"/>
              </p:ext>
            </p:extLst>
          </p:nvPr>
        </p:nvGraphicFramePr>
        <p:xfrm>
          <a:off x="2798644" y="3835771"/>
          <a:ext cx="7071711" cy="426720"/>
        </p:xfrm>
        <a:graphic>
          <a:graphicData uri="http://schemas.openxmlformats.org/drawingml/2006/table">
            <a:tbl>
              <a:tblPr firstRow="1" bandRow="1">
                <a:tableStyleId>{5940675A-B579-460E-94D1-54222C63F5DA}</a:tableStyleId>
              </a:tblPr>
              <a:tblGrid>
                <a:gridCol w="1227502"/>
                <a:gridCol w="1205948"/>
                <a:gridCol w="1232452"/>
                <a:gridCol w="1152939"/>
                <a:gridCol w="1139687"/>
                <a:gridCol w="1113183"/>
              </a:tblGrid>
              <a:tr h="34145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rgbClr val="0000FF"/>
                          </a:solidFill>
                          <a:effectLst/>
                          <a:latin typeface="Arial" pitchFamily="34" charset="0"/>
                          <a:ea typeface="楷体_GB2312" pitchFamily="49" charset="-122"/>
                          <a:cs typeface="Arial" pitchFamily="34" charset="0"/>
                        </a:rPr>
                        <a:t>3111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刘晨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信息系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rgbClr val="0000FF"/>
                          </a:solidFill>
                          <a:effectLst/>
                          <a:latin typeface="Arial" pitchFamily="34" charset="0"/>
                          <a:ea typeface="楷体_GB2312" pitchFamily="49" charset="-122"/>
                          <a:cs typeface="Arial" pitchFamily="34" charset="0"/>
                        </a:rPr>
                        <a:t>1001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S066</a:t>
                      </a:r>
                      <a:r>
                        <a:rPr kumimoji="0" lang="zh-CN" altLang="en-US"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80    </a:t>
                      </a:r>
                      <a:r>
                        <a:rPr kumimoji="0" lang="zh-CN" altLang="en-US"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r>
            </a:tbl>
          </a:graphicData>
        </a:graphic>
      </p:graphicFrame>
      <p:graphicFrame>
        <p:nvGraphicFramePr>
          <p:cNvPr id="20" name="表格 19"/>
          <p:cNvGraphicFramePr>
            <a:graphicFrameLocks noGrp="1"/>
          </p:cNvGraphicFramePr>
          <p:nvPr>
            <p:extLst>
              <p:ext uri="{D42A27DB-BD31-4B8C-83A1-F6EECF244321}">
                <p14:modId xmlns:p14="http://schemas.microsoft.com/office/powerpoint/2010/main" val="3793717185"/>
              </p:ext>
            </p:extLst>
          </p:nvPr>
        </p:nvGraphicFramePr>
        <p:xfrm>
          <a:off x="2798644" y="4222849"/>
          <a:ext cx="7071711" cy="426720"/>
        </p:xfrm>
        <a:graphic>
          <a:graphicData uri="http://schemas.openxmlformats.org/drawingml/2006/table">
            <a:tbl>
              <a:tblPr firstRow="1" bandRow="1">
                <a:tableStyleId>{5940675A-B579-460E-94D1-54222C63F5DA}</a:tableStyleId>
              </a:tblPr>
              <a:tblGrid>
                <a:gridCol w="1227502"/>
                <a:gridCol w="1205948"/>
                <a:gridCol w="1232452"/>
                <a:gridCol w="1152939"/>
                <a:gridCol w="1139687"/>
                <a:gridCol w="1113183"/>
              </a:tblGrid>
              <a:tr h="34145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rgbClr val="FF0000"/>
                          </a:solidFill>
                          <a:effectLst/>
                          <a:latin typeface="Arial" pitchFamily="34" charset="0"/>
                          <a:ea typeface="楷体_GB2312" pitchFamily="49" charset="-122"/>
                          <a:cs typeface="Arial" pitchFamily="34" charset="0"/>
                        </a:rPr>
                        <a:t>3111</a:t>
                      </a: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rgbClr val="FFFF0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刘晨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rgbClr val="FFFF0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信息系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rgbClr val="FFFF0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rgbClr val="FF0000"/>
                          </a:solidFill>
                          <a:effectLst/>
                          <a:latin typeface="Arial" pitchFamily="34" charset="0"/>
                          <a:ea typeface="楷体_GB2312" pitchFamily="49" charset="-122"/>
                          <a:cs typeface="Arial" pitchFamily="34" charset="0"/>
                        </a:rPr>
                        <a:t>3111</a:t>
                      </a: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rgbClr val="FFFF0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R001</a:t>
                      </a:r>
                      <a:endParaRPr kumimoji="0" lang="zh-CN" altLang="en-US"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endParaRP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rgbClr val="FFFF00"/>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55    </a:t>
                      </a:r>
                      <a:endParaRPr kumimoji="0" lang="zh-CN" altLang="en-US"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endParaRP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rgbClr val="FFFF00"/>
                    </a:solidFill>
                  </a:tcPr>
                </a:tc>
              </a:tr>
            </a:tbl>
          </a:graphicData>
        </a:graphic>
      </p:graphicFrame>
      <p:graphicFrame>
        <p:nvGraphicFramePr>
          <p:cNvPr id="21" name="表格 20"/>
          <p:cNvGraphicFramePr>
            <a:graphicFrameLocks noGrp="1"/>
          </p:cNvGraphicFramePr>
          <p:nvPr>
            <p:extLst>
              <p:ext uri="{D42A27DB-BD31-4B8C-83A1-F6EECF244321}">
                <p14:modId xmlns:p14="http://schemas.microsoft.com/office/powerpoint/2010/main" val="435147273"/>
              </p:ext>
            </p:extLst>
          </p:nvPr>
        </p:nvGraphicFramePr>
        <p:xfrm>
          <a:off x="2798644" y="4626926"/>
          <a:ext cx="7071711" cy="426720"/>
        </p:xfrm>
        <a:graphic>
          <a:graphicData uri="http://schemas.openxmlformats.org/drawingml/2006/table">
            <a:tbl>
              <a:tblPr firstRow="1" bandRow="1">
                <a:tableStyleId>{5940675A-B579-460E-94D1-54222C63F5DA}</a:tableStyleId>
              </a:tblPr>
              <a:tblGrid>
                <a:gridCol w="1227502"/>
                <a:gridCol w="1205948"/>
                <a:gridCol w="1232452"/>
                <a:gridCol w="1152939"/>
                <a:gridCol w="1139687"/>
                <a:gridCol w="1113183"/>
              </a:tblGrid>
              <a:tr h="34145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rgbClr val="0000FF"/>
                          </a:solidFill>
                          <a:effectLst/>
                          <a:latin typeface="Arial" pitchFamily="34" charset="0"/>
                          <a:ea typeface="楷体_GB2312" pitchFamily="49" charset="-122"/>
                          <a:cs typeface="Arial" pitchFamily="34" charset="0"/>
                        </a:rPr>
                        <a:t>3220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王敏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会计系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rgbClr val="0000FF"/>
                          </a:solidFill>
                          <a:effectLst/>
                          <a:latin typeface="Arial" pitchFamily="34" charset="0"/>
                          <a:ea typeface="楷体_GB2312" pitchFamily="49" charset="-122"/>
                          <a:cs typeface="Arial" pitchFamily="34" charset="0"/>
                        </a:rPr>
                        <a:t>1001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R001</a:t>
                      </a:r>
                      <a:r>
                        <a:rPr kumimoji="0" lang="zh-CN" altLang="en-US"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95   </a:t>
                      </a:r>
                      <a:r>
                        <a:rPr kumimoji="0" lang="zh-CN" altLang="en-US"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r>
            </a:tbl>
          </a:graphicData>
        </a:graphic>
      </p:graphicFrame>
      <p:graphicFrame>
        <p:nvGraphicFramePr>
          <p:cNvPr id="22" name="表格 21"/>
          <p:cNvGraphicFramePr>
            <a:graphicFrameLocks noGrp="1"/>
          </p:cNvGraphicFramePr>
          <p:nvPr>
            <p:extLst>
              <p:ext uri="{D42A27DB-BD31-4B8C-83A1-F6EECF244321}">
                <p14:modId xmlns:p14="http://schemas.microsoft.com/office/powerpoint/2010/main" val="2511524089"/>
              </p:ext>
            </p:extLst>
          </p:nvPr>
        </p:nvGraphicFramePr>
        <p:xfrm>
          <a:off x="2798644" y="5021512"/>
          <a:ext cx="7071711" cy="426720"/>
        </p:xfrm>
        <a:graphic>
          <a:graphicData uri="http://schemas.openxmlformats.org/drawingml/2006/table">
            <a:tbl>
              <a:tblPr firstRow="1" bandRow="1">
                <a:tableStyleId>{5940675A-B579-460E-94D1-54222C63F5DA}</a:tableStyleId>
              </a:tblPr>
              <a:tblGrid>
                <a:gridCol w="1227502"/>
                <a:gridCol w="1205948"/>
                <a:gridCol w="1232452"/>
                <a:gridCol w="1152939"/>
                <a:gridCol w="1139687"/>
                <a:gridCol w="1113183"/>
              </a:tblGrid>
              <a:tr h="34145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rgbClr val="0000FF"/>
                          </a:solidFill>
                          <a:effectLst/>
                          <a:latin typeface="Arial" pitchFamily="34" charset="0"/>
                          <a:ea typeface="楷体_GB2312" pitchFamily="49" charset="-122"/>
                          <a:cs typeface="Arial" pitchFamily="34" charset="0"/>
                        </a:rPr>
                        <a:t>3220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王敏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会计系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rgbClr val="0000FF"/>
                          </a:solidFill>
                          <a:effectLst/>
                          <a:latin typeface="Arial" pitchFamily="34" charset="0"/>
                          <a:ea typeface="楷体_GB2312" pitchFamily="49" charset="-122"/>
                          <a:cs typeface="Arial" pitchFamily="34" charset="0"/>
                        </a:rPr>
                        <a:t>1001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S066</a:t>
                      </a:r>
                      <a:r>
                        <a:rPr kumimoji="0" lang="zh-CN" altLang="en-US"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80    </a:t>
                      </a:r>
                      <a:r>
                        <a:rPr kumimoji="0" lang="zh-CN" altLang="en-US"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r>
            </a:tbl>
          </a:graphicData>
        </a:graphic>
      </p:graphicFrame>
      <p:graphicFrame>
        <p:nvGraphicFramePr>
          <p:cNvPr id="23" name="表格 22"/>
          <p:cNvGraphicFramePr>
            <a:graphicFrameLocks noGrp="1"/>
          </p:cNvGraphicFramePr>
          <p:nvPr>
            <p:extLst>
              <p:ext uri="{D42A27DB-BD31-4B8C-83A1-F6EECF244321}">
                <p14:modId xmlns:p14="http://schemas.microsoft.com/office/powerpoint/2010/main" val="3683321045"/>
              </p:ext>
            </p:extLst>
          </p:nvPr>
        </p:nvGraphicFramePr>
        <p:xfrm>
          <a:off x="2798644" y="5407407"/>
          <a:ext cx="7071711" cy="426720"/>
        </p:xfrm>
        <a:graphic>
          <a:graphicData uri="http://schemas.openxmlformats.org/drawingml/2006/table">
            <a:tbl>
              <a:tblPr firstRow="1" bandRow="1">
                <a:tableStyleId>{5940675A-B579-460E-94D1-54222C63F5DA}</a:tableStyleId>
              </a:tblPr>
              <a:tblGrid>
                <a:gridCol w="1227502"/>
                <a:gridCol w="1205948"/>
                <a:gridCol w="1232452"/>
                <a:gridCol w="1152939"/>
                <a:gridCol w="1139687"/>
                <a:gridCol w="1113183"/>
              </a:tblGrid>
              <a:tr h="34145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rgbClr val="0000FF"/>
                          </a:solidFill>
                          <a:effectLst/>
                          <a:latin typeface="Arial" pitchFamily="34" charset="0"/>
                          <a:ea typeface="楷体_GB2312" pitchFamily="49" charset="-122"/>
                          <a:cs typeface="Arial" pitchFamily="34" charset="0"/>
                        </a:rPr>
                        <a:t>3220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王敏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会计系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rgbClr val="0000FF"/>
                          </a:solidFill>
                          <a:effectLst/>
                          <a:latin typeface="Arial" pitchFamily="34" charset="0"/>
                          <a:ea typeface="楷体_GB2312" pitchFamily="49" charset="-122"/>
                          <a:cs typeface="Arial" pitchFamily="34" charset="0"/>
                        </a:rPr>
                        <a:t>3111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R001</a:t>
                      </a:r>
                      <a:endParaRPr kumimoji="0" lang="zh-CN" altLang="en-US"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endParaRP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55    </a:t>
                      </a:r>
                      <a:endParaRPr kumimoji="0" lang="zh-CN" altLang="en-US"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endParaRP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r>
            </a:tbl>
          </a:graphicData>
        </a:graphic>
      </p:graphicFrame>
      <p:sp>
        <p:nvSpPr>
          <p:cNvPr id="24" name="Text Box 176"/>
          <p:cNvSpPr txBox="1">
            <a:spLocks noChangeArrowheads="1"/>
          </p:cNvSpPr>
          <p:nvPr/>
        </p:nvSpPr>
        <p:spPr bwMode="auto">
          <a:xfrm>
            <a:off x="693450" y="3145506"/>
            <a:ext cx="1571636" cy="3108543"/>
          </a:xfrm>
          <a:prstGeom prst="rect">
            <a:avLst/>
          </a:prstGeom>
          <a:noFill/>
          <a:ln w="9525">
            <a:noFill/>
            <a:miter lim="800000"/>
            <a:headEnd/>
            <a:tailEnd/>
          </a:ln>
          <a:effectLst/>
        </p:spPr>
        <p:txBody>
          <a:bodyPr wrap="square">
            <a:spAutoFit/>
          </a:bodyPr>
          <a:lstStyle/>
          <a:p>
            <a:pPr>
              <a:buFont typeface="Wingdings" pitchFamily="2" charset="2"/>
              <a:buNone/>
            </a:pPr>
            <a:r>
              <a:rPr lang="en-US" altLang="en-US" sz="2800" b="1" dirty="0" err="1">
                <a:latin typeface="Arial" pitchFamily="34" charset="0"/>
                <a:ea typeface="楷体_GB2312" pitchFamily="49" charset="-122"/>
                <a:cs typeface="Arial" pitchFamily="34" charset="0"/>
              </a:rPr>
              <a:t>保留</a:t>
            </a:r>
            <a:r>
              <a:rPr lang="zh-CN" altLang="en-US" sz="2800" b="1" dirty="0">
                <a:latin typeface="Arial" pitchFamily="34" charset="0"/>
                <a:ea typeface="楷体_GB2312" pitchFamily="49" charset="-122"/>
                <a:cs typeface="Arial" pitchFamily="34" charset="0"/>
              </a:rPr>
              <a:t>两表交叉连接</a:t>
            </a:r>
            <a:r>
              <a:rPr lang="en-US" altLang="en-US" sz="2800" b="1" dirty="0" err="1">
                <a:latin typeface="Arial" pitchFamily="34" charset="0"/>
                <a:ea typeface="楷体_GB2312" pitchFamily="49" charset="-122"/>
                <a:cs typeface="Arial" pitchFamily="34" charset="0"/>
              </a:rPr>
              <a:t>结果集中符合</a:t>
            </a:r>
            <a:r>
              <a:rPr lang="zh-CN" altLang="en-US" sz="2800" b="1" dirty="0">
                <a:latin typeface="Arial" pitchFamily="34" charset="0"/>
                <a:ea typeface="楷体_GB2312" pitchFamily="49" charset="-122"/>
                <a:cs typeface="Arial" pitchFamily="34" charset="0"/>
              </a:rPr>
              <a:t>筛选</a:t>
            </a:r>
            <a:r>
              <a:rPr lang="en-US" altLang="en-US" sz="2800" b="1" dirty="0" err="1">
                <a:latin typeface="Arial" pitchFamily="34" charset="0"/>
                <a:ea typeface="楷体_GB2312" pitchFamily="49" charset="-122"/>
                <a:cs typeface="Arial" pitchFamily="34" charset="0"/>
              </a:rPr>
              <a:t>条件的元组</a:t>
            </a:r>
            <a:r>
              <a:rPr lang="en-US" altLang="en-US" sz="2800" b="1" dirty="0">
                <a:latin typeface="Arial" pitchFamily="34" charset="0"/>
                <a:ea typeface="楷体_GB2312" pitchFamily="49" charset="-122"/>
                <a:cs typeface="Arial" pitchFamily="34" charset="0"/>
              </a:rPr>
              <a:t>    </a:t>
            </a:r>
            <a:r>
              <a:rPr lang="zh-CN" altLang="en-US" sz="2800" b="1" dirty="0">
                <a:latin typeface="Arial" pitchFamily="34" charset="0"/>
                <a:ea typeface="楷体_GB2312" pitchFamily="49" charset="-122"/>
                <a:cs typeface="Arial" pitchFamily="34" charset="0"/>
              </a:rPr>
              <a:t>  </a:t>
            </a:r>
          </a:p>
        </p:txBody>
      </p:sp>
      <p:sp>
        <p:nvSpPr>
          <p:cNvPr id="36" name="爆炸形 1 35"/>
          <p:cNvSpPr/>
          <p:nvPr/>
        </p:nvSpPr>
        <p:spPr>
          <a:xfrm>
            <a:off x="550606" y="1809523"/>
            <a:ext cx="1714480" cy="1370432"/>
          </a:xfrm>
          <a:prstGeom prst="irregularSeal1">
            <a:avLst/>
          </a:prstGeom>
          <a:solidFill>
            <a:srgbClr val="FFFF00">
              <a:alpha val="18823"/>
            </a:srgbClr>
          </a:solidFill>
          <a:ln w="25400" algn="ctr">
            <a:solidFill>
              <a:srgbClr val="FFC000"/>
            </a:solidFill>
            <a:miter lim="800000"/>
            <a:headEnd/>
            <a:tailEnd/>
          </a:ln>
        </p:spPr>
        <p:txBody>
          <a:bodyPr anchor="ctr"/>
          <a:lstStyle/>
          <a:p>
            <a:pPr algn="ctr"/>
            <a:r>
              <a:rPr lang="zh-CN" altLang="en-US" sz="2800" b="1" dirty="0">
                <a:solidFill>
                  <a:srgbClr val="FF0000"/>
                </a:solidFill>
                <a:latin typeface="楷体_GB2312" pitchFamily="49" charset="-122"/>
                <a:ea typeface="楷体_GB2312" pitchFamily="49" charset="-122"/>
              </a:rPr>
              <a:t>解决方法         </a:t>
            </a:r>
          </a:p>
        </p:txBody>
      </p:sp>
      <p:sp>
        <p:nvSpPr>
          <p:cNvPr id="37" name="TextBox 36"/>
          <p:cNvSpPr txBox="1"/>
          <p:nvPr/>
        </p:nvSpPr>
        <p:spPr>
          <a:xfrm>
            <a:off x="2536546" y="5900106"/>
            <a:ext cx="5089768" cy="707886"/>
          </a:xfrm>
          <a:prstGeom prst="rect">
            <a:avLst/>
          </a:prstGeom>
          <a:gradFill>
            <a:gsLst>
              <a:gs pos="0">
                <a:schemeClr val="accent1">
                  <a:tint val="66000"/>
                  <a:satMod val="160000"/>
                </a:schemeClr>
              </a:gs>
              <a:gs pos="50000">
                <a:schemeClr val="accent1">
                  <a:lumMod val="20000"/>
                  <a:lumOff val="80000"/>
                </a:schemeClr>
              </a:gs>
              <a:gs pos="100000">
                <a:schemeClr val="bg1"/>
              </a:gs>
            </a:gsLst>
            <a:lin ang="5400000" scaled="0"/>
          </a:gradFill>
          <a:effectLst>
            <a:outerShdw blurRad="76200" dir="13500000" sy="23000" kx="1200000" algn="br" rotWithShape="0">
              <a:prstClr val="black">
                <a:alpha val="20000"/>
              </a:prstClr>
            </a:outerShdw>
            <a:softEdge rad="63500"/>
          </a:effectLst>
          <a:scene3d>
            <a:camera prst="orthographicFront"/>
            <a:lightRig rig="threePt" dir="t"/>
          </a:scene3d>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000" b="1" dirty="0">
                <a:solidFill>
                  <a:schemeClr val="tx1"/>
                </a:solidFill>
                <a:latin typeface="楷体_GB2312" pitchFamily="49" charset="-122"/>
                <a:ea typeface="楷体_GB2312" pitchFamily="49" charset="-122"/>
              </a:rPr>
              <a:t>  筛选条件：     </a:t>
            </a:r>
            <a:endParaRPr lang="en-US" altLang="zh-CN" sz="2000" b="1" dirty="0">
              <a:solidFill>
                <a:schemeClr val="tx1"/>
              </a:solidFill>
              <a:latin typeface="楷体_GB2312" pitchFamily="49" charset="-122"/>
              <a:ea typeface="楷体_GB2312" pitchFamily="49" charset="-122"/>
            </a:endParaRPr>
          </a:p>
          <a:p>
            <a:r>
              <a:rPr lang="en-US" altLang="zh-CN" sz="2000" b="1" dirty="0">
                <a:solidFill>
                  <a:schemeClr val="tx1"/>
                </a:solidFill>
                <a:latin typeface="楷体_GB2312" pitchFamily="49" charset="-122"/>
                <a:ea typeface="楷体_GB2312" pitchFamily="49" charset="-122"/>
              </a:rPr>
              <a:t>  </a:t>
            </a:r>
            <a:r>
              <a:rPr lang="zh-CN" altLang="en-US" sz="2000" b="1" dirty="0">
                <a:solidFill>
                  <a:schemeClr val="tx1"/>
                </a:solidFill>
                <a:latin typeface="楷体_GB2312" pitchFamily="49" charset="-122"/>
                <a:ea typeface="楷体_GB2312" pitchFamily="49" charset="-122"/>
              </a:rPr>
              <a:t>学生表</a:t>
            </a:r>
            <a:r>
              <a:rPr lang="en-US" altLang="zh-CN" sz="2000" b="1" dirty="0">
                <a:solidFill>
                  <a:schemeClr val="tx1"/>
                </a:solidFill>
                <a:latin typeface="楷体_GB2312" pitchFamily="49" charset="-122"/>
                <a:ea typeface="楷体_GB2312" pitchFamily="49" charset="-122"/>
              </a:rPr>
              <a:t>.</a:t>
            </a:r>
            <a:r>
              <a:rPr lang="zh-CN" altLang="en-US" sz="2000" b="1" dirty="0">
                <a:solidFill>
                  <a:schemeClr val="tx1"/>
                </a:solidFill>
                <a:latin typeface="楷体_GB2312" pitchFamily="49" charset="-122"/>
                <a:ea typeface="楷体_GB2312" pitchFamily="49" charset="-122"/>
              </a:rPr>
              <a:t>学号 </a:t>
            </a:r>
            <a:r>
              <a:rPr lang="en-US" altLang="zh-CN" sz="2000" b="1" dirty="0">
                <a:solidFill>
                  <a:schemeClr val="tx1"/>
                </a:solidFill>
                <a:latin typeface="楷体_GB2312" pitchFamily="49" charset="-122"/>
                <a:ea typeface="楷体_GB2312" pitchFamily="49" charset="-122"/>
              </a:rPr>
              <a:t>= </a:t>
            </a:r>
            <a:r>
              <a:rPr lang="zh-CN" altLang="en-US" sz="2000" b="1" dirty="0">
                <a:solidFill>
                  <a:schemeClr val="tx1"/>
                </a:solidFill>
                <a:latin typeface="楷体_GB2312" pitchFamily="49" charset="-122"/>
                <a:ea typeface="楷体_GB2312" pitchFamily="49" charset="-122"/>
              </a:rPr>
              <a:t>成绩表</a:t>
            </a:r>
            <a:r>
              <a:rPr lang="en-US" altLang="zh-CN" sz="2000" b="1" dirty="0">
                <a:solidFill>
                  <a:schemeClr val="tx1"/>
                </a:solidFill>
                <a:latin typeface="楷体_GB2312" pitchFamily="49" charset="-122"/>
                <a:ea typeface="楷体_GB2312" pitchFamily="49" charset="-122"/>
              </a:rPr>
              <a:t>.</a:t>
            </a:r>
            <a:r>
              <a:rPr lang="zh-CN" altLang="en-US" sz="2000" b="1" dirty="0">
                <a:solidFill>
                  <a:schemeClr val="tx1"/>
                </a:solidFill>
                <a:latin typeface="楷体_GB2312" pitchFamily="49" charset="-122"/>
                <a:ea typeface="楷体_GB2312" pitchFamily="49" charset="-122"/>
              </a:rPr>
              <a:t>学号            </a:t>
            </a:r>
          </a:p>
        </p:txBody>
      </p:sp>
      <p:sp>
        <p:nvSpPr>
          <p:cNvPr id="26" name="圆角矩形标注 25"/>
          <p:cNvSpPr/>
          <p:nvPr/>
        </p:nvSpPr>
        <p:spPr>
          <a:xfrm>
            <a:off x="2084263" y="1445929"/>
            <a:ext cx="1285884" cy="500066"/>
          </a:xfrm>
          <a:prstGeom prst="wedgeRoundRectCallout">
            <a:avLst>
              <a:gd name="adj1" fmla="val 23482"/>
              <a:gd name="adj2" fmla="val 70450"/>
              <a:gd name="adj3" fmla="val 16667"/>
            </a:avLst>
          </a:prstGeom>
          <a:effectLst>
            <a:outerShdw blurRad="40000" dist="23000" dir="5400000" rotWithShape="0">
              <a:srgbClr val="000000">
                <a:alpha val="35000"/>
              </a:srgbClr>
            </a:outerShdw>
            <a:softEdge rad="12700"/>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2400" b="1" dirty="0">
                <a:latin typeface="黑体" pitchFamily="2" charset="-122"/>
                <a:ea typeface="黑体" pitchFamily="2" charset="-122"/>
              </a:rPr>
              <a:t>学生表   </a:t>
            </a:r>
          </a:p>
        </p:txBody>
      </p:sp>
      <p:sp>
        <p:nvSpPr>
          <p:cNvPr id="27" name="圆角矩形标注 26"/>
          <p:cNvSpPr/>
          <p:nvPr/>
        </p:nvSpPr>
        <p:spPr>
          <a:xfrm>
            <a:off x="7227799" y="1445929"/>
            <a:ext cx="1285884" cy="500066"/>
          </a:xfrm>
          <a:prstGeom prst="wedgeRoundRectCallout">
            <a:avLst>
              <a:gd name="adj1" fmla="val -33201"/>
              <a:gd name="adj2" fmla="val 75750"/>
              <a:gd name="adj3" fmla="val 16667"/>
            </a:avLst>
          </a:prstGeom>
          <a:effectLst>
            <a:outerShdw blurRad="40000" dist="23000" dir="5400000" rotWithShape="0">
              <a:srgbClr val="000000">
                <a:alpha val="35000"/>
              </a:srgbClr>
            </a:outerShdw>
            <a:softEdge rad="12700"/>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2400" b="1" dirty="0">
                <a:latin typeface="黑体" pitchFamily="2" charset="-122"/>
                <a:ea typeface="黑体" pitchFamily="2" charset="-122"/>
              </a:rPr>
              <a:t>成绩表   </a:t>
            </a:r>
          </a:p>
        </p:txBody>
      </p:sp>
      <p:sp>
        <p:nvSpPr>
          <p:cNvPr id="32" name="灯片编号占位符 31"/>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31217828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1000"/>
                                        <p:tgtEl>
                                          <p:spTgt spid="16"/>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10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nodeType="after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0"/>
                                  </p:stCondLst>
                                  <p:childTnLst>
                                    <p:set>
                                      <p:cBhvr>
                                        <p:cTn id="25" dur="1" fill="hold">
                                          <p:stCondLst>
                                            <p:cond delay="0"/>
                                          </p:stCondLst>
                                        </p:cTn>
                                        <p:tgtEl>
                                          <p:spTgt spid="19"/>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21"/>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22"/>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23"/>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7" presetClass="entr" presetSubtype="10" fill="hold" grpId="0" nodeType="clickEffect">
                                  <p:stCondLst>
                                    <p:cond delay="0"/>
                                  </p:stCondLst>
                                  <p:childTnLst>
                                    <p:set>
                                      <p:cBhvr>
                                        <p:cTn id="35" dur="1" fill="hold">
                                          <p:stCondLst>
                                            <p:cond delay="0"/>
                                          </p:stCondLst>
                                        </p:cTn>
                                        <p:tgtEl>
                                          <p:spTgt spid="36"/>
                                        </p:tgtEl>
                                        <p:attrNameLst>
                                          <p:attrName>style.visibility</p:attrName>
                                        </p:attrNameLst>
                                      </p:cBhvr>
                                      <p:to>
                                        <p:strVal val="visible"/>
                                      </p:to>
                                    </p:set>
                                    <p:anim calcmode="lin" valueType="num">
                                      <p:cBhvr>
                                        <p:cTn id="36" dur="500" fill="hold"/>
                                        <p:tgtEl>
                                          <p:spTgt spid="36"/>
                                        </p:tgtEl>
                                        <p:attrNameLst>
                                          <p:attrName>ppt_w</p:attrName>
                                        </p:attrNameLst>
                                      </p:cBhvr>
                                      <p:tavLst>
                                        <p:tav tm="0">
                                          <p:val>
                                            <p:fltVal val="0"/>
                                          </p:val>
                                        </p:tav>
                                        <p:tav tm="100000">
                                          <p:val>
                                            <p:strVal val="#ppt_w"/>
                                          </p:val>
                                        </p:tav>
                                      </p:tavLst>
                                    </p:anim>
                                    <p:anim calcmode="lin" valueType="num">
                                      <p:cBhvr>
                                        <p:cTn id="37" dur="500" fill="hold"/>
                                        <p:tgtEl>
                                          <p:spTgt spid="36"/>
                                        </p:tgtEl>
                                        <p:attrNameLst>
                                          <p:attrName>ppt_h</p:attrName>
                                        </p:attrNameLst>
                                      </p:cBhvr>
                                      <p:tavLst>
                                        <p:tav tm="0">
                                          <p:val>
                                            <p:strVal val="#ppt_h"/>
                                          </p:val>
                                        </p:tav>
                                        <p:tav tm="100000">
                                          <p:val>
                                            <p:strVal val="#ppt_h"/>
                                          </p:val>
                                        </p:tav>
                                      </p:tavLst>
                                    </p:anim>
                                  </p:childTnLst>
                                </p:cTn>
                              </p:par>
                            </p:childTnLst>
                          </p:cTn>
                        </p:par>
                        <p:par>
                          <p:cTn id="38" fill="hold">
                            <p:stCondLst>
                              <p:cond delay="500"/>
                            </p:stCondLst>
                            <p:childTnLst>
                              <p:par>
                                <p:cTn id="39" presetID="1" presetClass="entr" presetSubtype="0" fill="hold" grpId="0" nodeType="afterEffect">
                                  <p:stCondLst>
                                    <p:cond delay="0"/>
                                  </p:stCondLst>
                                  <p:iterate type="lt">
                                    <p:tmAbs val="75"/>
                                  </p:iterate>
                                  <p:childTnLst>
                                    <p:set>
                                      <p:cBhvr>
                                        <p:cTn id="40" dur="1" fill="hold">
                                          <p:stCondLst>
                                            <p:cond delay="74"/>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childTnLst>
                          </p:cTn>
                        </p:par>
                        <p:par>
                          <p:cTn id="45" fill="hold">
                            <p:stCondLst>
                              <p:cond delay="0"/>
                            </p:stCondLst>
                            <p:childTnLst>
                              <p:par>
                                <p:cTn id="46" presetID="1" presetClass="entr" presetSubtype="0" fill="hold" grpId="0" nodeType="afterEffect">
                                  <p:stCondLst>
                                    <p:cond delay="0"/>
                                  </p:stCondLst>
                                  <p:childTnLst>
                                    <p:set>
                                      <p:cBhvr>
                                        <p:cTn id="47" dur="1" fill="hold">
                                          <p:stCondLst>
                                            <p:cond delay="0"/>
                                          </p:stCondLst>
                                        </p:cTn>
                                        <p:tgtEl>
                                          <p:spTgt spid="27"/>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 presetClass="entr" presetSubtype="8" fill="hold" grpId="0" nodeType="clickEffect">
                                  <p:stCondLst>
                                    <p:cond delay="0"/>
                                  </p:stCondLst>
                                  <p:childTnLst>
                                    <p:set>
                                      <p:cBhvr>
                                        <p:cTn id="51" dur="1" fill="hold">
                                          <p:stCondLst>
                                            <p:cond delay="0"/>
                                          </p:stCondLst>
                                        </p:cTn>
                                        <p:tgtEl>
                                          <p:spTgt spid="37"/>
                                        </p:tgtEl>
                                        <p:attrNameLst>
                                          <p:attrName>style.visibility</p:attrName>
                                        </p:attrNameLst>
                                      </p:cBhvr>
                                      <p:to>
                                        <p:strVal val="visible"/>
                                      </p:to>
                                    </p:set>
                                    <p:anim calcmode="lin" valueType="num">
                                      <p:cBhvr additive="base">
                                        <p:cTn id="52" dur="500" fill="hold"/>
                                        <p:tgtEl>
                                          <p:spTgt spid="37"/>
                                        </p:tgtEl>
                                        <p:attrNameLst>
                                          <p:attrName>ppt_x</p:attrName>
                                        </p:attrNameLst>
                                      </p:cBhvr>
                                      <p:tavLst>
                                        <p:tav tm="0">
                                          <p:val>
                                            <p:strVal val="0-#ppt_w/2"/>
                                          </p:val>
                                        </p:tav>
                                        <p:tav tm="100000">
                                          <p:val>
                                            <p:strVal val="#ppt_x"/>
                                          </p:val>
                                        </p:tav>
                                      </p:tavLst>
                                    </p:anim>
                                    <p:anim calcmode="lin" valueType="num">
                                      <p:cBhvr additive="base">
                                        <p:cTn id="53"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1" presetClass="exit" presetSubtype="0" fill="hold" nodeType="clickEffect">
                                  <p:stCondLst>
                                    <p:cond delay="0"/>
                                  </p:stCondLst>
                                  <p:childTnLst>
                                    <p:set>
                                      <p:cBhvr>
                                        <p:cTn id="57" dur="1" fill="hold">
                                          <p:stCondLst>
                                            <p:cond delay="0"/>
                                          </p:stCondLst>
                                        </p:cTn>
                                        <p:tgtEl>
                                          <p:spTgt spid="8"/>
                                        </p:tgtEl>
                                        <p:attrNameLst>
                                          <p:attrName>style.visibility</p:attrName>
                                        </p:attrNameLst>
                                      </p:cBhvr>
                                      <p:to>
                                        <p:strVal val="hidden"/>
                                      </p:to>
                                    </p:set>
                                  </p:childTnLst>
                                </p:cTn>
                              </p:par>
                              <p:par>
                                <p:cTn id="58" presetID="1" presetClass="exit" presetSubtype="0" fill="hold" nodeType="withEffect">
                                  <p:stCondLst>
                                    <p:cond delay="0"/>
                                  </p:stCondLst>
                                  <p:childTnLst>
                                    <p:set>
                                      <p:cBhvr>
                                        <p:cTn id="59" dur="1" fill="hold">
                                          <p:stCondLst>
                                            <p:cond delay="0"/>
                                          </p:stCondLst>
                                        </p:cTn>
                                        <p:tgtEl>
                                          <p:spTgt spid="9"/>
                                        </p:tgtEl>
                                        <p:attrNameLst>
                                          <p:attrName>style.visibility</p:attrName>
                                        </p:attrNameLst>
                                      </p:cBhvr>
                                      <p:to>
                                        <p:strVal val="hidden"/>
                                      </p:to>
                                    </p:set>
                                  </p:childTnLst>
                                </p:cTn>
                              </p:par>
                              <p:par>
                                <p:cTn id="60" presetID="1" presetClass="exit" presetSubtype="0" fill="hold" nodeType="withEffect">
                                  <p:stCondLst>
                                    <p:cond delay="0"/>
                                  </p:stCondLst>
                                  <p:childTnLst>
                                    <p:set>
                                      <p:cBhvr>
                                        <p:cTn id="61" dur="1" fill="hold">
                                          <p:stCondLst>
                                            <p:cond delay="0"/>
                                          </p:stCondLst>
                                        </p:cTn>
                                        <p:tgtEl>
                                          <p:spTgt spid="10"/>
                                        </p:tgtEl>
                                        <p:attrNameLst>
                                          <p:attrName>style.visibility</p:attrName>
                                        </p:attrNameLst>
                                      </p:cBhvr>
                                      <p:to>
                                        <p:strVal val="hidden"/>
                                      </p:to>
                                    </p:set>
                                  </p:childTnLst>
                                </p:cTn>
                              </p:par>
                              <p:par>
                                <p:cTn id="62" presetID="1" presetClass="exit" presetSubtype="0" fill="hold" nodeType="withEffect">
                                  <p:stCondLst>
                                    <p:cond delay="0"/>
                                  </p:stCondLst>
                                  <p:childTnLst>
                                    <p:set>
                                      <p:cBhvr>
                                        <p:cTn id="63" dur="1" fill="hold">
                                          <p:stCondLst>
                                            <p:cond delay="0"/>
                                          </p:stCondLst>
                                        </p:cTn>
                                        <p:tgtEl>
                                          <p:spTgt spid="17"/>
                                        </p:tgtEl>
                                        <p:attrNameLst>
                                          <p:attrName>style.visibility</p:attrName>
                                        </p:attrNameLst>
                                      </p:cBhvr>
                                      <p:to>
                                        <p:strVal val="hidden"/>
                                      </p:to>
                                    </p:set>
                                  </p:childTnLst>
                                </p:cTn>
                              </p:par>
                              <p:par>
                                <p:cTn id="64" presetID="1" presetClass="exit" presetSubtype="0" fill="hold" nodeType="withEffect">
                                  <p:stCondLst>
                                    <p:cond delay="0"/>
                                  </p:stCondLst>
                                  <p:childTnLst>
                                    <p:set>
                                      <p:cBhvr>
                                        <p:cTn id="65" dur="1" fill="hold">
                                          <p:stCondLst>
                                            <p:cond delay="0"/>
                                          </p:stCondLst>
                                        </p:cTn>
                                        <p:tgtEl>
                                          <p:spTgt spid="18"/>
                                        </p:tgtEl>
                                        <p:attrNameLst>
                                          <p:attrName>style.visibility</p:attrName>
                                        </p:attrNameLst>
                                      </p:cBhvr>
                                      <p:to>
                                        <p:strVal val="hidden"/>
                                      </p:to>
                                    </p:set>
                                  </p:childTnLst>
                                </p:cTn>
                              </p:par>
                              <p:par>
                                <p:cTn id="66" presetID="1" presetClass="exit" presetSubtype="0" fill="hold" nodeType="withEffect">
                                  <p:stCondLst>
                                    <p:cond delay="0"/>
                                  </p:stCondLst>
                                  <p:childTnLst>
                                    <p:set>
                                      <p:cBhvr>
                                        <p:cTn id="67" dur="1" fill="hold">
                                          <p:stCondLst>
                                            <p:cond delay="0"/>
                                          </p:stCondLst>
                                        </p:cTn>
                                        <p:tgtEl>
                                          <p:spTgt spid="19"/>
                                        </p:tgtEl>
                                        <p:attrNameLst>
                                          <p:attrName>style.visibility</p:attrName>
                                        </p:attrNameLst>
                                      </p:cBhvr>
                                      <p:to>
                                        <p:strVal val="hidden"/>
                                      </p:to>
                                    </p:set>
                                  </p:childTnLst>
                                </p:cTn>
                              </p:par>
                              <p:par>
                                <p:cTn id="68" presetID="1" presetClass="exit" presetSubtype="0" fill="hold" nodeType="withEffect">
                                  <p:stCondLst>
                                    <p:cond delay="0"/>
                                  </p:stCondLst>
                                  <p:childTnLst>
                                    <p:set>
                                      <p:cBhvr>
                                        <p:cTn id="69" dur="1" fill="hold">
                                          <p:stCondLst>
                                            <p:cond delay="0"/>
                                          </p:stCondLst>
                                        </p:cTn>
                                        <p:tgtEl>
                                          <p:spTgt spid="12"/>
                                        </p:tgtEl>
                                        <p:attrNameLst>
                                          <p:attrName>style.visibility</p:attrName>
                                        </p:attrNameLst>
                                      </p:cBhvr>
                                      <p:to>
                                        <p:strVal val="hidden"/>
                                      </p:to>
                                    </p:set>
                                  </p:childTnLst>
                                </p:cTn>
                              </p:par>
                              <p:par>
                                <p:cTn id="70" presetID="1" presetClass="exit" presetSubtype="0" fill="hold" nodeType="withEffect">
                                  <p:stCondLst>
                                    <p:cond delay="0"/>
                                  </p:stCondLst>
                                  <p:childTnLst>
                                    <p:set>
                                      <p:cBhvr>
                                        <p:cTn id="71" dur="1" fill="hold">
                                          <p:stCondLst>
                                            <p:cond delay="0"/>
                                          </p:stCondLst>
                                        </p:cTn>
                                        <p:tgtEl>
                                          <p:spTgt spid="13"/>
                                        </p:tgtEl>
                                        <p:attrNameLst>
                                          <p:attrName>style.visibility</p:attrName>
                                        </p:attrNameLst>
                                      </p:cBhvr>
                                      <p:to>
                                        <p:strVal val="hidden"/>
                                      </p:to>
                                    </p:set>
                                  </p:childTnLst>
                                </p:cTn>
                              </p:par>
                              <p:par>
                                <p:cTn id="72" presetID="1" presetClass="exit" presetSubtype="0" fill="hold" nodeType="withEffect">
                                  <p:stCondLst>
                                    <p:cond delay="0"/>
                                  </p:stCondLst>
                                  <p:childTnLst>
                                    <p:set>
                                      <p:cBhvr>
                                        <p:cTn id="73" dur="1" fill="hold">
                                          <p:stCondLst>
                                            <p:cond delay="0"/>
                                          </p:stCondLst>
                                        </p:cTn>
                                        <p:tgtEl>
                                          <p:spTgt spid="14"/>
                                        </p:tgtEl>
                                        <p:attrNameLst>
                                          <p:attrName>style.visibility</p:attrName>
                                        </p:attrNameLst>
                                      </p:cBhvr>
                                      <p:to>
                                        <p:strVal val="hidden"/>
                                      </p:to>
                                    </p:set>
                                  </p:childTnLst>
                                </p:cTn>
                              </p:par>
                              <p:par>
                                <p:cTn id="74" presetID="1" presetClass="exit" presetSubtype="0" fill="hold" nodeType="withEffect">
                                  <p:stCondLst>
                                    <p:cond delay="0"/>
                                  </p:stCondLst>
                                  <p:childTnLst>
                                    <p:set>
                                      <p:cBhvr>
                                        <p:cTn id="75" dur="1" fill="hold">
                                          <p:stCondLst>
                                            <p:cond delay="0"/>
                                          </p:stCondLst>
                                        </p:cTn>
                                        <p:tgtEl>
                                          <p:spTgt spid="21"/>
                                        </p:tgtEl>
                                        <p:attrNameLst>
                                          <p:attrName>style.visibility</p:attrName>
                                        </p:attrNameLst>
                                      </p:cBhvr>
                                      <p:to>
                                        <p:strVal val="hidden"/>
                                      </p:to>
                                    </p:set>
                                  </p:childTnLst>
                                </p:cTn>
                              </p:par>
                              <p:par>
                                <p:cTn id="76" presetID="1" presetClass="exit" presetSubtype="0" fill="hold" nodeType="withEffect">
                                  <p:stCondLst>
                                    <p:cond delay="0"/>
                                  </p:stCondLst>
                                  <p:childTnLst>
                                    <p:set>
                                      <p:cBhvr>
                                        <p:cTn id="77" dur="1" fill="hold">
                                          <p:stCondLst>
                                            <p:cond delay="0"/>
                                          </p:stCondLst>
                                        </p:cTn>
                                        <p:tgtEl>
                                          <p:spTgt spid="22"/>
                                        </p:tgtEl>
                                        <p:attrNameLst>
                                          <p:attrName>style.visibility</p:attrName>
                                        </p:attrNameLst>
                                      </p:cBhvr>
                                      <p:to>
                                        <p:strVal val="hidden"/>
                                      </p:to>
                                    </p:set>
                                  </p:childTnLst>
                                </p:cTn>
                              </p:par>
                              <p:par>
                                <p:cTn id="78" presetID="1" presetClass="exit" presetSubtype="0" fill="hold" nodeType="withEffect">
                                  <p:stCondLst>
                                    <p:cond delay="0"/>
                                  </p:stCondLst>
                                  <p:childTnLst>
                                    <p:set>
                                      <p:cBhvr>
                                        <p:cTn id="79" dur="1" fill="hold">
                                          <p:stCondLst>
                                            <p:cond delay="0"/>
                                          </p:stCondLst>
                                        </p:cTn>
                                        <p:tgtEl>
                                          <p:spTgt spid="23"/>
                                        </p:tgtEl>
                                        <p:attrNameLst>
                                          <p:attrName>style.visibility</p:attrName>
                                        </p:attrNameLst>
                                      </p:cBhvr>
                                      <p:to>
                                        <p:strVal val="hidden"/>
                                      </p:to>
                                    </p:set>
                                  </p:childTnLst>
                                </p:cTn>
                              </p:par>
                              <p:par>
                                <p:cTn id="80" presetID="1" presetClass="exit" presetSubtype="0" fill="hold" nodeType="withEffect">
                                  <p:stCondLst>
                                    <p:cond delay="0"/>
                                  </p:stCondLst>
                                  <p:childTnLst>
                                    <p:set>
                                      <p:cBhvr>
                                        <p:cTn id="81" dur="1" fill="hold">
                                          <p:stCondLst>
                                            <p:cond delay="0"/>
                                          </p:stCondLst>
                                        </p:cTn>
                                        <p:tgtEl>
                                          <p:spTgt spid="11"/>
                                        </p:tgtEl>
                                        <p:attrNameLst>
                                          <p:attrName>style.visibility</p:attrName>
                                        </p:attrNameLst>
                                      </p:cBhvr>
                                      <p:to>
                                        <p:strVal val="hidden"/>
                                      </p:to>
                                    </p:set>
                                  </p:childTnLst>
                                </p:cTn>
                              </p:par>
                            </p:childTnLst>
                          </p:cTn>
                        </p:par>
                        <p:par>
                          <p:cTn id="82" fill="hold">
                            <p:stCondLst>
                              <p:cond delay="0"/>
                            </p:stCondLst>
                            <p:childTnLst>
                              <p:par>
                                <p:cTn id="83" presetID="64" presetClass="path" presetSubtype="0" accel="50000" decel="50000" fill="hold" nodeType="afterEffect">
                                  <p:stCondLst>
                                    <p:cond delay="0"/>
                                  </p:stCondLst>
                                  <p:childTnLst>
                                    <p:animMotion origin="layout" path="M -1.25E-6 7.40741E-7 L -1.25E-6 -0.16898 " pathEditMode="relative" rAng="0" ptsTypes="AA">
                                      <p:cBhvr>
                                        <p:cTn id="84" dur="2000" fill="hold"/>
                                        <p:tgtEl>
                                          <p:spTgt spid="20"/>
                                        </p:tgtEl>
                                        <p:attrNameLst>
                                          <p:attrName>ppt_x</p:attrName>
                                          <p:attrName>ppt_y</p:attrName>
                                        </p:attrNameLst>
                                      </p:cBhvr>
                                      <p:rCtr x="0" y="-844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utoUpdateAnimBg="0"/>
      <p:bldP spid="36" grpId="0" animBg="1" autoUpdateAnimBg="0"/>
      <p:bldP spid="37" grpId="0" animBg="1"/>
      <p:bldP spid="26" grpId="0" animBg="1"/>
      <p:bldP spid="2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6"/>
          <p:cNvGrpSpPr>
            <a:grpSpLocks/>
          </p:cNvGrpSpPr>
          <p:nvPr/>
        </p:nvGrpSpPr>
        <p:grpSpPr bwMode="auto">
          <a:xfrm>
            <a:off x="2241768" y="2554856"/>
            <a:ext cx="7247881" cy="1675151"/>
            <a:chOff x="612" y="1375"/>
            <a:chExt cx="4626" cy="2934"/>
          </a:xfrm>
        </p:grpSpPr>
        <p:sp>
          <p:nvSpPr>
            <p:cNvPr id="12" name="Rectangle 7"/>
            <p:cNvSpPr>
              <a:spLocks noChangeArrowheads="1"/>
            </p:cNvSpPr>
            <p:nvPr/>
          </p:nvSpPr>
          <p:spPr bwMode="auto">
            <a:xfrm>
              <a:off x="733" y="1375"/>
              <a:ext cx="4395" cy="187"/>
            </a:xfrm>
            <a:prstGeom prst="rect">
              <a:avLst/>
            </a:prstGeom>
            <a:gradFill rotWithShape="1">
              <a:gsLst>
                <a:gs pos="0">
                  <a:schemeClr val="bg1"/>
                </a:gs>
                <a:gs pos="100000">
                  <a:schemeClr val="folHlink"/>
                </a:gs>
              </a:gsLst>
              <a:lin ang="0" scaled="1"/>
            </a:gradFill>
            <a:ln w="9525">
              <a:noFill/>
              <a:miter lim="800000"/>
              <a:headEnd/>
              <a:tailEnd/>
            </a:ln>
            <a:effectLst/>
          </p:spPr>
          <p:txBody>
            <a:bodyPr wrap="none" anchor="ctr"/>
            <a:lstStyle/>
            <a:p>
              <a:endParaRPr lang="zh-CN" altLang="en-US">
                <a:latin typeface="Arial" pitchFamily="34" charset="0"/>
                <a:cs typeface="Arial" pitchFamily="34" charset="0"/>
              </a:endParaRPr>
            </a:p>
          </p:txBody>
        </p:sp>
        <p:sp>
          <p:nvSpPr>
            <p:cNvPr id="13" name="Rectangle 8"/>
            <p:cNvSpPr>
              <a:spLocks noChangeArrowheads="1"/>
            </p:cNvSpPr>
            <p:nvPr/>
          </p:nvSpPr>
          <p:spPr bwMode="auto">
            <a:xfrm>
              <a:off x="612" y="1429"/>
              <a:ext cx="4626" cy="2880"/>
            </a:xfrm>
            <a:prstGeom prst="rect">
              <a:avLst/>
            </a:prstGeom>
            <a:solidFill>
              <a:schemeClr val="bg1"/>
            </a:solidFill>
            <a:ln w="12700">
              <a:solidFill>
                <a:schemeClr val="tx1"/>
              </a:solidFill>
              <a:miter lim="800000"/>
              <a:headEnd/>
              <a:tailEnd/>
            </a:ln>
            <a:effectLst>
              <a:outerShdw dist="107763" dir="2700000" algn="ctr" rotWithShape="0">
                <a:srgbClr val="0099CC">
                  <a:alpha val="50000"/>
                </a:srgbClr>
              </a:outerShdw>
            </a:effectLst>
          </p:spPr>
          <p:txBody>
            <a:bodyPr wrap="square" lIns="90488" tIns="44450" rIns="90488" bIns="44450">
              <a:spAutoFit/>
            </a:bodyPr>
            <a:lstStyle/>
            <a:p>
              <a:endParaRPr lang="en-US" altLang="zh-CN" sz="2800" b="1" dirty="0">
                <a:solidFill>
                  <a:schemeClr val="tx2"/>
                </a:solidFill>
                <a:latin typeface="Arial" pitchFamily="34" charset="0"/>
                <a:ea typeface="楷体_GB2312" pitchFamily="49" charset="-122"/>
                <a:cs typeface="Arial" pitchFamily="34" charset="0"/>
              </a:endParaRPr>
            </a:p>
            <a:p>
              <a:endParaRPr lang="en-US" altLang="zh-CN" sz="2800" b="1" dirty="0">
                <a:solidFill>
                  <a:schemeClr val="tx2"/>
                </a:solidFill>
                <a:latin typeface="Arial" pitchFamily="34" charset="0"/>
                <a:ea typeface="楷体_GB2312" pitchFamily="49" charset="-122"/>
                <a:cs typeface="Arial" pitchFamily="34" charset="0"/>
              </a:endParaRPr>
            </a:p>
            <a:p>
              <a:endParaRPr lang="en-US" altLang="zh-CN" sz="2800" b="1" dirty="0">
                <a:solidFill>
                  <a:schemeClr val="tx2"/>
                </a:solidFill>
                <a:latin typeface="Arial" pitchFamily="34" charset="0"/>
                <a:ea typeface="楷体_GB2312" pitchFamily="49" charset="-122"/>
                <a:cs typeface="Arial" pitchFamily="34" charset="0"/>
              </a:endParaRPr>
            </a:p>
            <a:p>
              <a:endParaRPr lang="en-US" altLang="zh-CN" sz="2800" b="1" dirty="0">
                <a:solidFill>
                  <a:schemeClr val="tx2"/>
                </a:solidFill>
                <a:latin typeface="Arial" pitchFamily="34" charset="0"/>
                <a:ea typeface="楷体_GB2312" pitchFamily="49" charset="-122"/>
                <a:cs typeface="Arial" pitchFamily="34" charset="0"/>
              </a:endParaRPr>
            </a:p>
            <a:p>
              <a:endParaRPr lang="en-US" altLang="zh-CN" sz="2800" b="1" dirty="0">
                <a:solidFill>
                  <a:schemeClr val="tx2"/>
                </a:solidFill>
                <a:latin typeface="Arial" pitchFamily="34" charset="0"/>
                <a:ea typeface="楷体_GB2312" pitchFamily="49" charset="-122"/>
                <a:cs typeface="Arial" pitchFamily="34" charset="0"/>
              </a:endParaRPr>
            </a:p>
          </p:txBody>
        </p:sp>
      </p:grpSp>
      <p:sp>
        <p:nvSpPr>
          <p:cNvPr id="2" name="标题 1"/>
          <p:cNvSpPr>
            <a:spLocks noGrp="1"/>
          </p:cNvSpPr>
          <p:nvPr>
            <p:ph type="title"/>
          </p:nvPr>
        </p:nvSpPr>
        <p:spPr/>
        <p:txBody>
          <a:bodyPr/>
          <a:lstStyle/>
          <a:p>
            <a:r>
              <a:rPr lang="zh-CN" altLang="en-US" smtClean="0"/>
              <a:t>交叉连接解决查询成绩   </a:t>
            </a:r>
            <a:endParaRPr lang="zh-CN" altLang="en-US" dirty="0"/>
          </a:p>
        </p:txBody>
      </p:sp>
      <p:sp>
        <p:nvSpPr>
          <p:cNvPr id="3" name="内容占位符 2"/>
          <p:cNvSpPr>
            <a:spLocks noGrp="1"/>
          </p:cNvSpPr>
          <p:nvPr>
            <p:ph idx="1"/>
          </p:nvPr>
        </p:nvSpPr>
        <p:spPr>
          <a:xfrm>
            <a:off x="581192" y="1522054"/>
            <a:ext cx="11029615" cy="4297418"/>
          </a:xfrm>
        </p:spPr>
        <p:txBody>
          <a:bodyPr/>
          <a:lstStyle/>
          <a:p>
            <a:r>
              <a:rPr lang="zh-CN" altLang="en-US" dirty="0" smtClean="0"/>
              <a:t>查询参加考试学生的成绩，要求包括学生的学号、姓名、所修课程号和成绩。</a:t>
            </a:r>
            <a:endParaRPr lang="en-US" altLang="zh-CN" dirty="0" smtClean="0"/>
          </a:p>
          <a:p>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a:p>
          <a:p>
            <a:pPr marL="324000" lvl="1" indent="0">
              <a:buNone/>
            </a:pPr>
            <a:r>
              <a:rPr lang="en-US" altLang="zh-CN" dirty="0" smtClean="0"/>
              <a:t>    </a:t>
            </a:r>
          </a:p>
        </p:txBody>
      </p:sp>
      <p:sp>
        <p:nvSpPr>
          <p:cNvPr id="7" name="Rectangle 15"/>
          <p:cNvSpPr>
            <a:spLocks noChangeArrowheads="1"/>
          </p:cNvSpPr>
          <p:nvPr/>
        </p:nvSpPr>
        <p:spPr bwMode="auto">
          <a:xfrm>
            <a:off x="2471706" y="2588491"/>
            <a:ext cx="6830062" cy="520655"/>
          </a:xfrm>
          <a:prstGeom prst="rect">
            <a:avLst/>
          </a:prstGeom>
          <a:noFill/>
          <a:ln w="12700">
            <a:noFill/>
            <a:miter lim="800000"/>
            <a:headEnd/>
            <a:tailEnd/>
          </a:ln>
          <a:effectLst/>
        </p:spPr>
        <p:txBody>
          <a:bodyPr wrap="square" lIns="90488" tIns="44450" rIns="90488" bIns="44450">
            <a:spAutoFit/>
          </a:bodyPr>
          <a:lstStyle/>
          <a:p>
            <a:r>
              <a:rPr kumimoji="1" lang="en-US" altLang="zh-CN" sz="2800" b="1" dirty="0" smtClean="0">
                <a:solidFill>
                  <a:srgbClr val="0000FF"/>
                </a:solidFill>
                <a:latin typeface="Arial" pitchFamily="34" charset="0"/>
                <a:ea typeface="楷体_GB2312" pitchFamily="49" charset="-122"/>
                <a:cs typeface="Arial" pitchFamily="34" charset="0"/>
              </a:rPr>
              <a:t>SELECT </a:t>
            </a:r>
            <a:r>
              <a:rPr kumimoji="1" lang="zh-CN" altLang="en-US" sz="2800" b="1" dirty="0" smtClean="0">
                <a:solidFill>
                  <a:srgbClr val="0000FF"/>
                </a:solidFill>
                <a:latin typeface="Arial" pitchFamily="34" charset="0"/>
                <a:ea typeface="楷体_GB2312" pitchFamily="49" charset="-122"/>
                <a:cs typeface="Arial" pitchFamily="34" charset="0"/>
              </a:rPr>
              <a:t>学生</a:t>
            </a:r>
            <a:r>
              <a:rPr kumimoji="1" lang="zh-CN" altLang="en-US" sz="2800" b="1" dirty="0">
                <a:solidFill>
                  <a:srgbClr val="0000FF"/>
                </a:solidFill>
                <a:latin typeface="Arial" pitchFamily="34" charset="0"/>
                <a:ea typeface="楷体_GB2312" pitchFamily="49" charset="-122"/>
                <a:cs typeface="Arial" pitchFamily="34" charset="0"/>
              </a:rPr>
              <a:t>表</a:t>
            </a:r>
            <a:r>
              <a:rPr kumimoji="1" lang="en-US" altLang="zh-CN" sz="2800" b="1" dirty="0">
                <a:solidFill>
                  <a:srgbClr val="0000FF"/>
                </a:solidFill>
                <a:latin typeface="Arial" pitchFamily="34" charset="0"/>
                <a:ea typeface="楷体_GB2312" pitchFamily="49" charset="-122"/>
                <a:cs typeface="Arial" pitchFamily="34" charset="0"/>
              </a:rPr>
              <a:t>.</a:t>
            </a:r>
            <a:r>
              <a:rPr kumimoji="1" lang="zh-CN" altLang="en-US" sz="2800" b="1" dirty="0">
                <a:solidFill>
                  <a:srgbClr val="0000FF"/>
                </a:solidFill>
                <a:latin typeface="Arial" pitchFamily="34" charset="0"/>
                <a:ea typeface="楷体_GB2312" pitchFamily="49" charset="-122"/>
                <a:cs typeface="Arial" pitchFamily="34" charset="0"/>
              </a:rPr>
              <a:t>学号</a:t>
            </a:r>
            <a:r>
              <a:rPr kumimoji="1" lang="en-US" altLang="zh-CN" sz="2800" b="1" dirty="0">
                <a:solidFill>
                  <a:srgbClr val="0000FF"/>
                </a:solidFill>
                <a:latin typeface="Arial" pitchFamily="34" charset="0"/>
                <a:ea typeface="楷体_GB2312" pitchFamily="49" charset="-122"/>
                <a:cs typeface="Arial" pitchFamily="34" charset="0"/>
              </a:rPr>
              <a:t>, </a:t>
            </a:r>
            <a:r>
              <a:rPr kumimoji="1" lang="zh-CN" altLang="en-US" sz="2800" b="1" dirty="0">
                <a:solidFill>
                  <a:srgbClr val="0000FF"/>
                </a:solidFill>
                <a:latin typeface="Arial" pitchFamily="34" charset="0"/>
                <a:ea typeface="楷体_GB2312" pitchFamily="49" charset="-122"/>
                <a:cs typeface="Arial" pitchFamily="34" charset="0"/>
              </a:rPr>
              <a:t>姓名</a:t>
            </a:r>
            <a:r>
              <a:rPr kumimoji="1" lang="en-US" altLang="zh-CN" sz="2800" b="1" dirty="0">
                <a:solidFill>
                  <a:srgbClr val="0000FF"/>
                </a:solidFill>
                <a:latin typeface="Arial" pitchFamily="34" charset="0"/>
                <a:ea typeface="楷体_GB2312" pitchFamily="49" charset="-122"/>
                <a:cs typeface="Arial" pitchFamily="34" charset="0"/>
              </a:rPr>
              <a:t>, </a:t>
            </a:r>
            <a:r>
              <a:rPr kumimoji="1" lang="zh-CN" altLang="en-US" sz="2800" b="1" dirty="0">
                <a:solidFill>
                  <a:srgbClr val="0000FF"/>
                </a:solidFill>
                <a:latin typeface="Arial" pitchFamily="34" charset="0"/>
                <a:ea typeface="楷体_GB2312" pitchFamily="49" charset="-122"/>
                <a:cs typeface="Arial" pitchFamily="34" charset="0"/>
              </a:rPr>
              <a:t>课程号</a:t>
            </a:r>
            <a:r>
              <a:rPr kumimoji="1" lang="en-US" altLang="zh-CN" sz="2800" b="1" dirty="0">
                <a:solidFill>
                  <a:srgbClr val="0000FF"/>
                </a:solidFill>
                <a:latin typeface="Arial" pitchFamily="34" charset="0"/>
                <a:ea typeface="楷体_GB2312" pitchFamily="49" charset="-122"/>
                <a:cs typeface="Arial" pitchFamily="34" charset="0"/>
              </a:rPr>
              <a:t>, </a:t>
            </a:r>
            <a:r>
              <a:rPr kumimoji="1" lang="zh-CN" altLang="en-US" sz="2800" b="1" dirty="0">
                <a:solidFill>
                  <a:srgbClr val="0000FF"/>
                </a:solidFill>
                <a:latin typeface="Arial" pitchFamily="34" charset="0"/>
                <a:ea typeface="楷体_GB2312" pitchFamily="49" charset="-122"/>
                <a:cs typeface="Arial" pitchFamily="34" charset="0"/>
              </a:rPr>
              <a:t>成绩</a:t>
            </a:r>
            <a:r>
              <a:rPr kumimoji="1" lang="zh-CN" altLang="en-US" sz="2800" b="1" dirty="0">
                <a:solidFill>
                  <a:schemeClr val="tx2"/>
                </a:solidFill>
                <a:latin typeface="Arial" pitchFamily="34" charset="0"/>
                <a:ea typeface="楷体_GB2312" pitchFamily="49" charset="-122"/>
                <a:cs typeface="Arial" pitchFamily="34" charset="0"/>
              </a:rPr>
              <a:t>         </a:t>
            </a:r>
          </a:p>
        </p:txBody>
      </p:sp>
      <p:sp>
        <p:nvSpPr>
          <p:cNvPr id="8" name="Text Box 18"/>
          <p:cNvSpPr txBox="1">
            <a:spLocks noChangeArrowheads="1"/>
          </p:cNvSpPr>
          <p:nvPr/>
        </p:nvSpPr>
        <p:spPr bwMode="auto">
          <a:xfrm>
            <a:off x="2497878" y="3115523"/>
            <a:ext cx="6490879" cy="523220"/>
          </a:xfrm>
          <a:prstGeom prst="rect">
            <a:avLst/>
          </a:prstGeom>
          <a:noFill/>
          <a:ln w="9525">
            <a:noFill/>
            <a:miter lim="800000"/>
            <a:headEnd/>
            <a:tailEnd/>
          </a:ln>
          <a:effectLst/>
        </p:spPr>
        <p:txBody>
          <a:bodyPr wrap="none">
            <a:spAutoFit/>
          </a:bodyPr>
          <a:lstStyle/>
          <a:p>
            <a:r>
              <a:rPr kumimoji="1" lang="en-US" altLang="zh-CN" sz="2800" b="1" dirty="0">
                <a:solidFill>
                  <a:srgbClr val="0000FF"/>
                </a:solidFill>
                <a:latin typeface="Arial" pitchFamily="34" charset="0"/>
                <a:ea typeface="楷体_GB2312" pitchFamily="49" charset="-122"/>
                <a:cs typeface="Arial" pitchFamily="34" charset="0"/>
              </a:rPr>
              <a:t>FROM </a:t>
            </a:r>
            <a:r>
              <a:rPr kumimoji="1" lang="zh-CN" altLang="en-US" sz="2800" b="1" dirty="0">
                <a:solidFill>
                  <a:srgbClr val="0000FF"/>
                </a:solidFill>
                <a:latin typeface="Arial" pitchFamily="34" charset="0"/>
                <a:ea typeface="楷体_GB2312" pitchFamily="49" charset="-122"/>
                <a:cs typeface="Arial" pitchFamily="34" charset="0"/>
              </a:rPr>
              <a:t>学生表  </a:t>
            </a:r>
            <a:r>
              <a:rPr kumimoji="1" lang="en-US" altLang="zh-CN" sz="2800" b="1" dirty="0">
                <a:solidFill>
                  <a:srgbClr val="FF0000"/>
                </a:solidFill>
                <a:latin typeface="Arial" pitchFamily="34" charset="0"/>
                <a:ea typeface="楷体_GB2312" pitchFamily="49" charset="-122"/>
                <a:cs typeface="Arial" pitchFamily="34" charset="0"/>
              </a:rPr>
              <a:t>CROSS JOIN </a:t>
            </a:r>
            <a:r>
              <a:rPr kumimoji="1" lang="zh-CN" altLang="en-US" sz="2800" b="1" dirty="0">
                <a:solidFill>
                  <a:srgbClr val="0000FF"/>
                </a:solidFill>
                <a:latin typeface="Arial" pitchFamily="34" charset="0"/>
                <a:ea typeface="楷体_GB2312" pitchFamily="49" charset="-122"/>
                <a:cs typeface="Arial" pitchFamily="34" charset="0"/>
              </a:rPr>
              <a:t>成绩表    </a:t>
            </a:r>
          </a:p>
        </p:txBody>
      </p:sp>
      <p:graphicFrame>
        <p:nvGraphicFramePr>
          <p:cNvPr id="14" name="表格 13"/>
          <p:cNvGraphicFramePr>
            <a:graphicFrameLocks noGrp="1"/>
          </p:cNvGraphicFramePr>
          <p:nvPr>
            <p:extLst/>
          </p:nvPr>
        </p:nvGraphicFramePr>
        <p:xfrm>
          <a:off x="2241768" y="4495016"/>
          <a:ext cx="2558088" cy="396240"/>
        </p:xfrm>
        <a:graphic>
          <a:graphicData uri="http://schemas.openxmlformats.org/drawingml/2006/table">
            <a:tbl>
              <a:tblPr firstRow="1" bandRow="1">
                <a:effectLst>
                  <a:outerShdw blurRad="50800" dist="38100" dir="18900000" algn="bl" rotWithShape="0">
                    <a:prstClr val="black">
                      <a:alpha val="40000"/>
                    </a:prstClr>
                  </a:outerShdw>
                </a:effectLst>
                <a:tableStyleId>{00A15C55-8517-42AA-B614-E9B94910E393}</a:tableStyleId>
              </a:tblPr>
              <a:tblGrid>
                <a:gridCol w="852696"/>
                <a:gridCol w="852696"/>
                <a:gridCol w="852696"/>
              </a:tblGrid>
              <a:tr h="31203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u="none" strike="noStrike" cap="none" normalizeH="0" baseline="0" dirty="0" smtClean="0">
                          <a:ln>
                            <a:noFill/>
                          </a:ln>
                          <a:effectLst/>
                          <a:latin typeface="黑体" pitchFamily="2" charset="-122"/>
                          <a:ea typeface="黑体" pitchFamily="2" charset="-122"/>
                        </a:rPr>
                        <a:t>学号  </a:t>
                      </a:r>
                      <a:endParaRPr kumimoji="0" lang="zh-CN" altLang="en-US" sz="2000" b="1" i="0" u="none" strike="noStrike" cap="none" normalizeH="0" baseline="0" dirty="0" smtClean="0">
                        <a:ln>
                          <a:noFill/>
                        </a:ln>
                        <a:solidFill>
                          <a:schemeClr val="tx1"/>
                        </a:solidFill>
                        <a:effectLst/>
                        <a:latin typeface="黑体" pitchFamily="2" charset="-122"/>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u="none" strike="noStrike" cap="none" normalizeH="0" baseline="0" dirty="0" smtClean="0">
                          <a:ln>
                            <a:noFill/>
                          </a:ln>
                          <a:effectLst/>
                          <a:latin typeface="黑体" pitchFamily="2" charset="-122"/>
                          <a:ea typeface="黑体" pitchFamily="2" charset="-122"/>
                        </a:rPr>
                        <a:t>姓名   </a:t>
                      </a:r>
                      <a:endParaRPr kumimoji="0" lang="zh-CN" altLang="en-US" sz="2000" b="1" i="0" u="none" strike="noStrike" cap="none" normalizeH="0" baseline="0" dirty="0" smtClean="0">
                        <a:ln>
                          <a:noFill/>
                        </a:ln>
                        <a:solidFill>
                          <a:schemeClr val="tx1"/>
                        </a:solidFill>
                        <a:effectLst/>
                        <a:latin typeface="黑体" pitchFamily="2" charset="-122"/>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u="none" strike="noStrike" cap="none" normalizeH="0" baseline="0" dirty="0" smtClean="0">
                          <a:ln>
                            <a:noFill/>
                          </a:ln>
                          <a:effectLst/>
                          <a:latin typeface="黑体" pitchFamily="2" charset="-122"/>
                          <a:ea typeface="黑体" pitchFamily="2" charset="-122"/>
                        </a:rPr>
                        <a:t>系别  </a:t>
                      </a:r>
                      <a:endParaRPr kumimoji="0" lang="zh-CN" altLang="en-US" sz="2000" b="1" i="0" u="none" strike="noStrike" cap="none" normalizeH="0" baseline="0" dirty="0" smtClean="0">
                        <a:ln>
                          <a:noFill/>
                        </a:ln>
                        <a:solidFill>
                          <a:schemeClr val="tx1"/>
                        </a:solidFill>
                        <a:effectLst/>
                        <a:latin typeface="黑体" pitchFamily="2" charset="-122"/>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FF"/>
                    </a:solidFill>
                  </a:tcPr>
                </a:tc>
              </a:tr>
            </a:tbl>
          </a:graphicData>
        </a:graphic>
      </p:graphicFrame>
      <p:graphicFrame>
        <p:nvGraphicFramePr>
          <p:cNvPr id="15" name="表格 14"/>
          <p:cNvGraphicFramePr>
            <a:graphicFrameLocks noGrp="1"/>
          </p:cNvGraphicFramePr>
          <p:nvPr>
            <p:extLst/>
          </p:nvPr>
        </p:nvGraphicFramePr>
        <p:xfrm>
          <a:off x="2241768" y="4869160"/>
          <a:ext cx="2558088" cy="457200"/>
        </p:xfrm>
        <a:graphic>
          <a:graphicData uri="http://schemas.openxmlformats.org/drawingml/2006/table">
            <a:tbl>
              <a:tblPr firstRow="1" bandRow="1">
                <a:effectLst>
                  <a:outerShdw blurRad="50800" dist="38100" algn="l" rotWithShape="0">
                    <a:prstClr val="black">
                      <a:alpha val="40000"/>
                    </a:prstClr>
                  </a:outerShdw>
                </a:effectLst>
                <a:tableStyleId>{616DA210-FB5B-4158-B5E0-FEB733F419BA}</a:tableStyleId>
              </a:tblPr>
              <a:tblGrid>
                <a:gridCol w="2558088"/>
              </a:tblGrid>
              <a:tr h="36004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楷体_GB2312" pitchFamily="49" charset="-122"/>
                          <a:ea typeface="楷体_GB2312" pitchFamily="49" charset="-122"/>
                        </a:rPr>
                        <a:t>…… </a:t>
                      </a:r>
                      <a:r>
                        <a:rPr kumimoji="0" lang="en-US" altLang="zh-CN" sz="2400" b="1" i="0" u="none" strike="noStrike" cap="none" normalizeH="0" baseline="0" dirty="0" smtClean="0">
                          <a:ln>
                            <a:noFill/>
                          </a:ln>
                          <a:solidFill>
                            <a:schemeClr val="tx1"/>
                          </a:solidFill>
                          <a:effectLst/>
                          <a:latin typeface="楷体_GB2312" pitchFamily="49" charset="-122"/>
                          <a:ea typeface="楷体_GB2312" pitchFamily="49" charset="-122"/>
                        </a:rPr>
                        <a:t>    </a:t>
                      </a:r>
                      <a:endParaRPr kumimoji="0" lang="zh-CN" altLang="en-US" sz="2400" b="1" i="0" u="none" strike="noStrike" cap="none" normalizeH="0" baseline="0" dirty="0" smtClean="0">
                        <a:ln>
                          <a:noFill/>
                        </a:ln>
                        <a:solidFill>
                          <a:schemeClr val="tx1"/>
                        </a:solidFill>
                        <a:effectLst/>
                        <a:latin typeface="楷体_GB2312" pitchFamily="49" charset="-122"/>
                        <a:ea typeface="楷体_GB2312" pitchFamily="49" charset="-122"/>
                      </a:endParaRPr>
                    </a:p>
                  </a:txBody>
                  <a:tcPr anchor="ctr" horzOverflow="overflow">
                    <a:solidFill>
                      <a:schemeClr val="bg1"/>
                    </a:solidFill>
                  </a:tcPr>
                </a:tc>
              </a:tr>
            </a:tbl>
          </a:graphicData>
        </a:graphic>
      </p:graphicFrame>
      <p:graphicFrame>
        <p:nvGraphicFramePr>
          <p:cNvPr id="16" name="表格 15"/>
          <p:cNvGraphicFramePr>
            <a:graphicFrameLocks noGrp="1"/>
          </p:cNvGraphicFramePr>
          <p:nvPr>
            <p:extLst/>
          </p:nvPr>
        </p:nvGraphicFramePr>
        <p:xfrm>
          <a:off x="5449069" y="4509028"/>
          <a:ext cx="2953535" cy="432141"/>
        </p:xfrm>
        <a:graphic>
          <a:graphicData uri="http://schemas.openxmlformats.org/drawingml/2006/table">
            <a:tbl>
              <a:tblPr firstRow="1" bandRow="1">
                <a:effectLst>
                  <a:outerShdw blurRad="50800" dist="38100" dir="18900000" algn="bl" rotWithShape="0">
                    <a:prstClr val="black">
                      <a:alpha val="40000"/>
                    </a:prstClr>
                  </a:outerShdw>
                </a:effectLst>
                <a:tableStyleId>{21E4AEA4-8DFA-4A89-87EB-49C32662AFE0}</a:tableStyleId>
              </a:tblPr>
              <a:tblGrid>
                <a:gridCol w="965985"/>
                <a:gridCol w="965985"/>
                <a:gridCol w="1021565"/>
              </a:tblGrid>
              <a:tr h="432141">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u="none" strike="noStrike" cap="none" normalizeH="0" baseline="0" dirty="0" smtClean="0">
                          <a:ln>
                            <a:noFill/>
                          </a:ln>
                          <a:effectLst/>
                          <a:latin typeface="黑体" pitchFamily="2" charset="-122"/>
                          <a:ea typeface="黑体" pitchFamily="2" charset="-122"/>
                        </a:rPr>
                        <a:t>学号   </a:t>
                      </a:r>
                      <a:endParaRPr kumimoji="0" lang="zh-CN" altLang="en-US" sz="2000" b="1" i="0" u="none" strike="noStrike" cap="none" normalizeH="0" baseline="0" dirty="0" smtClean="0">
                        <a:ln>
                          <a:noFill/>
                        </a:ln>
                        <a:solidFill>
                          <a:schemeClr val="tx1"/>
                        </a:solidFill>
                        <a:effectLst/>
                        <a:latin typeface="黑体" pitchFamily="2" charset="-122"/>
                        <a:ea typeface="黑体" pitchFamily="2" charset="-122"/>
                      </a:endParaRPr>
                    </a:p>
                  </a:txBody>
                  <a:tcPr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lumMod val="75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u="none" strike="noStrike" cap="none" normalizeH="0" baseline="0" dirty="0" smtClean="0">
                          <a:ln>
                            <a:noFill/>
                          </a:ln>
                          <a:effectLst/>
                          <a:latin typeface="黑体" pitchFamily="2" charset="-122"/>
                          <a:ea typeface="黑体" pitchFamily="2" charset="-122"/>
                        </a:rPr>
                        <a:t>课程号   </a:t>
                      </a:r>
                      <a:endParaRPr kumimoji="0" lang="zh-CN" altLang="en-US" sz="2000" b="1" i="0" u="none" strike="noStrike" cap="none" normalizeH="0" baseline="0" dirty="0" smtClean="0">
                        <a:ln>
                          <a:noFill/>
                        </a:ln>
                        <a:solidFill>
                          <a:schemeClr val="tx1"/>
                        </a:solidFill>
                        <a:effectLst/>
                        <a:latin typeface="黑体" pitchFamily="2" charset="-122"/>
                        <a:ea typeface="黑体" pitchFamily="2" charset="-122"/>
                      </a:endParaRPr>
                    </a:p>
                  </a:txBody>
                  <a:tcPr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lumMod val="75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bg1"/>
                          </a:solidFill>
                          <a:effectLst/>
                          <a:latin typeface="黑体" pitchFamily="2" charset="-122"/>
                          <a:ea typeface="黑体" pitchFamily="2" charset="-122"/>
                        </a:rPr>
                        <a:t>成绩  </a:t>
                      </a:r>
                    </a:p>
                  </a:txBody>
                  <a:tcPr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lumMod val="75000"/>
                      </a:schemeClr>
                    </a:solidFill>
                  </a:tcPr>
                </a:tc>
              </a:tr>
            </a:tbl>
          </a:graphicData>
        </a:graphic>
      </p:graphicFrame>
      <p:graphicFrame>
        <p:nvGraphicFramePr>
          <p:cNvPr id="17" name="表格 16"/>
          <p:cNvGraphicFramePr>
            <a:graphicFrameLocks noGrp="1"/>
          </p:cNvGraphicFramePr>
          <p:nvPr>
            <p:extLst/>
          </p:nvPr>
        </p:nvGraphicFramePr>
        <p:xfrm>
          <a:off x="5447928" y="4941168"/>
          <a:ext cx="2953468" cy="396240"/>
        </p:xfrm>
        <a:graphic>
          <a:graphicData uri="http://schemas.openxmlformats.org/drawingml/2006/table">
            <a:tbl>
              <a:tblPr firstRow="1" bandRow="1">
                <a:effectLst>
                  <a:outerShdw blurRad="50800" dist="38100" algn="l" rotWithShape="0">
                    <a:prstClr val="black">
                      <a:alpha val="40000"/>
                    </a:prstClr>
                  </a:outerShdw>
                </a:effectLst>
                <a:tableStyleId>{616DA210-FB5B-4158-B5E0-FEB733F419BA}</a:tableStyleId>
              </a:tblPr>
              <a:tblGrid>
                <a:gridCol w="2953468"/>
              </a:tblGrid>
              <a:tr h="36004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       </a:t>
                      </a:r>
                      <a:endPar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endParaRPr>
                    </a:p>
                  </a:txBody>
                  <a:tcPr anchor="ctr" horzOverflow="overflow">
                    <a:solidFill>
                      <a:schemeClr val="bg1"/>
                    </a:solidFill>
                  </a:tcPr>
                </a:tc>
              </a:tr>
            </a:tbl>
          </a:graphicData>
        </a:graphic>
      </p:graphicFrame>
      <p:graphicFrame>
        <p:nvGraphicFramePr>
          <p:cNvPr id="18" name="表格 17"/>
          <p:cNvGraphicFramePr>
            <a:graphicFrameLocks noGrp="1"/>
          </p:cNvGraphicFramePr>
          <p:nvPr>
            <p:extLst/>
          </p:nvPr>
        </p:nvGraphicFramePr>
        <p:xfrm>
          <a:off x="2169759" y="5638760"/>
          <a:ext cx="4070256" cy="670560"/>
        </p:xfrm>
        <a:graphic>
          <a:graphicData uri="http://schemas.openxmlformats.org/drawingml/2006/table">
            <a:tbl>
              <a:tblPr firstRow="1" bandRow="1">
                <a:effectLst>
                  <a:outerShdw blurRad="50800" dist="38100" dir="18900000" algn="bl" rotWithShape="0">
                    <a:prstClr val="black">
                      <a:alpha val="40000"/>
                    </a:prstClr>
                  </a:outerShdw>
                </a:effectLst>
                <a:tableStyleId>{7E9639D4-E3E2-4D34-9284-5A2195B3D0D7}</a:tableStyleId>
              </a:tblPr>
              <a:tblGrid>
                <a:gridCol w="630371"/>
                <a:gridCol w="630371"/>
                <a:gridCol w="630371"/>
                <a:gridCol w="630371"/>
                <a:gridCol w="900700"/>
                <a:gridCol w="648072"/>
              </a:tblGrid>
              <a:tr h="276031">
                <a:tc>
                  <a:txBody>
                    <a:bodyPr/>
                    <a:lstStyle/>
                    <a:p>
                      <a:pPr algn="ctr"/>
                      <a:r>
                        <a:rPr lang="zh-CN" altLang="en-US" sz="1600" dirty="0" smtClean="0">
                          <a:latin typeface="黑体" pitchFamily="2" charset="-122"/>
                          <a:ea typeface="黑体" pitchFamily="2" charset="-122"/>
                        </a:rPr>
                        <a:t>学号     </a:t>
                      </a:r>
                      <a:endParaRPr lang="zh-CN" altLang="en-US" sz="1600" dirty="0">
                        <a:latin typeface="黑体" pitchFamily="2" charset="-122"/>
                        <a:ea typeface="黑体" pitchFamily="2" charset="-122"/>
                      </a:endParaRPr>
                    </a:p>
                  </a:txBody>
                  <a:tcPr>
                    <a:lnL w="19050" cap="flat" cmpd="sng" algn="ctr">
                      <a:solidFill>
                        <a:schemeClr val="tx1"/>
                      </a:solidFill>
                      <a:prstDash val="lgDash"/>
                      <a:round/>
                      <a:headEnd type="none" w="med" len="med"/>
                      <a:tailEnd type="none" w="med" len="med"/>
                    </a:lnL>
                    <a:lnR w="19050" cap="flat" cmpd="sng" algn="ctr">
                      <a:solidFill>
                        <a:schemeClr val="tx1"/>
                      </a:solidFill>
                      <a:prstDash val="lgDash"/>
                      <a:round/>
                      <a:headEnd type="none" w="med" len="med"/>
                      <a:tailEnd type="none" w="med" len="med"/>
                    </a:lnR>
                    <a:lnT w="19050" cap="flat" cmpd="sng" algn="ctr">
                      <a:solidFill>
                        <a:schemeClr val="tx1"/>
                      </a:solidFill>
                      <a:prstDash val="lgDash"/>
                      <a:round/>
                      <a:headEnd type="none" w="med" len="med"/>
                      <a:tailEnd type="none" w="med" len="med"/>
                    </a:lnT>
                    <a:lnB w="19050" cap="flat" cmpd="sng" algn="ctr">
                      <a:solidFill>
                        <a:schemeClr val="tx1"/>
                      </a:solidFill>
                      <a:prstDash val="lgDash"/>
                      <a:round/>
                      <a:headEnd type="none" w="med" len="med"/>
                      <a:tailEnd type="none" w="med" len="med"/>
                    </a:lnB>
                    <a:solidFill>
                      <a:schemeClr val="tx1">
                        <a:lumMod val="75000"/>
                        <a:lumOff val="25000"/>
                      </a:schemeClr>
                    </a:solidFill>
                  </a:tcPr>
                </a:tc>
                <a:tc>
                  <a:txBody>
                    <a:bodyPr/>
                    <a:lstStyle/>
                    <a:p>
                      <a:pPr algn="ctr"/>
                      <a:r>
                        <a:rPr lang="zh-CN" altLang="en-US" sz="1600" dirty="0" smtClean="0">
                          <a:latin typeface="黑体" pitchFamily="2" charset="-122"/>
                          <a:ea typeface="黑体" pitchFamily="2" charset="-122"/>
                        </a:rPr>
                        <a:t>姓名     </a:t>
                      </a:r>
                      <a:endParaRPr lang="zh-CN" altLang="en-US" sz="1600" dirty="0">
                        <a:latin typeface="黑体" pitchFamily="2" charset="-122"/>
                        <a:ea typeface="黑体" pitchFamily="2" charset="-122"/>
                      </a:endParaRPr>
                    </a:p>
                  </a:txBody>
                  <a:tcPr>
                    <a:lnL w="19050" cap="flat" cmpd="sng" algn="ctr">
                      <a:solidFill>
                        <a:schemeClr val="tx1"/>
                      </a:solidFill>
                      <a:prstDash val="lgDash"/>
                      <a:round/>
                      <a:headEnd type="none" w="med" len="med"/>
                      <a:tailEnd type="none" w="med" len="med"/>
                    </a:lnL>
                    <a:lnR w="19050" cap="flat" cmpd="sng" algn="ctr">
                      <a:solidFill>
                        <a:schemeClr val="tx1"/>
                      </a:solidFill>
                      <a:prstDash val="lgDash"/>
                      <a:round/>
                      <a:headEnd type="none" w="med" len="med"/>
                      <a:tailEnd type="none" w="med" len="med"/>
                    </a:lnR>
                    <a:lnT w="19050" cap="flat" cmpd="sng" algn="ctr">
                      <a:solidFill>
                        <a:schemeClr val="tx1"/>
                      </a:solidFill>
                      <a:prstDash val="lgDash"/>
                      <a:round/>
                      <a:headEnd type="none" w="med" len="med"/>
                      <a:tailEnd type="none" w="med" len="med"/>
                    </a:lnT>
                    <a:lnB w="19050" cap="flat" cmpd="sng" algn="ctr">
                      <a:solidFill>
                        <a:schemeClr val="tx1"/>
                      </a:solidFill>
                      <a:prstDash val="lgDash"/>
                      <a:round/>
                      <a:headEnd type="none" w="med" len="med"/>
                      <a:tailEnd type="none" w="med" len="med"/>
                    </a:lnB>
                    <a:solidFill>
                      <a:schemeClr val="tx1">
                        <a:lumMod val="75000"/>
                        <a:lumOff val="25000"/>
                      </a:schemeClr>
                    </a:solidFill>
                  </a:tcPr>
                </a:tc>
                <a:tc>
                  <a:txBody>
                    <a:bodyPr/>
                    <a:lstStyle/>
                    <a:p>
                      <a:pPr algn="ctr"/>
                      <a:r>
                        <a:rPr lang="zh-CN" altLang="en-US" sz="1600" dirty="0" smtClean="0">
                          <a:latin typeface="黑体" pitchFamily="2" charset="-122"/>
                          <a:ea typeface="黑体" pitchFamily="2" charset="-122"/>
                        </a:rPr>
                        <a:t>系别     </a:t>
                      </a:r>
                      <a:endParaRPr lang="zh-CN" altLang="en-US" sz="1600" dirty="0">
                        <a:latin typeface="黑体" pitchFamily="2" charset="-122"/>
                        <a:ea typeface="黑体" pitchFamily="2" charset="-122"/>
                      </a:endParaRPr>
                    </a:p>
                  </a:txBody>
                  <a:tcPr>
                    <a:lnL w="19050" cap="flat" cmpd="sng" algn="ctr">
                      <a:solidFill>
                        <a:schemeClr val="tx1"/>
                      </a:solidFill>
                      <a:prstDash val="lgDash"/>
                      <a:round/>
                      <a:headEnd type="none" w="med" len="med"/>
                      <a:tailEnd type="none" w="med" len="med"/>
                    </a:lnL>
                    <a:lnR w="19050" cap="flat" cmpd="sng" algn="ctr">
                      <a:solidFill>
                        <a:schemeClr val="tx1"/>
                      </a:solidFill>
                      <a:prstDash val="lgDash"/>
                      <a:round/>
                      <a:headEnd type="none" w="med" len="med"/>
                      <a:tailEnd type="none" w="med" len="med"/>
                    </a:lnR>
                    <a:lnT w="19050" cap="flat" cmpd="sng" algn="ctr">
                      <a:solidFill>
                        <a:schemeClr val="tx1"/>
                      </a:solidFill>
                      <a:prstDash val="lgDash"/>
                      <a:round/>
                      <a:headEnd type="none" w="med" len="med"/>
                      <a:tailEnd type="none" w="med" len="med"/>
                    </a:lnT>
                    <a:lnB w="19050" cap="flat" cmpd="sng" algn="ctr">
                      <a:solidFill>
                        <a:schemeClr val="tx1"/>
                      </a:solidFill>
                      <a:prstDash val="lgDash"/>
                      <a:round/>
                      <a:headEnd type="none" w="med" len="med"/>
                      <a:tailEnd type="none" w="med" len="med"/>
                    </a:lnB>
                    <a:solidFill>
                      <a:schemeClr val="tx1">
                        <a:lumMod val="75000"/>
                        <a:lumOff val="25000"/>
                      </a:schemeClr>
                    </a:solidFill>
                  </a:tcPr>
                </a:tc>
                <a:tc>
                  <a:txBody>
                    <a:bodyPr/>
                    <a:lstStyle/>
                    <a:p>
                      <a:pPr algn="ctr"/>
                      <a:r>
                        <a:rPr lang="zh-CN" altLang="en-US" sz="1600" dirty="0" smtClean="0">
                          <a:latin typeface="黑体" pitchFamily="2" charset="-122"/>
                          <a:ea typeface="黑体" pitchFamily="2" charset="-122"/>
                        </a:rPr>
                        <a:t>学号     </a:t>
                      </a:r>
                      <a:endParaRPr lang="zh-CN" altLang="en-US" sz="1600" dirty="0">
                        <a:latin typeface="黑体" pitchFamily="2" charset="-122"/>
                        <a:ea typeface="黑体" pitchFamily="2" charset="-122"/>
                      </a:endParaRPr>
                    </a:p>
                  </a:txBody>
                  <a:tcPr>
                    <a:lnL w="19050" cap="flat" cmpd="sng" algn="ctr">
                      <a:solidFill>
                        <a:schemeClr val="tx1"/>
                      </a:solidFill>
                      <a:prstDash val="lgDash"/>
                      <a:round/>
                      <a:headEnd type="none" w="med" len="med"/>
                      <a:tailEnd type="none" w="med" len="med"/>
                    </a:lnL>
                    <a:lnR w="19050" cap="flat" cmpd="sng" algn="ctr">
                      <a:solidFill>
                        <a:schemeClr val="tx1"/>
                      </a:solidFill>
                      <a:prstDash val="lgDash"/>
                      <a:round/>
                      <a:headEnd type="none" w="med" len="med"/>
                      <a:tailEnd type="none" w="med" len="med"/>
                    </a:lnR>
                    <a:lnT w="19050" cap="flat" cmpd="sng" algn="ctr">
                      <a:solidFill>
                        <a:schemeClr val="tx1"/>
                      </a:solidFill>
                      <a:prstDash val="lgDash"/>
                      <a:round/>
                      <a:headEnd type="none" w="med" len="med"/>
                      <a:tailEnd type="none" w="med" len="med"/>
                    </a:lnT>
                    <a:lnB w="19050" cap="flat" cmpd="sng" algn="ctr">
                      <a:solidFill>
                        <a:schemeClr val="tx1"/>
                      </a:solidFill>
                      <a:prstDash val="lgDash"/>
                      <a:round/>
                      <a:headEnd type="none" w="med" len="med"/>
                      <a:tailEnd type="none" w="med" len="med"/>
                    </a:lnB>
                    <a:solidFill>
                      <a:schemeClr val="tx1">
                        <a:lumMod val="75000"/>
                        <a:lumOff val="25000"/>
                      </a:schemeClr>
                    </a:solidFill>
                  </a:tcPr>
                </a:tc>
                <a:tc>
                  <a:txBody>
                    <a:bodyPr/>
                    <a:lstStyle/>
                    <a:p>
                      <a:pPr algn="ctr"/>
                      <a:r>
                        <a:rPr lang="zh-CN" altLang="en-US" sz="1600" dirty="0" smtClean="0">
                          <a:latin typeface="黑体" pitchFamily="2" charset="-122"/>
                          <a:ea typeface="黑体" pitchFamily="2" charset="-122"/>
                        </a:rPr>
                        <a:t>课程号     </a:t>
                      </a:r>
                      <a:endParaRPr lang="zh-CN" altLang="en-US" sz="1600" dirty="0">
                        <a:latin typeface="黑体" pitchFamily="2" charset="-122"/>
                        <a:ea typeface="黑体" pitchFamily="2" charset="-122"/>
                      </a:endParaRPr>
                    </a:p>
                  </a:txBody>
                  <a:tcPr>
                    <a:lnL w="19050" cap="flat" cmpd="sng" algn="ctr">
                      <a:solidFill>
                        <a:schemeClr val="tx1"/>
                      </a:solidFill>
                      <a:prstDash val="lgDash"/>
                      <a:round/>
                      <a:headEnd type="none" w="med" len="med"/>
                      <a:tailEnd type="none" w="med" len="med"/>
                    </a:lnL>
                    <a:lnR w="19050" cap="flat" cmpd="sng" algn="ctr">
                      <a:solidFill>
                        <a:schemeClr val="tx1"/>
                      </a:solidFill>
                      <a:prstDash val="lgDash"/>
                      <a:round/>
                      <a:headEnd type="none" w="med" len="med"/>
                      <a:tailEnd type="none" w="med" len="med"/>
                    </a:lnR>
                    <a:lnT w="19050" cap="flat" cmpd="sng" algn="ctr">
                      <a:solidFill>
                        <a:schemeClr val="tx1"/>
                      </a:solidFill>
                      <a:prstDash val="lgDash"/>
                      <a:round/>
                      <a:headEnd type="none" w="med" len="med"/>
                      <a:tailEnd type="none" w="med" len="med"/>
                    </a:lnT>
                    <a:lnB w="19050" cap="flat" cmpd="sng" algn="ctr">
                      <a:solidFill>
                        <a:schemeClr val="tx1"/>
                      </a:solidFill>
                      <a:prstDash val="lgDash"/>
                      <a:round/>
                      <a:headEnd type="none" w="med" len="med"/>
                      <a:tailEnd type="none" w="med" len="med"/>
                    </a:lnB>
                    <a:solidFill>
                      <a:schemeClr val="tx1">
                        <a:lumMod val="75000"/>
                        <a:lumOff val="25000"/>
                      </a:schemeClr>
                    </a:solidFill>
                  </a:tcPr>
                </a:tc>
                <a:tc>
                  <a:txBody>
                    <a:bodyPr/>
                    <a:lstStyle/>
                    <a:p>
                      <a:pPr algn="ctr"/>
                      <a:r>
                        <a:rPr lang="zh-CN" altLang="en-US" sz="1600" dirty="0" smtClean="0">
                          <a:latin typeface="黑体" pitchFamily="2" charset="-122"/>
                          <a:ea typeface="黑体" pitchFamily="2" charset="-122"/>
                        </a:rPr>
                        <a:t>成绩      </a:t>
                      </a:r>
                      <a:endParaRPr lang="zh-CN" altLang="en-US" sz="1600" dirty="0">
                        <a:latin typeface="黑体" pitchFamily="2" charset="-122"/>
                        <a:ea typeface="黑体" pitchFamily="2" charset="-122"/>
                      </a:endParaRPr>
                    </a:p>
                  </a:txBody>
                  <a:tcPr>
                    <a:lnL w="19050" cap="flat" cmpd="sng" algn="ctr">
                      <a:solidFill>
                        <a:schemeClr val="tx1"/>
                      </a:solidFill>
                      <a:prstDash val="lgDash"/>
                      <a:round/>
                      <a:headEnd type="none" w="med" len="med"/>
                      <a:tailEnd type="none" w="med" len="med"/>
                    </a:lnL>
                    <a:lnR w="19050" cap="flat" cmpd="sng" algn="ctr">
                      <a:solidFill>
                        <a:schemeClr val="tx1"/>
                      </a:solidFill>
                      <a:prstDash val="lgDash"/>
                      <a:round/>
                      <a:headEnd type="none" w="med" len="med"/>
                      <a:tailEnd type="none" w="med" len="med"/>
                    </a:lnR>
                    <a:lnT w="19050" cap="flat" cmpd="sng" algn="ctr">
                      <a:solidFill>
                        <a:schemeClr val="tx1"/>
                      </a:solidFill>
                      <a:prstDash val="lgDash"/>
                      <a:round/>
                      <a:headEnd type="none" w="med" len="med"/>
                      <a:tailEnd type="none" w="med" len="med"/>
                    </a:lnT>
                    <a:lnB w="19050" cap="flat" cmpd="sng" algn="ctr">
                      <a:solidFill>
                        <a:schemeClr val="tx1"/>
                      </a:solidFill>
                      <a:prstDash val="lgDash"/>
                      <a:round/>
                      <a:headEnd type="none" w="med" len="med"/>
                      <a:tailEnd type="none" w="med" len="med"/>
                    </a:lnB>
                    <a:solidFill>
                      <a:schemeClr val="tx1">
                        <a:lumMod val="75000"/>
                        <a:lumOff val="25000"/>
                      </a:schemeClr>
                    </a:solidFill>
                  </a:tcPr>
                </a:tc>
              </a:tr>
              <a:tr h="156017">
                <a:tc gridSpan="6">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黑体" pitchFamily="2" charset="-122"/>
                          <a:ea typeface="黑体" pitchFamily="2" charset="-122"/>
                          <a:cs typeface="Arial" pitchFamily="34" charset="0"/>
                        </a:rPr>
                        <a:t>……</a:t>
                      </a:r>
                      <a:endParaRPr kumimoji="0" lang="zh-CN" altLang="en-US" sz="1600" b="1" i="0" u="none" strike="noStrike" cap="none" normalizeH="0" baseline="0" dirty="0" smtClean="0">
                        <a:ln>
                          <a:noFill/>
                        </a:ln>
                        <a:solidFill>
                          <a:schemeClr val="tx1"/>
                        </a:solidFill>
                        <a:effectLst/>
                        <a:latin typeface="黑体" pitchFamily="2" charset="-122"/>
                        <a:ea typeface="黑体" pitchFamily="2" charset="-122"/>
                        <a:cs typeface="Arial" pitchFamily="34" charset="0"/>
                      </a:endParaRPr>
                    </a:p>
                  </a:txBody>
                  <a:tcPr anchor="ctr" horzOverflow="overflow">
                    <a:lnL w="19050" cap="flat" cmpd="sng" algn="ctr">
                      <a:solidFill>
                        <a:schemeClr val="tx1"/>
                      </a:solidFill>
                      <a:prstDash val="lgDash"/>
                      <a:round/>
                      <a:headEnd type="none" w="med" len="med"/>
                      <a:tailEnd type="none" w="med" len="med"/>
                    </a:lnL>
                    <a:lnR w="19050" cap="flat" cmpd="sng" algn="ctr">
                      <a:solidFill>
                        <a:schemeClr val="tx1"/>
                      </a:solidFill>
                      <a:prstDash val="lgDash"/>
                      <a:round/>
                      <a:headEnd type="none" w="med" len="med"/>
                      <a:tailEnd type="none" w="med" len="med"/>
                    </a:lnR>
                    <a:lnT w="19050" cap="flat" cmpd="sng" algn="ctr">
                      <a:solidFill>
                        <a:schemeClr val="tx1"/>
                      </a:solidFill>
                      <a:prstDash val="lgDash"/>
                      <a:round/>
                      <a:headEnd type="none" w="med" len="med"/>
                      <a:tailEnd type="none" w="med" len="med"/>
                    </a:lnT>
                    <a:lnB w="19050" cap="flat" cmpd="sng" algn="ctr">
                      <a:solidFill>
                        <a:schemeClr val="tx1"/>
                      </a:solidFill>
                      <a:prstDash val="lgDash"/>
                      <a:round/>
                      <a:headEnd type="none" w="med" len="med"/>
                      <a:tailEnd type="none" w="med" len="med"/>
                    </a:lnB>
                    <a:solidFill>
                      <a:schemeClr val="bg1"/>
                    </a:solidFill>
                  </a:tcPr>
                </a:tc>
                <a:tc hMerge="1">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zh-CN" altLang="en-US" sz="2000" b="1" i="0" u="none" strike="noStrike" cap="none" normalizeH="0" baseline="0" dirty="0" smtClean="0">
                        <a:ln>
                          <a:noFill/>
                        </a:ln>
                        <a:solidFill>
                          <a:schemeClr val="tx1"/>
                        </a:solidFill>
                        <a:effectLst/>
                        <a:latin typeface="楷体_GB2312" pitchFamily="49" charset="-122"/>
                        <a:ea typeface="楷体_GB2312" pitchFamily="49" charset="-122"/>
                      </a:endParaRPr>
                    </a:p>
                  </a:txBody>
                  <a:tcPr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zh-CN" altLang="en-US" sz="2000" b="1" i="0" u="none" strike="noStrike" cap="none" normalizeH="0" baseline="0" dirty="0" smtClean="0">
                        <a:ln>
                          <a:noFill/>
                        </a:ln>
                        <a:solidFill>
                          <a:schemeClr val="tx1"/>
                        </a:solidFill>
                        <a:effectLst/>
                        <a:latin typeface="楷体_GB2312" pitchFamily="49" charset="-122"/>
                        <a:ea typeface="楷体_GB2312" pitchFamily="49" charset="-122"/>
                      </a:endParaRPr>
                    </a:p>
                  </a:txBody>
                  <a:tcPr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altLang="zh-CN" sz="20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endParaRPr>
                    </a:p>
                  </a:txBody>
                  <a:tcPr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endParaRPr>
                    </a:p>
                  </a:txBody>
                  <a:tcPr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endParaRPr>
                    </a:p>
                  </a:txBody>
                  <a:tcPr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r>
            </a:tbl>
          </a:graphicData>
        </a:graphic>
      </p:graphicFrame>
      <p:sp>
        <p:nvSpPr>
          <p:cNvPr id="19" name="TextBox 18"/>
          <p:cNvSpPr txBox="1"/>
          <p:nvPr/>
        </p:nvSpPr>
        <p:spPr>
          <a:xfrm>
            <a:off x="1703515" y="4509121"/>
            <a:ext cx="492443" cy="1241687"/>
          </a:xfrm>
          <a:prstGeom prst="rect">
            <a:avLst/>
          </a:prstGeom>
          <a:noFill/>
        </p:spPr>
        <p:txBody>
          <a:bodyPr vert="eaVert" wrap="none" rtlCol="0">
            <a:spAutoFit/>
          </a:bodyPr>
          <a:lstStyle/>
          <a:p>
            <a:r>
              <a:rPr lang="zh-CN" altLang="en-US" sz="2000" b="1" dirty="0">
                <a:solidFill>
                  <a:srgbClr val="C00000"/>
                </a:solidFill>
                <a:latin typeface="黑体" pitchFamily="2" charset="-122"/>
                <a:ea typeface="黑体" pitchFamily="2" charset="-122"/>
              </a:rPr>
              <a:t>学生表   </a:t>
            </a:r>
          </a:p>
        </p:txBody>
      </p:sp>
      <p:sp>
        <p:nvSpPr>
          <p:cNvPr id="20" name="TextBox 19"/>
          <p:cNvSpPr txBox="1"/>
          <p:nvPr/>
        </p:nvSpPr>
        <p:spPr>
          <a:xfrm>
            <a:off x="8400259" y="4491570"/>
            <a:ext cx="492443" cy="1241687"/>
          </a:xfrm>
          <a:prstGeom prst="rect">
            <a:avLst/>
          </a:prstGeom>
          <a:noFill/>
        </p:spPr>
        <p:txBody>
          <a:bodyPr vert="eaVert" wrap="none" rtlCol="0">
            <a:spAutoFit/>
          </a:bodyPr>
          <a:lstStyle/>
          <a:p>
            <a:r>
              <a:rPr lang="zh-CN" altLang="en-US" sz="2000" b="1" dirty="0">
                <a:solidFill>
                  <a:srgbClr val="C00000"/>
                </a:solidFill>
                <a:latin typeface="黑体" pitchFamily="2" charset="-122"/>
                <a:ea typeface="黑体" pitchFamily="2" charset="-122"/>
              </a:rPr>
              <a:t>成绩表   </a:t>
            </a:r>
          </a:p>
        </p:txBody>
      </p:sp>
      <p:sp>
        <p:nvSpPr>
          <p:cNvPr id="21" name="虚尾箭头 20"/>
          <p:cNvSpPr/>
          <p:nvPr/>
        </p:nvSpPr>
        <p:spPr>
          <a:xfrm rot="5400000">
            <a:off x="3231641" y="5173156"/>
            <a:ext cx="493224" cy="482966"/>
          </a:xfrm>
          <a:prstGeom prst="stripedRightArrow">
            <a:avLst/>
          </a:prstGeom>
          <a:solidFill>
            <a:schemeClr val="accent1">
              <a:lumMod val="40000"/>
              <a:lumOff val="60000"/>
            </a:schemeClr>
          </a:solidFill>
          <a:effectLst>
            <a:glow rad="101600">
              <a:schemeClr val="accent1">
                <a:satMod val="175000"/>
                <a:alpha val="40000"/>
              </a:scheme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2" name="虚尾箭头 21"/>
          <p:cNvSpPr/>
          <p:nvPr/>
        </p:nvSpPr>
        <p:spPr>
          <a:xfrm rot="16200000" flipH="1">
            <a:off x="5633376" y="5198599"/>
            <a:ext cx="493226" cy="576089"/>
          </a:xfrm>
          <a:prstGeom prst="stripedRightArrow">
            <a:avLst/>
          </a:prstGeom>
          <a:solidFill>
            <a:schemeClr val="accent1">
              <a:lumMod val="40000"/>
              <a:lumOff val="60000"/>
            </a:schemeClr>
          </a:solidFill>
          <a:effectLst>
            <a:glow rad="101600">
              <a:schemeClr val="accent1">
                <a:satMod val="175000"/>
                <a:alpha val="40000"/>
              </a:scheme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3" name="Text Box 19"/>
          <p:cNvSpPr txBox="1">
            <a:spLocks noChangeArrowheads="1"/>
          </p:cNvSpPr>
          <p:nvPr/>
        </p:nvSpPr>
        <p:spPr bwMode="auto">
          <a:xfrm>
            <a:off x="2567609" y="3586087"/>
            <a:ext cx="6351419" cy="523220"/>
          </a:xfrm>
          <a:prstGeom prst="rect">
            <a:avLst/>
          </a:prstGeom>
          <a:noFill/>
          <a:ln w="9525">
            <a:noFill/>
            <a:miter lim="800000"/>
            <a:headEnd/>
            <a:tailEnd/>
          </a:ln>
          <a:effectLst/>
        </p:spPr>
        <p:txBody>
          <a:bodyPr wrap="none">
            <a:spAutoFit/>
          </a:bodyPr>
          <a:lstStyle/>
          <a:p>
            <a:r>
              <a:rPr kumimoji="1" lang="en-US" altLang="zh-CN" sz="2800" b="1" dirty="0">
                <a:solidFill>
                  <a:srgbClr val="0000FF"/>
                </a:solidFill>
                <a:latin typeface="Arial" pitchFamily="34" charset="0"/>
                <a:ea typeface="楷体_GB2312" pitchFamily="49" charset="-122"/>
                <a:cs typeface="Arial" pitchFamily="34" charset="0"/>
              </a:rPr>
              <a:t>WHERE</a:t>
            </a:r>
            <a:r>
              <a:rPr lang="en-US" altLang="en-US" sz="2800" dirty="0">
                <a:latin typeface="楷体_GB2312" pitchFamily="49" charset="-122"/>
                <a:ea typeface="楷体_GB2312" pitchFamily="49" charset="-122"/>
              </a:rPr>
              <a:t> </a:t>
            </a:r>
            <a:r>
              <a:rPr lang="en-US" altLang="en-US" sz="2800" b="1" dirty="0" err="1">
                <a:solidFill>
                  <a:srgbClr val="0000FF"/>
                </a:solidFill>
                <a:latin typeface="Arial" pitchFamily="34" charset="0"/>
                <a:ea typeface="楷体_GB2312" pitchFamily="49" charset="-122"/>
                <a:cs typeface="Arial" pitchFamily="34" charset="0"/>
              </a:rPr>
              <a:t>学生表.学号</a:t>
            </a:r>
            <a:r>
              <a:rPr lang="en-US" altLang="en-US" sz="2800" b="1" dirty="0">
                <a:solidFill>
                  <a:srgbClr val="0000FF"/>
                </a:solidFill>
                <a:latin typeface="Arial" pitchFamily="34" charset="0"/>
                <a:ea typeface="楷体_GB2312" pitchFamily="49" charset="-122"/>
                <a:cs typeface="Arial" pitchFamily="34" charset="0"/>
              </a:rPr>
              <a:t>=</a:t>
            </a:r>
            <a:r>
              <a:rPr lang="en-US" altLang="en-US" sz="2800" b="1" dirty="0" err="1">
                <a:solidFill>
                  <a:srgbClr val="0000FF"/>
                </a:solidFill>
                <a:latin typeface="Arial" pitchFamily="34" charset="0"/>
                <a:ea typeface="楷体_GB2312" pitchFamily="49" charset="-122"/>
                <a:cs typeface="Arial" pitchFamily="34" charset="0"/>
              </a:rPr>
              <a:t>成绩表.学号</a:t>
            </a:r>
            <a:r>
              <a:rPr lang="en-US" altLang="en-US" sz="2800" b="1" dirty="0">
                <a:solidFill>
                  <a:srgbClr val="0000FF"/>
                </a:solidFill>
                <a:latin typeface="Arial" pitchFamily="34" charset="0"/>
                <a:ea typeface="楷体_GB2312" pitchFamily="49" charset="-122"/>
                <a:cs typeface="Arial" pitchFamily="34" charset="0"/>
              </a:rPr>
              <a:t>      </a:t>
            </a:r>
            <a:endParaRPr lang="zh-CN" altLang="en-US" sz="2800" b="1" dirty="0">
              <a:solidFill>
                <a:srgbClr val="0000FF"/>
              </a:solidFill>
              <a:latin typeface="Arial" pitchFamily="34" charset="0"/>
              <a:ea typeface="楷体_GB2312" pitchFamily="49" charset="-122"/>
              <a:cs typeface="Arial" pitchFamily="34" charset="0"/>
            </a:endParaRPr>
          </a:p>
        </p:txBody>
      </p:sp>
      <p:sp>
        <p:nvSpPr>
          <p:cNvPr id="25" name="虚尾箭头 24"/>
          <p:cNvSpPr/>
          <p:nvPr/>
        </p:nvSpPr>
        <p:spPr>
          <a:xfrm rot="10800000" flipH="1">
            <a:off x="6168034" y="5759353"/>
            <a:ext cx="1008087" cy="549966"/>
          </a:xfrm>
          <a:prstGeom prst="stripedRightArrow">
            <a:avLst/>
          </a:prstGeom>
          <a:solidFill>
            <a:schemeClr val="accent1">
              <a:lumMod val="40000"/>
              <a:lumOff val="60000"/>
            </a:schemeClr>
          </a:solidFill>
          <a:effectLst>
            <a:glow rad="101600">
              <a:schemeClr val="accent1">
                <a:satMod val="175000"/>
                <a:alpha val="40000"/>
              </a:scheme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graphicFrame>
        <p:nvGraphicFramePr>
          <p:cNvPr id="26" name="表格 25"/>
          <p:cNvGraphicFramePr>
            <a:graphicFrameLocks noGrp="1"/>
          </p:cNvGraphicFramePr>
          <p:nvPr>
            <p:extLst/>
          </p:nvPr>
        </p:nvGraphicFramePr>
        <p:xfrm>
          <a:off x="7176120" y="5638760"/>
          <a:ext cx="2809514" cy="670560"/>
        </p:xfrm>
        <a:graphic>
          <a:graphicData uri="http://schemas.openxmlformats.org/drawingml/2006/table">
            <a:tbl>
              <a:tblPr firstRow="1" bandRow="1">
                <a:effectLst>
                  <a:outerShdw blurRad="50800" dist="38100" dir="18900000" algn="bl" rotWithShape="0">
                    <a:prstClr val="black">
                      <a:alpha val="40000"/>
                    </a:prstClr>
                  </a:outerShdw>
                </a:effectLst>
                <a:tableStyleId>{7E9639D4-E3E2-4D34-9284-5A2195B3D0D7}</a:tableStyleId>
              </a:tblPr>
              <a:tblGrid>
                <a:gridCol w="630371"/>
                <a:gridCol w="630371"/>
                <a:gridCol w="900700"/>
                <a:gridCol w="648072"/>
              </a:tblGrid>
              <a:tr h="276031">
                <a:tc>
                  <a:txBody>
                    <a:bodyPr/>
                    <a:lstStyle/>
                    <a:p>
                      <a:pPr algn="ctr"/>
                      <a:r>
                        <a:rPr lang="zh-CN" altLang="en-US" sz="1600" dirty="0" smtClean="0">
                          <a:latin typeface="黑体" pitchFamily="2" charset="-122"/>
                          <a:ea typeface="黑体" pitchFamily="2" charset="-122"/>
                        </a:rPr>
                        <a:t>学号     </a:t>
                      </a:r>
                      <a:endParaRPr lang="zh-CN" altLang="en-US" sz="1600" dirty="0">
                        <a:latin typeface="黑体" pitchFamily="2" charset="-122"/>
                        <a:ea typeface="黑体" pitchFamily="2" charset="-122"/>
                      </a:endParaRPr>
                    </a:p>
                  </a:txBody>
                  <a:tcPr>
                    <a:lnL w="19050" cap="flat" cmpd="sng" algn="ctr">
                      <a:solidFill>
                        <a:schemeClr val="tx1"/>
                      </a:solidFill>
                      <a:prstDash val="lgDash"/>
                      <a:round/>
                      <a:headEnd type="none" w="med" len="med"/>
                      <a:tailEnd type="none" w="med" len="med"/>
                    </a:lnL>
                    <a:lnR w="19050" cap="flat" cmpd="sng" algn="ctr">
                      <a:solidFill>
                        <a:schemeClr val="tx1"/>
                      </a:solidFill>
                      <a:prstDash val="lgDash"/>
                      <a:round/>
                      <a:headEnd type="none" w="med" len="med"/>
                      <a:tailEnd type="none" w="med" len="med"/>
                    </a:lnR>
                    <a:lnT w="19050" cap="flat" cmpd="sng" algn="ctr">
                      <a:solidFill>
                        <a:schemeClr val="tx1"/>
                      </a:solidFill>
                      <a:prstDash val="lgDash"/>
                      <a:round/>
                      <a:headEnd type="none" w="med" len="med"/>
                      <a:tailEnd type="none" w="med" len="med"/>
                    </a:lnT>
                    <a:lnB w="19050" cap="flat" cmpd="sng" algn="ctr">
                      <a:solidFill>
                        <a:schemeClr val="tx1"/>
                      </a:solidFill>
                      <a:prstDash val="lgDash"/>
                      <a:round/>
                      <a:headEnd type="none" w="med" len="med"/>
                      <a:tailEnd type="none" w="med" len="med"/>
                    </a:lnB>
                    <a:solidFill>
                      <a:schemeClr val="accent6">
                        <a:lumMod val="75000"/>
                      </a:schemeClr>
                    </a:solidFill>
                  </a:tcPr>
                </a:tc>
                <a:tc>
                  <a:txBody>
                    <a:bodyPr/>
                    <a:lstStyle/>
                    <a:p>
                      <a:pPr algn="ctr"/>
                      <a:r>
                        <a:rPr lang="zh-CN" altLang="en-US" sz="1600" dirty="0" smtClean="0">
                          <a:latin typeface="黑体" pitchFamily="2" charset="-122"/>
                          <a:ea typeface="黑体" pitchFamily="2" charset="-122"/>
                        </a:rPr>
                        <a:t>姓名     </a:t>
                      </a:r>
                      <a:endParaRPr lang="zh-CN" altLang="en-US" sz="1600" dirty="0">
                        <a:latin typeface="黑体" pitchFamily="2" charset="-122"/>
                        <a:ea typeface="黑体" pitchFamily="2" charset="-122"/>
                      </a:endParaRPr>
                    </a:p>
                  </a:txBody>
                  <a:tcPr>
                    <a:lnL w="19050" cap="flat" cmpd="sng" algn="ctr">
                      <a:solidFill>
                        <a:schemeClr val="tx1"/>
                      </a:solidFill>
                      <a:prstDash val="lgDash"/>
                      <a:round/>
                      <a:headEnd type="none" w="med" len="med"/>
                      <a:tailEnd type="none" w="med" len="med"/>
                    </a:lnL>
                    <a:lnR w="19050" cap="flat" cmpd="sng" algn="ctr">
                      <a:solidFill>
                        <a:schemeClr val="tx1"/>
                      </a:solidFill>
                      <a:prstDash val="lgDash"/>
                      <a:round/>
                      <a:headEnd type="none" w="med" len="med"/>
                      <a:tailEnd type="none" w="med" len="med"/>
                    </a:lnR>
                    <a:lnT w="19050" cap="flat" cmpd="sng" algn="ctr">
                      <a:solidFill>
                        <a:schemeClr val="tx1"/>
                      </a:solidFill>
                      <a:prstDash val="lgDash"/>
                      <a:round/>
                      <a:headEnd type="none" w="med" len="med"/>
                      <a:tailEnd type="none" w="med" len="med"/>
                    </a:lnT>
                    <a:lnB w="19050" cap="flat" cmpd="sng" algn="ctr">
                      <a:solidFill>
                        <a:schemeClr val="tx1"/>
                      </a:solidFill>
                      <a:prstDash val="lgDash"/>
                      <a:round/>
                      <a:headEnd type="none" w="med" len="med"/>
                      <a:tailEnd type="none" w="med" len="med"/>
                    </a:lnB>
                    <a:solidFill>
                      <a:schemeClr val="accent6">
                        <a:lumMod val="75000"/>
                      </a:schemeClr>
                    </a:solidFill>
                  </a:tcPr>
                </a:tc>
                <a:tc>
                  <a:txBody>
                    <a:bodyPr/>
                    <a:lstStyle/>
                    <a:p>
                      <a:pPr algn="ctr"/>
                      <a:r>
                        <a:rPr lang="zh-CN" altLang="en-US" sz="1600" dirty="0" smtClean="0">
                          <a:latin typeface="黑体" pitchFamily="2" charset="-122"/>
                          <a:ea typeface="黑体" pitchFamily="2" charset="-122"/>
                        </a:rPr>
                        <a:t>课程号     </a:t>
                      </a:r>
                      <a:endParaRPr lang="zh-CN" altLang="en-US" sz="1600" dirty="0">
                        <a:latin typeface="黑体" pitchFamily="2" charset="-122"/>
                        <a:ea typeface="黑体" pitchFamily="2" charset="-122"/>
                      </a:endParaRPr>
                    </a:p>
                  </a:txBody>
                  <a:tcPr>
                    <a:lnL w="19050" cap="flat" cmpd="sng" algn="ctr">
                      <a:solidFill>
                        <a:schemeClr val="tx1"/>
                      </a:solidFill>
                      <a:prstDash val="lgDash"/>
                      <a:round/>
                      <a:headEnd type="none" w="med" len="med"/>
                      <a:tailEnd type="none" w="med" len="med"/>
                    </a:lnL>
                    <a:lnR w="19050" cap="flat" cmpd="sng" algn="ctr">
                      <a:solidFill>
                        <a:schemeClr val="tx1"/>
                      </a:solidFill>
                      <a:prstDash val="lgDash"/>
                      <a:round/>
                      <a:headEnd type="none" w="med" len="med"/>
                      <a:tailEnd type="none" w="med" len="med"/>
                    </a:lnR>
                    <a:lnT w="19050" cap="flat" cmpd="sng" algn="ctr">
                      <a:solidFill>
                        <a:schemeClr val="tx1"/>
                      </a:solidFill>
                      <a:prstDash val="lgDash"/>
                      <a:round/>
                      <a:headEnd type="none" w="med" len="med"/>
                      <a:tailEnd type="none" w="med" len="med"/>
                    </a:lnT>
                    <a:lnB w="19050" cap="flat" cmpd="sng" algn="ctr">
                      <a:solidFill>
                        <a:schemeClr val="tx1"/>
                      </a:solidFill>
                      <a:prstDash val="lgDash"/>
                      <a:round/>
                      <a:headEnd type="none" w="med" len="med"/>
                      <a:tailEnd type="none" w="med" len="med"/>
                    </a:lnB>
                    <a:solidFill>
                      <a:schemeClr val="accent6">
                        <a:lumMod val="75000"/>
                      </a:schemeClr>
                    </a:solidFill>
                  </a:tcPr>
                </a:tc>
                <a:tc>
                  <a:txBody>
                    <a:bodyPr/>
                    <a:lstStyle/>
                    <a:p>
                      <a:pPr algn="ctr"/>
                      <a:r>
                        <a:rPr lang="zh-CN" altLang="en-US" sz="1600" dirty="0" smtClean="0">
                          <a:latin typeface="黑体" pitchFamily="2" charset="-122"/>
                          <a:ea typeface="黑体" pitchFamily="2" charset="-122"/>
                        </a:rPr>
                        <a:t>成绩      </a:t>
                      </a:r>
                      <a:endParaRPr lang="zh-CN" altLang="en-US" sz="1600" dirty="0">
                        <a:latin typeface="黑体" pitchFamily="2" charset="-122"/>
                        <a:ea typeface="黑体" pitchFamily="2" charset="-122"/>
                      </a:endParaRPr>
                    </a:p>
                  </a:txBody>
                  <a:tcPr>
                    <a:lnL w="19050" cap="flat" cmpd="sng" algn="ctr">
                      <a:solidFill>
                        <a:schemeClr val="tx1"/>
                      </a:solidFill>
                      <a:prstDash val="lgDash"/>
                      <a:round/>
                      <a:headEnd type="none" w="med" len="med"/>
                      <a:tailEnd type="none" w="med" len="med"/>
                    </a:lnL>
                    <a:lnR w="19050" cap="flat" cmpd="sng" algn="ctr">
                      <a:solidFill>
                        <a:schemeClr val="tx1"/>
                      </a:solidFill>
                      <a:prstDash val="lgDash"/>
                      <a:round/>
                      <a:headEnd type="none" w="med" len="med"/>
                      <a:tailEnd type="none" w="med" len="med"/>
                    </a:lnR>
                    <a:lnT w="19050" cap="flat" cmpd="sng" algn="ctr">
                      <a:solidFill>
                        <a:schemeClr val="tx1"/>
                      </a:solidFill>
                      <a:prstDash val="lgDash"/>
                      <a:round/>
                      <a:headEnd type="none" w="med" len="med"/>
                      <a:tailEnd type="none" w="med" len="med"/>
                    </a:lnT>
                    <a:lnB w="19050" cap="flat" cmpd="sng" algn="ctr">
                      <a:solidFill>
                        <a:schemeClr val="tx1"/>
                      </a:solidFill>
                      <a:prstDash val="lgDash"/>
                      <a:round/>
                      <a:headEnd type="none" w="med" len="med"/>
                      <a:tailEnd type="none" w="med" len="med"/>
                    </a:lnB>
                    <a:solidFill>
                      <a:schemeClr val="accent6">
                        <a:lumMod val="75000"/>
                      </a:schemeClr>
                    </a:solidFill>
                  </a:tcPr>
                </a:tc>
              </a:tr>
              <a:tr h="156017">
                <a:tc gridSpan="4">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黑体" pitchFamily="2" charset="-122"/>
                          <a:ea typeface="黑体" pitchFamily="2" charset="-122"/>
                          <a:cs typeface="Arial" pitchFamily="34" charset="0"/>
                        </a:rPr>
                        <a:t>……</a:t>
                      </a:r>
                      <a:endParaRPr kumimoji="0" lang="zh-CN" altLang="en-US" sz="1600" b="1" i="0" u="none" strike="noStrike" cap="none" normalizeH="0" baseline="0" dirty="0" smtClean="0">
                        <a:ln>
                          <a:noFill/>
                        </a:ln>
                        <a:solidFill>
                          <a:schemeClr val="tx1"/>
                        </a:solidFill>
                        <a:effectLst/>
                        <a:latin typeface="黑体" pitchFamily="2" charset="-122"/>
                        <a:ea typeface="黑体" pitchFamily="2" charset="-122"/>
                        <a:cs typeface="Arial" pitchFamily="34" charset="0"/>
                      </a:endParaRPr>
                    </a:p>
                  </a:txBody>
                  <a:tcPr anchor="ctr" horzOverflow="overflow">
                    <a:lnL w="19050" cap="flat" cmpd="sng" algn="ctr">
                      <a:solidFill>
                        <a:schemeClr val="tx1"/>
                      </a:solidFill>
                      <a:prstDash val="lgDash"/>
                      <a:round/>
                      <a:headEnd type="none" w="med" len="med"/>
                      <a:tailEnd type="none" w="med" len="med"/>
                    </a:lnL>
                    <a:lnR w="19050" cap="flat" cmpd="sng" algn="ctr">
                      <a:solidFill>
                        <a:schemeClr val="tx1"/>
                      </a:solidFill>
                      <a:prstDash val="lgDash"/>
                      <a:round/>
                      <a:headEnd type="none" w="med" len="med"/>
                      <a:tailEnd type="none" w="med" len="med"/>
                    </a:lnR>
                    <a:lnT w="19050" cap="flat" cmpd="sng" algn="ctr">
                      <a:solidFill>
                        <a:schemeClr val="tx1"/>
                      </a:solidFill>
                      <a:prstDash val="lgDash"/>
                      <a:round/>
                      <a:headEnd type="none" w="med" len="med"/>
                      <a:tailEnd type="none" w="med" len="med"/>
                    </a:lnT>
                    <a:lnB w="19050" cap="flat" cmpd="sng" algn="ctr">
                      <a:solidFill>
                        <a:schemeClr val="tx1"/>
                      </a:solidFill>
                      <a:prstDash val="lgDash"/>
                      <a:round/>
                      <a:headEnd type="none" w="med" len="med"/>
                      <a:tailEnd type="none" w="med" len="med"/>
                    </a:lnB>
                    <a:solidFill>
                      <a:schemeClr val="bg1"/>
                    </a:solidFill>
                  </a:tcPr>
                </a:tc>
                <a:tc hMerge="1">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zh-CN" altLang="en-US" sz="2000" b="1" i="0" u="none" strike="noStrike" cap="none" normalizeH="0" baseline="0" dirty="0" smtClean="0">
                        <a:ln>
                          <a:noFill/>
                        </a:ln>
                        <a:solidFill>
                          <a:schemeClr val="tx1"/>
                        </a:solidFill>
                        <a:effectLst/>
                        <a:latin typeface="楷体_GB2312" pitchFamily="49" charset="-122"/>
                        <a:ea typeface="楷体_GB2312" pitchFamily="49" charset="-122"/>
                      </a:endParaRPr>
                    </a:p>
                  </a:txBody>
                  <a:tcPr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endParaRPr>
                    </a:p>
                  </a:txBody>
                  <a:tcPr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endParaRPr>
                    </a:p>
                  </a:txBody>
                  <a:tcPr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r>
            </a:tbl>
          </a:graphicData>
        </a:graphic>
      </p:graphicFrame>
      <p:sp>
        <p:nvSpPr>
          <p:cNvPr id="10" name="页脚占位符 9"/>
          <p:cNvSpPr>
            <a:spLocks noGrp="1"/>
          </p:cNvSpPr>
          <p:nvPr>
            <p:ph type="ftr" sz="quarter" idx="11"/>
          </p:nvPr>
        </p:nvSpPr>
        <p:spPr/>
        <p:txBody>
          <a:bodyPr/>
          <a:lstStyle/>
          <a:p>
            <a:r>
              <a:rPr lang="zh-CN" altLang="en-US" smtClean="0"/>
              <a:t>信息工程学院 数据库应用</a:t>
            </a:r>
            <a:endParaRPr lang="en-US" dirty="0"/>
          </a:p>
        </p:txBody>
      </p:sp>
      <p:sp>
        <p:nvSpPr>
          <p:cNvPr id="24" name="灯片编号占位符 23"/>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4262158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up)">
                                      <p:cBhvr>
                                        <p:cTn id="16" dur="1000"/>
                                        <p:tgtEl>
                                          <p:spTgt spid="14"/>
                                        </p:tgtEl>
                                      </p:cBhvr>
                                    </p:animEffect>
                                  </p:childTnLst>
                                </p:cTn>
                              </p:par>
                              <p:par>
                                <p:cTn id="17" presetID="22" presetClass="entr" presetSubtype="1"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up)">
                                      <p:cBhvr>
                                        <p:cTn id="19" dur="1000"/>
                                        <p:tgtEl>
                                          <p:spTgt spid="15"/>
                                        </p:tgtEl>
                                      </p:cBhvr>
                                    </p:animEffect>
                                  </p:childTnLst>
                                </p:cTn>
                              </p:par>
                              <p:par>
                                <p:cTn id="20" presetID="22" presetClass="entr" presetSubtype="1"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up)">
                                      <p:cBhvr>
                                        <p:cTn id="22" dur="1000"/>
                                        <p:tgtEl>
                                          <p:spTgt spid="16"/>
                                        </p:tgtEl>
                                      </p:cBhvr>
                                    </p:animEffect>
                                  </p:childTnLst>
                                </p:cTn>
                              </p:par>
                              <p:par>
                                <p:cTn id="23" presetID="22" presetClass="entr" presetSubtype="1"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up)">
                                      <p:cBhvr>
                                        <p:cTn id="25" dur="1000"/>
                                        <p:tgtEl>
                                          <p:spTgt spid="17"/>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up)">
                                      <p:cBhvr>
                                        <p:cTn id="28" dur="1000"/>
                                        <p:tgtEl>
                                          <p:spTgt spid="19"/>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up)">
                                      <p:cBhvr>
                                        <p:cTn id="31" dur="1000"/>
                                        <p:tgtEl>
                                          <p:spTgt spid="20"/>
                                        </p:tgtEl>
                                      </p:cBhvr>
                                    </p:animEffect>
                                  </p:childTnLst>
                                </p:cTn>
                              </p:par>
                            </p:childTnLst>
                          </p:cTn>
                        </p:par>
                        <p:par>
                          <p:cTn id="32" fill="hold">
                            <p:stCondLst>
                              <p:cond delay="1000"/>
                            </p:stCondLst>
                            <p:childTnLst>
                              <p:par>
                                <p:cTn id="33" presetID="22" presetClass="entr" presetSubtype="1" fill="hold" grpId="0" nodeType="after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wipe(up)">
                                      <p:cBhvr>
                                        <p:cTn id="35" dur="1000"/>
                                        <p:tgtEl>
                                          <p:spTgt spid="22"/>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wipe(up)">
                                      <p:cBhvr>
                                        <p:cTn id="38" dur="1000"/>
                                        <p:tgtEl>
                                          <p:spTgt spid="21"/>
                                        </p:tgtEl>
                                      </p:cBhvr>
                                    </p:animEffect>
                                  </p:childTnLst>
                                </p:cTn>
                              </p:par>
                            </p:childTnLst>
                          </p:cTn>
                        </p:par>
                        <p:par>
                          <p:cTn id="39" fill="hold">
                            <p:stCondLst>
                              <p:cond delay="2000"/>
                            </p:stCondLst>
                            <p:childTnLst>
                              <p:par>
                                <p:cTn id="40" presetID="22" presetClass="entr" presetSubtype="1" fill="hold" nodeType="after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wipe(up)">
                                      <p:cBhvr>
                                        <p:cTn id="42" dur="10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left)">
                                      <p:cBhvr>
                                        <p:cTn id="47" dur="10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wipe(left)">
                                      <p:cBhvr>
                                        <p:cTn id="52" dur="1000"/>
                                        <p:tgtEl>
                                          <p:spTgt spid="2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wipe(up)">
                                      <p:cBhvr>
                                        <p:cTn id="57" dur="1000"/>
                                        <p:tgtEl>
                                          <p:spTgt spid="25"/>
                                        </p:tgtEl>
                                      </p:cBhvr>
                                    </p:animEffect>
                                  </p:childTnLst>
                                </p:cTn>
                              </p:par>
                            </p:childTnLst>
                          </p:cTn>
                        </p:par>
                        <p:par>
                          <p:cTn id="58" fill="hold">
                            <p:stCondLst>
                              <p:cond delay="1000"/>
                            </p:stCondLst>
                            <p:childTnLst>
                              <p:par>
                                <p:cTn id="59" presetID="22" presetClass="entr" presetSubtype="1" fill="hold" nodeType="after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wipe(up)">
                                      <p:cBhvr>
                                        <p:cTn id="61" dur="1000"/>
                                        <p:tgtEl>
                                          <p:spTgt spid="26"/>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7"/>
                                        </p:tgtEl>
                                        <p:attrNameLst>
                                          <p:attrName>style.visibility</p:attrName>
                                        </p:attrNameLst>
                                      </p:cBhvr>
                                      <p:to>
                                        <p:strVal val="visible"/>
                                      </p:to>
                                    </p:set>
                                    <p:animEffect transition="in" filter="wipe(left)">
                                      <p:cBhvr>
                                        <p:cTn id="66"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9" grpId="0"/>
      <p:bldP spid="20" grpId="0"/>
      <p:bldP spid="21" grpId="0" animBg="1"/>
      <p:bldP spid="22" grpId="0" animBg="1"/>
      <p:bldP spid="23" grpId="0"/>
      <p:bldP spid="2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4"/>
          <p:cNvSpPr>
            <a:spLocks noGrp="1"/>
          </p:cNvSpPr>
          <p:nvPr>
            <p:ph type="title"/>
          </p:nvPr>
        </p:nvSpPr>
        <p:spPr/>
        <p:txBody>
          <a:bodyPr>
            <a:normAutofit/>
          </a:bodyPr>
          <a:lstStyle/>
          <a:p>
            <a:r>
              <a:rPr lang="zh-CN" altLang="en-US" dirty="0" smtClean="0"/>
              <a:t>思考</a:t>
            </a:r>
            <a:endParaRPr lang="zh-CN" altLang="en-US" dirty="0"/>
          </a:p>
        </p:txBody>
      </p:sp>
      <p:sp>
        <p:nvSpPr>
          <p:cNvPr id="12" name="文本占位符 5"/>
          <p:cNvSpPr>
            <a:spLocks noGrp="1"/>
          </p:cNvSpPr>
          <p:nvPr>
            <p:ph idx="1"/>
          </p:nvPr>
        </p:nvSpPr>
        <p:spPr/>
        <p:txBody>
          <a:bodyPr>
            <a:normAutofit/>
          </a:bodyPr>
          <a:lstStyle/>
          <a:p>
            <a:r>
              <a:rPr lang="zh-CN" altLang="en-US" dirty="0"/>
              <a:t>两张表进行不带</a:t>
            </a:r>
            <a:r>
              <a:rPr lang="en-US" altLang="zh-CN" dirty="0"/>
              <a:t>WHERE</a:t>
            </a:r>
            <a:r>
              <a:rPr lang="zh-CN" altLang="en-US" dirty="0"/>
              <a:t>子句的交叉连接，如果表</a:t>
            </a:r>
            <a:r>
              <a:rPr lang="en-US" altLang="zh-CN" dirty="0"/>
              <a:t>1</a:t>
            </a:r>
            <a:r>
              <a:rPr lang="zh-CN" altLang="en-US" dirty="0"/>
              <a:t>有</a:t>
            </a:r>
            <a:r>
              <a:rPr lang="en-US" altLang="zh-CN" dirty="0" smtClean="0"/>
              <a:t>1000</a:t>
            </a:r>
            <a:r>
              <a:rPr lang="zh-CN" altLang="en-US" dirty="0" smtClean="0"/>
              <a:t>条</a:t>
            </a:r>
            <a:r>
              <a:rPr lang="zh-CN" altLang="en-US" dirty="0"/>
              <a:t>记录，表</a:t>
            </a:r>
            <a:r>
              <a:rPr lang="en-US" altLang="zh-CN" dirty="0"/>
              <a:t>2</a:t>
            </a:r>
            <a:r>
              <a:rPr lang="zh-CN" altLang="en-US" dirty="0"/>
              <a:t>有</a:t>
            </a:r>
            <a:r>
              <a:rPr lang="en-US" altLang="zh-CN" dirty="0" smtClean="0"/>
              <a:t>300</a:t>
            </a:r>
            <a:r>
              <a:rPr lang="zh-CN" altLang="en-US" dirty="0" smtClean="0"/>
              <a:t>条</a:t>
            </a:r>
            <a:r>
              <a:rPr lang="zh-CN" altLang="en-US" dirty="0"/>
              <a:t>记录，那么连接后的结果集有多少条记录</a:t>
            </a:r>
            <a:r>
              <a:rPr lang="zh-CN" altLang="en-US" dirty="0" smtClean="0"/>
              <a:t>？</a:t>
            </a:r>
            <a:endParaRPr lang="en-US" altLang="zh-CN" dirty="0" smtClean="0"/>
          </a:p>
          <a:p>
            <a:r>
              <a:rPr lang="zh-CN" altLang="en-US" dirty="0" smtClean="0"/>
              <a:t>总结：利用交叉连接解决多表连接问题时，是先进行元组连接，再进行条件筛选，效率较低。</a:t>
            </a:r>
            <a:endParaRPr lang="en-US" altLang="zh-CN" dirty="0" smtClean="0"/>
          </a:p>
        </p:txBody>
      </p:sp>
      <p:sp>
        <p:nvSpPr>
          <p:cNvPr id="13" name="灯片编号占位符 3"/>
          <p:cNvSpPr>
            <a:spLocks noGrp="1"/>
          </p:cNvSpPr>
          <p:nvPr>
            <p:ph type="sldNum" sz="quarter" idx="12"/>
          </p:nvPr>
        </p:nvSpPr>
        <p:spPr/>
        <p:txBody>
          <a:bodyPr/>
          <a:lstStyle/>
          <a:p>
            <a:fld id="{0624C277-64AC-4FD6-9A7A-D0D1F5A7380F}" type="slidenum">
              <a:rPr lang="zh-CN" altLang="en-US" smtClean="0"/>
              <a:pPr/>
              <a:t>12</a:t>
            </a:fld>
            <a:endParaRPr lang="zh-CN" altLang="en-US" dirty="0"/>
          </a:p>
        </p:txBody>
      </p:sp>
      <p:sp>
        <p:nvSpPr>
          <p:cNvPr id="9" name="页脚占位符 8"/>
          <p:cNvSpPr>
            <a:spLocks noGrp="1"/>
          </p:cNvSpPr>
          <p:nvPr>
            <p:ph type="ftr" sz="quarter" idx="11"/>
          </p:nvPr>
        </p:nvSpPr>
        <p:spPr/>
        <p:txBody>
          <a:bodyPr/>
          <a:lstStyle/>
          <a:p>
            <a:r>
              <a:rPr lang="zh-CN" altLang="en-US" smtClean="0"/>
              <a:t>信息工程学院 数据库应用</a:t>
            </a:r>
            <a:endParaRPr lang="en-US" dirty="0"/>
          </a:p>
        </p:txBody>
      </p:sp>
    </p:spTree>
    <p:extLst>
      <p:ext uri="{BB962C8B-B14F-4D97-AF65-F5344CB8AC3E}">
        <p14:creationId xmlns:p14="http://schemas.microsoft.com/office/powerpoint/2010/main" val="2481849590"/>
      </p:ext>
    </p:extLst>
  </p:cSld>
  <p:clrMapOvr>
    <a:masterClrMapping/>
  </p:clrMapOvr>
  <mc:AlternateContent xmlns:mc="http://schemas.openxmlformats.org/markup-compatibility/2006" xmlns:p14="http://schemas.microsoft.com/office/powerpoint/2010/main">
    <mc:Choice Requires="p14">
      <p:transition spd="slow" p14:dur="20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wipe(left)">
                                      <p:cBhvr>
                                        <p:cTn id="12" dur="500"/>
                                        <p:tgtEl>
                                          <p:spTgt spid="1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animEffect transition="in" filter="wipe(left)">
                                      <p:cBhvr>
                                        <p:cTn id="17"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内连接     </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内连接定义：    </a:t>
            </a:r>
          </a:p>
          <a:p>
            <a:pPr lvl="1"/>
            <a:r>
              <a:rPr lang="zh-CN" altLang="en-US" dirty="0" smtClean="0"/>
              <a:t>如果两个表的相关字段满足某种连接条件，则从这两个表中提取数据并组合成新的记录。  </a:t>
            </a:r>
          </a:p>
          <a:p>
            <a:pPr lvl="1"/>
            <a:r>
              <a:rPr lang="zh-CN" altLang="en-US" dirty="0" smtClean="0"/>
              <a:t>在非</a:t>
            </a:r>
            <a:r>
              <a:rPr lang="en-US" altLang="zh-CN" dirty="0" smtClean="0"/>
              <a:t>ANSI</a:t>
            </a:r>
            <a:r>
              <a:rPr lang="zh-CN" altLang="en-US" dirty="0" smtClean="0"/>
              <a:t>标准的实现中，连接操作是在</a:t>
            </a:r>
            <a:r>
              <a:rPr lang="en-US" altLang="zh-CN" dirty="0" smtClean="0"/>
              <a:t>WHERE</a:t>
            </a:r>
            <a:r>
              <a:rPr lang="zh-CN" altLang="en-US" dirty="0" smtClean="0"/>
              <a:t>子句中执行的</a:t>
            </a:r>
            <a:r>
              <a:rPr lang="en-US" altLang="zh-CN" dirty="0" smtClean="0"/>
              <a:t>——theta</a:t>
            </a:r>
            <a:r>
              <a:rPr lang="zh-CN" altLang="en-US" dirty="0" smtClean="0"/>
              <a:t>连接</a:t>
            </a:r>
          </a:p>
          <a:p>
            <a:pPr lvl="1"/>
            <a:r>
              <a:rPr lang="zh-CN" altLang="en-US" dirty="0" smtClean="0"/>
              <a:t>在</a:t>
            </a:r>
            <a:r>
              <a:rPr lang="en-US" altLang="zh-CN" dirty="0" smtClean="0"/>
              <a:t>ANSI SQL-92</a:t>
            </a:r>
            <a:r>
              <a:rPr lang="zh-CN" altLang="en-US" dirty="0" smtClean="0"/>
              <a:t>中，连接是在</a:t>
            </a:r>
            <a:r>
              <a:rPr lang="en-US" altLang="zh-CN" dirty="0" smtClean="0"/>
              <a:t>JOIN</a:t>
            </a:r>
            <a:r>
              <a:rPr lang="zh-CN" altLang="en-US" dirty="0" smtClean="0"/>
              <a:t>子句中执行的</a:t>
            </a:r>
            <a:r>
              <a:rPr lang="en-US" altLang="zh-CN" dirty="0" smtClean="0"/>
              <a:t>——ANSI</a:t>
            </a:r>
            <a:r>
              <a:rPr lang="zh-CN" altLang="en-US" dirty="0" smtClean="0"/>
              <a:t>连接。      </a:t>
            </a:r>
          </a:p>
          <a:p>
            <a:r>
              <a:rPr lang="zh-CN" altLang="en-US" dirty="0" smtClean="0"/>
              <a:t>语法：    </a:t>
            </a:r>
          </a:p>
          <a:p>
            <a:pPr marL="324000" lvl="1" indent="0">
              <a:buNone/>
            </a:pPr>
            <a:r>
              <a:rPr lang="en-US" altLang="zh-CN" dirty="0" smtClean="0"/>
              <a:t>SELECT </a:t>
            </a:r>
            <a:r>
              <a:rPr lang="zh-CN" altLang="en-US" dirty="0" smtClean="0"/>
              <a:t>目标列列表     </a:t>
            </a:r>
          </a:p>
          <a:p>
            <a:pPr marL="324000" lvl="1" indent="0">
              <a:buNone/>
            </a:pPr>
            <a:r>
              <a:rPr lang="en-US" altLang="zh-CN" dirty="0" smtClean="0"/>
              <a:t>FROM </a:t>
            </a:r>
            <a:r>
              <a:rPr lang="zh-CN" altLang="en-US" dirty="0" smtClean="0"/>
              <a:t>表名</a:t>
            </a:r>
            <a:r>
              <a:rPr lang="en-US" altLang="zh-CN" dirty="0" smtClean="0"/>
              <a:t>1 [ INNER ] JOIN </a:t>
            </a:r>
            <a:r>
              <a:rPr lang="zh-CN" altLang="en-US" dirty="0" smtClean="0"/>
              <a:t>表名</a:t>
            </a:r>
            <a:r>
              <a:rPr lang="en-US" altLang="zh-CN" dirty="0" smtClean="0"/>
              <a:t>2     </a:t>
            </a:r>
          </a:p>
          <a:p>
            <a:pPr marL="324000" lvl="1" indent="0">
              <a:buNone/>
            </a:pPr>
            <a:r>
              <a:rPr lang="en-US" altLang="zh-CN" dirty="0" smtClean="0"/>
              <a:t>ON </a:t>
            </a:r>
            <a:r>
              <a:rPr lang="zh-CN" altLang="en-US" dirty="0" smtClean="0"/>
              <a:t>连接条件 </a:t>
            </a:r>
            <a:r>
              <a:rPr lang="en-US" altLang="zh-CN" dirty="0" smtClean="0"/>
              <a:t>|</a:t>
            </a:r>
            <a:r>
              <a:rPr lang="zh-CN" altLang="en-US" dirty="0" smtClean="0"/>
              <a:t>连接谓词   </a:t>
            </a:r>
          </a:p>
        </p:txBody>
      </p:sp>
      <p:sp>
        <p:nvSpPr>
          <p:cNvPr id="8" name="页脚占位符 7"/>
          <p:cNvSpPr>
            <a:spLocks noGrp="1"/>
          </p:cNvSpPr>
          <p:nvPr>
            <p:ph type="ftr" sz="quarter" idx="11"/>
          </p:nvPr>
        </p:nvSpPr>
        <p:spPr/>
        <p:txBody>
          <a:bodyPr/>
          <a:lstStyle/>
          <a:p>
            <a:r>
              <a:rPr lang="zh-CN" altLang="en-US" smtClean="0"/>
              <a:t>信息工程学院 数据库应用</a:t>
            </a:r>
            <a:endParaRPr lang="en-US" dirty="0"/>
          </a:p>
        </p:txBody>
      </p:sp>
      <p:sp>
        <p:nvSpPr>
          <p:cNvPr id="9" name="灯片编号占位符 8"/>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316996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1000"/>
                                        <p:tgtEl>
                                          <p:spTgt spid="3">
                                            <p:txEl>
                                              <p:pRg st="1" end="1"/>
                                            </p:txEl>
                                          </p:spTgt>
                                        </p:tgtEl>
                                      </p:cBhvr>
                                    </p:animEffect>
                                  </p:childTnLst>
                                </p:cTn>
                              </p:par>
                            </p:childTnLst>
                          </p:cTn>
                        </p:par>
                        <p:par>
                          <p:cTn id="12" fill="hold">
                            <p:stCondLst>
                              <p:cond delay="2000"/>
                            </p:stCondLst>
                            <p:childTnLst>
                              <p:par>
                                <p:cTn id="13" presetID="22" presetClass="entr" presetSubtype="8"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1000"/>
                                        <p:tgtEl>
                                          <p:spTgt spid="3">
                                            <p:txEl>
                                              <p:pRg st="2" end="2"/>
                                            </p:txEl>
                                          </p:spTgt>
                                        </p:tgtEl>
                                      </p:cBhvr>
                                    </p:animEffect>
                                  </p:childTnLst>
                                </p:cTn>
                              </p:par>
                            </p:childTnLst>
                          </p:cTn>
                        </p:par>
                        <p:par>
                          <p:cTn id="16" fill="hold">
                            <p:stCondLst>
                              <p:cond delay="3000"/>
                            </p:stCondLst>
                            <p:childTnLst>
                              <p:par>
                                <p:cTn id="17" presetID="22" presetClass="entr" presetSubtype="8"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1000"/>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left)">
                                      <p:cBhvr>
                                        <p:cTn id="24" dur="1000"/>
                                        <p:tgtEl>
                                          <p:spTgt spid="3">
                                            <p:txEl>
                                              <p:pRg st="4" end="4"/>
                                            </p:txEl>
                                          </p:spTgt>
                                        </p:tgtEl>
                                      </p:cBhvr>
                                    </p:animEffect>
                                  </p:childTnLst>
                                </p:cTn>
                              </p:par>
                            </p:childTnLst>
                          </p:cTn>
                        </p:par>
                        <p:par>
                          <p:cTn id="25" fill="hold">
                            <p:stCondLst>
                              <p:cond delay="1000"/>
                            </p:stCondLst>
                            <p:childTnLst>
                              <p:par>
                                <p:cTn id="26" presetID="22" presetClass="entr" presetSubtype="8" fill="hold" nodeType="after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left)">
                                      <p:cBhvr>
                                        <p:cTn id="28" dur="1000"/>
                                        <p:tgtEl>
                                          <p:spTgt spid="3">
                                            <p:txEl>
                                              <p:pRg st="5" end="5"/>
                                            </p:txEl>
                                          </p:spTgt>
                                        </p:tgtEl>
                                      </p:cBhvr>
                                    </p:animEffect>
                                  </p:childTnLst>
                                </p:cTn>
                              </p:par>
                            </p:childTnLst>
                          </p:cTn>
                        </p:par>
                        <p:par>
                          <p:cTn id="29" fill="hold">
                            <p:stCondLst>
                              <p:cond delay="2000"/>
                            </p:stCondLst>
                            <p:childTnLst>
                              <p:par>
                                <p:cTn id="30" presetID="22" presetClass="entr" presetSubtype="8" fill="hold" nodeType="after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left)">
                                      <p:cBhvr>
                                        <p:cTn id="32" dur="1000"/>
                                        <p:tgtEl>
                                          <p:spTgt spid="3">
                                            <p:txEl>
                                              <p:pRg st="6" end="6"/>
                                            </p:txEl>
                                          </p:spTgt>
                                        </p:tgtEl>
                                      </p:cBhvr>
                                    </p:animEffect>
                                  </p:childTnLst>
                                </p:cTn>
                              </p:par>
                            </p:childTnLst>
                          </p:cTn>
                        </p:par>
                        <p:par>
                          <p:cTn id="33" fill="hold">
                            <p:stCondLst>
                              <p:cond delay="3000"/>
                            </p:stCondLst>
                            <p:childTnLst>
                              <p:par>
                                <p:cTn id="34" presetID="22" presetClass="entr" presetSubtype="8" fill="hold" nodeType="after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wipe(left)">
                                      <p:cBhvr>
                                        <p:cTn id="36"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内连接连接条件说明</a:t>
            </a:r>
            <a:endParaRPr lang="zh-CN" altLang="en-US" dirty="0"/>
          </a:p>
        </p:txBody>
      </p:sp>
      <p:sp>
        <p:nvSpPr>
          <p:cNvPr id="3" name="内容占位符 2"/>
          <p:cNvSpPr>
            <a:spLocks noGrp="1"/>
          </p:cNvSpPr>
          <p:nvPr>
            <p:ph idx="1"/>
          </p:nvPr>
        </p:nvSpPr>
        <p:spPr/>
        <p:txBody>
          <a:bodyPr>
            <a:normAutofit/>
          </a:bodyPr>
          <a:lstStyle/>
          <a:p>
            <a:r>
              <a:rPr lang="zh-CN" altLang="en-US" dirty="0" smtClean="0"/>
              <a:t>连接条件一般格式：</a:t>
            </a:r>
          </a:p>
          <a:p>
            <a:pPr marL="324000" lvl="1" indent="0">
              <a:buNone/>
            </a:pPr>
            <a:r>
              <a:rPr lang="en-US" altLang="zh-CN" dirty="0" smtClean="0"/>
              <a:t>[&lt;</a:t>
            </a:r>
            <a:r>
              <a:rPr lang="zh-CN" altLang="en-US" dirty="0" smtClean="0"/>
              <a:t>表名</a:t>
            </a:r>
            <a:r>
              <a:rPr lang="en-US" altLang="zh-CN" dirty="0" smtClean="0"/>
              <a:t>1&gt;. ]&lt;</a:t>
            </a:r>
            <a:r>
              <a:rPr lang="zh-CN" altLang="en-US" dirty="0" smtClean="0"/>
              <a:t>列名</a:t>
            </a:r>
            <a:r>
              <a:rPr lang="en-US" altLang="zh-CN" dirty="0" smtClean="0"/>
              <a:t>1&gt;  &lt;</a:t>
            </a:r>
            <a:r>
              <a:rPr lang="zh-CN" altLang="en-US" dirty="0" smtClean="0"/>
              <a:t>比较运算符</a:t>
            </a:r>
            <a:r>
              <a:rPr lang="en-US" altLang="zh-CN" dirty="0" smtClean="0"/>
              <a:t>&gt;  [&lt;</a:t>
            </a:r>
            <a:r>
              <a:rPr lang="zh-CN" altLang="en-US" dirty="0" smtClean="0"/>
              <a:t>表名</a:t>
            </a:r>
            <a:r>
              <a:rPr lang="en-US" altLang="zh-CN" dirty="0" smtClean="0"/>
              <a:t>2&gt;. ]&lt;</a:t>
            </a:r>
            <a:r>
              <a:rPr lang="zh-CN" altLang="en-US" dirty="0" smtClean="0"/>
              <a:t>列名</a:t>
            </a:r>
            <a:r>
              <a:rPr lang="en-US" altLang="zh-CN" dirty="0" smtClean="0"/>
              <a:t>2&gt;      </a:t>
            </a:r>
            <a:endParaRPr lang="zh-CN" altLang="en-US" dirty="0" smtClean="0"/>
          </a:p>
          <a:p>
            <a:r>
              <a:rPr lang="zh-CN" altLang="en-US" dirty="0" smtClean="0"/>
              <a:t>说明：</a:t>
            </a:r>
          </a:p>
          <a:p>
            <a:pPr lvl="1"/>
            <a:r>
              <a:rPr lang="zh-CN" altLang="en-US" dirty="0" smtClean="0"/>
              <a:t>连接条件中的列名称为连接字段。</a:t>
            </a:r>
          </a:p>
          <a:p>
            <a:pPr lvl="1"/>
            <a:r>
              <a:rPr lang="zh-CN" altLang="en-US" dirty="0" smtClean="0"/>
              <a:t>连接条件中的连接字段类型必须是可比的，但是列名可以不相同。</a:t>
            </a:r>
          </a:p>
          <a:p>
            <a:pPr lvl="1"/>
            <a:r>
              <a:rPr lang="zh-CN" altLang="en-US" dirty="0" smtClean="0"/>
              <a:t>比较运算符主要有：</a:t>
            </a:r>
            <a:r>
              <a:rPr lang="en-US" altLang="zh-CN" dirty="0" smtClean="0"/>
              <a:t>=</a:t>
            </a:r>
            <a:r>
              <a:rPr lang="zh-CN" altLang="en-US" dirty="0" smtClean="0"/>
              <a:t>、</a:t>
            </a:r>
            <a:r>
              <a:rPr lang="en-US" altLang="zh-CN" dirty="0" smtClean="0"/>
              <a:t>&lt;</a:t>
            </a:r>
            <a:r>
              <a:rPr lang="zh-CN" altLang="en-US" dirty="0" smtClean="0"/>
              <a:t>、</a:t>
            </a:r>
            <a:r>
              <a:rPr lang="en-US" altLang="zh-CN" dirty="0" smtClean="0"/>
              <a:t>&gt;</a:t>
            </a:r>
            <a:r>
              <a:rPr lang="zh-CN" altLang="en-US" dirty="0" smtClean="0"/>
              <a:t>、</a:t>
            </a:r>
            <a:r>
              <a:rPr lang="en-US" altLang="zh-CN" dirty="0" smtClean="0"/>
              <a:t>&lt;=</a:t>
            </a:r>
            <a:r>
              <a:rPr lang="zh-CN" altLang="en-US" dirty="0" smtClean="0"/>
              <a:t>、</a:t>
            </a:r>
            <a:r>
              <a:rPr lang="en-US" altLang="zh-CN" dirty="0" smtClean="0"/>
              <a:t>&gt;=</a:t>
            </a:r>
            <a:r>
              <a:rPr lang="zh-CN" altLang="en-US" dirty="0" smtClean="0"/>
              <a:t>、</a:t>
            </a:r>
            <a:r>
              <a:rPr lang="en-US" altLang="zh-CN" dirty="0" smtClean="0"/>
              <a:t>!=</a:t>
            </a:r>
            <a:r>
              <a:rPr lang="zh-CN" altLang="en-US" dirty="0" smtClean="0"/>
              <a:t>等，也可以使用</a:t>
            </a:r>
            <a:r>
              <a:rPr lang="en-US" altLang="zh-CN" dirty="0" smtClean="0"/>
              <a:t>BETWEEN AND</a:t>
            </a:r>
            <a:r>
              <a:rPr lang="zh-CN" altLang="en-US" dirty="0" smtClean="0"/>
              <a:t>等。</a:t>
            </a:r>
            <a:endParaRPr lang="zh-CN" altLang="en-US" dirty="0"/>
          </a:p>
        </p:txBody>
      </p:sp>
      <p:sp>
        <p:nvSpPr>
          <p:cNvPr id="5" name="TextBox 4">
            <a:hlinkClick r:id="rId3" action="ppaction://hlinksldjump"/>
          </p:cNvPr>
          <p:cNvSpPr txBox="1"/>
          <p:nvPr/>
        </p:nvSpPr>
        <p:spPr>
          <a:xfrm>
            <a:off x="8784285" y="5397135"/>
            <a:ext cx="1731564" cy="461665"/>
          </a:xfrm>
          <a:prstGeom prst="rect">
            <a:avLst/>
          </a:prstGeom>
          <a:ln>
            <a:solidFill>
              <a:schemeClr val="tx1">
                <a:lumMod val="90000"/>
                <a:lumOff val="10000"/>
              </a:schemeClr>
            </a:solidFill>
          </a:ln>
        </p:spPr>
        <p:style>
          <a:lnRef idx="0">
            <a:schemeClr val="accent1"/>
          </a:lnRef>
          <a:fillRef idx="3">
            <a:schemeClr val="accent1"/>
          </a:fillRef>
          <a:effectRef idx="3">
            <a:schemeClr val="accent1"/>
          </a:effectRef>
          <a:fontRef idx="minor">
            <a:schemeClr val="lt1"/>
          </a:fontRef>
        </p:style>
        <p:txBody>
          <a:bodyPr wrap="none" rtlCol="0">
            <a:spAutoFit/>
          </a:bodyPr>
          <a:lstStyle/>
          <a:p>
            <a:r>
              <a:rPr lang="zh-CN" altLang="en-US" sz="2400" b="1" dirty="0">
                <a:solidFill>
                  <a:schemeClr val="bg1"/>
                </a:solidFill>
                <a:latin typeface="楷体_GB2312" pitchFamily="49" charset="-122"/>
                <a:ea typeface="楷体_GB2312" pitchFamily="49" charset="-122"/>
              </a:rPr>
              <a:t>内连接图示</a:t>
            </a:r>
          </a:p>
        </p:txBody>
      </p:sp>
      <p:sp>
        <p:nvSpPr>
          <p:cNvPr id="9" name="页脚占位符 8"/>
          <p:cNvSpPr>
            <a:spLocks noGrp="1"/>
          </p:cNvSpPr>
          <p:nvPr>
            <p:ph type="ftr" sz="quarter" idx="11"/>
          </p:nvPr>
        </p:nvSpPr>
        <p:spPr/>
        <p:txBody>
          <a:bodyPr/>
          <a:lstStyle/>
          <a:p>
            <a:r>
              <a:rPr lang="zh-CN" altLang="en-US" smtClean="0"/>
              <a:t>信息工程学院 数据库应用</a:t>
            </a:r>
            <a:endParaRPr lang="en-US" dirty="0"/>
          </a:p>
        </p:txBody>
      </p:sp>
      <p:sp>
        <p:nvSpPr>
          <p:cNvPr id="10" name="灯片编号占位符 9"/>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1303587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left)">
                                      <p:cBhvr>
                                        <p:cTn id="16" dur="500"/>
                                        <p:tgtEl>
                                          <p:spTgt spid="3">
                                            <p:txEl>
                                              <p:pRg st="2" end="2"/>
                                            </p:txEl>
                                          </p:spTgt>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500"/>
                                        <p:tgtEl>
                                          <p:spTgt spid="3">
                                            <p:txEl>
                                              <p:pRg st="3" end="3"/>
                                            </p:txEl>
                                          </p:spTgt>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left)">
                                      <p:cBhvr>
                                        <p:cTn id="24" dur="500"/>
                                        <p:tgtEl>
                                          <p:spTgt spid="3">
                                            <p:txEl>
                                              <p:pRg st="4" end="4"/>
                                            </p:txEl>
                                          </p:spTgt>
                                        </p:tgtEl>
                                      </p:cBhvr>
                                    </p:animEffect>
                                  </p:childTnLst>
                                </p:cTn>
                              </p:par>
                            </p:childTnLst>
                          </p:cTn>
                        </p:par>
                        <p:par>
                          <p:cTn id="25" fill="hold">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left)">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427927" y="880134"/>
            <a:ext cx="553998" cy="1467709"/>
          </a:xfrm>
          <a:prstGeom prst="rect">
            <a:avLst/>
          </a:prstGeom>
          <a:noFill/>
          <a:ln>
            <a:noFill/>
          </a:ln>
        </p:spPr>
        <p:style>
          <a:lnRef idx="2">
            <a:schemeClr val="accent3"/>
          </a:lnRef>
          <a:fillRef idx="1">
            <a:schemeClr val="lt1"/>
          </a:fillRef>
          <a:effectRef idx="0">
            <a:schemeClr val="accent3"/>
          </a:effectRef>
          <a:fontRef idx="minor">
            <a:schemeClr val="dk1"/>
          </a:fontRef>
        </p:style>
        <p:txBody>
          <a:bodyPr vert="eaVert" wrap="none" rtlCol="0">
            <a:spAutoFit/>
          </a:bodyPr>
          <a:lstStyle/>
          <a:p>
            <a:r>
              <a:rPr lang="zh-CN" altLang="en-US" sz="2400" b="1" dirty="0">
                <a:solidFill>
                  <a:srgbClr val="C00000"/>
                </a:solidFill>
                <a:latin typeface="黑体" pitchFamily="2" charset="-122"/>
                <a:ea typeface="黑体" pitchFamily="2" charset="-122"/>
              </a:rPr>
              <a:t> 成绩表  </a:t>
            </a:r>
          </a:p>
        </p:txBody>
      </p:sp>
      <p:graphicFrame>
        <p:nvGraphicFramePr>
          <p:cNvPr id="7" name="表格 6"/>
          <p:cNvGraphicFramePr>
            <a:graphicFrameLocks noGrp="1"/>
          </p:cNvGraphicFramePr>
          <p:nvPr>
            <p:extLst>
              <p:ext uri="{D42A27DB-BD31-4B8C-83A1-F6EECF244321}">
                <p14:modId xmlns:p14="http://schemas.microsoft.com/office/powerpoint/2010/main" val="683524746"/>
              </p:ext>
            </p:extLst>
          </p:nvPr>
        </p:nvGraphicFramePr>
        <p:xfrm>
          <a:off x="2738414" y="882388"/>
          <a:ext cx="3643338" cy="487680"/>
        </p:xfrm>
        <a:graphic>
          <a:graphicData uri="http://schemas.openxmlformats.org/drawingml/2006/table">
            <a:tbl>
              <a:tblPr firstRow="1" bandRow="1">
                <a:effectLst>
                  <a:outerShdw blurRad="50800" dist="38100" dir="18900000" algn="bl" rotWithShape="0">
                    <a:prstClr val="black">
                      <a:alpha val="40000"/>
                    </a:prstClr>
                  </a:outerShdw>
                </a:effectLst>
                <a:tableStyleId>{00A15C55-8517-42AA-B614-E9B94910E393}</a:tableStyleId>
              </a:tblPr>
              <a:tblGrid>
                <a:gridCol w="1214446"/>
                <a:gridCol w="1214446"/>
                <a:gridCol w="1214446"/>
              </a:tblGrid>
              <a:tr h="379514">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600" u="none" strike="noStrike" cap="none" normalizeH="0" baseline="0" dirty="0" smtClean="0">
                          <a:ln>
                            <a:noFill/>
                          </a:ln>
                          <a:effectLst/>
                          <a:latin typeface="黑体" pitchFamily="2" charset="-122"/>
                          <a:ea typeface="黑体" pitchFamily="2" charset="-122"/>
                        </a:rPr>
                        <a:t>学号 </a:t>
                      </a:r>
                      <a:endParaRPr kumimoji="0" lang="zh-CN" altLang="en-US" sz="2600" b="1" i="0" u="none" strike="noStrike" cap="none" normalizeH="0" baseline="0" dirty="0" smtClean="0">
                        <a:ln>
                          <a:noFill/>
                        </a:ln>
                        <a:solidFill>
                          <a:schemeClr val="tx1"/>
                        </a:solidFill>
                        <a:effectLst/>
                        <a:latin typeface="黑体" pitchFamily="2" charset="-122"/>
                        <a:ea typeface="黑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0099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600" u="none" strike="noStrike" cap="none" normalizeH="0" baseline="0" dirty="0" smtClean="0">
                          <a:ln>
                            <a:noFill/>
                          </a:ln>
                          <a:effectLst/>
                          <a:latin typeface="黑体" pitchFamily="2" charset="-122"/>
                          <a:ea typeface="黑体" pitchFamily="2" charset="-122"/>
                        </a:rPr>
                        <a:t>姓名 </a:t>
                      </a:r>
                      <a:endParaRPr kumimoji="0" lang="zh-CN" altLang="en-US" sz="2600" b="1" i="0" u="none" strike="noStrike" cap="none" normalizeH="0" baseline="0" dirty="0" smtClean="0">
                        <a:ln>
                          <a:noFill/>
                        </a:ln>
                        <a:solidFill>
                          <a:schemeClr val="tx1"/>
                        </a:solidFill>
                        <a:effectLst/>
                        <a:latin typeface="黑体" pitchFamily="2" charset="-122"/>
                        <a:ea typeface="黑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0099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600" u="none" strike="noStrike" cap="none" normalizeH="0" baseline="0" dirty="0" smtClean="0">
                          <a:ln>
                            <a:noFill/>
                          </a:ln>
                          <a:effectLst/>
                          <a:latin typeface="黑体" pitchFamily="2" charset="-122"/>
                          <a:ea typeface="黑体" pitchFamily="2" charset="-122"/>
                        </a:rPr>
                        <a:t>系别   </a:t>
                      </a:r>
                      <a:endParaRPr kumimoji="0" lang="zh-CN" altLang="en-US" sz="2600" b="1" i="0" u="none" strike="noStrike" cap="none" normalizeH="0" baseline="0" dirty="0" smtClean="0">
                        <a:ln>
                          <a:noFill/>
                        </a:ln>
                        <a:solidFill>
                          <a:schemeClr val="tx1"/>
                        </a:solidFill>
                        <a:effectLst/>
                        <a:latin typeface="黑体" pitchFamily="2" charset="-122"/>
                        <a:ea typeface="黑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0099FF"/>
                    </a:solidFill>
                  </a:tcPr>
                </a:tc>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1972286422"/>
              </p:ext>
            </p:extLst>
          </p:nvPr>
        </p:nvGraphicFramePr>
        <p:xfrm>
          <a:off x="2738414" y="1382454"/>
          <a:ext cx="3643338" cy="487680"/>
        </p:xfrm>
        <a:graphic>
          <a:graphicData uri="http://schemas.openxmlformats.org/drawingml/2006/table">
            <a:tbl>
              <a:tblPr firstRow="1" bandRow="1">
                <a:tableStyleId>{616DA210-FB5B-4158-B5E0-FEB733F419BA}</a:tableStyleId>
              </a:tblPr>
              <a:tblGrid>
                <a:gridCol w="1214446"/>
                <a:gridCol w="1214446"/>
                <a:gridCol w="1214446"/>
              </a:tblGrid>
              <a:tr h="35719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1001</a:t>
                      </a:r>
                      <a:r>
                        <a:rPr kumimoji="0" lang="en-US" altLang="zh-CN" sz="2600" b="1" i="0" u="none" strike="noStrike" cap="none" normalizeH="0" baseline="0" dirty="0" smtClean="0">
                          <a:ln>
                            <a:noFill/>
                          </a:ln>
                          <a:solidFill>
                            <a:schemeClr val="tx1"/>
                          </a:solidFill>
                          <a:effectLst/>
                          <a:latin typeface="楷体_GB2312" pitchFamily="49" charset="-122"/>
                          <a:ea typeface="楷体_GB2312" pitchFamily="49" charset="-122"/>
                        </a:rPr>
                        <a:t>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600" b="1" i="0" u="none" strike="noStrike" cap="none" normalizeH="0" baseline="0" dirty="0" smtClean="0">
                          <a:ln>
                            <a:noFill/>
                          </a:ln>
                          <a:solidFill>
                            <a:schemeClr val="tx1"/>
                          </a:solidFill>
                          <a:effectLst/>
                          <a:latin typeface="楷体_GB2312" pitchFamily="49" charset="-122"/>
                          <a:ea typeface="楷体_GB2312" pitchFamily="49" charset="-122"/>
                        </a:rPr>
                        <a:t>李勇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600" b="1" i="0" u="none" strike="noStrike" cap="none" normalizeH="0" baseline="0" dirty="0" smtClean="0">
                          <a:ln>
                            <a:noFill/>
                          </a:ln>
                          <a:solidFill>
                            <a:schemeClr val="tx1"/>
                          </a:solidFill>
                          <a:effectLst/>
                          <a:latin typeface="楷体_GB2312" pitchFamily="49" charset="-122"/>
                          <a:ea typeface="楷体_GB2312" pitchFamily="49" charset="-122"/>
                        </a:rPr>
                        <a:t>信息系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3081333626"/>
              </p:ext>
            </p:extLst>
          </p:nvPr>
        </p:nvGraphicFramePr>
        <p:xfrm>
          <a:off x="2738414" y="1858770"/>
          <a:ext cx="3643338" cy="487680"/>
        </p:xfrm>
        <a:graphic>
          <a:graphicData uri="http://schemas.openxmlformats.org/drawingml/2006/table">
            <a:tbl>
              <a:tblPr firstRow="1" bandRow="1">
                <a:tableStyleId>{616DA210-FB5B-4158-B5E0-FEB733F419BA}</a:tableStyleId>
              </a:tblPr>
              <a:tblGrid>
                <a:gridCol w="1214446"/>
                <a:gridCol w="1214446"/>
                <a:gridCol w="1214446"/>
              </a:tblGrid>
              <a:tr h="35719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3111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600" b="1" i="0" u="none" strike="noStrike" cap="none" normalizeH="0" baseline="0" dirty="0" smtClean="0">
                          <a:ln>
                            <a:noFill/>
                          </a:ln>
                          <a:solidFill>
                            <a:schemeClr val="tx1"/>
                          </a:solidFill>
                          <a:effectLst/>
                          <a:latin typeface="楷体_GB2312" pitchFamily="49" charset="-122"/>
                          <a:ea typeface="楷体_GB2312" pitchFamily="49" charset="-122"/>
                        </a:rPr>
                        <a:t>刘晨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600" b="1" i="0" u="none" strike="noStrike" cap="none" normalizeH="0" baseline="0" dirty="0" smtClean="0">
                          <a:ln>
                            <a:noFill/>
                          </a:ln>
                          <a:solidFill>
                            <a:schemeClr val="tx1"/>
                          </a:solidFill>
                          <a:effectLst/>
                          <a:latin typeface="楷体_GB2312" pitchFamily="49" charset="-122"/>
                          <a:ea typeface="楷体_GB2312" pitchFamily="49" charset="-122"/>
                        </a:rPr>
                        <a:t>信息系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15068108"/>
              </p:ext>
            </p:extLst>
          </p:nvPr>
        </p:nvGraphicFramePr>
        <p:xfrm>
          <a:off x="2738414" y="2335084"/>
          <a:ext cx="3643338" cy="487680"/>
        </p:xfrm>
        <a:graphic>
          <a:graphicData uri="http://schemas.openxmlformats.org/drawingml/2006/table">
            <a:tbl>
              <a:tblPr firstRow="1" bandRow="1">
                <a:tableStyleId>{616DA210-FB5B-4158-B5E0-FEB733F419BA}</a:tableStyleId>
              </a:tblPr>
              <a:tblGrid>
                <a:gridCol w="1214446"/>
                <a:gridCol w="1214446"/>
                <a:gridCol w="1214446"/>
              </a:tblGrid>
              <a:tr h="35719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3220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600" b="1" i="0" u="none" strike="noStrike" cap="none" normalizeH="0" baseline="0" dirty="0" smtClean="0">
                          <a:ln>
                            <a:noFill/>
                          </a:ln>
                          <a:solidFill>
                            <a:schemeClr val="tx1"/>
                          </a:solidFill>
                          <a:effectLst/>
                          <a:latin typeface="楷体_GB2312" pitchFamily="49" charset="-122"/>
                          <a:ea typeface="楷体_GB2312" pitchFamily="49" charset="-122"/>
                        </a:rPr>
                        <a:t>王敏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600" b="1" i="0" u="none" strike="noStrike" cap="none" normalizeH="0" baseline="0" dirty="0" smtClean="0">
                          <a:ln>
                            <a:noFill/>
                          </a:ln>
                          <a:solidFill>
                            <a:schemeClr val="tx1"/>
                          </a:solidFill>
                          <a:effectLst/>
                          <a:latin typeface="楷体_GB2312" pitchFamily="49" charset="-122"/>
                          <a:ea typeface="楷体_GB2312" pitchFamily="49" charset="-122"/>
                        </a:rPr>
                        <a:t>会计系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3893396483"/>
              </p:ext>
            </p:extLst>
          </p:nvPr>
        </p:nvGraphicFramePr>
        <p:xfrm>
          <a:off x="7024695" y="927321"/>
          <a:ext cx="3376020" cy="457200"/>
        </p:xfrm>
        <a:graphic>
          <a:graphicData uri="http://schemas.openxmlformats.org/drawingml/2006/table">
            <a:tbl>
              <a:tblPr firstRow="1" bandRow="1">
                <a:effectLst>
                  <a:outerShdw blurRad="50800" dist="38100" dir="18900000" algn="bl" rotWithShape="0">
                    <a:prstClr val="black">
                      <a:alpha val="40000"/>
                    </a:prstClr>
                  </a:outerShdw>
                </a:effectLst>
                <a:tableStyleId>{21E4AEA4-8DFA-4A89-87EB-49C32662AFE0}</a:tableStyleId>
              </a:tblPr>
              <a:tblGrid>
                <a:gridCol w="1125340"/>
                <a:gridCol w="1125340"/>
                <a:gridCol w="1125340"/>
              </a:tblGrid>
              <a:tr h="252134">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400" u="none" strike="noStrike" cap="none" normalizeH="0" baseline="0" dirty="0" smtClean="0">
                          <a:ln>
                            <a:noFill/>
                          </a:ln>
                          <a:effectLst/>
                          <a:latin typeface="黑体" pitchFamily="2" charset="-122"/>
                          <a:ea typeface="黑体" pitchFamily="2" charset="-122"/>
                        </a:rPr>
                        <a:t>学号 </a:t>
                      </a:r>
                      <a:endParaRPr kumimoji="0" lang="zh-CN" altLang="en-US" sz="2400" b="1" i="0" u="none" strike="noStrike" cap="none" normalizeH="0" baseline="0" dirty="0" smtClean="0">
                        <a:ln>
                          <a:noFill/>
                        </a:ln>
                        <a:solidFill>
                          <a:schemeClr val="tx1"/>
                        </a:solidFill>
                        <a:effectLst/>
                        <a:latin typeface="黑体" pitchFamily="2" charset="-122"/>
                        <a:ea typeface="黑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2">
                        <a:lumMod val="75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400" u="none" strike="noStrike" cap="none" normalizeH="0" baseline="0" dirty="0" smtClean="0">
                          <a:ln>
                            <a:noFill/>
                          </a:ln>
                          <a:effectLst/>
                          <a:latin typeface="黑体" pitchFamily="2" charset="-122"/>
                          <a:ea typeface="黑体" pitchFamily="2" charset="-122"/>
                        </a:rPr>
                        <a:t>课程号 </a:t>
                      </a:r>
                      <a:endParaRPr kumimoji="0" lang="zh-CN" altLang="en-US" sz="2400" b="1" i="0" u="none" strike="noStrike" cap="none" normalizeH="0" baseline="0" dirty="0" smtClean="0">
                        <a:ln>
                          <a:noFill/>
                        </a:ln>
                        <a:solidFill>
                          <a:schemeClr val="tx1"/>
                        </a:solidFill>
                        <a:effectLst/>
                        <a:latin typeface="黑体" pitchFamily="2" charset="-122"/>
                        <a:ea typeface="黑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2">
                        <a:lumMod val="75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bg1"/>
                          </a:solidFill>
                          <a:effectLst/>
                          <a:latin typeface="黑体" pitchFamily="2" charset="-122"/>
                          <a:ea typeface="黑体" pitchFamily="2" charset="-122"/>
                        </a:rPr>
                        <a:t>成绩   </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2">
                        <a:lumMod val="75000"/>
                      </a:schemeClr>
                    </a:solidFill>
                  </a:tcPr>
                </a:tc>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2120085807"/>
              </p:ext>
            </p:extLst>
          </p:nvPr>
        </p:nvGraphicFramePr>
        <p:xfrm>
          <a:off x="7024695" y="1355949"/>
          <a:ext cx="3376020" cy="487680"/>
        </p:xfrm>
        <a:graphic>
          <a:graphicData uri="http://schemas.openxmlformats.org/drawingml/2006/table">
            <a:tbl>
              <a:tblPr firstRow="1" bandRow="1">
                <a:tableStyleId>{616DA210-FB5B-4158-B5E0-FEB733F419BA}</a:tableStyleId>
              </a:tblPr>
              <a:tblGrid>
                <a:gridCol w="1125340"/>
                <a:gridCol w="1125340"/>
                <a:gridCol w="1125340"/>
              </a:tblGrid>
              <a:tr h="285752">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1001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R001</a:t>
                      </a:r>
                      <a:r>
                        <a:rPr kumimoji="0" lang="zh-CN" altLang="en-US"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95   </a:t>
                      </a:r>
                      <a:r>
                        <a:rPr kumimoji="0" lang="zh-CN" altLang="en-US"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13" name="表格 12"/>
          <p:cNvGraphicFramePr>
            <a:graphicFrameLocks noGrp="1"/>
          </p:cNvGraphicFramePr>
          <p:nvPr>
            <p:extLst>
              <p:ext uri="{D42A27DB-BD31-4B8C-83A1-F6EECF244321}">
                <p14:modId xmlns:p14="http://schemas.microsoft.com/office/powerpoint/2010/main" val="51536174"/>
              </p:ext>
            </p:extLst>
          </p:nvPr>
        </p:nvGraphicFramePr>
        <p:xfrm>
          <a:off x="7024695" y="1824333"/>
          <a:ext cx="3376020" cy="487680"/>
        </p:xfrm>
        <a:graphic>
          <a:graphicData uri="http://schemas.openxmlformats.org/drawingml/2006/table">
            <a:tbl>
              <a:tblPr firstRow="1" bandRow="1">
                <a:tableStyleId>{616DA210-FB5B-4158-B5E0-FEB733F419BA}</a:tableStyleId>
              </a:tblPr>
              <a:tblGrid>
                <a:gridCol w="1125340"/>
                <a:gridCol w="1125340"/>
                <a:gridCol w="1125340"/>
              </a:tblGrid>
              <a:tr h="285752">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1001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S066</a:t>
                      </a:r>
                      <a:r>
                        <a:rPr kumimoji="0" lang="zh-CN" altLang="en-US"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80    </a:t>
                      </a:r>
                      <a:r>
                        <a:rPr kumimoji="0" lang="zh-CN" altLang="en-US"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14" name="表格 13"/>
          <p:cNvGraphicFramePr>
            <a:graphicFrameLocks noGrp="1"/>
          </p:cNvGraphicFramePr>
          <p:nvPr>
            <p:extLst>
              <p:ext uri="{D42A27DB-BD31-4B8C-83A1-F6EECF244321}">
                <p14:modId xmlns:p14="http://schemas.microsoft.com/office/powerpoint/2010/main" val="1095372601"/>
              </p:ext>
            </p:extLst>
          </p:nvPr>
        </p:nvGraphicFramePr>
        <p:xfrm>
          <a:off x="7024695" y="2311148"/>
          <a:ext cx="3376020" cy="487680"/>
        </p:xfrm>
        <a:graphic>
          <a:graphicData uri="http://schemas.openxmlformats.org/drawingml/2006/table">
            <a:tbl>
              <a:tblPr firstRow="1" bandRow="1">
                <a:tableStyleId>{616DA210-FB5B-4158-B5E0-FEB733F419BA}</a:tableStyleId>
              </a:tblPr>
              <a:tblGrid>
                <a:gridCol w="1125340"/>
                <a:gridCol w="1125340"/>
                <a:gridCol w="1125340"/>
              </a:tblGrid>
              <a:tr h="285752">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3111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R001</a:t>
                      </a:r>
                      <a:endParaRPr kumimoji="0" lang="zh-CN" altLang="en-US"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endParaRP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55    </a:t>
                      </a:r>
                      <a:endParaRPr kumimoji="0" lang="zh-CN" altLang="en-US"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endParaRP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sp>
        <p:nvSpPr>
          <p:cNvPr id="15" name="虚尾箭头 14"/>
          <p:cNvSpPr/>
          <p:nvPr/>
        </p:nvSpPr>
        <p:spPr>
          <a:xfrm rot="5400000">
            <a:off x="4268138" y="2853126"/>
            <a:ext cx="583890" cy="785818"/>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6" name="表格 15"/>
          <p:cNvGraphicFramePr>
            <a:graphicFrameLocks noGrp="1"/>
          </p:cNvGraphicFramePr>
          <p:nvPr>
            <p:extLst>
              <p:ext uri="{D42A27DB-BD31-4B8C-83A1-F6EECF244321}">
                <p14:modId xmlns:p14="http://schemas.microsoft.com/office/powerpoint/2010/main" val="325455402"/>
              </p:ext>
            </p:extLst>
          </p:nvPr>
        </p:nvGraphicFramePr>
        <p:xfrm>
          <a:off x="3457671" y="3597033"/>
          <a:ext cx="3680319" cy="430017"/>
        </p:xfrm>
        <a:graphic>
          <a:graphicData uri="http://schemas.openxmlformats.org/drawingml/2006/table">
            <a:tbl>
              <a:tblPr firstRow="1" bandRow="1">
                <a:effectLst>
                  <a:outerShdw blurRad="50800" dist="38100" dir="16200000" rotWithShape="0">
                    <a:prstClr val="black">
                      <a:alpha val="40000"/>
                    </a:prstClr>
                  </a:outerShdw>
                </a:effectLst>
                <a:tableStyleId>{00A15C55-8517-42AA-B614-E9B94910E393}</a:tableStyleId>
              </a:tblPr>
              <a:tblGrid>
                <a:gridCol w="1226773"/>
                <a:gridCol w="1206937"/>
                <a:gridCol w="1246609"/>
              </a:tblGrid>
              <a:tr h="430017">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u="none" strike="noStrike" cap="none" normalizeH="0" baseline="0" dirty="0" smtClean="0">
                          <a:ln>
                            <a:noFill/>
                          </a:ln>
                          <a:effectLst/>
                          <a:latin typeface="黑体" pitchFamily="2" charset="-122"/>
                          <a:ea typeface="黑体" pitchFamily="2" charset="-122"/>
                        </a:rPr>
                        <a:t>学号 </a:t>
                      </a:r>
                      <a:endParaRPr kumimoji="0" lang="zh-CN" altLang="en-US" sz="2200" b="1" i="0" u="none" strike="noStrike" cap="none" normalizeH="0" baseline="0" dirty="0" smtClean="0">
                        <a:ln>
                          <a:noFill/>
                        </a:ln>
                        <a:solidFill>
                          <a:schemeClr val="tx1"/>
                        </a:solidFill>
                        <a:effectLst/>
                        <a:latin typeface="黑体" pitchFamily="2" charset="-122"/>
                        <a:ea typeface="黑体" pitchFamily="2" charset="-122"/>
                      </a:endParaRPr>
                    </a:p>
                  </a:txBody>
                  <a:tcPr anchor="ctr" horzOverflow="overflow">
                    <a:lnL w="28575" cap="flat" cmpd="sng" algn="ctr">
                      <a:solidFill>
                        <a:schemeClr val="bg1">
                          <a:lumMod val="85000"/>
                        </a:schemeClr>
                      </a:solidFill>
                      <a:prstDash val="sysDash"/>
                      <a:round/>
                      <a:headEnd type="none" w="med" len="med"/>
                      <a:tailEnd type="none" w="med" len="med"/>
                    </a:lnL>
                    <a:lnR w="28575" cap="flat" cmpd="sng" algn="ctr">
                      <a:solidFill>
                        <a:schemeClr val="bg1">
                          <a:lumMod val="85000"/>
                        </a:schemeClr>
                      </a:solidFill>
                      <a:prstDash val="sysDash"/>
                      <a:round/>
                      <a:headEnd type="none" w="med" len="med"/>
                      <a:tailEnd type="none" w="med" len="med"/>
                    </a:lnR>
                    <a:lnT w="28575" cap="flat" cmpd="sng" algn="ctr">
                      <a:solidFill>
                        <a:schemeClr val="bg1">
                          <a:lumMod val="85000"/>
                        </a:schemeClr>
                      </a:solidFill>
                      <a:prstDash val="sysDash"/>
                      <a:round/>
                      <a:headEnd type="none" w="med" len="med"/>
                      <a:tailEnd type="none" w="med" len="med"/>
                    </a:lnT>
                    <a:lnB w="28575" cap="flat" cmpd="sng" algn="ctr">
                      <a:solidFill>
                        <a:schemeClr val="bg1">
                          <a:lumMod val="85000"/>
                        </a:schemeClr>
                      </a:solidFill>
                      <a:prstDash val="sysDash"/>
                      <a:round/>
                      <a:headEnd type="none" w="med" len="med"/>
                      <a:tailEnd type="none" w="med" len="med"/>
                    </a:lnB>
                    <a:solidFill>
                      <a:srgbClr val="0099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u="none" strike="noStrike" cap="none" normalizeH="0" baseline="0" dirty="0" smtClean="0">
                          <a:ln>
                            <a:noFill/>
                          </a:ln>
                          <a:effectLst/>
                          <a:latin typeface="黑体" pitchFamily="2" charset="-122"/>
                          <a:ea typeface="黑体" pitchFamily="2" charset="-122"/>
                        </a:rPr>
                        <a:t>姓名 </a:t>
                      </a:r>
                      <a:endParaRPr kumimoji="0" lang="zh-CN" altLang="en-US" sz="2200" b="1" i="0" u="none" strike="noStrike" cap="none" normalizeH="0" baseline="0" dirty="0" smtClean="0">
                        <a:ln>
                          <a:noFill/>
                        </a:ln>
                        <a:solidFill>
                          <a:schemeClr val="tx1"/>
                        </a:solidFill>
                        <a:effectLst/>
                        <a:latin typeface="黑体" pitchFamily="2" charset="-122"/>
                        <a:ea typeface="黑体" pitchFamily="2" charset="-122"/>
                      </a:endParaRPr>
                    </a:p>
                  </a:txBody>
                  <a:tcPr anchor="ctr" horzOverflow="overflow">
                    <a:lnL w="28575" cap="flat" cmpd="sng" algn="ctr">
                      <a:solidFill>
                        <a:schemeClr val="bg1">
                          <a:lumMod val="85000"/>
                        </a:schemeClr>
                      </a:solidFill>
                      <a:prstDash val="sysDash"/>
                      <a:round/>
                      <a:headEnd type="none" w="med" len="med"/>
                      <a:tailEnd type="none" w="med" len="med"/>
                    </a:lnL>
                    <a:lnR w="28575" cap="flat" cmpd="sng" algn="ctr">
                      <a:solidFill>
                        <a:schemeClr val="bg1">
                          <a:lumMod val="85000"/>
                        </a:schemeClr>
                      </a:solidFill>
                      <a:prstDash val="sysDash"/>
                      <a:round/>
                      <a:headEnd type="none" w="med" len="med"/>
                      <a:tailEnd type="none" w="med" len="med"/>
                    </a:lnR>
                    <a:lnT w="28575" cap="flat" cmpd="sng" algn="ctr">
                      <a:solidFill>
                        <a:schemeClr val="bg1">
                          <a:lumMod val="85000"/>
                        </a:schemeClr>
                      </a:solidFill>
                      <a:prstDash val="sysDash"/>
                      <a:round/>
                      <a:headEnd type="none" w="med" len="med"/>
                      <a:tailEnd type="none" w="med" len="med"/>
                    </a:lnT>
                    <a:lnB w="28575" cap="flat" cmpd="sng" algn="ctr">
                      <a:solidFill>
                        <a:schemeClr val="bg1">
                          <a:lumMod val="85000"/>
                        </a:schemeClr>
                      </a:solidFill>
                      <a:prstDash val="sysDash"/>
                      <a:round/>
                      <a:headEnd type="none" w="med" len="med"/>
                      <a:tailEnd type="none" w="med" len="med"/>
                    </a:lnB>
                    <a:solidFill>
                      <a:srgbClr val="0099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u="none" strike="noStrike" cap="none" normalizeH="0" baseline="0" dirty="0" smtClean="0">
                          <a:ln>
                            <a:noFill/>
                          </a:ln>
                          <a:effectLst/>
                          <a:latin typeface="黑体" pitchFamily="2" charset="-122"/>
                          <a:ea typeface="黑体" pitchFamily="2" charset="-122"/>
                        </a:rPr>
                        <a:t>系别   </a:t>
                      </a:r>
                      <a:endParaRPr kumimoji="0" lang="zh-CN" altLang="en-US" sz="2200" b="1" i="0" u="none" strike="noStrike" cap="none" normalizeH="0" baseline="0" dirty="0" smtClean="0">
                        <a:ln>
                          <a:noFill/>
                        </a:ln>
                        <a:solidFill>
                          <a:schemeClr val="tx1"/>
                        </a:solidFill>
                        <a:effectLst/>
                        <a:latin typeface="黑体" pitchFamily="2" charset="-122"/>
                        <a:ea typeface="黑体" pitchFamily="2" charset="-122"/>
                      </a:endParaRPr>
                    </a:p>
                  </a:txBody>
                  <a:tcPr anchor="ctr" horzOverflow="overflow">
                    <a:lnL w="28575" cap="flat" cmpd="sng" algn="ctr">
                      <a:solidFill>
                        <a:schemeClr val="bg1">
                          <a:lumMod val="85000"/>
                        </a:schemeClr>
                      </a:solidFill>
                      <a:prstDash val="sysDash"/>
                      <a:round/>
                      <a:headEnd type="none" w="med" len="med"/>
                      <a:tailEnd type="none" w="med" len="med"/>
                    </a:lnL>
                    <a:lnR w="28575" cap="flat" cmpd="sng" algn="ctr">
                      <a:solidFill>
                        <a:schemeClr val="bg1">
                          <a:lumMod val="85000"/>
                        </a:schemeClr>
                      </a:solidFill>
                      <a:prstDash val="sysDash"/>
                      <a:round/>
                      <a:headEnd type="none" w="med" len="med"/>
                      <a:tailEnd type="none" w="med" len="med"/>
                    </a:lnR>
                    <a:lnT w="28575" cap="flat" cmpd="sng" algn="ctr">
                      <a:solidFill>
                        <a:schemeClr val="bg1">
                          <a:lumMod val="85000"/>
                        </a:schemeClr>
                      </a:solidFill>
                      <a:prstDash val="sysDash"/>
                      <a:round/>
                      <a:headEnd type="none" w="med" len="med"/>
                      <a:tailEnd type="none" w="med" len="med"/>
                    </a:lnT>
                    <a:lnB w="28575" cap="flat" cmpd="sng" algn="ctr">
                      <a:solidFill>
                        <a:schemeClr val="bg1">
                          <a:lumMod val="85000"/>
                        </a:schemeClr>
                      </a:solidFill>
                      <a:prstDash val="sysDash"/>
                      <a:round/>
                      <a:headEnd type="none" w="med" len="med"/>
                      <a:tailEnd type="none" w="med" len="med"/>
                    </a:lnB>
                    <a:solidFill>
                      <a:srgbClr val="0099FF"/>
                    </a:solidFill>
                  </a:tcPr>
                </a:tc>
              </a:tr>
            </a:tbl>
          </a:graphicData>
        </a:graphic>
      </p:graphicFrame>
      <p:graphicFrame>
        <p:nvGraphicFramePr>
          <p:cNvPr id="17" name="表格 16"/>
          <p:cNvGraphicFramePr>
            <a:graphicFrameLocks noGrp="1"/>
          </p:cNvGraphicFramePr>
          <p:nvPr>
            <p:extLst>
              <p:ext uri="{D42A27DB-BD31-4B8C-83A1-F6EECF244321}">
                <p14:modId xmlns:p14="http://schemas.microsoft.com/office/powerpoint/2010/main" val="1178840797"/>
              </p:ext>
            </p:extLst>
          </p:nvPr>
        </p:nvGraphicFramePr>
        <p:xfrm>
          <a:off x="7128465" y="3597033"/>
          <a:ext cx="3391047" cy="431925"/>
        </p:xfrm>
        <a:graphic>
          <a:graphicData uri="http://schemas.openxmlformats.org/drawingml/2006/table">
            <a:tbl>
              <a:tblPr firstRow="1" bandRow="1">
                <a:effectLst>
                  <a:outerShdw blurRad="50800" dist="38100" dir="16200000" rotWithShape="0">
                    <a:prstClr val="black">
                      <a:alpha val="40000"/>
                    </a:prstClr>
                  </a:outerShdw>
                </a:effectLst>
                <a:tableStyleId>{21E4AEA4-8DFA-4A89-87EB-49C32662AFE0}</a:tableStyleId>
              </a:tblPr>
              <a:tblGrid>
                <a:gridCol w="1143008"/>
                <a:gridCol w="1143008"/>
                <a:gridCol w="1105031"/>
              </a:tblGrid>
              <a:tr h="43192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u="none" strike="noStrike" cap="none" normalizeH="0" baseline="0" dirty="0" smtClean="0">
                          <a:ln>
                            <a:noFill/>
                          </a:ln>
                          <a:effectLst/>
                          <a:latin typeface="黑体" pitchFamily="2" charset="-122"/>
                          <a:ea typeface="黑体" pitchFamily="2" charset="-122"/>
                        </a:rPr>
                        <a:t>学号 </a:t>
                      </a:r>
                      <a:endParaRPr kumimoji="0" lang="zh-CN" altLang="en-US" sz="2200" b="1" i="0" u="none" strike="noStrike" cap="none" normalizeH="0" baseline="0" dirty="0" smtClean="0">
                        <a:ln>
                          <a:noFill/>
                        </a:ln>
                        <a:solidFill>
                          <a:schemeClr val="tx1"/>
                        </a:solidFill>
                        <a:effectLst/>
                        <a:latin typeface="黑体" pitchFamily="2" charset="-122"/>
                        <a:ea typeface="黑体" pitchFamily="2" charset="-122"/>
                      </a:endParaRPr>
                    </a:p>
                  </a:txBody>
                  <a:tcPr anchor="ctr" horzOverflow="overflow">
                    <a:lnL w="28575" cap="flat" cmpd="sng" algn="ctr">
                      <a:solidFill>
                        <a:schemeClr val="bg1">
                          <a:lumMod val="85000"/>
                        </a:schemeClr>
                      </a:solidFill>
                      <a:prstDash val="sysDash"/>
                      <a:round/>
                      <a:headEnd type="none" w="med" len="med"/>
                      <a:tailEnd type="none" w="med" len="med"/>
                    </a:lnL>
                    <a:lnR w="28575" cap="flat" cmpd="sng" algn="ctr">
                      <a:solidFill>
                        <a:schemeClr val="bg1">
                          <a:lumMod val="85000"/>
                        </a:schemeClr>
                      </a:solidFill>
                      <a:prstDash val="sysDash"/>
                      <a:round/>
                      <a:headEnd type="none" w="med" len="med"/>
                      <a:tailEnd type="none" w="med" len="med"/>
                    </a:lnR>
                    <a:lnT w="28575" cap="flat" cmpd="sng" algn="ctr">
                      <a:solidFill>
                        <a:schemeClr val="bg1">
                          <a:lumMod val="85000"/>
                        </a:schemeClr>
                      </a:solidFill>
                      <a:prstDash val="sysDash"/>
                      <a:round/>
                      <a:headEnd type="none" w="med" len="med"/>
                      <a:tailEnd type="none" w="med" len="med"/>
                    </a:lnT>
                    <a:lnB w="28575" cap="flat" cmpd="sng" algn="ctr">
                      <a:solidFill>
                        <a:schemeClr val="bg1">
                          <a:lumMod val="85000"/>
                        </a:schemeClr>
                      </a:solidFill>
                      <a:prstDash val="sysDash"/>
                      <a:round/>
                      <a:headEnd type="none" w="med" len="med"/>
                      <a:tailEnd type="none" w="med" len="med"/>
                    </a:lnB>
                    <a:solidFill>
                      <a:schemeClr val="accent2">
                        <a:lumMod val="75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u="none" strike="noStrike" cap="none" normalizeH="0" baseline="0" dirty="0" smtClean="0">
                          <a:ln>
                            <a:noFill/>
                          </a:ln>
                          <a:effectLst/>
                          <a:latin typeface="黑体" pitchFamily="2" charset="-122"/>
                          <a:ea typeface="黑体" pitchFamily="2" charset="-122"/>
                        </a:rPr>
                        <a:t>课程号 </a:t>
                      </a:r>
                      <a:endParaRPr kumimoji="0" lang="zh-CN" altLang="en-US" sz="2200" b="1" i="0" u="none" strike="noStrike" cap="none" normalizeH="0" baseline="0" dirty="0" smtClean="0">
                        <a:ln>
                          <a:noFill/>
                        </a:ln>
                        <a:solidFill>
                          <a:schemeClr val="tx1"/>
                        </a:solidFill>
                        <a:effectLst/>
                        <a:latin typeface="黑体" pitchFamily="2" charset="-122"/>
                        <a:ea typeface="黑体" pitchFamily="2" charset="-122"/>
                      </a:endParaRPr>
                    </a:p>
                  </a:txBody>
                  <a:tcPr anchor="ctr" horzOverflow="overflow">
                    <a:lnL w="28575" cap="flat" cmpd="sng" algn="ctr">
                      <a:solidFill>
                        <a:schemeClr val="bg1">
                          <a:lumMod val="85000"/>
                        </a:schemeClr>
                      </a:solidFill>
                      <a:prstDash val="sysDash"/>
                      <a:round/>
                      <a:headEnd type="none" w="med" len="med"/>
                      <a:tailEnd type="none" w="med" len="med"/>
                    </a:lnL>
                    <a:lnR w="28575" cap="flat" cmpd="sng" algn="ctr">
                      <a:solidFill>
                        <a:schemeClr val="bg1">
                          <a:lumMod val="85000"/>
                        </a:schemeClr>
                      </a:solidFill>
                      <a:prstDash val="sysDash"/>
                      <a:round/>
                      <a:headEnd type="none" w="med" len="med"/>
                      <a:tailEnd type="none" w="med" len="med"/>
                    </a:lnR>
                    <a:lnT w="28575" cap="flat" cmpd="sng" algn="ctr">
                      <a:solidFill>
                        <a:schemeClr val="bg1">
                          <a:lumMod val="85000"/>
                        </a:schemeClr>
                      </a:solidFill>
                      <a:prstDash val="sysDash"/>
                      <a:round/>
                      <a:headEnd type="none" w="med" len="med"/>
                      <a:tailEnd type="none" w="med" len="med"/>
                    </a:lnT>
                    <a:lnB w="28575" cap="flat" cmpd="sng" algn="ctr">
                      <a:solidFill>
                        <a:schemeClr val="bg1">
                          <a:lumMod val="85000"/>
                        </a:schemeClr>
                      </a:solidFill>
                      <a:prstDash val="sysDash"/>
                      <a:round/>
                      <a:headEnd type="none" w="med" len="med"/>
                      <a:tailEnd type="none" w="med" len="med"/>
                    </a:lnB>
                    <a:solidFill>
                      <a:schemeClr val="accent2">
                        <a:lumMod val="75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bg1"/>
                          </a:solidFill>
                          <a:effectLst/>
                          <a:latin typeface="黑体" pitchFamily="2" charset="-122"/>
                          <a:ea typeface="黑体" pitchFamily="2" charset="-122"/>
                        </a:rPr>
                        <a:t>成绩   </a:t>
                      </a:r>
                    </a:p>
                  </a:txBody>
                  <a:tcPr anchor="ctr" horzOverflow="overflow">
                    <a:lnL w="28575" cap="flat" cmpd="sng" algn="ctr">
                      <a:solidFill>
                        <a:schemeClr val="bg1">
                          <a:lumMod val="85000"/>
                        </a:schemeClr>
                      </a:solidFill>
                      <a:prstDash val="sysDash"/>
                      <a:round/>
                      <a:headEnd type="none" w="med" len="med"/>
                      <a:tailEnd type="none" w="med" len="med"/>
                    </a:lnL>
                    <a:lnR w="28575" cap="flat" cmpd="sng" algn="ctr">
                      <a:solidFill>
                        <a:schemeClr val="bg1">
                          <a:lumMod val="85000"/>
                        </a:schemeClr>
                      </a:solidFill>
                      <a:prstDash val="sysDash"/>
                      <a:round/>
                      <a:headEnd type="none" w="med" len="med"/>
                      <a:tailEnd type="none" w="med" len="med"/>
                    </a:lnR>
                    <a:lnT w="28575" cap="flat" cmpd="sng" algn="ctr">
                      <a:solidFill>
                        <a:schemeClr val="bg1">
                          <a:lumMod val="85000"/>
                        </a:schemeClr>
                      </a:solidFill>
                      <a:prstDash val="sysDash"/>
                      <a:round/>
                      <a:headEnd type="none" w="med" len="med"/>
                      <a:tailEnd type="none" w="med" len="med"/>
                    </a:lnT>
                    <a:lnB w="28575" cap="flat" cmpd="sng" algn="ctr">
                      <a:solidFill>
                        <a:schemeClr val="bg1">
                          <a:lumMod val="85000"/>
                        </a:schemeClr>
                      </a:solidFill>
                      <a:prstDash val="sysDash"/>
                      <a:round/>
                      <a:headEnd type="none" w="med" len="med"/>
                      <a:tailEnd type="none" w="med" len="med"/>
                    </a:lnB>
                    <a:solidFill>
                      <a:schemeClr val="accent2">
                        <a:lumMod val="75000"/>
                      </a:schemeClr>
                    </a:solidFill>
                  </a:tcPr>
                </a:tc>
              </a:tr>
            </a:tbl>
          </a:graphicData>
        </a:graphic>
      </p:graphicFrame>
      <p:sp>
        <p:nvSpPr>
          <p:cNvPr id="18" name="Text Box 308"/>
          <p:cNvSpPr txBox="1">
            <a:spLocks noChangeArrowheads="1"/>
          </p:cNvSpPr>
          <p:nvPr/>
        </p:nvSpPr>
        <p:spPr bwMode="auto">
          <a:xfrm>
            <a:off x="307379" y="3654196"/>
            <a:ext cx="1784395" cy="2246769"/>
          </a:xfrm>
          <a:prstGeom prst="rect">
            <a:avLst/>
          </a:prstGeom>
          <a:noFill/>
          <a:ln w="9525">
            <a:noFill/>
            <a:miter lim="800000"/>
            <a:headEnd/>
            <a:tailEnd/>
          </a:ln>
          <a:effectLst/>
        </p:spPr>
        <p:txBody>
          <a:bodyPr wrap="square">
            <a:spAutoFit/>
          </a:bodyPr>
          <a:lstStyle/>
          <a:p>
            <a:pPr>
              <a:buFont typeface="Wingdings" pitchFamily="2" charset="2"/>
              <a:buNone/>
            </a:pPr>
            <a:r>
              <a:rPr lang="zh-CN" altLang="en-US" sz="2800" b="1" dirty="0">
                <a:ea typeface="楷体_GB2312" pitchFamily="49" charset="-122"/>
              </a:rPr>
              <a:t>两个关系中选择满足连接条件的元组进行连接        </a:t>
            </a:r>
          </a:p>
        </p:txBody>
      </p:sp>
      <p:sp>
        <p:nvSpPr>
          <p:cNvPr id="19" name="爆炸形 1 18"/>
          <p:cNvSpPr/>
          <p:nvPr/>
        </p:nvSpPr>
        <p:spPr>
          <a:xfrm>
            <a:off x="307410" y="2739776"/>
            <a:ext cx="1928794" cy="1071570"/>
          </a:xfrm>
          <a:prstGeom prst="irregularSeal1">
            <a:avLst/>
          </a:prstGeom>
          <a:solidFill>
            <a:srgbClr val="FFFF00">
              <a:alpha val="18823"/>
            </a:srgbClr>
          </a:solidFill>
          <a:ln w="25400" algn="ctr">
            <a:solidFill>
              <a:srgbClr val="FFC000"/>
            </a:solidFill>
            <a:miter lim="800000"/>
            <a:headEnd/>
            <a:tailEnd/>
          </a:ln>
        </p:spPr>
        <p:txBody>
          <a:bodyPr anchor="ctr"/>
          <a:lstStyle/>
          <a:p>
            <a:pPr algn="ctr"/>
            <a:r>
              <a:rPr lang="zh-CN" altLang="en-US" sz="2800" b="1" dirty="0">
                <a:solidFill>
                  <a:srgbClr val="FF0000"/>
                </a:solidFill>
                <a:latin typeface="楷体_GB2312" pitchFamily="49" charset="-122"/>
                <a:ea typeface="楷体_GB2312" pitchFamily="49" charset="-122"/>
              </a:rPr>
              <a:t>算法         </a:t>
            </a:r>
          </a:p>
        </p:txBody>
      </p:sp>
      <p:graphicFrame>
        <p:nvGraphicFramePr>
          <p:cNvPr id="20" name="表格 19"/>
          <p:cNvGraphicFramePr>
            <a:graphicFrameLocks noGrp="1"/>
          </p:cNvGraphicFramePr>
          <p:nvPr>
            <p:extLst>
              <p:ext uri="{D42A27DB-BD31-4B8C-83A1-F6EECF244321}">
                <p14:modId xmlns:p14="http://schemas.microsoft.com/office/powerpoint/2010/main" val="2760180378"/>
              </p:ext>
            </p:extLst>
          </p:nvPr>
        </p:nvGraphicFramePr>
        <p:xfrm>
          <a:off x="2738414" y="1370068"/>
          <a:ext cx="3643338" cy="487680"/>
        </p:xfrm>
        <a:graphic>
          <a:graphicData uri="http://schemas.openxmlformats.org/drawingml/2006/table">
            <a:tbl>
              <a:tblPr firstRow="1" bandRow="1">
                <a:tableStyleId>{616DA210-FB5B-4158-B5E0-FEB733F419BA}</a:tableStyleId>
              </a:tblPr>
              <a:tblGrid>
                <a:gridCol w="1214446"/>
                <a:gridCol w="1214446"/>
                <a:gridCol w="1214446"/>
              </a:tblGrid>
              <a:tr h="35719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1001</a:t>
                      </a:r>
                      <a:r>
                        <a:rPr kumimoji="0" lang="en-US" altLang="zh-CN" sz="2600" b="1" i="0" u="none" strike="noStrike" cap="none" normalizeH="0" baseline="0" dirty="0" smtClean="0">
                          <a:ln>
                            <a:noFill/>
                          </a:ln>
                          <a:solidFill>
                            <a:schemeClr val="tx1"/>
                          </a:solidFill>
                          <a:effectLst/>
                          <a:latin typeface="楷体_GB2312" pitchFamily="49" charset="-122"/>
                          <a:ea typeface="楷体_GB2312" pitchFamily="49" charset="-122"/>
                        </a:rPr>
                        <a:t>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600" b="1" i="0" u="none" strike="noStrike" cap="none" normalizeH="0" baseline="0" dirty="0" smtClean="0">
                          <a:ln>
                            <a:noFill/>
                          </a:ln>
                          <a:solidFill>
                            <a:schemeClr val="tx1"/>
                          </a:solidFill>
                          <a:effectLst/>
                          <a:latin typeface="楷体_GB2312" pitchFamily="49" charset="-122"/>
                          <a:ea typeface="楷体_GB2312" pitchFamily="49" charset="-122"/>
                        </a:rPr>
                        <a:t>李勇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600" b="1" i="0" u="none" strike="noStrike" cap="none" normalizeH="0" baseline="0" dirty="0" smtClean="0">
                          <a:ln>
                            <a:noFill/>
                          </a:ln>
                          <a:solidFill>
                            <a:schemeClr val="tx1"/>
                          </a:solidFill>
                          <a:effectLst/>
                          <a:latin typeface="楷体_GB2312" pitchFamily="49" charset="-122"/>
                          <a:ea typeface="楷体_GB2312" pitchFamily="49" charset="-122"/>
                        </a:rPr>
                        <a:t>信息系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accent4">
                        <a:lumMod val="20000"/>
                        <a:lumOff val="80000"/>
                      </a:schemeClr>
                    </a:solidFill>
                  </a:tcPr>
                </a:tc>
              </a:tr>
            </a:tbl>
          </a:graphicData>
        </a:graphic>
      </p:graphicFrame>
      <p:graphicFrame>
        <p:nvGraphicFramePr>
          <p:cNvPr id="21" name="表格 20"/>
          <p:cNvGraphicFramePr>
            <a:graphicFrameLocks noGrp="1"/>
          </p:cNvGraphicFramePr>
          <p:nvPr>
            <p:extLst>
              <p:ext uri="{D42A27DB-BD31-4B8C-83A1-F6EECF244321}">
                <p14:modId xmlns:p14="http://schemas.microsoft.com/office/powerpoint/2010/main" val="1385668455"/>
              </p:ext>
            </p:extLst>
          </p:nvPr>
        </p:nvGraphicFramePr>
        <p:xfrm>
          <a:off x="7024695" y="1370068"/>
          <a:ext cx="3376020" cy="487680"/>
        </p:xfrm>
        <a:graphic>
          <a:graphicData uri="http://schemas.openxmlformats.org/drawingml/2006/table">
            <a:tbl>
              <a:tblPr firstRow="1" bandRow="1">
                <a:tableStyleId>{616DA210-FB5B-4158-B5E0-FEB733F419BA}</a:tableStyleId>
              </a:tblPr>
              <a:tblGrid>
                <a:gridCol w="1125340"/>
                <a:gridCol w="1125340"/>
                <a:gridCol w="1125340"/>
              </a:tblGrid>
              <a:tr h="285752">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1001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R001</a:t>
                      </a:r>
                      <a:r>
                        <a:rPr kumimoji="0" lang="zh-CN" altLang="en-US"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95   </a:t>
                      </a:r>
                      <a:r>
                        <a:rPr kumimoji="0" lang="zh-CN" altLang="en-US"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accent2">
                        <a:lumMod val="40000"/>
                        <a:lumOff val="60000"/>
                      </a:schemeClr>
                    </a:solidFill>
                  </a:tcPr>
                </a:tc>
              </a:tr>
            </a:tbl>
          </a:graphicData>
        </a:graphic>
      </p:graphicFrame>
      <p:graphicFrame>
        <p:nvGraphicFramePr>
          <p:cNvPr id="22" name="表格 21"/>
          <p:cNvGraphicFramePr>
            <a:graphicFrameLocks noGrp="1"/>
          </p:cNvGraphicFramePr>
          <p:nvPr>
            <p:extLst>
              <p:ext uri="{D42A27DB-BD31-4B8C-83A1-F6EECF244321}">
                <p14:modId xmlns:p14="http://schemas.microsoft.com/office/powerpoint/2010/main" val="4148465224"/>
              </p:ext>
            </p:extLst>
          </p:nvPr>
        </p:nvGraphicFramePr>
        <p:xfrm>
          <a:off x="2738414" y="1370068"/>
          <a:ext cx="3643338" cy="487680"/>
        </p:xfrm>
        <a:graphic>
          <a:graphicData uri="http://schemas.openxmlformats.org/drawingml/2006/table">
            <a:tbl>
              <a:tblPr firstRow="1" bandRow="1">
                <a:tableStyleId>{616DA210-FB5B-4158-B5E0-FEB733F419BA}</a:tableStyleId>
              </a:tblPr>
              <a:tblGrid>
                <a:gridCol w="1214446"/>
                <a:gridCol w="1214446"/>
                <a:gridCol w="1214446"/>
              </a:tblGrid>
              <a:tr h="35719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1001</a:t>
                      </a:r>
                      <a:r>
                        <a:rPr kumimoji="0" lang="en-US" altLang="zh-CN" sz="2600" b="1" i="0" u="none" strike="noStrike" cap="none" normalizeH="0" baseline="0" dirty="0" smtClean="0">
                          <a:ln>
                            <a:noFill/>
                          </a:ln>
                          <a:solidFill>
                            <a:schemeClr val="tx1"/>
                          </a:solidFill>
                          <a:effectLst/>
                          <a:latin typeface="楷体_GB2312" pitchFamily="49" charset="-122"/>
                          <a:ea typeface="楷体_GB2312" pitchFamily="49" charset="-122"/>
                        </a:rPr>
                        <a:t>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600" b="1" i="0" u="none" strike="noStrike" cap="none" normalizeH="0" baseline="0" dirty="0" smtClean="0">
                          <a:ln>
                            <a:noFill/>
                          </a:ln>
                          <a:solidFill>
                            <a:schemeClr val="tx1"/>
                          </a:solidFill>
                          <a:effectLst/>
                          <a:latin typeface="楷体_GB2312" pitchFamily="49" charset="-122"/>
                          <a:ea typeface="楷体_GB2312" pitchFamily="49" charset="-122"/>
                        </a:rPr>
                        <a:t>李勇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600" b="1" i="0" u="none" strike="noStrike" cap="none" normalizeH="0" baseline="0" dirty="0" smtClean="0">
                          <a:ln>
                            <a:noFill/>
                          </a:ln>
                          <a:solidFill>
                            <a:schemeClr val="tx1"/>
                          </a:solidFill>
                          <a:effectLst/>
                          <a:latin typeface="楷体_GB2312" pitchFamily="49" charset="-122"/>
                          <a:ea typeface="楷体_GB2312" pitchFamily="49" charset="-122"/>
                        </a:rPr>
                        <a:t>信息系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accent4">
                        <a:lumMod val="20000"/>
                        <a:lumOff val="80000"/>
                      </a:schemeClr>
                    </a:solidFill>
                  </a:tcPr>
                </a:tc>
              </a:tr>
            </a:tbl>
          </a:graphicData>
        </a:graphic>
      </p:graphicFrame>
      <p:graphicFrame>
        <p:nvGraphicFramePr>
          <p:cNvPr id="23" name="表格 22"/>
          <p:cNvGraphicFramePr>
            <a:graphicFrameLocks noGrp="1"/>
          </p:cNvGraphicFramePr>
          <p:nvPr>
            <p:extLst>
              <p:ext uri="{D42A27DB-BD31-4B8C-83A1-F6EECF244321}">
                <p14:modId xmlns:p14="http://schemas.microsoft.com/office/powerpoint/2010/main" val="2997072054"/>
              </p:ext>
            </p:extLst>
          </p:nvPr>
        </p:nvGraphicFramePr>
        <p:xfrm>
          <a:off x="7024695" y="1830378"/>
          <a:ext cx="3376020" cy="487680"/>
        </p:xfrm>
        <a:graphic>
          <a:graphicData uri="http://schemas.openxmlformats.org/drawingml/2006/table">
            <a:tbl>
              <a:tblPr firstRow="1" bandRow="1">
                <a:tableStyleId>{616DA210-FB5B-4158-B5E0-FEB733F419BA}</a:tableStyleId>
              </a:tblPr>
              <a:tblGrid>
                <a:gridCol w="1125340"/>
                <a:gridCol w="1125340"/>
                <a:gridCol w="1125340"/>
              </a:tblGrid>
              <a:tr h="48099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1001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S066</a:t>
                      </a:r>
                      <a:r>
                        <a:rPr kumimoji="0" lang="zh-CN" altLang="en-US"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80    </a:t>
                      </a:r>
                      <a:r>
                        <a:rPr kumimoji="0" lang="zh-CN" altLang="en-US"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accent2">
                        <a:lumMod val="40000"/>
                        <a:lumOff val="60000"/>
                      </a:schemeClr>
                    </a:solidFill>
                  </a:tcPr>
                </a:tc>
              </a:tr>
            </a:tbl>
          </a:graphicData>
        </a:graphic>
      </p:graphicFrame>
      <p:graphicFrame>
        <p:nvGraphicFramePr>
          <p:cNvPr id="24" name="表格 23"/>
          <p:cNvGraphicFramePr>
            <a:graphicFrameLocks noGrp="1"/>
          </p:cNvGraphicFramePr>
          <p:nvPr>
            <p:extLst>
              <p:ext uri="{D42A27DB-BD31-4B8C-83A1-F6EECF244321}">
                <p14:modId xmlns:p14="http://schemas.microsoft.com/office/powerpoint/2010/main" val="4125461038"/>
              </p:ext>
            </p:extLst>
          </p:nvPr>
        </p:nvGraphicFramePr>
        <p:xfrm>
          <a:off x="3453446" y="4041113"/>
          <a:ext cx="7071711" cy="426720"/>
        </p:xfrm>
        <a:graphic>
          <a:graphicData uri="http://schemas.openxmlformats.org/drawingml/2006/table">
            <a:tbl>
              <a:tblPr firstRow="1" bandRow="1">
                <a:tableStyleId>{5940675A-B579-460E-94D1-54222C63F5DA}</a:tableStyleId>
              </a:tblPr>
              <a:tblGrid>
                <a:gridCol w="1227502"/>
                <a:gridCol w="1205948"/>
                <a:gridCol w="1232452"/>
                <a:gridCol w="1152939"/>
                <a:gridCol w="1139687"/>
                <a:gridCol w="1113183"/>
              </a:tblGrid>
              <a:tr h="34145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1001</a:t>
                      </a:r>
                      <a:r>
                        <a:rPr kumimoji="0" lang="en-US" altLang="zh-CN" sz="2200" b="1" i="0" u="none" strike="noStrike" cap="none" normalizeH="0" baseline="0" dirty="0" smtClean="0">
                          <a:ln>
                            <a:noFill/>
                          </a:ln>
                          <a:solidFill>
                            <a:schemeClr val="tx1"/>
                          </a:solidFill>
                          <a:effectLst/>
                          <a:latin typeface="楷体_GB2312" pitchFamily="49" charset="-122"/>
                          <a:ea typeface="楷体_GB2312" pitchFamily="49" charset="-122"/>
                        </a:rPr>
                        <a:t>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李勇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信息系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1001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R001</a:t>
                      </a:r>
                      <a:r>
                        <a:rPr kumimoji="0" lang="zh-CN" altLang="en-US"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95          </a:t>
                      </a:r>
                      <a:r>
                        <a:rPr kumimoji="0" lang="zh-CN" altLang="en-US"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r>
            </a:tbl>
          </a:graphicData>
        </a:graphic>
      </p:graphicFrame>
      <p:graphicFrame>
        <p:nvGraphicFramePr>
          <p:cNvPr id="25" name="表格 24"/>
          <p:cNvGraphicFramePr>
            <a:graphicFrameLocks noGrp="1"/>
          </p:cNvGraphicFramePr>
          <p:nvPr>
            <p:extLst>
              <p:ext uri="{D42A27DB-BD31-4B8C-83A1-F6EECF244321}">
                <p14:modId xmlns:p14="http://schemas.microsoft.com/office/powerpoint/2010/main" val="3433460324"/>
              </p:ext>
            </p:extLst>
          </p:nvPr>
        </p:nvGraphicFramePr>
        <p:xfrm>
          <a:off x="3453446" y="4428191"/>
          <a:ext cx="7071711" cy="426720"/>
        </p:xfrm>
        <a:graphic>
          <a:graphicData uri="http://schemas.openxmlformats.org/drawingml/2006/table">
            <a:tbl>
              <a:tblPr firstRow="1" bandRow="1">
                <a:tableStyleId>{5940675A-B579-460E-94D1-54222C63F5DA}</a:tableStyleId>
              </a:tblPr>
              <a:tblGrid>
                <a:gridCol w="1227502"/>
                <a:gridCol w="1205948"/>
                <a:gridCol w="1232452"/>
                <a:gridCol w="1152939"/>
                <a:gridCol w="1139687"/>
                <a:gridCol w="1113183"/>
              </a:tblGrid>
              <a:tr h="34145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1001</a:t>
                      </a:r>
                      <a:r>
                        <a:rPr kumimoji="0" lang="en-US" altLang="zh-CN" sz="2200" b="1" i="0" u="none" strike="noStrike" cap="none" normalizeH="0" baseline="0" dirty="0" smtClean="0">
                          <a:ln>
                            <a:noFill/>
                          </a:ln>
                          <a:solidFill>
                            <a:schemeClr val="tx1"/>
                          </a:solidFill>
                          <a:effectLst/>
                          <a:latin typeface="楷体_GB2312" pitchFamily="49" charset="-122"/>
                          <a:ea typeface="楷体_GB2312" pitchFamily="49" charset="-122"/>
                        </a:rPr>
                        <a:t>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李勇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信息系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1001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S066</a:t>
                      </a:r>
                      <a:r>
                        <a:rPr kumimoji="0" lang="zh-CN" altLang="en-US"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80       </a:t>
                      </a:r>
                      <a:r>
                        <a:rPr kumimoji="0" lang="zh-CN" altLang="en-US"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r>
            </a:tbl>
          </a:graphicData>
        </a:graphic>
      </p:graphicFrame>
      <p:graphicFrame>
        <p:nvGraphicFramePr>
          <p:cNvPr id="27" name="表格 26"/>
          <p:cNvGraphicFramePr>
            <a:graphicFrameLocks noGrp="1"/>
          </p:cNvGraphicFramePr>
          <p:nvPr>
            <p:extLst>
              <p:ext uri="{D42A27DB-BD31-4B8C-83A1-F6EECF244321}">
                <p14:modId xmlns:p14="http://schemas.microsoft.com/office/powerpoint/2010/main" val="1744317982"/>
              </p:ext>
            </p:extLst>
          </p:nvPr>
        </p:nvGraphicFramePr>
        <p:xfrm>
          <a:off x="7024695" y="2311148"/>
          <a:ext cx="3376020" cy="487680"/>
        </p:xfrm>
        <a:graphic>
          <a:graphicData uri="http://schemas.openxmlformats.org/drawingml/2006/table">
            <a:tbl>
              <a:tblPr firstRow="1" bandRow="1">
                <a:tableStyleId>{616DA210-FB5B-4158-B5E0-FEB733F419BA}</a:tableStyleId>
              </a:tblPr>
              <a:tblGrid>
                <a:gridCol w="1125340"/>
                <a:gridCol w="1125340"/>
                <a:gridCol w="1125340"/>
              </a:tblGrid>
              <a:tr h="285752">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3111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R001</a:t>
                      </a:r>
                      <a:endParaRPr kumimoji="0" lang="zh-CN" altLang="en-US"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endParaRP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55    </a:t>
                      </a:r>
                      <a:endParaRPr kumimoji="0" lang="zh-CN" altLang="en-US"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endParaRP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accent2">
                        <a:lumMod val="40000"/>
                        <a:lumOff val="60000"/>
                      </a:schemeClr>
                    </a:solidFill>
                  </a:tcPr>
                </a:tc>
              </a:tr>
            </a:tbl>
          </a:graphicData>
        </a:graphic>
      </p:graphicFrame>
      <p:graphicFrame>
        <p:nvGraphicFramePr>
          <p:cNvPr id="28" name="表格 27"/>
          <p:cNvGraphicFramePr>
            <a:graphicFrameLocks noGrp="1"/>
          </p:cNvGraphicFramePr>
          <p:nvPr>
            <p:extLst>
              <p:ext uri="{D42A27DB-BD31-4B8C-83A1-F6EECF244321}">
                <p14:modId xmlns:p14="http://schemas.microsoft.com/office/powerpoint/2010/main" val="3453293110"/>
              </p:ext>
            </p:extLst>
          </p:nvPr>
        </p:nvGraphicFramePr>
        <p:xfrm>
          <a:off x="3453446" y="4811478"/>
          <a:ext cx="7071711" cy="426720"/>
        </p:xfrm>
        <a:graphic>
          <a:graphicData uri="http://schemas.openxmlformats.org/drawingml/2006/table">
            <a:tbl>
              <a:tblPr firstRow="1" bandRow="1">
                <a:tableStyleId>{5940675A-B579-460E-94D1-54222C63F5DA}</a:tableStyleId>
              </a:tblPr>
              <a:tblGrid>
                <a:gridCol w="1227502"/>
                <a:gridCol w="1205948"/>
                <a:gridCol w="1232452"/>
                <a:gridCol w="1152939"/>
                <a:gridCol w="1139687"/>
                <a:gridCol w="1113183"/>
              </a:tblGrid>
              <a:tr h="34145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3111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刘晨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信息系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3111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R001</a:t>
                      </a:r>
                      <a:endParaRPr kumimoji="0" lang="zh-CN" altLang="en-US"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endParaRP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55       </a:t>
                      </a:r>
                      <a:endParaRPr kumimoji="0" lang="zh-CN" altLang="en-US"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endParaRP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r>
            </a:tbl>
          </a:graphicData>
        </a:graphic>
      </p:graphicFrame>
      <p:sp>
        <p:nvSpPr>
          <p:cNvPr id="29" name="TextBox 28"/>
          <p:cNvSpPr txBox="1"/>
          <p:nvPr/>
        </p:nvSpPr>
        <p:spPr>
          <a:xfrm>
            <a:off x="2372476" y="5546129"/>
            <a:ext cx="5616624" cy="707886"/>
          </a:xfrm>
          <a:prstGeom prst="rect">
            <a:avLst/>
          </a:prstGeom>
          <a:gradFill>
            <a:gsLst>
              <a:gs pos="0">
                <a:schemeClr val="accent1">
                  <a:tint val="66000"/>
                  <a:satMod val="160000"/>
                </a:schemeClr>
              </a:gs>
              <a:gs pos="50000">
                <a:schemeClr val="accent1">
                  <a:lumMod val="20000"/>
                  <a:lumOff val="80000"/>
                </a:schemeClr>
              </a:gs>
              <a:gs pos="100000">
                <a:schemeClr val="bg1"/>
              </a:gs>
            </a:gsLst>
            <a:lin ang="5400000" scaled="0"/>
          </a:gradFill>
          <a:effectLst>
            <a:outerShdw blurRad="76200" dir="13500000" sy="23000" kx="1200000" algn="br" rotWithShape="0">
              <a:prstClr val="black">
                <a:alpha val="20000"/>
              </a:prstClr>
            </a:outerShdw>
            <a:softEdge rad="63500"/>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000" b="1" dirty="0">
                <a:solidFill>
                  <a:schemeClr val="tx1"/>
                </a:solidFill>
                <a:latin typeface="楷体_GB2312" pitchFamily="49" charset="-122"/>
                <a:ea typeface="楷体_GB2312" pitchFamily="49" charset="-122"/>
              </a:rPr>
              <a:t>    连接条件：     </a:t>
            </a:r>
            <a:endParaRPr lang="en-US" altLang="zh-CN" sz="2000" b="1" dirty="0">
              <a:solidFill>
                <a:schemeClr val="tx1"/>
              </a:solidFill>
              <a:latin typeface="楷体_GB2312" pitchFamily="49" charset="-122"/>
              <a:ea typeface="楷体_GB2312" pitchFamily="49" charset="-122"/>
            </a:endParaRPr>
          </a:p>
          <a:p>
            <a:r>
              <a:rPr lang="en-US" altLang="zh-CN" sz="2000" b="1" dirty="0">
                <a:solidFill>
                  <a:schemeClr val="tx1"/>
                </a:solidFill>
                <a:latin typeface="楷体_GB2312" pitchFamily="49" charset="-122"/>
                <a:ea typeface="楷体_GB2312" pitchFamily="49" charset="-122"/>
              </a:rPr>
              <a:t>    </a:t>
            </a:r>
            <a:r>
              <a:rPr lang="zh-CN" altLang="en-US" sz="2000" b="1" dirty="0">
                <a:solidFill>
                  <a:schemeClr val="tx1"/>
                </a:solidFill>
                <a:latin typeface="楷体_GB2312" pitchFamily="49" charset="-122"/>
                <a:ea typeface="楷体_GB2312" pitchFamily="49" charset="-122"/>
              </a:rPr>
              <a:t>学生表</a:t>
            </a:r>
            <a:r>
              <a:rPr lang="en-US" altLang="zh-CN" sz="2000" b="1" dirty="0">
                <a:solidFill>
                  <a:schemeClr val="tx1"/>
                </a:solidFill>
                <a:latin typeface="楷体_GB2312" pitchFamily="49" charset="-122"/>
                <a:ea typeface="楷体_GB2312" pitchFamily="49" charset="-122"/>
              </a:rPr>
              <a:t>.</a:t>
            </a:r>
            <a:r>
              <a:rPr lang="zh-CN" altLang="en-US" sz="2000" b="1" dirty="0">
                <a:solidFill>
                  <a:schemeClr val="tx1"/>
                </a:solidFill>
                <a:latin typeface="楷体_GB2312" pitchFamily="49" charset="-122"/>
                <a:ea typeface="楷体_GB2312" pitchFamily="49" charset="-122"/>
              </a:rPr>
              <a:t>学号 </a:t>
            </a:r>
            <a:r>
              <a:rPr lang="en-US" altLang="zh-CN" sz="2000" b="1" dirty="0">
                <a:solidFill>
                  <a:schemeClr val="tx1"/>
                </a:solidFill>
                <a:latin typeface="楷体_GB2312" pitchFamily="49" charset="-122"/>
                <a:ea typeface="楷体_GB2312" pitchFamily="49" charset="-122"/>
              </a:rPr>
              <a:t>= </a:t>
            </a:r>
            <a:r>
              <a:rPr lang="zh-CN" altLang="en-US" sz="2000" b="1" dirty="0">
                <a:solidFill>
                  <a:schemeClr val="tx1"/>
                </a:solidFill>
                <a:latin typeface="楷体_GB2312" pitchFamily="49" charset="-122"/>
                <a:ea typeface="楷体_GB2312" pitchFamily="49" charset="-122"/>
              </a:rPr>
              <a:t>成绩表</a:t>
            </a:r>
            <a:r>
              <a:rPr lang="en-US" altLang="zh-CN" sz="2000" b="1" dirty="0">
                <a:solidFill>
                  <a:schemeClr val="tx1"/>
                </a:solidFill>
                <a:latin typeface="楷体_GB2312" pitchFamily="49" charset="-122"/>
                <a:ea typeface="楷体_GB2312" pitchFamily="49" charset="-122"/>
              </a:rPr>
              <a:t>.</a:t>
            </a:r>
            <a:r>
              <a:rPr lang="zh-CN" altLang="en-US" sz="2000" b="1" dirty="0">
                <a:solidFill>
                  <a:schemeClr val="tx1"/>
                </a:solidFill>
                <a:latin typeface="楷体_GB2312" pitchFamily="49" charset="-122"/>
                <a:ea typeface="楷体_GB2312" pitchFamily="49" charset="-122"/>
              </a:rPr>
              <a:t>学号                </a:t>
            </a:r>
          </a:p>
        </p:txBody>
      </p:sp>
      <p:sp>
        <p:nvSpPr>
          <p:cNvPr id="30" name="虚尾箭头 29"/>
          <p:cNvSpPr/>
          <p:nvPr/>
        </p:nvSpPr>
        <p:spPr>
          <a:xfrm rot="5400000">
            <a:off x="8411542" y="2853126"/>
            <a:ext cx="583890" cy="785818"/>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TextBox 30"/>
          <p:cNvSpPr txBox="1"/>
          <p:nvPr/>
        </p:nvSpPr>
        <p:spPr>
          <a:xfrm>
            <a:off x="2095477" y="927492"/>
            <a:ext cx="553998" cy="1623201"/>
          </a:xfrm>
          <a:prstGeom prst="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vert="eaVert" wrap="none" rtlCol="0">
            <a:spAutoFit/>
          </a:bodyPr>
          <a:lstStyle/>
          <a:p>
            <a:r>
              <a:rPr lang="zh-CN" altLang="en-US" sz="2400" b="1" dirty="0">
                <a:solidFill>
                  <a:srgbClr val="C00000"/>
                </a:solidFill>
                <a:latin typeface="黑体" pitchFamily="2" charset="-122"/>
                <a:ea typeface="黑体" pitchFamily="2" charset="-122"/>
              </a:rPr>
              <a:t> 学生表  </a:t>
            </a:r>
            <a:r>
              <a:rPr lang="en-US" altLang="zh-CN" sz="2400" b="1" dirty="0">
                <a:solidFill>
                  <a:srgbClr val="C00000"/>
                </a:solidFill>
                <a:latin typeface="黑体" pitchFamily="2" charset="-122"/>
                <a:ea typeface="黑体" pitchFamily="2" charset="-122"/>
              </a:rPr>
              <a:t> </a:t>
            </a:r>
            <a:endParaRPr lang="zh-CN" altLang="en-US" sz="2400" b="1" dirty="0">
              <a:solidFill>
                <a:srgbClr val="C00000"/>
              </a:solidFill>
              <a:latin typeface="黑体" pitchFamily="2" charset="-122"/>
              <a:ea typeface="黑体" pitchFamily="2" charset="-122"/>
            </a:endParaRPr>
          </a:p>
        </p:txBody>
      </p:sp>
      <p:graphicFrame>
        <p:nvGraphicFramePr>
          <p:cNvPr id="32" name="表格 31"/>
          <p:cNvGraphicFramePr>
            <a:graphicFrameLocks noGrp="1"/>
          </p:cNvGraphicFramePr>
          <p:nvPr>
            <p:extLst>
              <p:ext uri="{D42A27DB-BD31-4B8C-83A1-F6EECF244321}">
                <p14:modId xmlns:p14="http://schemas.microsoft.com/office/powerpoint/2010/main" val="2775896002"/>
              </p:ext>
            </p:extLst>
          </p:nvPr>
        </p:nvGraphicFramePr>
        <p:xfrm>
          <a:off x="2738414" y="1853947"/>
          <a:ext cx="3643338" cy="487680"/>
        </p:xfrm>
        <a:graphic>
          <a:graphicData uri="http://schemas.openxmlformats.org/drawingml/2006/table">
            <a:tbl>
              <a:tblPr firstRow="1" bandRow="1">
                <a:tableStyleId>{616DA210-FB5B-4158-B5E0-FEB733F419BA}</a:tableStyleId>
              </a:tblPr>
              <a:tblGrid>
                <a:gridCol w="1214446"/>
                <a:gridCol w="1214446"/>
                <a:gridCol w="1214446"/>
              </a:tblGrid>
              <a:tr h="35719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3111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600" b="1" i="0" u="none" strike="noStrike" cap="none" normalizeH="0" baseline="0" dirty="0" smtClean="0">
                          <a:ln>
                            <a:noFill/>
                          </a:ln>
                          <a:solidFill>
                            <a:schemeClr val="tx1"/>
                          </a:solidFill>
                          <a:effectLst/>
                          <a:latin typeface="楷体_GB2312" pitchFamily="49" charset="-122"/>
                          <a:ea typeface="楷体_GB2312" pitchFamily="49" charset="-122"/>
                        </a:rPr>
                        <a:t>刘晨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600" b="1" i="0" u="none" strike="noStrike" cap="none" normalizeH="0" baseline="0" dirty="0" smtClean="0">
                          <a:ln>
                            <a:noFill/>
                          </a:ln>
                          <a:solidFill>
                            <a:schemeClr val="tx1"/>
                          </a:solidFill>
                          <a:effectLst/>
                          <a:latin typeface="楷体_GB2312" pitchFamily="49" charset="-122"/>
                          <a:ea typeface="楷体_GB2312" pitchFamily="49" charset="-122"/>
                        </a:rPr>
                        <a:t>信息系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accent4">
                        <a:lumMod val="20000"/>
                        <a:lumOff val="80000"/>
                      </a:schemeClr>
                    </a:solidFill>
                  </a:tcPr>
                </a:tc>
              </a:tr>
            </a:tbl>
          </a:graphicData>
        </a:graphic>
      </p:graphicFrame>
      <p:sp>
        <p:nvSpPr>
          <p:cNvPr id="36" name="灯片编号占位符 35"/>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2322702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1000"/>
                                        <p:tgtEl>
                                          <p:spTgt spid="7"/>
                                        </p:tgtEl>
                                      </p:cBhvr>
                                    </p:animEffect>
                                  </p:childTnLst>
                                </p:cTn>
                              </p:par>
                              <p:par>
                                <p:cTn id="8" presetID="22" presetClass="entr" presetSubtype="1"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up)">
                                      <p:cBhvr>
                                        <p:cTn id="10" dur="1000"/>
                                        <p:tgtEl>
                                          <p:spTgt spid="8"/>
                                        </p:tgtEl>
                                      </p:cBhvr>
                                    </p:animEffect>
                                  </p:childTnLst>
                                </p:cTn>
                              </p:par>
                              <p:par>
                                <p:cTn id="11" presetID="22" presetClass="entr" presetSubtype="1"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up)">
                                      <p:cBhvr>
                                        <p:cTn id="13" dur="1000"/>
                                        <p:tgtEl>
                                          <p:spTgt spid="9"/>
                                        </p:tgtEl>
                                      </p:cBhvr>
                                    </p:animEffect>
                                  </p:childTnLst>
                                </p:cTn>
                              </p:par>
                              <p:par>
                                <p:cTn id="14" presetID="22" presetClass="entr" presetSubtype="1"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up)">
                                      <p:cBhvr>
                                        <p:cTn id="16" dur="1000"/>
                                        <p:tgtEl>
                                          <p:spTgt spid="10"/>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ipe(up)">
                                      <p:cBhvr>
                                        <p:cTn id="19" dur="500"/>
                                        <p:tgtEl>
                                          <p:spTgt spid="31"/>
                                        </p:tgtEl>
                                      </p:cBhvr>
                                    </p:animEffect>
                                  </p:childTnLst>
                                </p:cTn>
                              </p:par>
                            </p:childTnLst>
                          </p:cTn>
                        </p:par>
                        <p:par>
                          <p:cTn id="20" fill="hold">
                            <p:stCondLst>
                              <p:cond delay="1000"/>
                            </p:stCondLst>
                            <p:childTnLst>
                              <p:par>
                                <p:cTn id="21" presetID="22" presetClass="entr" presetSubtype="1"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up)">
                                      <p:cBhvr>
                                        <p:cTn id="23" dur="1000"/>
                                        <p:tgtEl>
                                          <p:spTgt spid="11"/>
                                        </p:tgtEl>
                                      </p:cBhvr>
                                    </p:animEffect>
                                  </p:childTnLst>
                                </p:cTn>
                              </p:par>
                              <p:par>
                                <p:cTn id="24" presetID="22" presetClass="entr" presetSubtype="1" fill="hold"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up)">
                                      <p:cBhvr>
                                        <p:cTn id="26" dur="1000"/>
                                        <p:tgtEl>
                                          <p:spTgt spid="12"/>
                                        </p:tgtEl>
                                      </p:cBhvr>
                                    </p:animEffect>
                                  </p:childTnLst>
                                </p:cTn>
                              </p:par>
                              <p:par>
                                <p:cTn id="27" presetID="22" presetClass="entr" presetSubtype="1"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up)">
                                      <p:cBhvr>
                                        <p:cTn id="29" dur="1000"/>
                                        <p:tgtEl>
                                          <p:spTgt spid="13"/>
                                        </p:tgtEl>
                                      </p:cBhvr>
                                    </p:animEffect>
                                  </p:childTnLst>
                                </p:cTn>
                              </p:par>
                              <p:par>
                                <p:cTn id="30" presetID="22" presetClass="entr" presetSubtype="1" fill="hold"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up)">
                                      <p:cBhvr>
                                        <p:cTn id="32" dur="1000"/>
                                        <p:tgtEl>
                                          <p:spTgt spid="14"/>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up)">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17" presetClass="entr" presetSubtype="10" fill="hold" grpId="0" nodeType="clickEffect">
                                  <p:stCondLst>
                                    <p:cond delay="0"/>
                                  </p:stCondLst>
                                  <p:childTnLst>
                                    <p:set>
                                      <p:cBhvr>
                                        <p:cTn id="39" dur="1" fill="hold">
                                          <p:stCondLst>
                                            <p:cond delay="0"/>
                                          </p:stCondLst>
                                        </p:cTn>
                                        <p:tgtEl>
                                          <p:spTgt spid="19"/>
                                        </p:tgtEl>
                                        <p:attrNameLst>
                                          <p:attrName>style.visibility</p:attrName>
                                        </p:attrNameLst>
                                      </p:cBhvr>
                                      <p:to>
                                        <p:strVal val="visible"/>
                                      </p:to>
                                    </p:set>
                                    <p:anim calcmode="lin" valueType="num">
                                      <p:cBhvr>
                                        <p:cTn id="40" dur="500" fill="hold"/>
                                        <p:tgtEl>
                                          <p:spTgt spid="19"/>
                                        </p:tgtEl>
                                        <p:attrNameLst>
                                          <p:attrName>ppt_w</p:attrName>
                                        </p:attrNameLst>
                                      </p:cBhvr>
                                      <p:tavLst>
                                        <p:tav tm="0">
                                          <p:val>
                                            <p:fltVal val="0"/>
                                          </p:val>
                                        </p:tav>
                                        <p:tav tm="100000">
                                          <p:val>
                                            <p:strVal val="#ppt_w"/>
                                          </p:val>
                                        </p:tav>
                                      </p:tavLst>
                                    </p:anim>
                                    <p:anim calcmode="lin" valueType="num">
                                      <p:cBhvr>
                                        <p:cTn id="41" dur="500" fill="hold"/>
                                        <p:tgtEl>
                                          <p:spTgt spid="19"/>
                                        </p:tgtEl>
                                        <p:attrNameLst>
                                          <p:attrName>ppt_h</p:attrName>
                                        </p:attrNameLst>
                                      </p:cBhvr>
                                      <p:tavLst>
                                        <p:tav tm="0">
                                          <p:val>
                                            <p:strVal val="#ppt_h"/>
                                          </p:val>
                                        </p:tav>
                                        <p:tav tm="100000">
                                          <p:val>
                                            <p:strVal val="#ppt_h"/>
                                          </p:val>
                                        </p:tav>
                                      </p:tavLst>
                                    </p:anim>
                                  </p:childTnLst>
                                </p:cTn>
                              </p:par>
                            </p:childTnLst>
                          </p:cTn>
                        </p:par>
                        <p:par>
                          <p:cTn id="42" fill="hold">
                            <p:stCondLst>
                              <p:cond delay="500"/>
                            </p:stCondLst>
                            <p:childTnLst>
                              <p:par>
                                <p:cTn id="43" presetID="22" presetClass="entr" presetSubtype="8" fill="hold" grpId="0" nodeType="after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wipe(left)">
                                      <p:cBhvr>
                                        <p:cTn id="45" dur="500"/>
                                        <p:tgtEl>
                                          <p:spTgt spid="18"/>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8" fill="hold" grpId="0" nodeType="clickEffect">
                                  <p:stCondLst>
                                    <p:cond delay="0"/>
                                  </p:stCondLst>
                                  <p:childTnLst>
                                    <p:set>
                                      <p:cBhvr>
                                        <p:cTn id="49" dur="1" fill="hold">
                                          <p:stCondLst>
                                            <p:cond delay="0"/>
                                          </p:stCondLst>
                                        </p:cTn>
                                        <p:tgtEl>
                                          <p:spTgt spid="29"/>
                                        </p:tgtEl>
                                        <p:attrNameLst>
                                          <p:attrName>style.visibility</p:attrName>
                                        </p:attrNameLst>
                                      </p:cBhvr>
                                      <p:to>
                                        <p:strVal val="visible"/>
                                      </p:to>
                                    </p:set>
                                    <p:anim calcmode="lin" valueType="num">
                                      <p:cBhvr additive="base">
                                        <p:cTn id="50" dur="500" fill="hold"/>
                                        <p:tgtEl>
                                          <p:spTgt spid="29"/>
                                        </p:tgtEl>
                                        <p:attrNameLst>
                                          <p:attrName>ppt_x</p:attrName>
                                        </p:attrNameLst>
                                      </p:cBhvr>
                                      <p:tavLst>
                                        <p:tav tm="0">
                                          <p:val>
                                            <p:strVal val="0-#ppt_w/2"/>
                                          </p:val>
                                        </p:tav>
                                        <p:tav tm="100000">
                                          <p:val>
                                            <p:strVal val="#ppt_x"/>
                                          </p:val>
                                        </p:tav>
                                      </p:tavLst>
                                    </p:anim>
                                    <p:anim calcmode="lin" valueType="num">
                                      <p:cBhvr additive="base">
                                        <p:cTn id="51"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7" presetClass="entr" presetSubtype="1" fill="hold" grpId="0" nodeType="clickEffect">
                                  <p:stCondLst>
                                    <p:cond delay="0"/>
                                  </p:stCondLst>
                                  <p:childTnLst>
                                    <p:set>
                                      <p:cBhvr>
                                        <p:cTn id="55" dur="1" fill="hold">
                                          <p:stCondLst>
                                            <p:cond delay="0"/>
                                          </p:stCondLst>
                                        </p:cTn>
                                        <p:tgtEl>
                                          <p:spTgt spid="15"/>
                                        </p:tgtEl>
                                        <p:attrNameLst>
                                          <p:attrName>style.visibility</p:attrName>
                                        </p:attrNameLst>
                                      </p:cBhvr>
                                      <p:to>
                                        <p:strVal val="visible"/>
                                      </p:to>
                                    </p:set>
                                    <p:anim calcmode="lin" valueType="num">
                                      <p:cBhvr>
                                        <p:cTn id="56" dur="500" fill="hold"/>
                                        <p:tgtEl>
                                          <p:spTgt spid="15"/>
                                        </p:tgtEl>
                                        <p:attrNameLst>
                                          <p:attrName>ppt_x</p:attrName>
                                        </p:attrNameLst>
                                      </p:cBhvr>
                                      <p:tavLst>
                                        <p:tav tm="0">
                                          <p:val>
                                            <p:strVal val="#ppt_x"/>
                                          </p:val>
                                        </p:tav>
                                        <p:tav tm="100000">
                                          <p:val>
                                            <p:strVal val="#ppt_x"/>
                                          </p:val>
                                        </p:tav>
                                      </p:tavLst>
                                    </p:anim>
                                    <p:anim calcmode="lin" valueType="num">
                                      <p:cBhvr>
                                        <p:cTn id="57" dur="500" fill="hold"/>
                                        <p:tgtEl>
                                          <p:spTgt spid="15"/>
                                        </p:tgtEl>
                                        <p:attrNameLst>
                                          <p:attrName>ppt_y</p:attrName>
                                        </p:attrNameLst>
                                      </p:cBhvr>
                                      <p:tavLst>
                                        <p:tav tm="0">
                                          <p:val>
                                            <p:strVal val="#ppt_y-#ppt_h/2"/>
                                          </p:val>
                                        </p:tav>
                                        <p:tav tm="100000">
                                          <p:val>
                                            <p:strVal val="#ppt_y"/>
                                          </p:val>
                                        </p:tav>
                                      </p:tavLst>
                                    </p:anim>
                                    <p:anim calcmode="lin" valueType="num">
                                      <p:cBhvr>
                                        <p:cTn id="58" dur="500" fill="hold"/>
                                        <p:tgtEl>
                                          <p:spTgt spid="15"/>
                                        </p:tgtEl>
                                        <p:attrNameLst>
                                          <p:attrName>ppt_w</p:attrName>
                                        </p:attrNameLst>
                                      </p:cBhvr>
                                      <p:tavLst>
                                        <p:tav tm="0">
                                          <p:val>
                                            <p:strVal val="#ppt_w"/>
                                          </p:val>
                                        </p:tav>
                                        <p:tav tm="100000">
                                          <p:val>
                                            <p:strVal val="#ppt_w"/>
                                          </p:val>
                                        </p:tav>
                                      </p:tavLst>
                                    </p:anim>
                                    <p:anim calcmode="lin" valueType="num">
                                      <p:cBhvr>
                                        <p:cTn id="59" dur="500" fill="hold"/>
                                        <p:tgtEl>
                                          <p:spTgt spid="15"/>
                                        </p:tgtEl>
                                        <p:attrNameLst>
                                          <p:attrName>ppt_h</p:attrName>
                                        </p:attrNameLst>
                                      </p:cBhvr>
                                      <p:tavLst>
                                        <p:tav tm="0">
                                          <p:val>
                                            <p:fltVal val="0"/>
                                          </p:val>
                                        </p:tav>
                                        <p:tav tm="100000">
                                          <p:val>
                                            <p:strVal val="#ppt_h"/>
                                          </p:val>
                                        </p:tav>
                                      </p:tavLst>
                                    </p:anim>
                                  </p:childTnLst>
                                </p:cTn>
                              </p:par>
                              <p:par>
                                <p:cTn id="60" presetID="10" presetClass="entr" presetSubtype="0" fill="hold" nodeType="with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fade">
                                      <p:cBhvr>
                                        <p:cTn id="62" dur="1000"/>
                                        <p:tgtEl>
                                          <p:spTgt spid="16"/>
                                        </p:tgtEl>
                                      </p:cBhvr>
                                    </p:animEffect>
                                  </p:childTnLst>
                                </p:cTn>
                              </p:par>
                              <p:par>
                                <p:cTn id="63" presetID="17" presetClass="entr" presetSubtype="1" fill="hold" grpId="0" nodeType="withEffect">
                                  <p:stCondLst>
                                    <p:cond delay="0"/>
                                  </p:stCondLst>
                                  <p:childTnLst>
                                    <p:set>
                                      <p:cBhvr>
                                        <p:cTn id="64" dur="1" fill="hold">
                                          <p:stCondLst>
                                            <p:cond delay="0"/>
                                          </p:stCondLst>
                                        </p:cTn>
                                        <p:tgtEl>
                                          <p:spTgt spid="30"/>
                                        </p:tgtEl>
                                        <p:attrNameLst>
                                          <p:attrName>style.visibility</p:attrName>
                                        </p:attrNameLst>
                                      </p:cBhvr>
                                      <p:to>
                                        <p:strVal val="visible"/>
                                      </p:to>
                                    </p:set>
                                    <p:anim calcmode="lin" valueType="num">
                                      <p:cBhvr>
                                        <p:cTn id="65" dur="500" fill="hold"/>
                                        <p:tgtEl>
                                          <p:spTgt spid="30"/>
                                        </p:tgtEl>
                                        <p:attrNameLst>
                                          <p:attrName>ppt_x</p:attrName>
                                        </p:attrNameLst>
                                      </p:cBhvr>
                                      <p:tavLst>
                                        <p:tav tm="0">
                                          <p:val>
                                            <p:strVal val="#ppt_x"/>
                                          </p:val>
                                        </p:tav>
                                        <p:tav tm="100000">
                                          <p:val>
                                            <p:strVal val="#ppt_x"/>
                                          </p:val>
                                        </p:tav>
                                      </p:tavLst>
                                    </p:anim>
                                    <p:anim calcmode="lin" valueType="num">
                                      <p:cBhvr>
                                        <p:cTn id="66" dur="500" fill="hold"/>
                                        <p:tgtEl>
                                          <p:spTgt spid="30"/>
                                        </p:tgtEl>
                                        <p:attrNameLst>
                                          <p:attrName>ppt_y</p:attrName>
                                        </p:attrNameLst>
                                      </p:cBhvr>
                                      <p:tavLst>
                                        <p:tav tm="0">
                                          <p:val>
                                            <p:strVal val="#ppt_y-#ppt_h/2"/>
                                          </p:val>
                                        </p:tav>
                                        <p:tav tm="100000">
                                          <p:val>
                                            <p:strVal val="#ppt_y"/>
                                          </p:val>
                                        </p:tav>
                                      </p:tavLst>
                                    </p:anim>
                                    <p:anim calcmode="lin" valueType="num">
                                      <p:cBhvr>
                                        <p:cTn id="67" dur="500" fill="hold"/>
                                        <p:tgtEl>
                                          <p:spTgt spid="30"/>
                                        </p:tgtEl>
                                        <p:attrNameLst>
                                          <p:attrName>ppt_w</p:attrName>
                                        </p:attrNameLst>
                                      </p:cBhvr>
                                      <p:tavLst>
                                        <p:tav tm="0">
                                          <p:val>
                                            <p:strVal val="#ppt_w"/>
                                          </p:val>
                                        </p:tav>
                                        <p:tav tm="100000">
                                          <p:val>
                                            <p:strVal val="#ppt_w"/>
                                          </p:val>
                                        </p:tav>
                                      </p:tavLst>
                                    </p:anim>
                                    <p:anim calcmode="lin" valueType="num">
                                      <p:cBhvr>
                                        <p:cTn id="68" dur="500" fill="hold"/>
                                        <p:tgtEl>
                                          <p:spTgt spid="30"/>
                                        </p:tgtEl>
                                        <p:attrNameLst>
                                          <p:attrName>ppt_h</p:attrName>
                                        </p:attrNameLst>
                                      </p:cBhvr>
                                      <p:tavLst>
                                        <p:tav tm="0">
                                          <p:val>
                                            <p:fltVal val="0"/>
                                          </p:val>
                                        </p:tav>
                                        <p:tav tm="100000">
                                          <p:val>
                                            <p:strVal val="#ppt_h"/>
                                          </p:val>
                                        </p:tav>
                                      </p:tavLst>
                                    </p:anim>
                                  </p:childTnLst>
                                </p:cTn>
                              </p:par>
                              <p:par>
                                <p:cTn id="69" presetID="10" presetClass="entr" presetSubtype="0" fill="hold" nodeType="with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fade">
                                      <p:cBhvr>
                                        <p:cTn id="71" dur="1000"/>
                                        <p:tgtEl>
                                          <p:spTgt spid="17"/>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20"/>
                                        </p:tgtEl>
                                        <p:attrNameLst>
                                          <p:attrName>style.visibility</p:attrName>
                                        </p:attrNameLst>
                                      </p:cBhvr>
                                      <p:to>
                                        <p:strVal val="visible"/>
                                      </p:to>
                                    </p:set>
                                    <p:animEffect transition="in" filter="fade">
                                      <p:cBhvr>
                                        <p:cTn id="76" dur="1000"/>
                                        <p:tgtEl>
                                          <p:spTgt spid="20"/>
                                        </p:tgtEl>
                                      </p:cBhvr>
                                    </p:animEffect>
                                  </p:childTnLst>
                                </p:cTn>
                              </p:par>
                              <p:par>
                                <p:cTn id="77" presetID="10" presetClass="entr" presetSubtype="0" fill="hold" nodeType="withEffect">
                                  <p:stCondLst>
                                    <p:cond delay="0"/>
                                  </p:stCondLst>
                                  <p:childTnLst>
                                    <p:set>
                                      <p:cBhvr>
                                        <p:cTn id="78" dur="1" fill="hold">
                                          <p:stCondLst>
                                            <p:cond delay="0"/>
                                          </p:stCondLst>
                                        </p:cTn>
                                        <p:tgtEl>
                                          <p:spTgt spid="21"/>
                                        </p:tgtEl>
                                        <p:attrNameLst>
                                          <p:attrName>style.visibility</p:attrName>
                                        </p:attrNameLst>
                                      </p:cBhvr>
                                      <p:to>
                                        <p:strVal val="visible"/>
                                      </p:to>
                                    </p:set>
                                    <p:animEffect transition="in" filter="fade">
                                      <p:cBhvr>
                                        <p:cTn id="79" dur="1000"/>
                                        <p:tgtEl>
                                          <p:spTgt spid="21"/>
                                        </p:tgtEl>
                                      </p:cBhvr>
                                    </p:animEffect>
                                  </p:childTnLst>
                                </p:cTn>
                              </p:par>
                            </p:childTnLst>
                          </p:cTn>
                        </p:par>
                        <p:par>
                          <p:cTn id="80" fill="hold">
                            <p:stCondLst>
                              <p:cond delay="1000"/>
                            </p:stCondLst>
                            <p:childTnLst>
                              <p:par>
                                <p:cTn id="81" presetID="26" presetClass="emph" presetSubtype="0" fill="hold" grpId="1" nodeType="afterEffect">
                                  <p:stCondLst>
                                    <p:cond delay="0"/>
                                  </p:stCondLst>
                                  <p:childTnLst>
                                    <p:animEffect transition="out" filter="fade">
                                      <p:cBhvr>
                                        <p:cTn id="82" dur="500" tmFilter="0, 0; .2, .5; .8, .5; 1, 0"/>
                                        <p:tgtEl>
                                          <p:spTgt spid="29"/>
                                        </p:tgtEl>
                                      </p:cBhvr>
                                    </p:animEffect>
                                    <p:animScale>
                                      <p:cBhvr>
                                        <p:cTn id="83" dur="250" autoRev="1" fill="hold"/>
                                        <p:tgtEl>
                                          <p:spTgt spid="29"/>
                                        </p:tgtEl>
                                      </p:cBhvr>
                                      <p:by x="105000" y="105000"/>
                                    </p:animScale>
                                  </p:childTnLst>
                                </p:cTn>
                              </p:par>
                            </p:childTnLst>
                          </p:cTn>
                        </p:par>
                        <p:par>
                          <p:cTn id="84" fill="hold">
                            <p:stCondLst>
                              <p:cond delay="1500"/>
                            </p:stCondLst>
                            <p:childTnLst>
                              <p:par>
                                <p:cTn id="85" presetID="49" presetClass="path" presetSubtype="0" accel="50000" fill="hold" nodeType="afterEffect">
                                  <p:stCondLst>
                                    <p:cond delay="0"/>
                                  </p:stCondLst>
                                  <p:childTnLst>
                                    <p:animMotion origin="layout" path="M 1.66667E-6 4.81481E-6 L 0.01159 0.06527 " pathEditMode="relative" rAng="0" ptsTypes="AA">
                                      <p:cBhvr>
                                        <p:cTn id="86" dur="2000" fill="hold"/>
                                        <p:tgtEl>
                                          <p:spTgt spid="20"/>
                                        </p:tgtEl>
                                        <p:attrNameLst>
                                          <p:attrName>ppt_x</p:attrName>
                                          <p:attrName>ppt_y</p:attrName>
                                        </p:attrNameLst>
                                      </p:cBhvr>
                                      <p:rCtr x="573" y="3264"/>
                                    </p:animMotion>
                                  </p:childTnLst>
                                </p:cTn>
                              </p:par>
                              <p:par>
                                <p:cTn id="87" presetID="56" presetClass="path" presetSubtype="0" accel="50000" decel="50000" fill="hold" nodeType="withEffect">
                                  <p:stCondLst>
                                    <p:cond delay="0"/>
                                  </p:stCondLst>
                                  <p:childTnLst>
                                    <p:animMotion origin="layout" path="M -3.33333E-6 4.81481E-6 L -0.04765 0.06736 " pathEditMode="relative" rAng="0" ptsTypes="AA">
                                      <p:cBhvr>
                                        <p:cTn id="88" dur="2000" fill="hold"/>
                                        <p:tgtEl>
                                          <p:spTgt spid="21"/>
                                        </p:tgtEl>
                                        <p:attrNameLst>
                                          <p:attrName>ppt_x</p:attrName>
                                          <p:attrName>ppt_y</p:attrName>
                                        </p:attrNameLst>
                                      </p:cBhvr>
                                      <p:rCtr x="-2383" y="3356"/>
                                    </p:animMotion>
                                  </p:childTnLst>
                                </p:cTn>
                              </p:par>
                            </p:childTnLst>
                          </p:cTn>
                        </p:par>
                        <p:par>
                          <p:cTn id="89" fill="hold">
                            <p:stCondLst>
                              <p:cond delay="3500"/>
                            </p:stCondLst>
                            <p:childTnLst>
                              <p:par>
                                <p:cTn id="90" presetID="10" presetClass="exit" presetSubtype="0" fill="hold" nodeType="afterEffect">
                                  <p:stCondLst>
                                    <p:cond delay="0"/>
                                  </p:stCondLst>
                                  <p:childTnLst>
                                    <p:animEffect transition="out" filter="fade">
                                      <p:cBhvr>
                                        <p:cTn id="91" dur="1000"/>
                                        <p:tgtEl>
                                          <p:spTgt spid="20"/>
                                        </p:tgtEl>
                                      </p:cBhvr>
                                    </p:animEffect>
                                    <p:set>
                                      <p:cBhvr>
                                        <p:cTn id="92" dur="1" fill="hold">
                                          <p:stCondLst>
                                            <p:cond delay="999"/>
                                          </p:stCondLst>
                                        </p:cTn>
                                        <p:tgtEl>
                                          <p:spTgt spid="20"/>
                                        </p:tgtEl>
                                        <p:attrNameLst>
                                          <p:attrName>style.visibility</p:attrName>
                                        </p:attrNameLst>
                                      </p:cBhvr>
                                      <p:to>
                                        <p:strVal val="hidden"/>
                                      </p:to>
                                    </p:set>
                                  </p:childTnLst>
                                </p:cTn>
                              </p:par>
                              <p:par>
                                <p:cTn id="93" presetID="10" presetClass="exit" presetSubtype="0" fill="hold" nodeType="withEffect">
                                  <p:stCondLst>
                                    <p:cond delay="0"/>
                                  </p:stCondLst>
                                  <p:childTnLst>
                                    <p:animEffect transition="out" filter="fade">
                                      <p:cBhvr>
                                        <p:cTn id="94" dur="1000"/>
                                        <p:tgtEl>
                                          <p:spTgt spid="21"/>
                                        </p:tgtEl>
                                      </p:cBhvr>
                                    </p:animEffect>
                                    <p:set>
                                      <p:cBhvr>
                                        <p:cTn id="95" dur="1" fill="hold">
                                          <p:stCondLst>
                                            <p:cond delay="999"/>
                                          </p:stCondLst>
                                        </p:cTn>
                                        <p:tgtEl>
                                          <p:spTgt spid="21"/>
                                        </p:tgtEl>
                                        <p:attrNameLst>
                                          <p:attrName>style.visibility</p:attrName>
                                        </p:attrNameLst>
                                      </p:cBhvr>
                                      <p:to>
                                        <p:strVal val="hidden"/>
                                      </p:to>
                                    </p:set>
                                  </p:childTnLst>
                                </p:cTn>
                              </p:par>
                            </p:childTnLst>
                          </p:cTn>
                        </p:par>
                        <p:par>
                          <p:cTn id="96" fill="hold">
                            <p:stCondLst>
                              <p:cond delay="4500"/>
                            </p:stCondLst>
                            <p:childTnLst>
                              <p:par>
                                <p:cTn id="97" presetID="10" presetClass="entr" presetSubtype="0" fill="hold" nodeType="afterEffect">
                                  <p:stCondLst>
                                    <p:cond delay="0"/>
                                  </p:stCondLst>
                                  <p:childTnLst>
                                    <p:set>
                                      <p:cBhvr>
                                        <p:cTn id="98" dur="1" fill="hold">
                                          <p:stCondLst>
                                            <p:cond delay="0"/>
                                          </p:stCondLst>
                                        </p:cTn>
                                        <p:tgtEl>
                                          <p:spTgt spid="24"/>
                                        </p:tgtEl>
                                        <p:attrNameLst>
                                          <p:attrName>style.visibility</p:attrName>
                                        </p:attrNameLst>
                                      </p:cBhvr>
                                      <p:to>
                                        <p:strVal val="visible"/>
                                      </p:to>
                                    </p:set>
                                    <p:animEffect transition="in" filter="fade">
                                      <p:cBhvr>
                                        <p:cTn id="99" dur="1000"/>
                                        <p:tgtEl>
                                          <p:spTgt spid="24"/>
                                        </p:tgtEl>
                                      </p:cBhvr>
                                    </p:animEffect>
                                  </p:childTnLst>
                                </p:cTn>
                              </p:par>
                            </p:childTnLst>
                          </p:cTn>
                        </p:par>
                        <p:par>
                          <p:cTn id="100" fill="hold">
                            <p:stCondLst>
                              <p:cond delay="5500"/>
                            </p:stCondLst>
                            <p:childTnLst>
                              <p:par>
                                <p:cTn id="101" presetID="10" presetClass="entr" presetSubtype="0" fill="hold" nodeType="afterEffect">
                                  <p:stCondLst>
                                    <p:cond delay="0"/>
                                  </p:stCondLst>
                                  <p:childTnLst>
                                    <p:set>
                                      <p:cBhvr>
                                        <p:cTn id="102" dur="1" fill="hold">
                                          <p:stCondLst>
                                            <p:cond delay="0"/>
                                          </p:stCondLst>
                                        </p:cTn>
                                        <p:tgtEl>
                                          <p:spTgt spid="22"/>
                                        </p:tgtEl>
                                        <p:attrNameLst>
                                          <p:attrName>style.visibility</p:attrName>
                                        </p:attrNameLst>
                                      </p:cBhvr>
                                      <p:to>
                                        <p:strVal val="visible"/>
                                      </p:to>
                                    </p:set>
                                    <p:animEffect transition="in" filter="fade">
                                      <p:cBhvr>
                                        <p:cTn id="103" dur="1000"/>
                                        <p:tgtEl>
                                          <p:spTgt spid="22"/>
                                        </p:tgtEl>
                                      </p:cBhvr>
                                    </p:animEffect>
                                  </p:childTnLst>
                                </p:cTn>
                              </p:par>
                              <p:par>
                                <p:cTn id="104" presetID="10" presetClass="entr" presetSubtype="0" fill="hold" nodeType="withEffect">
                                  <p:stCondLst>
                                    <p:cond delay="0"/>
                                  </p:stCondLst>
                                  <p:childTnLst>
                                    <p:set>
                                      <p:cBhvr>
                                        <p:cTn id="105" dur="1" fill="hold">
                                          <p:stCondLst>
                                            <p:cond delay="0"/>
                                          </p:stCondLst>
                                        </p:cTn>
                                        <p:tgtEl>
                                          <p:spTgt spid="23"/>
                                        </p:tgtEl>
                                        <p:attrNameLst>
                                          <p:attrName>style.visibility</p:attrName>
                                        </p:attrNameLst>
                                      </p:cBhvr>
                                      <p:to>
                                        <p:strVal val="visible"/>
                                      </p:to>
                                    </p:set>
                                    <p:animEffect transition="in" filter="fade">
                                      <p:cBhvr>
                                        <p:cTn id="106" dur="1000"/>
                                        <p:tgtEl>
                                          <p:spTgt spid="23"/>
                                        </p:tgtEl>
                                      </p:cBhvr>
                                    </p:animEffect>
                                  </p:childTnLst>
                                </p:cTn>
                              </p:par>
                            </p:childTnLst>
                          </p:cTn>
                        </p:par>
                        <p:par>
                          <p:cTn id="107" fill="hold">
                            <p:stCondLst>
                              <p:cond delay="6500"/>
                            </p:stCondLst>
                            <p:childTnLst>
                              <p:par>
                                <p:cTn id="108" presetID="26" presetClass="emph" presetSubtype="0" fill="hold" grpId="2" nodeType="afterEffect">
                                  <p:stCondLst>
                                    <p:cond delay="0"/>
                                  </p:stCondLst>
                                  <p:childTnLst>
                                    <p:animEffect transition="out" filter="fade">
                                      <p:cBhvr>
                                        <p:cTn id="109" dur="500" tmFilter="0, 0; .2, .5; .8, .5; 1, 0"/>
                                        <p:tgtEl>
                                          <p:spTgt spid="29"/>
                                        </p:tgtEl>
                                      </p:cBhvr>
                                    </p:animEffect>
                                    <p:animScale>
                                      <p:cBhvr>
                                        <p:cTn id="110" dur="250" autoRev="1" fill="hold"/>
                                        <p:tgtEl>
                                          <p:spTgt spid="29"/>
                                        </p:tgtEl>
                                      </p:cBhvr>
                                      <p:by x="105000" y="105000"/>
                                    </p:animScale>
                                  </p:childTnLst>
                                </p:cTn>
                              </p:par>
                            </p:childTnLst>
                          </p:cTn>
                        </p:par>
                        <p:par>
                          <p:cTn id="111" fill="hold">
                            <p:stCondLst>
                              <p:cond delay="7000"/>
                            </p:stCondLst>
                            <p:childTnLst>
                              <p:par>
                                <p:cTn id="112" presetID="49" presetClass="path" presetSubtype="0" accel="50000" fill="hold" nodeType="afterEffect">
                                  <p:stCondLst>
                                    <p:cond delay="0"/>
                                  </p:stCondLst>
                                  <p:childTnLst>
                                    <p:animMotion origin="layout" path="M 1.66667E-6 4.81481E-6 L 0.00351 0.09884 " pathEditMode="relative" rAng="0" ptsTypes="AA">
                                      <p:cBhvr>
                                        <p:cTn id="113" dur="2000" fill="hold"/>
                                        <p:tgtEl>
                                          <p:spTgt spid="22"/>
                                        </p:tgtEl>
                                        <p:attrNameLst>
                                          <p:attrName>ppt_x</p:attrName>
                                          <p:attrName>ppt_y</p:attrName>
                                        </p:attrNameLst>
                                      </p:cBhvr>
                                      <p:rCtr x="169" y="4931"/>
                                    </p:animMotion>
                                  </p:childTnLst>
                                </p:cTn>
                              </p:par>
                              <p:par>
                                <p:cTn id="114" presetID="56" presetClass="path" presetSubtype="0" accel="50000" decel="50000" fill="hold" nodeType="withEffect">
                                  <p:stCondLst>
                                    <p:cond delay="0"/>
                                  </p:stCondLst>
                                  <p:childTnLst>
                                    <p:animMotion origin="layout" path="M -3.33333E-6 -4.81481E-6 L -0.05169 0.03264 " pathEditMode="relative" rAng="0" ptsTypes="AA">
                                      <p:cBhvr>
                                        <p:cTn id="115" dur="2000" fill="hold"/>
                                        <p:tgtEl>
                                          <p:spTgt spid="23"/>
                                        </p:tgtEl>
                                        <p:attrNameLst>
                                          <p:attrName>ppt_x</p:attrName>
                                          <p:attrName>ppt_y</p:attrName>
                                        </p:attrNameLst>
                                      </p:cBhvr>
                                      <p:rCtr x="-2591" y="1620"/>
                                    </p:animMotion>
                                  </p:childTnLst>
                                </p:cTn>
                              </p:par>
                            </p:childTnLst>
                          </p:cTn>
                        </p:par>
                        <p:par>
                          <p:cTn id="116" fill="hold">
                            <p:stCondLst>
                              <p:cond delay="9000"/>
                            </p:stCondLst>
                            <p:childTnLst>
                              <p:par>
                                <p:cTn id="117" presetID="10" presetClass="exit" presetSubtype="0" fill="hold" nodeType="afterEffect">
                                  <p:stCondLst>
                                    <p:cond delay="0"/>
                                  </p:stCondLst>
                                  <p:childTnLst>
                                    <p:animEffect transition="out" filter="fade">
                                      <p:cBhvr>
                                        <p:cTn id="118" dur="1000"/>
                                        <p:tgtEl>
                                          <p:spTgt spid="22"/>
                                        </p:tgtEl>
                                      </p:cBhvr>
                                    </p:animEffect>
                                    <p:set>
                                      <p:cBhvr>
                                        <p:cTn id="119" dur="1" fill="hold">
                                          <p:stCondLst>
                                            <p:cond delay="999"/>
                                          </p:stCondLst>
                                        </p:cTn>
                                        <p:tgtEl>
                                          <p:spTgt spid="22"/>
                                        </p:tgtEl>
                                        <p:attrNameLst>
                                          <p:attrName>style.visibility</p:attrName>
                                        </p:attrNameLst>
                                      </p:cBhvr>
                                      <p:to>
                                        <p:strVal val="hidden"/>
                                      </p:to>
                                    </p:set>
                                  </p:childTnLst>
                                </p:cTn>
                              </p:par>
                              <p:par>
                                <p:cTn id="120" presetID="10" presetClass="exit" presetSubtype="0" fill="hold" nodeType="withEffect">
                                  <p:stCondLst>
                                    <p:cond delay="0"/>
                                  </p:stCondLst>
                                  <p:childTnLst>
                                    <p:animEffect transition="out" filter="fade">
                                      <p:cBhvr>
                                        <p:cTn id="121" dur="1000"/>
                                        <p:tgtEl>
                                          <p:spTgt spid="23"/>
                                        </p:tgtEl>
                                      </p:cBhvr>
                                    </p:animEffect>
                                    <p:set>
                                      <p:cBhvr>
                                        <p:cTn id="122" dur="1" fill="hold">
                                          <p:stCondLst>
                                            <p:cond delay="999"/>
                                          </p:stCondLst>
                                        </p:cTn>
                                        <p:tgtEl>
                                          <p:spTgt spid="23"/>
                                        </p:tgtEl>
                                        <p:attrNameLst>
                                          <p:attrName>style.visibility</p:attrName>
                                        </p:attrNameLst>
                                      </p:cBhvr>
                                      <p:to>
                                        <p:strVal val="hidden"/>
                                      </p:to>
                                    </p:set>
                                  </p:childTnLst>
                                </p:cTn>
                              </p:par>
                            </p:childTnLst>
                          </p:cTn>
                        </p:par>
                        <p:par>
                          <p:cTn id="123" fill="hold">
                            <p:stCondLst>
                              <p:cond delay="10000"/>
                            </p:stCondLst>
                            <p:childTnLst>
                              <p:par>
                                <p:cTn id="124" presetID="10" presetClass="entr" presetSubtype="0" fill="hold" nodeType="afterEffect">
                                  <p:stCondLst>
                                    <p:cond delay="0"/>
                                  </p:stCondLst>
                                  <p:childTnLst>
                                    <p:set>
                                      <p:cBhvr>
                                        <p:cTn id="125" dur="1" fill="hold">
                                          <p:stCondLst>
                                            <p:cond delay="0"/>
                                          </p:stCondLst>
                                        </p:cTn>
                                        <p:tgtEl>
                                          <p:spTgt spid="25"/>
                                        </p:tgtEl>
                                        <p:attrNameLst>
                                          <p:attrName>style.visibility</p:attrName>
                                        </p:attrNameLst>
                                      </p:cBhvr>
                                      <p:to>
                                        <p:strVal val="visible"/>
                                      </p:to>
                                    </p:set>
                                    <p:animEffect transition="in" filter="fade">
                                      <p:cBhvr>
                                        <p:cTn id="126" dur="1000"/>
                                        <p:tgtEl>
                                          <p:spTgt spid="25"/>
                                        </p:tgtEl>
                                      </p:cBhvr>
                                    </p:animEffect>
                                  </p:childTnLst>
                                </p:cTn>
                              </p:par>
                            </p:childTnLst>
                          </p:cTn>
                        </p:par>
                        <p:par>
                          <p:cTn id="127" fill="hold">
                            <p:stCondLst>
                              <p:cond delay="11000"/>
                            </p:stCondLst>
                            <p:childTnLst>
                              <p:par>
                                <p:cTn id="128" presetID="10" presetClass="entr" presetSubtype="0" fill="hold" nodeType="afterEffect">
                                  <p:stCondLst>
                                    <p:cond delay="0"/>
                                  </p:stCondLst>
                                  <p:childTnLst>
                                    <p:set>
                                      <p:cBhvr>
                                        <p:cTn id="129" dur="1" fill="hold">
                                          <p:stCondLst>
                                            <p:cond delay="0"/>
                                          </p:stCondLst>
                                        </p:cTn>
                                        <p:tgtEl>
                                          <p:spTgt spid="32"/>
                                        </p:tgtEl>
                                        <p:attrNameLst>
                                          <p:attrName>style.visibility</p:attrName>
                                        </p:attrNameLst>
                                      </p:cBhvr>
                                      <p:to>
                                        <p:strVal val="visible"/>
                                      </p:to>
                                    </p:set>
                                    <p:animEffect transition="in" filter="fade">
                                      <p:cBhvr>
                                        <p:cTn id="130" dur="2000"/>
                                        <p:tgtEl>
                                          <p:spTgt spid="32"/>
                                        </p:tgtEl>
                                      </p:cBhvr>
                                    </p:animEffect>
                                  </p:childTnLst>
                                </p:cTn>
                              </p:par>
                              <p:par>
                                <p:cTn id="131" presetID="10" presetClass="entr" presetSubtype="0" fill="hold" nodeType="withEffect">
                                  <p:stCondLst>
                                    <p:cond delay="0"/>
                                  </p:stCondLst>
                                  <p:childTnLst>
                                    <p:set>
                                      <p:cBhvr>
                                        <p:cTn id="132" dur="1" fill="hold">
                                          <p:stCondLst>
                                            <p:cond delay="0"/>
                                          </p:stCondLst>
                                        </p:cTn>
                                        <p:tgtEl>
                                          <p:spTgt spid="27"/>
                                        </p:tgtEl>
                                        <p:attrNameLst>
                                          <p:attrName>style.visibility</p:attrName>
                                        </p:attrNameLst>
                                      </p:cBhvr>
                                      <p:to>
                                        <p:strVal val="visible"/>
                                      </p:to>
                                    </p:set>
                                    <p:animEffect transition="in" filter="fade">
                                      <p:cBhvr>
                                        <p:cTn id="133" dur="2000"/>
                                        <p:tgtEl>
                                          <p:spTgt spid="27"/>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xit" presetSubtype="0" fill="hold" nodeType="clickEffect">
                                  <p:stCondLst>
                                    <p:cond delay="0"/>
                                  </p:stCondLst>
                                  <p:childTnLst>
                                    <p:animEffect transition="out" filter="fade">
                                      <p:cBhvr>
                                        <p:cTn id="137" dur="2000"/>
                                        <p:tgtEl>
                                          <p:spTgt spid="32"/>
                                        </p:tgtEl>
                                      </p:cBhvr>
                                    </p:animEffect>
                                    <p:set>
                                      <p:cBhvr>
                                        <p:cTn id="138" dur="1" fill="hold">
                                          <p:stCondLst>
                                            <p:cond delay="1999"/>
                                          </p:stCondLst>
                                        </p:cTn>
                                        <p:tgtEl>
                                          <p:spTgt spid="32"/>
                                        </p:tgtEl>
                                        <p:attrNameLst>
                                          <p:attrName>style.visibility</p:attrName>
                                        </p:attrNameLst>
                                      </p:cBhvr>
                                      <p:to>
                                        <p:strVal val="hidden"/>
                                      </p:to>
                                    </p:set>
                                  </p:childTnLst>
                                </p:cTn>
                              </p:par>
                              <p:par>
                                <p:cTn id="139" presetID="10" presetClass="exit" presetSubtype="0" fill="hold" nodeType="withEffect">
                                  <p:stCondLst>
                                    <p:cond delay="0"/>
                                  </p:stCondLst>
                                  <p:childTnLst>
                                    <p:animEffect transition="out" filter="fade">
                                      <p:cBhvr>
                                        <p:cTn id="140" dur="2000"/>
                                        <p:tgtEl>
                                          <p:spTgt spid="27"/>
                                        </p:tgtEl>
                                      </p:cBhvr>
                                    </p:animEffect>
                                    <p:set>
                                      <p:cBhvr>
                                        <p:cTn id="141" dur="1" fill="hold">
                                          <p:stCondLst>
                                            <p:cond delay="1999"/>
                                          </p:stCondLst>
                                        </p:cTn>
                                        <p:tgtEl>
                                          <p:spTgt spid="27"/>
                                        </p:tgtEl>
                                        <p:attrNameLst>
                                          <p:attrName>style.visibility</p:attrName>
                                        </p:attrNameLst>
                                      </p:cBhvr>
                                      <p:to>
                                        <p:strVal val="hidden"/>
                                      </p:to>
                                    </p:set>
                                  </p:childTnLst>
                                </p:cTn>
                              </p:par>
                            </p:childTnLst>
                          </p:cTn>
                        </p:par>
                        <p:par>
                          <p:cTn id="142" fill="hold">
                            <p:stCondLst>
                              <p:cond delay="2000"/>
                            </p:stCondLst>
                            <p:childTnLst>
                              <p:par>
                                <p:cTn id="143" presetID="10" presetClass="entr" presetSubtype="0" fill="hold" nodeType="afterEffect">
                                  <p:stCondLst>
                                    <p:cond delay="0"/>
                                  </p:stCondLst>
                                  <p:childTnLst>
                                    <p:set>
                                      <p:cBhvr>
                                        <p:cTn id="144" dur="1" fill="hold">
                                          <p:stCondLst>
                                            <p:cond delay="0"/>
                                          </p:stCondLst>
                                        </p:cTn>
                                        <p:tgtEl>
                                          <p:spTgt spid="28"/>
                                        </p:tgtEl>
                                        <p:attrNameLst>
                                          <p:attrName>style.visibility</p:attrName>
                                        </p:attrNameLst>
                                      </p:cBhvr>
                                      <p:to>
                                        <p:strVal val="visible"/>
                                      </p:to>
                                    </p:set>
                                    <p:animEffect transition="in" filter="fade">
                                      <p:cBhvr>
                                        <p:cTn id="14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animBg="1"/>
      <p:bldP spid="18" grpId="0"/>
      <p:bldP spid="19" grpId="0" animBg="1" autoUpdateAnimBg="0"/>
      <p:bldP spid="29" grpId="0" animBg="1"/>
      <p:bldP spid="29" grpId="1" animBg="1"/>
      <p:bldP spid="29" grpId="2" animBg="1"/>
      <p:bldP spid="30" grpId="0" animBg="1"/>
      <p:bldP spid="3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smtClean="0"/>
              <a:t>内连接分类</a:t>
            </a:r>
          </a:p>
        </p:txBody>
      </p:sp>
      <p:sp>
        <p:nvSpPr>
          <p:cNvPr id="3" name="内容占位符 2"/>
          <p:cNvSpPr>
            <a:spLocks noGrp="1"/>
          </p:cNvSpPr>
          <p:nvPr>
            <p:ph idx="1"/>
          </p:nvPr>
        </p:nvSpPr>
        <p:spPr/>
        <p:txBody>
          <a:bodyPr/>
          <a:lstStyle/>
          <a:p>
            <a:r>
              <a:rPr lang="zh-CN" altLang="en-US" dirty="0" smtClean="0"/>
              <a:t>当连接运算符为“</a:t>
            </a:r>
            <a:r>
              <a:rPr lang="en-US" altLang="zh-CN" dirty="0" smtClean="0"/>
              <a:t>=</a:t>
            </a:r>
            <a:r>
              <a:rPr lang="zh-CN" altLang="en-US" dirty="0" smtClean="0"/>
              <a:t>”时，称为等值内连接；</a:t>
            </a:r>
          </a:p>
          <a:p>
            <a:r>
              <a:rPr lang="zh-CN" altLang="en-US" dirty="0" smtClean="0"/>
              <a:t>当连接运算符不是“</a:t>
            </a:r>
            <a:r>
              <a:rPr lang="en-US" altLang="zh-CN" dirty="0" smtClean="0"/>
              <a:t>=</a:t>
            </a:r>
            <a:r>
              <a:rPr lang="zh-CN" altLang="en-US" dirty="0" smtClean="0"/>
              <a:t>”时，称为非等值内连接；</a:t>
            </a:r>
          </a:p>
          <a:p>
            <a:r>
              <a:rPr lang="zh-CN" altLang="en-US" dirty="0" smtClean="0"/>
              <a:t>若在等值内连接中把目标列中的重复属性列去掉，则称为自然连接。</a:t>
            </a:r>
          </a:p>
          <a:p>
            <a:r>
              <a:rPr lang="zh-CN" altLang="en-US" dirty="0" smtClean="0"/>
              <a:t>注意：</a:t>
            </a:r>
          </a:p>
          <a:p>
            <a:pPr lvl="1"/>
            <a:r>
              <a:rPr lang="zh-CN" altLang="en-US" dirty="0" smtClean="0"/>
              <a:t>现实应用中，常用的内连接方式是等值内连接。</a:t>
            </a:r>
            <a:endParaRPr lang="zh-CN" altLang="en-US" dirty="0"/>
          </a:p>
        </p:txBody>
      </p:sp>
      <p:sp>
        <p:nvSpPr>
          <p:cNvPr id="7" name="页脚占位符 6"/>
          <p:cNvSpPr>
            <a:spLocks noGrp="1"/>
          </p:cNvSpPr>
          <p:nvPr>
            <p:ph type="ftr" sz="quarter" idx="11"/>
          </p:nvPr>
        </p:nvSpPr>
        <p:spPr/>
        <p:txBody>
          <a:bodyPr/>
          <a:lstStyle/>
          <a:p>
            <a:r>
              <a:rPr lang="zh-CN" altLang="en-US" smtClean="0"/>
              <a:t>信息工程学院 数据库应用</a:t>
            </a:r>
            <a:endParaRPr lang="en-US" dirty="0"/>
          </a:p>
        </p:txBody>
      </p:sp>
      <p:sp>
        <p:nvSpPr>
          <p:cNvPr id="8" name="灯片编号占位符 7"/>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3597227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wipe(left)">
                                      <p:cBhvr>
                                        <p:cTn id="2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两表内连接解决查询成绩   </a:t>
            </a:r>
            <a:endParaRPr lang="zh-CN" altLang="en-US" dirty="0"/>
          </a:p>
        </p:txBody>
      </p:sp>
      <p:sp>
        <p:nvSpPr>
          <p:cNvPr id="3" name="内容占位符 2"/>
          <p:cNvSpPr>
            <a:spLocks noGrp="1"/>
          </p:cNvSpPr>
          <p:nvPr>
            <p:ph idx="1"/>
          </p:nvPr>
        </p:nvSpPr>
        <p:spPr/>
        <p:txBody>
          <a:bodyPr>
            <a:normAutofit/>
          </a:bodyPr>
          <a:lstStyle/>
          <a:p>
            <a:r>
              <a:rPr lang="zh-CN" altLang="en-US" dirty="0" smtClean="0"/>
              <a:t>查询参加考试学生的</a:t>
            </a:r>
            <a:r>
              <a:rPr lang="en-US" altLang="zh-CN" dirty="0" smtClean="0"/>
              <a:t>SELECT </a:t>
            </a:r>
            <a:r>
              <a:rPr lang="zh-CN" altLang="en-US" dirty="0" smtClean="0"/>
              <a:t>成绩，要求包括学生的学号、姓名、所修课程号和成绩。 </a:t>
            </a:r>
            <a:endParaRPr lang="en-US" altLang="zh-CN" dirty="0" smtClean="0"/>
          </a:p>
          <a:p>
            <a:pPr marL="324000" lvl="1" indent="0">
              <a:buNone/>
            </a:pPr>
            <a:r>
              <a:rPr lang="en-US" altLang="zh-CN" dirty="0" smtClean="0"/>
              <a:t>SELECT </a:t>
            </a:r>
            <a:r>
              <a:rPr lang="zh-CN" altLang="en-US" dirty="0" smtClean="0"/>
              <a:t>学生表</a:t>
            </a:r>
            <a:r>
              <a:rPr lang="en-US" altLang="zh-CN" dirty="0" smtClean="0"/>
              <a:t>.</a:t>
            </a:r>
            <a:r>
              <a:rPr lang="zh-CN" altLang="en-US" dirty="0" smtClean="0"/>
              <a:t>学号</a:t>
            </a:r>
            <a:r>
              <a:rPr lang="en-US" altLang="zh-CN" dirty="0" smtClean="0"/>
              <a:t>, </a:t>
            </a:r>
            <a:r>
              <a:rPr lang="zh-CN" altLang="en-US" dirty="0" smtClean="0"/>
              <a:t>姓名</a:t>
            </a:r>
            <a:r>
              <a:rPr lang="en-US" altLang="zh-CN" dirty="0" smtClean="0"/>
              <a:t>, </a:t>
            </a:r>
            <a:r>
              <a:rPr lang="zh-CN" altLang="en-US" dirty="0" smtClean="0"/>
              <a:t>课程号</a:t>
            </a:r>
            <a:r>
              <a:rPr lang="en-US" altLang="zh-CN" dirty="0" smtClean="0"/>
              <a:t>, </a:t>
            </a:r>
            <a:r>
              <a:rPr lang="zh-CN" altLang="en-US" dirty="0" smtClean="0"/>
              <a:t>成绩         </a:t>
            </a:r>
            <a:endParaRPr lang="en-US" altLang="zh-CN" dirty="0" smtClean="0"/>
          </a:p>
          <a:p>
            <a:pPr marL="324000" lvl="1" indent="0">
              <a:buNone/>
            </a:pPr>
            <a:r>
              <a:rPr lang="en-US" altLang="zh-CN" dirty="0" smtClean="0"/>
              <a:t>FROM </a:t>
            </a:r>
            <a:r>
              <a:rPr lang="zh-CN" altLang="en-US" dirty="0" smtClean="0"/>
              <a:t>学生表 </a:t>
            </a:r>
            <a:r>
              <a:rPr lang="en-US" altLang="zh-CN" dirty="0" smtClean="0"/>
              <a:t>INNER JOIN </a:t>
            </a:r>
            <a:r>
              <a:rPr lang="zh-CN" altLang="en-US" dirty="0" smtClean="0"/>
              <a:t>成绩表 </a:t>
            </a:r>
            <a:r>
              <a:rPr lang="en-US" altLang="zh-CN" dirty="0" smtClean="0"/>
              <a:t>ON</a:t>
            </a:r>
            <a:r>
              <a:rPr lang="en-US" altLang="en-US" dirty="0" smtClean="0"/>
              <a:t> </a:t>
            </a:r>
            <a:r>
              <a:rPr lang="en-US" altLang="en-US" dirty="0" err="1"/>
              <a:t>学生表.学号</a:t>
            </a:r>
            <a:r>
              <a:rPr lang="en-US" altLang="en-US" dirty="0"/>
              <a:t>=</a:t>
            </a:r>
            <a:r>
              <a:rPr lang="en-US" altLang="en-US" dirty="0" err="1"/>
              <a:t>成绩表.学号</a:t>
            </a:r>
            <a:r>
              <a:rPr lang="en-US" altLang="en-US" dirty="0"/>
              <a:t>  </a:t>
            </a:r>
            <a:r>
              <a:rPr lang="zh-CN" altLang="en-US" dirty="0"/>
              <a:t>    </a:t>
            </a:r>
          </a:p>
        </p:txBody>
      </p:sp>
      <p:sp>
        <p:nvSpPr>
          <p:cNvPr id="26" name="页脚占位符 25"/>
          <p:cNvSpPr>
            <a:spLocks noGrp="1"/>
          </p:cNvSpPr>
          <p:nvPr>
            <p:ph type="ftr" sz="quarter" idx="11"/>
          </p:nvPr>
        </p:nvSpPr>
        <p:spPr/>
        <p:txBody>
          <a:bodyPr/>
          <a:lstStyle/>
          <a:p>
            <a:r>
              <a:rPr lang="zh-CN" altLang="en-US" smtClean="0"/>
              <a:t>信息工程学院 数据库应用</a:t>
            </a:r>
            <a:endParaRPr lang="en-US" dirty="0"/>
          </a:p>
        </p:txBody>
      </p:sp>
      <p:sp>
        <p:nvSpPr>
          <p:cNvPr id="27" name="灯片编号占位符 26"/>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2543388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iterate type="lt">
                                    <p:tmPct val="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iterate type="lt">
                                    <p:tmPct val="0"/>
                                  </p:iterate>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1000"/>
                                        <p:tgtEl>
                                          <p:spTgt spid="3">
                                            <p:txEl>
                                              <p:pRg st="1" end="1"/>
                                            </p:txEl>
                                          </p:spTgt>
                                        </p:tgtEl>
                                      </p:cBhvr>
                                    </p:animEffect>
                                  </p:childTnLst>
                                </p:cTn>
                              </p:par>
                            </p:childTnLst>
                          </p:cTn>
                        </p:par>
                        <p:par>
                          <p:cTn id="12" fill="hold">
                            <p:stCondLst>
                              <p:cond delay="2000"/>
                            </p:stCondLst>
                            <p:childTnLst>
                              <p:par>
                                <p:cTn id="13" presetID="22" presetClass="entr" presetSubtype="8" fill="hold" nodeType="afterEffect">
                                  <p:stCondLst>
                                    <p:cond delay="0"/>
                                  </p:stCondLst>
                                  <p:iterate type="lt">
                                    <p:tmPct val="0"/>
                                  </p:iterate>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en-US" smtClean="0"/>
              <a:t>多表连接</a:t>
            </a:r>
          </a:p>
        </p:txBody>
      </p:sp>
      <p:sp>
        <p:nvSpPr>
          <p:cNvPr id="3" name="内容占位符 2"/>
          <p:cNvSpPr>
            <a:spLocks noGrp="1"/>
          </p:cNvSpPr>
          <p:nvPr>
            <p:ph idx="1"/>
          </p:nvPr>
        </p:nvSpPr>
        <p:spPr/>
        <p:txBody>
          <a:bodyPr/>
          <a:lstStyle/>
          <a:p>
            <a:r>
              <a:rPr lang="zh-CN" altLang="en-US" smtClean="0"/>
              <a:t>连接任意数目的表都有可能，通过使用共有字段（连接字段），任何一张表都可以和其他表连接。</a:t>
            </a:r>
          </a:p>
          <a:p>
            <a:r>
              <a:rPr lang="zh-CN" altLang="en-US" smtClean="0"/>
              <a:t>多表连接可以得到多张表中彼此相关的信息，连接要求至少有一个表具有外键，并把连接表按照一定的顺序连接起来。</a:t>
            </a:r>
          </a:p>
        </p:txBody>
      </p:sp>
      <p:sp>
        <p:nvSpPr>
          <p:cNvPr id="4" name="灯片编号占位符 3"/>
          <p:cNvSpPr>
            <a:spLocks noGrp="1"/>
          </p:cNvSpPr>
          <p:nvPr>
            <p:ph type="sldNum" sz="quarter" idx="12"/>
          </p:nvPr>
        </p:nvSpPr>
        <p:spPr/>
        <p:txBody>
          <a:bodyPr/>
          <a:lstStyle/>
          <a:p>
            <a:fld id="{A2935439-1797-4764-8E32-4B73ACC9ABB4}" type="slidenum">
              <a:rPr lang="en-US" altLang="zh-CN" smtClean="0"/>
              <a:pPr/>
              <a:t>18</a:t>
            </a:fld>
            <a:endParaRPr lang="en-US" altLang="zh-CN"/>
          </a:p>
        </p:txBody>
      </p:sp>
      <p:sp>
        <p:nvSpPr>
          <p:cNvPr id="7" name="页脚占位符 6"/>
          <p:cNvSpPr>
            <a:spLocks noGrp="1"/>
          </p:cNvSpPr>
          <p:nvPr>
            <p:ph type="ftr" sz="quarter" idx="11"/>
          </p:nvPr>
        </p:nvSpPr>
        <p:spPr/>
        <p:txBody>
          <a:bodyPr/>
          <a:lstStyle/>
          <a:p>
            <a:r>
              <a:rPr lang="zh-CN" altLang="en-US" smtClean="0"/>
              <a:t>信息工程学院 数据库应用</a:t>
            </a:r>
            <a:endParaRPr lang="en-US" dirty="0"/>
          </a:p>
        </p:txBody>
      </p:sp>
    </p:spTree>
    <p:extLst>
      <p:ext uri="{BB962C8B-B14F-4D97-AF65-F5344CB8AC3E}">
        <p14:creationId xmlns:p14="http://schemas.microsoft.com/office/powerpoint/2010/main" val="1593247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三表内连接解决查询成绩</a:t>
            </a:r>
            <a:endParaRPr lang="zh-CN" altLang="en-US" dirty="0"/>
          </a:p>
        </p:txBody>
      </p:sp>
      <p:sp>
        <p:nvSpPr>
          <p:cNvPr id="3" name="内容占位符 2"/>
          <p:cNvSpPr>
            <a:spLocks noGrp="1"/>
          </p:cNvSpPr>
          <p:nvPr>
            <p:ph idx="1"/>
          </p:nvPr>
        </p:nvSpPr>
        <p:spPr/>
        <p:txBody>
          <a:bodyPr/>
          <a:lstStyle/>
          <a:p>
            <a:r>
              <a:rPr lang="zh-CN" altLang="en-US" dirty="0" smtClean="0"/>
              <a:t>查询参加考试学生成绩，要求包括学生学号、姓名、课程名和成绩。</a:t>
            </a:r>
            <a:endParaRPr lang="en-US" altLang="zh-CN" dirty="0" smtClean="0"/>
          </a:p>
          <a:p>
            <a:endParaRPr lang="en-US" altLang="zh-CN" dirty="0" smtClean="0"/>
          </a:p>
          <a:p>
            <a:endParaRPr lang="en-US" altLang="zh-CN" dirty="0"/>
          </a:p>
          <a:p>
            <a:endParaRPr lang="en-US" altLang="zh-CN" dirty="0" smtClean="0"/>
          </a:p>
          <a:p>
            <a:endParaRPr lang="en-US" altLang="zh-CN" dirty="0"/>
          </a:p>
          <a:p>
            <a:endParaRPr lang="en-US" altLang="zh-CN" dirty="0" smtClean="0"/>
          </a:p>
          <a:p>
            <a:pPr marL="0" indent="0">
              <a:buNone/>
            </a:pPr>
            <a:r>
              <a:rPr lang="zh-CN" altLang="en-US" dirty="0" smtClean="0"/>
              <a:t>   </a:t>
            </a:r>
          </a:p>
          <a:p>
            <a:endParaRPr lang="zh-CN" altLang="en-US" dirty="0"/>
          </a:p>
        </p:txBody>
      </p:sp>
      <p:graphicFrame>
        <p:nvGraphicFramePr>
          <p:cNvPr id="16" name="表格 15"/>
          <p:cNvGraphicFramePr>
            <a:graphicFrameLocks noGrp="1"/>
          </p:cNvGraphicFramePr>
          <p:nvPr>
            <p:extLst>
              <p:ext uri="{D42A27DB-BD31-4B8C-83A1-F6EECF244321}">
                <p14:modId xmlns:p14="http://schemas.microsoft.com/office/powerpoint/2010/main" val="2335228729"/>
              </p:ext>
            </p:extLst>
          </p:nvPr>
        </p:nvGraphicFramePr>
        <p:xfrm>
          <a:off x="1809720" y="2396761"/>
          <a:ext cx="4071966" cy="571504"/>
        </p:xfrm>
        <a:graphic>
          <a:graphicData uri="http://schemas.openxmlformats.org/drawingml/2006/table">
            <a:tbl>
              <a:tblPr firstRow="1" bandRow="1">
                <a:effectLst>
                  <a:outerShdw blurRad="50800" dist="38100" dir="18900000" algn="bl" rotWithShape="0">
                    <a:prstClr val="black">
                      <a:alpha val="40000"/>
                    </a:prstClr>
                  </a:outerShdw>
                </a:effectLst>
                <a:tableStyleId>{00A15C55-8517-42AA-B614-E9B94910E393}</a:tableStyleId>
              </a:tblPr>
              <a:tblGrid>
                <a:gridCol w="1357322"/>
                <a:gridCol w="1357322"/>
                <a:gridCol w="1357322"/>
              </a:tblGrid>
              <a:tr h="571504">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800" u="none" strike="noStrike" cap="none" normalizeH="0" baseline="0" dirty="0" smtClean="0">
                          <a:ln>
                            <a:noFill/>
                          </a:ln>
                          <a:effectLst/>
                          <a:latin typeface="黑体" pitchFamily="2" charset="-122"/>
                          <a:ea typeface="黑体" pitchFamily="2" charset="-122"/>
                        </a:rPr>
                        <a:t>学号  </a:t>
                      </a:r>
                      <a:endParaRPr kumimoji="0" lang="zh-CN" altLang="en-US" sz="2800" b="1" i="0" u="none" strike="noStrike" cap="none" normalizeH="0" baseline="0" dirty="0" smtClean="0">
                        <a:ln>
                          <a:noFill/>
                        </a:ln>
                        <a:solidFill>
                          <a:schemeClr val="tx1"/>
                        </a:solidFill>
                        <a:effectLst/>
                        <a:latin typeface="黑体" pitchFamily="2" charset="-122"/>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800" u="none" strike="noStrike" cap="none" normalizeH="0" baseline="0" dirty="0" smtClean="0">
                          <a:ln>
                            <a:noFill/>
                          </a:ln>
                          <a:effectLst/>
                          <a:latin typeface="黑体" pitchFamily="2" charset="-122"/>
                          <a:ea typeface="黑体" pitchFamily="2" charset="-122"/>
                        </a:rPr>
                        <a:t>姓名   </a:t>
                      </a:r>
                      <a:endParaRPr kumimoji="0" lang="zh-CN" altLang="en-US" sz="2800" b="1" i="0" u="none" strike="noStrike" cap="none" normalizeH="0" baseline="0" dirty="0" smtClean="0">
                        <a:ln>
                          <a:noFill/>
                        </a:ln>
                        <a:solidFill>
                          <a:schemeClr val="tx1"/>
                        </a:solidFill>
                        <a:effectLst/>
                        <a:latin typeface="黑体" pitchFamily="2" charset="-122"/>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800" u="none" strike="noStrike" cap="none" normalizeH="0" baseline="0" dirty="0" smtClean="0">
                          <a:ln>
                            <a:noFill/>
                          </a:ln>
                          <a:effectLst/>
                          <a:latin typeface="黑体" pitchFamily="2" charset="-122"/>
                          <a:ea typeface="黑体" pitchFamily="2" charset="-122"/>
                        </a:rPr>
                        <a:t>系别  </a:t>
                      </a:r>
                      <a:endParaRPr kumimoji="0" lang="zh-CN" altLang="en-US" sz="2800" b="1" i="0" u="none" strike="noStrike" cap="none" normalizeH="0" baseline="0" dirty="0" smtClean="0">
                        <a:ln>
                          <a:noFill/>
                        </a:ln>
                        <a:solidFill>
                          <a:schemeClr val="tx1"/>
                        </a:solidFill>
                        <a:effectLst/>
                        <a:latin typeface="黑体" pitchFamily="2" charset="-122"/>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FF"/>
                    </a:solidFill>
                  </a:tcPr>
                </a:tc>
              </a:tr>
            </a:tbl>
          </a:graphicData>
        </a:graphic>
      </p:graphicFrame>
      <p:graphicFrame>
        <p:nvGraphicFramePr>
          <p:cNvPr id="17" name="表格 16"/>
          <p:cNvGraphicFramePr>
            <a:graphicFrameLocks noGrp="1"/>
          </p:cNvGraphicFramePr>
          <p:nvPr>
            <p:extLst>
              <p:ext uri="{D42A27DB-BD31-4B8C-83A1-F6EECF244321}">
                <p14:modId xmlns:p14="http://schemas.microsoft.com/office/powerpoint/2010/main" val="2777667746"/>
              </p:ext>
            </p:extLst>
          </p:nvPr>
        </p:nvGraphicFramePr>
        <p:xfrm>
          <a:off x="1809720" y="2968265"/>
          <a:ext cx="4071966" cy="457200"/>
        </p:xfrm>
        <a:graphic>
          <a:graphicData uri="http://schemas.openxmlformats.org/drawingml/2006/table">
            <a:tbl>
              <a:tblPr firstRow="1" bandRow="1">
                <a:effectLst>
                  <a:outerShdw blurRad="50800" dist="38100" algn="l" rotWithShape="0">
                    <a:prstClr val="black">
                      <a:alpha val="40000"/>
                    </a:prstClr>
                  </a:outerShdw>
                </a:effectLst>
                <a:tableStyleId>{616DA210-FB5B-4158-B5E0-FEB733F419BA}</a:tableStyleId>
              </a:tblPr>
              <a:tblGrid>
                <a:gridCol w="4071966"/>
              </a:tblGrid>
              <a:tr h="285752">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楷体_GB2312" pitchFamily="49" charset="-122"/>
                          <a:ea typeface="楷体_GB2312" pitchFamily="49" charset="-122"/>
                        </a:rPr>
                        <a:t>……     </a:t>
                      </a:r>
                      <a:endParaRPr kumimoji="0" lang="zh-CN" altLang="en-US" sz="2400" b="1" i="0" u="none" strike="noStrike" cap="none" normalizeH="0" baseline="0" dirty="0" smtClean="0">
                        <a:ln>
                          <a:noFill/>
                        </a:ln>
                        <a:solidFill>
                          <a:schemeClr val="tx1"/>
                        </a:solidFill>
                        <a:effectLst/>
                        <a:latin typeface="楷体_GB2312" pitchFamily="49" charset="-122"/>
                        <a:ea typeface="楷体_GB2312" pitchFamily="49" charset="-122"/>
                      </a:endParaRPr>
                    </a:p>
                  </a:txBody>
                  <a:tcPr anchor="ctr" horzOverflow="overflow">
                    <a:solidFill>
                      <a:schemeClr val="bg1"/>
                    </a:solidFill>
                  </a:tcPr>
                </a:tc>
              </a:tr>
            </a:tbl>
          </a:graphicData>
        </a:graphic>
      </p:graphicFrame>
      <p:graphicFrame>
        <p:nvGraphicFramePr>
          <p:cNvPr id="18" name="表格 17"/>
          <p:cNvGraphicFramePr>
            <a:graphicFrameLocks noGrp="1"/>
          </p:cNvGraphicFramePr>
          <p:nvPr>
            <p:extLst>
              <p:ext uri="{D42A27DB-BD31-4B8C-83A1-F6EECF244321}">
                <p14:modId xmlns:p14="http://schemas.microsoft.com/office/powerpoint/2010/main" val="302528921"/>
              </p:ext>
            </p:extLst>
          </p:nvPr>
        </p:nvGraphicFramePr>
        <p:xfrm>
          <a:off x="6238876" y="2396761"/>
          <a:ext cx="4150062" cy="571504"/>
        </p:xfrm>
        <a:graphic>
          <a:graphicData uri="http://schemas.openxmlformats.org/drawingml/2006/table">
            <a:tbl>
              <a:tblPr firstRow="1" bandRow="1">
                <a:effectLst>
                  <a:outerShdw blurRad="50800" dist="38100" dir="18900000" algn="bl" rotWithShape="0">
                    <a:prstClr val="black">
                      <a:alpha val="40000"/>
                    </a:prstClr>
                  </a:outerShdw>
                </a:effectLst>
                <a:tableStyleId>{21E4AEA4-8DFA-4A89-87EB-49C32662AFE0}</a:tableStyleId>
              </a:tblPr>
              <a:tblGrid>
                <a:gridCol w="1357322"/>
                <a:gridCol w="1357322"/>
                <a:gridCol w="1435418"/>
              </a:tblGrid>
              <a:tr h="571504">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800" u="none" strike="noStrike" cap="none" normalizeH="0" baseline="0" dirty="0" smtClean="0">
                          <a:ln>
                            <a:noFill/>
                          </a:ln>
                          <a:effectLst/>
                          <a:latin typeface="黑体" pitchFamily="2" charset="-122"/>
                          <a:ea typeface="黑体" pitchFamily="2" charset="-122"/>
                        </a:rPr>
                        <a:t>学号   </a:t>
                      </a:r>
                      <a:endParaRPr kumimoji="0" lang="zh-CN" altLang="en-US" sz="2800" b="1" i="0" u="none" strike="noStrike" cap="none" normalizeH="0" baseline="0" dirty="0" smtClean="0">
                        <a:ln>
                          <a:noFill/>
                        </a:ln>
                        <a:solidFill>
                          <a:schemeClr val="tx1"/>
                        </a:solidFill>
                        <a:effectLst/>
                        <a:latin typeface="黑体" pitchFamily="2" charset="-122"/>
                        <a:ea typeface="黑体" pitchFamily="2" charset="-122"/>
                      </a:endParaRPr>
                    </a:p>
                  </a:txBody>
                  <a:tcPr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lumMod val="75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800" u="none" strike="noStrike" cap="none" normalizeH="0" baseline="0" dirty="0" smtClean="0">
                          <a:ln>
                            <a:noFill/>
                          </a:ln>
                          <a:effectLst/>
                          <a:latin typeface="黑体" pitchFamily="2" charset="-122"/>
                          <a:ea typeface="黑体" pitchFamily="2" charset="-122"/>
                        </a:rPr>
                        <a:t>课程号   </a:t>
                      </a:r>
                      <a:endParaRPr kumimoji="0" lang="zh-CN" altLang="en-US" sz="2800" b="1" i="0" u="none" strike="noStrike" cap="none" normalizeH="0" baseline="0" dirty="0" smtClean="0">
                        <a:ln>
                          <a:noFill/>
                        </a:ln>
                        <a:solidFill>
                          <a:schemeClr val="tx1"/>
                        </a:solidFill>
                        <a:effectLst/>
                        <a:latin typeface="黑体" pitchFamily="2" charset="-122"/>
                        <a:ea typeface="黑体" pitchFamily="2" charset="-122"/>
                      </a:endParaRPr>
                    </a:p>
                  </a:txBody>
                  <a:tcPr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lumMod val="75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800" b="1" i="0" u="none" strike="noStrike" cap="none" normalizeH="0" baseline="0" dirty="0" smtClean="0">
                          <a:ln>
                            <a:noFill/>
                          </a:ln>
                          <a:solidFill>
                            <a:schemeClr val="bg1"/>
                          </a:solidFill>
                          <a:effectLst/>
                          <a:latin typeface="黑体" pitchFamily="2" charset="-122"/>
                          <a:ea typeface="黑体" pitchFamily="2" charset="-122"/>
                        </a:rPr>
                        <a:t>成绩  </a:t>
                      </a:r>
                    </a:p>
                  </a:txBody>
                  <a:tcPr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lumMod val="75000"/>
                      </a:schemeClr>
                    </a:solidFill>
                  </a:tcPr>
                </a:tc>
              </a:tr>
            </a:tbl>
          </a:graphicData>
        </a:graphic>
      </p:graphicFrame>
      <p:graphicFrame>
        <p:nvGraphicFramePr>
          <p:cNvPr id="19" name="表格 18"/>
          <p:cNvGraphicFramePr>
            <a:graphicFrameLocks noGrp="1"/>
          </p:cNvGraphicFramePr>
          <p:nvPr>
            <p:extLst>
              <p:ext uri="{D42A27DB-BD31-4B8C-83A1-F6EECF244321}">
                <p14:modId xmlns:p14="http://schemas.microsoft.com/office/powerpoint/2010/main" val="3562441495"/>
              </p:ext>
            </p:extLst>
          </p:nvPr>
        </p:nvGraphicFramePr>
        <p:xfrm>
          <a:off x="6238877" y="2968265"/>
          <a:ext cx="4149969" cy="457200"/>
        </p:xfrm>
        <a:graphic>
          <a:graphicData uri="http://schemas.openxmlformats.org/drawingml/2006/table">
            <a:tbl>
              <a:tblPr firstRow="1" bandRow="1">
                <a:effectLst>
                  <a:outerShdw blurRad="50800" dist="38100" algn="l" rotWithShape="0">
                    <a:prstClr val="black">
                      <a:alpha val="40000"/>
                    </a:prstClr>
                  </a:outerShdw>
                </a:effectLst>
                <a:tableStyleId>{616DA210-FB5B-4158-B5E0-FEB733F419BA}</a:tableStyleId>
              </a:tblPr>
              <a:tblGrid>
                <a:gridCol w="4149969"/>
              </a:tblGrid>
              <a:tr h="285752">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       </a:t>
                      </a:r>
                      <a:endParaRPr kumimoji="0" lang="zh-CN" altLang="en-US" sz="24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endParaRPr>
                    </a:p>
                  </a:txBody>
                  <a:tcPr anchor="ctr" horzOverflow="overflow">
                    <a:solidFill>
                      <a:schemeClr val="bg1"/>
                    </a:solidFill>
                  </a:tcPr>
                </a:tc>
              </a:tr>
            </a:tbl>
          </a:graphicData>
        </a:graphic>
      </p:graphicFrame>
      <p:graphicFrame>
        <p:nvGraphicFramePr>
          <p:cNvPr id="20" name="表格 19"/>
          <p:cNvGraphicFramePr>
            <a:graphicFrameLocks noGrp="1"/>
          </p:cNvGraphicFramePr>
          <p:nvPr>
            <p:extLst>
              <p:ext uri="{D42A27DB-BD31-4B8C-83A1-F6EECF244321}">
                <p14:modId xmlns:p14="http://schemas.microsoft.com/office/powerpoint/2010/main" val="4046312688"/>
              </p:ext>
            </p:extLst>
          </p:nvPr>
        </p:nvGraphicFramePr>
        <p:xfrm>
          <a:off x="1809720" y="3604541"/>
          <a:ext cx="6929484" cy="792480"/>
        </p:xfrm>
        <a:graphic>
          <a:graphicData uri="http://schemas.openxmlformats.org/drawingml/2006/table">
            <a:tbl>
              <a:tblPr firstRow="1" bandRow="1">
                <a:effectLst>
                  <a:outerShdw blurRad="50800" dist="38100" dir="18900000" algn="bl" rotWithShape="0">
                    <a:prstClr val="black">
                      <a:alpha val="40000"/>
                    </a:prstClr>
                  </a:outerShdw>
                </a:effectLst>
                <a:tableStyleId>{7E9639D4-E3E2-4D34-9284-5A2195B3D0D7}</a:tableStyleId>
              </a:tblPr>
              <a:tblGrid>
                <a:gridCol w="1154914"/>
                <a:gridCol w="1154914"/>
                <a:gridCol w="1154914"/>
                <a:gridCol w="1154914"/>
                <a:gridCol w="1154914"/>
                <a:gridCol w="1154914"/>
              </a:tblGrid>
              <a:tr h="370840">
                <a:tc>
                  <a:txBody>
                    <a:bodyPr/>
                    <a:lstStyle/>
                    <a:p>
                      <a:pPr algn="ctr"/>
                      <a:r>
                        <a:rPr lang="zh-CN" altLang="en-US" sz="2000" dirty="0" smtClean="0">
                          <a:latin typeface="黑体" pitchFamily="2" charset="-122"/>
                          <a:ea typeface="黑体" pitchFamily="2" charset="-122"/>
                        </a:rPr>
                        <a:t>学号     </a:t>
                      </a:r>
                      <a:endParaRPr lang="zh-CN" altLang="en-US" sz="2000" dirty="0">
                        <a:latin typeface="黑体" pitchFamily="2" charset="-122"/>
                        <a:ea typeface="黑体" pitchFamily="2" charset="-122"/>
                      </a:endParaRPr>
                    </a:p>
                  </a:txBody>
                  <a:tcPr>
                    <a:lnL w="19050" cap="flat" cmpd="sng" algn="ctr">
                      <a:solidFill>
                        <a:schemeClr val="tx1"/>
                      </a:solidFill>
                      <a:prstDash val="lgDash"/>
                      <a:round/>
                      <a:headEnd type="none" w="med" len="med"/>
                      <a:tailEnd type="none" w="med" len="med"/>
                    </a:lnL>
                    <a:lnR w="19050" cap="flat" cmpd="sng" algn="ctr">
                      <a:solidFill>
                        <a:schemeClr val="tx1"/>
                      </a:solidFill>
                      <a:prstDash val="lgDash"/>
                      <a:round/>
                      <a:headEnd type="none" w="med" len="med"/>
                      <a:tailEnd type="none" w="med" len="med"/>
                    </a:lnR>
                    <a:lnT w="19050" cap="flat" cmpd="sng" algn="ctr">
                      <a:solidFill>
                        <a:schemeClr val="tx1"/>
                      </a:solidFill>
                      <a:prstDash val="lgDash"/>
                      <a:round/>
                      <a:headEnd type="none" w="med" len="med"/>
                      <a:tailEnd type="none" w="med" len="med"/>
                    </a:lnT>
                    <a:lnB w="19050" cap="flat" cmpd="sng" algn="ctr">
                      <a:solidFill>
                        <a:schemeClr val="tx1"/>
                      </a:solidFill>
                      <a:prstDash val="lgDash"/>
                      <a:round/>
                      <a:headEnd type="none" w="med" len="med"/>
                      <a:tailEnd type="none" w="med" len="med"/>
                    </a:lnB>
                    <a:solidFill>
                      <a:schemeClr val="tx1">
                        <a:lumMod val="75000"/>
                        <a:lumOff val="25000"/>
                      </a:schemeClr>
                    </a:solidFill>
                  </a:tcPr>
                </a:tc>
                <a:tc>
                  <a:txBody>
                    <a:bodyPr/>
                    <a:lstStyle/>
                    <a:p>
                      <a:pPr algn="ctr"/>
                      <a:r>
                        <a:rPr lang="zh-CN" altLang="en-US" sz="2000" dirty="0" smtClean="0">
                          <a:latin typeface="黑体" pitchFamily="2" charset="-122"/>
                          <a:ea typeface="黑体" pitchFamily="2" charset="-122"/>
                        </a:rPr>
                        <a:t>姓名     </a:t>
                      </a:r>
                      <a:endParaRPr lang="zh-CN" altLang="en-US" sz="2000" dirty="0">
                        <a:latin typeface="黑体" pitchFamily="2" charset="-122"/>
                        <a:ea typeface="黑体" pitchFamily="2" charset="-122"/>
                      </a:endParaRPr>
                    </a:p>
                  </a:txBody>
                  <a:tcPr>
                    <a:lnL w="19050" cap="flat" cmpd="sng" algn="ctr">
                      <a:solidFill>
                        <a:schemeClr val="tx1"/>
                      </a:solidFill>
                      <a:prstDash val="lgDash"/>
                      <a:round/>
                      <a:headEnd type="none" w="med" len="med"/>
                      <a:tailEnd type="none" w="med" len="med"/>
                    </a:lnL>
                    <a:lnR w="19050" cap="flat" cmpd="sng" algn="ctr">
                      <a:solidFill>
                        <a:schemeClr val="tx1"/>
                      </a:solidFill>
                      <a:prstDash val="lgDash"/>
                      <a:round/>
                      <a:headEnd type="none" w="med" len="med"/>
                      <a:tailEnd type="none" w="med" len="med"/>
                    </a:lnR>
                    <a:lnT w="19050" cap="flat" cmpd="sng" algn="ctr">
                      <a:solidFill>
                        <a:schemeClr val="tx1"/>
                      </a:solidFill>
                      <a:prstDash val="lgDash"/>
                      <a:round/>
                      <a:headEnd type="none" w="med" len="med"/>
                      <a:tailEnd type="none" w="med" len="med"/>
                    </a:lnT>
                    <a:lnB w="19050" cap="flat" cmpd="sng" algn="ctr">
                      <a:solidFill>
                        <a:schemeClr val="tx1"/>
                      </a:solidFill>
                      <a:prstDash val="lgDash"/>
                      <a:round/>
                      <a:headEnd type="none" w="med" len="med"/>
                      <a:tailEnd type="none" w="med" len="med"/>
                    </a:lnB>
                    <a:solidFill>
                      <a:schemeClr val="tx1">
                        <a:lumMod val="75000"/>
                        <a:lumOff val="25000"/>
                      </a:schemeClr>
                    </a:solidFill>
                  </a:tcPr>
                </a:tc>
                <a:tc>
                  <a:txBody>
                    <a:bodyPr/>
                    <a:lstStyle/>
                    <a:p>
                      <a:pPr algn="ctr"/>
                      <a:r>
                        <a:rPr lang="zh-CN" altLang="en-US" sz="2000" dirty="0" smtClean="0">
                          <a:latin typeface="黑体" pitchFamily="2" charset="-122"/>
                          <a:ea typeface="黑体" pitchFamily="2" charset="-122"/>
                        </a:rPr>
                        <a:t>系别     </a:t>
                      </a:r>
                      <a:endParaRPr lang="zh-CN" altLang="en-US" sz="2000" dirty="0">
                        <a:latin typeface="黑体" pitchFamily="2" charset="-122"/>
                        <a:ea typeface="黑体" pitchFamily="2" charset="-122"/>
                      </a:endParaRPr>
                    </a:p>
                  </a:txBody>
                  <a:tcPr>
                    <a:lnL w="19050" cap="flat" cmpd="sng" algn="ctr">
                      <a:solidFill>
                        <a:schemeClr val="tx1"/>
                      </a:solidFill>
                      <a:prstDash val="lgDash"/>
                      <a:round/>
                      <a:headEnd type="none" w="med" len="med"/>
                      <a:tailEnd type="none" w="med" len="med"/>
                    </a:lnL>
                    <a:lnR w="19050" cap="flat" cmpd="sng" algn="ctr">
                      <a:solidFill>
                        <a:schemeClr val="tx1"/>
                      </a:solidFill>
                      <a:prstDash val="lgDash"/>
                      <a:round/>
                      <a:headEnd type="none" w="med" len="med"/>
                      <a:tailEnd type="none" w="med" len="med"/>
                    </a:lnR>
                    <a:lnT w="19050" cap="flat" cmpd="sng" algn="ctr">
                      <a:solidFill>
                        <a:schemeClr val="tx1"/>
                      </a:solidFill>
                      <a:prstDash val="lgDash"/>
                      <a:round/>
                      <a:headEnd type="none" w="med" len="med"/>
                      <a:tailEnd type="none" w="med" len="med"/>
                    </a:lnT>
                    <a:lnB w="19050" cap="flat" cmpd="sng" algn="ctr">
                      <a:solidFill>
                        <a:schemeClr val="tx1"/>
                      </a:solidFill>
                      <a:prstDash val="lgDash"/>
                      <a:round/>
                      <a:headEnd type="none" w="med" len="med"/>
                      <a:tailEnd type="none" w="med" len="med"/>
                    </a:lnB>
                    <a:solidFill>
                      <a:schemeClr val="tx1">
                        <a:lumMod val="75000"/>
                        <a:lumOff val="25000"/>
                      </a:schemeClr>
                    </a:solidFill>
                  </a:tcPr>
                </a:tc>
                <a:tc>
                  <a:txBody>
                    <a:bodyPr/>
                    <a:lstStyle/>
                    <a:p>
                      <a:pPr algn="ctr"/>
                      <a:r>
                        <a:rPr lang="zh-CN" altLang="en-US" sz="2000" dirty="0" smtClean="0">
                          <a:latin typeface="黑体" pitchFamily="2" charset="-122"/>
                          <a:ea typeface="黑体" pitchFamily="2" charset="-122"/>
                        </a:rPr>
                        <a:t>学号     </a:t>
                      </a:r>
                      <a:endParaRPr lang="zh-CN" altLang="en-US" sz="2000" dirty="0">
                        <a:latin typeface="黑体" pitchFamily="2" charset="-122"/>
                        <a:ea typeface="黑体" pitchFamily="2" charset="-122"/>
                      </a:endParaRPr>
                    </a:p>
                  </a:txBody>
                  <a:tcPr>
                    <a:lnL w="19050" cap="flat" cmpd="sng" algn="ctr">
                      <a:solidFill>
                        <a:schemeClr val="tx1"/>
                      </a:solidFill>
                      <a:prstDash val="lgDash"/>
                      <a:round/>
                      <a:headEnd type="none" w="med" len="med"/>
                      <a:tailEnd type="none" w="med" len="med"/>
                    </a:lnL>
                    <a:lnR w="19050" cap="flat" cmpd="sng" algn="ctr">
                      <a:solidFill>
                        <a:schemeClr val="tx1"/>
                      </a:solidFill>
                      <a:prstDash val="lgDash"/>
                      <a:round/>
                      <a:headEnd type="none" w="med" len="med"/>
                      <a:tailEnd type="none" w="med" len="med"/>
                    </a:lnR>
                    <a:lnT w="19050" cap="flat" cmpd="sng" algn="ctr">
                      <a:solidFill>
                        <a:schemeClr val="tx1"/>
                      </a:solidFill>
                      <a:prstDash val="lgDash"/>
                      <a:round/>
                      <a:headEnd type="none" w="med" len="med"/>
                      <a:tailEnd type="none" w="med" len="med"/>
                    </a:lnT>
                    <a:lnB w="19050" cap="flat" cmpd="sng" algn="ctr">
                      <a:solidFill>
                        <a:schemeClr val="tx1"/>
                      </a:solidFill>
                      <a:prstDash val="lgDash"/>
                      <a:round/>
                      <a:headEnd type="none" w="med" len="med"/>
                      <a:tailEnd type="none" w="med" len="med"/>
                    </a:lnB>
                    <a:solidFill>
                      <a:schemeClr val="tx1">
                        <a:lumMod val="75000"/>
                        <a:lumOff val="25000"/>
                      </a:schemeClr>
                    </a:solidFill>
                  </a:tcPr>
                </a:tc>
                <a:tc>
                  <a:txBody>
                    <a:bodyPr/>
                    <a:lstStyle/>
                    <a:p>
                      <a:pPr algn="ctr"/>
                      <a:r>
                        <a:rPr lang="zh-CN" altLang="en-US" sz="2000" dirty="0" smtClean="0">
                          <a:latin typeface="黑体" pitchFamily="2" charset="-122"/>
                          <a:ea typeface="黑体" pitchFamily="2" charset="-122"/>
                        </a:rPr>
                        <a:t>课程号     </a:t>
                      </a:r>
                      <a:endParaRPr lang="zh-CN" altLang="en-US" sz="2000" dirty="0">
                        <a:latin typeface="黑体" pitchFamily="2" charset="-122"/>
                        <a:ea typeface="黑体" pitchFamily="2" charset="-122"/>
                      </a:endParaRPr>
                    </a:p>
                  </a:txBody>
                  <a:tcPr>
                    <a:lnL w="19050" cap="flat" cmpd="sng" algn="ctr">
                      <a:solidFill>
                        <a:schemeClr val="tx1"/>
                      </a:solidFill>
                      <a:prstDash val="lgDash"/>
                      <a:round/>
                      <a:headEnd type="none" w="med" len="med"/>
                      <a:tailEnd type="none" w="med" len="med"/>
                    </a:lnL>
                    <a:lnR w="19050" cap="flat" cmpd="sng" algn="ctr">
                      <a:solidFill>
                        <a:schemeClr val="tx1"/>
                      </a:solidFill>
                      <a:prstDash val="lgDash"/>
                      <a:round/>
                      <a:headEnd type="none" w="med" len="med"/>
                      <a:tailEnd type="none" w="med" len="med"/>
                    </a:lnR>
                    <a:lnT w="19050" cap="flat" cmpd="sng" algn="ctr">
                      <a:solidFill>
                        <a:schemeClr val="tx1"/>
                      </a:solidFill>
                      <a:prstDash val="lgDash"/>
                      <a:round/>
                      <a:headEnd type="none" w="med" len="med"/>
                      <a:tailEnd type="none" w="med" len="med"/>
                    </a:lnT>
                    <a:lnB w="19050" cap="flat" cmpd="sng" algn="ctr">
                      <a:solidFill>
                        <a:schemeClr val="tx1"/>
                      </a:solidFill>
                      <a:prstDash val="lgDash"/>
                      <a:round/>
                      <a:headEnd type="none" w="med" len="med"/>
                      <a:tailEnd type="none" w="med" len="med"/>
                    </a:lnB>
                    <a:solidFill>
                      <a:schemeClr val="tx1">
                        <a:lumMod val="75000"/>
                        <a:lumOff val="25000"/>
                      </a:schemeClr>
                    </a:solidFill>
                  </a:tcPr>
                </a:tc>
                <a:tc>
                  <a:txBody>
                    <a:bodyPr/>
                    <a:lstStyle/>
                    <a:p>
                      <a:pPr algn="ctr"/>
                      <a:r>
                        <a:rPr lang="zh-CN" altLang="en-US" sz="2000" dirty="0" smtClean="0">
                          <a:latin typeface="黑体" pitchFamily="2" charset="-122"/>
                          <a:ea typeface="黑体" pitchFamily="2" charset="-122"/>
                        </a:rPr>
                        <a:t>成绩      </a:t>
                      </a:r>
                      <a:endParaRPr lang="zh-CN" altLang="en-US" sz="2000" dirty="0">
                        <a:latin typeface="黑体" pitchFamily="2" charset="-122"/>
                        <a:ea typeface="黑体" pitchFamily="2" charset="-122"/>
                      </a:endParaRPr>
                    </a:p>
                  </a:txBody>
                  <a:tcPr>
                    <a:lnL w="19050" cap="flat" cmpd="sng" algn="ctr">
                      <a:solidFill>
                        <a:schemeClr val="tx1"/>
                      </a:solidFill>
                      <a:prstDash val="lgDash"/>
                      <a:round/>
                      <a:headEnd type="none" w="med" len="med"/>
                      <a:tailEnd type="none" w="med" len="med"/>
                    </a:lnL>
                    <a:lnR w="19050" cap="flat" cmpd="sng" algn="ctr">
                      <a:solidFill>
                        <a:schemeClr val="tx1"/>
                      </a:solidFill>
                      <a:prstDash val="lgDash"/>
                      <a:round/>
                      <a:headEnd type="none" w="med" len="med"/>
                      <a:tailEnd type="none" w="med" len="med"/>
                    </a:lnR>
                    <a:lnT w="19050" cap="flat" cmpd="sng" algn="ctr">
                      <a:solidFill>
                        <a:schemeClr val="tx1"/>
                      </a:solidFill>
                      <a:prstDash val="lgDash"/>
                      <a:round/>
                      <a:headEnd type="none" w="med" len="med"/>
                      <a:tailEnd type="none" w="med" len="med"/>
                    </a:lnT>
                    <a:lnB w="19050" cap="flat" cmpd="sng" algn="ctr">
                      <a:solidFill>
                        <a:schemeClr val="tx1"/>
                      </a:solidFill>
                      <a:prstDash val="lgDash"/>
                      <a:round/>
                      <a:headEnd type="none" w="med" len="med"/>
                      <a:tailEnd type="none" w="med" len="med"/>
                    </a:lnB>
                    <a:solidFill>
                      <a:schemeClr val="tx1">
                        <a:lumMod val="75000"/>
                        <a:lumOff val="25000"/>
                      </a:schemeClr>
                    </a:solidFill>
                  </a:tcPr>
                </a:tc>
              </a:tr>
              <a:tr h="370840">
                <a:tc gridSpan="6">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黑体" pitchFamily="2" charset="-122"/>
                          <a:ea typeface="黑体" pitchFamily="2" charset="-122"/>
                          <a:cs typeface="Arial" pitchFamily="34" charset="0"/>
                        </a:rPr>
                        <a:t>……</a:t>
                      </a:r>
                      <a:endParaRPr kumimoji="0" lang="zh-CN" altLang="en-US" sz="2000" b="1" i="0" u="none" strike="noStrike" cap="none" normalizeH="0" baseline="0" dirty="0" smtClean="0">
                        <a:ln>
                          <a:noFill/>
                        </a:ln>
                        <a:solidFill>
                          <a:schemeClr val="tx1"/>
                        </a:solidFill>
                        <a:effectLst/>
                        <a:latin typeface="黑体" pitchFamily="2" charset="-122"/>
                        <a:ea typeface="黑体" pitchFamily="2" charset="-122"/>
                        <a:cs typeface="Arial" pitchFamily="34" charset="0"/>
                      </a:endParaRPr>
                    </a:p>
                  </a:txBody>
                  <a:tcPr anchor="ctr" horzOverflow="overflow">
                    <a:lnL w="19050" cap="flat" cmpd="sng" algn="ctr">
                      <a:solidFill>
                        <a:schemeClr val="tx1"/>
                      </a:solidFill>
                      <a:prstDash val="lgDash"/>
                      <a:round/>
                      <a:headEnd type="none" w="med" len="med"/>
                      <a:tailEnd type="none" w="med" len="med"/>
                    </a:lnL>
                    <a:lnR w="19050" cap="flat" cmpd="sng" algn="ctr">
                      <a:solidFill>
                        <a:schemeClr val="tx1"/>
                      </a:solidFill>
                      <a:prstDash val="lgDash"/>
                      <a:round/>
                      <a:headEnd type="none" w="med" len="med"/>
                      <a:tailEnd type="none" w="med" len="med"/>
                    </a:lnR>
                    <a:lnT w="19050" cap="flat" cmpd="sng" algn="ctr">
                      <a:solidFill>
                        <a:schemeClr val="tx1"/>
                      </a:solidFill>
                      <a:prstDash val="lgDash"/>
                      <a:round/>
                      <a:headEnd type="none" w="med" len="med"/>
                      <a:tailEnd type="none" w="med" len="med"/>
                    </a:lnT>
                    <a:lnB w="19050" cap="flat" cmpd="sng" algn="ctr">
                      <a:solidFill>
                        <a:schemeClr val="tx1"/>
                      </a:solidFill>
                      <a:prstDash val="lgDash"/>
                      <a:round/>
                      <a:headEnd type="none" w="med" len="med"/>
                      <a:tailEnd type="none" w="med" len="med"/>
                    </a:lnB>
                    <a:solidFill>
                      <a:schemeClr val="bg1"/>
                    </a:solidFill>
                  </a:tcPr>
                </a:tc>
                <a:tc hMerge="1">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zh-CN" altLang="en-US" sz="2000" b="1" i="0" u="none" strike="noStrike" cap="none" normalizeH="0" baseline="0" dirty="0" smtClean="0">
                        <a:ln>
                          <a:noFill/>
                        </a:ln>
                        <a:solidFill>
                          <a:schemeClr val="tx1"/>
                        </a:solidFill>
                        <a:effectLst/>
                        <a:latin typeface="楷体_GB2312" pitchFamily="49" charset="-122"/>
                        <a:ea typeface="楷体_GB2312" pitchFamily="49" charset="-122"/>
                      </a:endParaRPr>
                    </a:p>
                  </a:txBody>
                  <a:tcPr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zh-CN" altLang="en-US" sz="2000" b="1" i="0" u="none" strike="noStrike" cap="none" normalizeH="0" baseline="0" dirty="0" smtClean="0">
                        <a:ln>
                          <a:noFill/>
                        </a:ln>
                        <a:solidFill>
                          <a:schemeClr val="tx1"/>
                        </a:solidFill>
                        <a:effectLst/>
                        <a:latin typeface="楷体_GB2312" pitchFamily="49" charset="-122"/>
                        <a:ea typeface="楷体_GB2312" pitchFamily="49" charset="-122"/>
                      </a:endParaRPr>
                    </a:p>
                  </a:txBody>
                  <a:tcPr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altLang="zh-CN" sz="20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endParaRPr>
                    </a:p>
                  </a:txBody>
                  <a:tcPr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endParaRPr>
                    </a:p>
                  </a:txBody>
                  <a:tcPr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endParaRPr>
                    </a:p>
                  </a:txBody>
                  <a:tcPr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r>
            </a:tbl>
          </a:graphicData>
        </a:graphic>
      </p:graphicFrame>
      <p:sp>
        <p:nvSpPr>
          <p:cNvPr id="21" name="TextBox 20"/>
          <p:cNvSpPr txBox="1"/>
          <p:nvPr/>
        </p:nvSpPr>
        <p:spPr>
          <a:xfrm>
            <a:off x="1730640" y="1935093"/>
            <a:ext cx="1569660" cy="461665"/>
          </a:xfrm>
          <a:prstGeom prst="rect">
            <a:avLst/>
          </a:prstGeom>
          <a:noFill/>
        </p:spPr>
        <p:txBody>
          <a:bodyPr wrap="none" rtlCol="0">
            <a:spAutoFit/>
          </a:bodyPr>
          <a:lstStyle/>
          <a:p>
            <a:r>
              <a:rPr lang="zh-CN" altLang="en-US" sz="2400" b="1" dirty="0">
                <a:solidFill>
                  <a:srgbClr val="C00000"/>
                </a:solidFill>
                <a:latin typeface="黑体" pitchFamily="2" charset="-122"/>
                <a:ea typeface="黑体" pitchFamily="2" charset="-122"/>
              </a:rPr>
              <a:t>学生表   </a:t>
            </a:r>
          </a:p>
        </p:txBody>
      </p:sp>
      <p:sp>
        <p:nvSpPr>
          <p:cNvPr id="22" name="TextBox 21"/>
          <p:cNvSpPr txBox="1"/>
          <p:nvPr/>
        </p:nvSpPr>
        <p:spPr>
          <a:xfrm>
            <a:off x="6088358" y="1935069"/>
            <a:ext cx="1579278" cy="461665"/>
          </a:xfrm>
          <a:prstGeom prst="rect">
            <a:avLst/>
          </a:prstGeom>
          <a:noFill/>
        </p:spPr>
        <p:txBody>
          <a:bodyPr wrap="none" rtlCol="0">
            <a:spAutoFit/>
          </a:bodyPr>
          <a:lstStyle/>
          <a:p>
            <a:r>
              <a:rPr lang="zh-CN" altLang="en-US" sz="2400" b="1" dirty="0">
                <a:solidFill>
                  <a:srgbClr val="C00000"/>
                </a:solidFill>
                <a:latin typeface="黑体" pitchFamily="2" charset="-122"/>
                <a:ea typeface="黑体" pitchFamily="2" charset="-122"/>
              </a:rPr>
              <a:t>成绩表   </a:t>
            </a:r>
          </a:p>
        </p:txBody>
      </p:sp>
      <p:graphicFrame>
        <p:nvGraphicFramePr>
          <p:cNvPr id="23" name="表格 22"/>
          <p:cNvGraphicFramePr>
            <a:graphicFrameLocks noGrp="1"/>
          </p:cNvGraphicFramePr>
          <p:nvPr>
            <p:extLst>
              <p:ext uri="{D42A27DB-BD31-4B8C-83A1-F6EECF244321}">
                <p14:modId xmlns:p14="http://schemas.microsoft.com/office/powerpoint/2010/main" val="4169974026"/>
              </p:ext>
            </p:extLst>
          </p:nvPr>
        </p:nvGraphicFramePr>
        <p:xfrm>
          <a:off x="6667504" y="5225705"/>
          <a:ext cx="3747504" cy="457200"/>
        </p:xfrm>
        <a:graphic>
          <a:graphicData uri="http://schemas.openxmlformats.org/drawingml/2006/table">
            <a:tbl>
              <a:tblPr firstRow="1" bandRow="1">
                <a:effectLst>
                  <a:outerShdw blurRad="50800" dist="38100" algn="l" rotWithShape="0">
                    <a:prstClr val="black">
                      <a:alpha val="40000"/>
                    </a:prstClr>
                  </a:outerShdw>
                </a:effectLst>
                <a:tableStyleId>{616DA210-FB5B-4158-B5E0-FEB733F419BA}</a:tableStyleId>
              </a:tblPr>
              <a:tblGrid>
                <a:gridCol w="3747504"/>
              </a:tblGrid>
              <a:tr h="285752">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       </a:t>
                      </a:r>
                      <a:endParaRPr kumimoji="0" lang="zh-CN" altLang="en-US" sz="24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endParaRPr>
                    </a:p>
                  </a:txBody>
                  <a:tcPr anchor="ctr" horzOverflow="overflow">
                    <a:solidFill>
                      <a:schemeClr val="bg1"/>
                    </a:solidFill>
                  </a:tcPr>
                </a:tc>
              </a:tr>
            </a:tbl>
          </a:graphicData>
        </a:graphic>
      </p:graphicFrame>
      <p:sp>
        <p:nvSpPr>
          <p:cNvPr id="24" name="TextBox 23"/>
          <p:cNvSpPr txBox="1"/>
          <p:nvPr/>
        </p:nvSpPr>
        <p:spPr>
          <a:xfrm>
            <a:off x="6667504" y="4339655"/>
            <a:ext cx="1579278" cy="461665"/>
          </a:xfrm>
          <a:prstGeom prst="rect">
            <a:avLst/>
          </a:prstGeom>
          <a:noFill/>
        </p:spPr>
        <p:txBody>
          <a:bodyPr wrap="none" rtlCol="0">
            <a:spAutoFit/>
          </a:bodyPr>
          <a:lstStyle/>
          <a:p>
            <a:r>
              <a:rPr lang="zh-CN" altLang="en-US" sz="2400" b="1" dirty="0">
                <a:solidFill>
                  <a:srgbClr val="C00000"/>
                </a:solidFill>
                <a:latin typeface="黑体" pitchFamily="2" charset="-122"/>
                <a:ea typeface="黑体" pitchFamily="2" charset="-122"/>
              </a:rPr>
              <a:t>课程表   </a:t>
            </a:r>
          </a:p>
        </p:txBody>
      </p:sp>
      <p:graphicFrame>
        <p:nvGraphicFramePr>
          <p:cNvPr id="25" name="表格 24"/>
          <p:cNvGraphicFramePr>
            <a:graphicFrameLocks noGrp="1"/>
          </p:cNvGraphicFramePr>
          <p:nvPr>
            <p:extLst>
              <p:ext uri="{D42A27DB-BD31-4B8C-83A1-F6EECF244321}">
                <p14:modId xmlns:p14="http://schemas.microsoft.com/office/powerpoint/2010/main" val="2456599284"/>
              </p:ext>
            </p:extLst>
          </p:nvPr>
        </p:nvGraphicFramePr>
        <p:xfrm>
          <a:off x="6667504" y="4768282"/>
          <a:ext cx="3738578" cy="457200"/>
        </p:xfrm>
        <a:graphic>
          <a:graphicData uri="http://schemas.openxmlformats.org/drawingml/2006/table">
            <a:tbl>
              <a:tblPr firstRow="1" bandRow="1">
                <a:effectLst>
                  <a:outerShdw blurRad="50800" dist="38100" dir="18900000" algn="bl" rotWithShape="0">
                    <a:prstClr val="black">
                      <a:alpha val="40000"/>
                    </a:prstClr>
                  </a:outerShdw>
                </a:effectLst>
                <a:tableStyleId>{5C22544A-7EE6-4342-B048-85BDC9FD1C3A}</a:tableStyleId>
              </a:tblPr>
              <a:tblGrid>
                <a:gridCol w="1869289"/>
                <a:gridCol w="1869289"/>
              </a:tblGrid>
              <a:tr h="370840">
                <a:tc>
                  <a:txBody>
                    <a:bodyPr/>
                    <a:lstStyle/>
                    <a:p>
                      <a:pPr algn="ctr"/>
                      <a:r>
                        <a:rPr lang="zh-CN" altLang="en-US" sz="2400" dirty="0" smtClean="0">
                          <a:latin typeface="黑体" pitchFamily="2" charset="-122"/>
                          <a:ea typeface="黑体" pitchFamily="2" charset="-122"/>
                        </a:rPr>
                        <a:t>课程号      </a:t>
                      </a:r>
                      <a:endParaRPr lang="zh-CN" altLang="en-US" sz="2400" dirty="0">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dirty="0" smtClean="0">
                          <a:latin typeface="黑体" pitchFamily="2" charset="-122"/>
                          <a:ea typeface="黑体" pitchFamily="2" charset="-122"/>
                        </a:rPr>
                        <a:t>课程名       </a:t>
                      </a:r>
                      <a:endParaRPr lang="zh-CN" altLang="en-US" sz="2400" dirty="0">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6" name="虚尾箭头 25"/>
          <p:cNvSpPr/>
          <p:nvPr/>
        </p:nvSpPr>
        <p:spPr>
          <a:xfrm rot="5400000">
            <a:off x="3467755" y="3024742"/>
            <a:ext cx="684458" cy="714380"/>
          </a:xfrm>
          <a:prstGeom prst="stripedRightArrow">
            <a:avLst/>
          </a:prstGeom>
          <a:solidFill>
            <a:schemeClr val="accent1">
              <a:lumMod val="40000"/>
              <a:lumOff val="60000"/>
            </a:schemeClr>
          </a:solidFill>
          <a:effectLst>
            <a:glow rad="101600">
              <a:schemeClr val="accent1">
                <a:satMod val="175000"/>
                <a:alpha val="40000"/>
              </a:scheme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7" name="虚尾箭头 26"/>
          <p:cNvSpPr/>
          <p:nvPr/>
        </p:nvSpPr>
        <p:spPr>
          <a:xfrm rot="16200000" flipH="1">
            <a:off x="7953390" y="3039701"/>
            <a:ext cx="714376" cy="714380"/>
          </a:xfrm>
          <a:prstGeom prst="stripedRightArrow">
            <a:avLst/>
          </a:prstGeom>
          <a:solidFill>
            <a:schemeClr val="accent1">
              <a:lumMod val="40000"/>
              <a:lumOff val="60000"/>
            </a:schemeClr>
          </a:solidFill>
          <a:effectLst>
            <a:glow rad="101600">
              <a:schemeClr val="accent1">
                <a:satMod val="175000"/>
                <a:alpha val="40000"/>
              </a:scheme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graphicFrame>
        <p:nvGraphicFramePr>
          <p:cNvPr id="29" name="表格 28"/>
          <p:cNvGraphicFramePr>
            <a:graphicFrameLocks noGrp="1"/>
          </p:cNvGraphicFramePr>
          <p:nvPr>
            <p:extLst>
              <p:ext uri="{D42A27DB-BD31-4B8C-83A1-F6EECF244321}">
                <p14:modId xmlns:p14="http://schemas.microsoft.com/office/powerpoint/2010/main" val="3007863114"/>
              </p:ext>
            </p:extLst>
          </p:nvPr>
        </p:nvGraphicFramePr>
        <p:xfrm>
          <a:off x="1738282" y="5911287"/>
          <a:ext cx="8715440" cy="792480"/>
        </p:xfrm>
        <a:graphic>
          <a:graphicData uri="http://schemas.openxmlformats.org/drawingml/2006/table">
            <a:tbl>
              <a:tblPr firstRow="1" bandRow="1">
                <a:effectLst>
                  <a:outerShdw blurRad="50800" dist="38100" dir="18900000" algn="bl" rotWithShape="0">
                    <a:prstClr val="black">
                      <a:alpha val="40000"/>
                    </a:prstClr>
                  </a:outerShdw>
                </a:effectLst>
                <a:tableStyleId>{5C22544A-7EE6-4342-B048-85BDC9FD1C3A}</a:tableStyleId>
              </a:tblPr>
              <a:tblGrid>
                <a:gridCol w="1089430"/>
                <a:gridCol w="1089430"/>
                <a:gridCol w="1089430"/>
                <a:gridCol w="1089430"/>
                <a:gridCol w="1089430"/>
                <a:gridCol w="1089430"/>
                <a:gridCol w="1089430"/>
                <a:gridCol w="1089430"/>
              </a:tblGrid>
              <a:tr h="370840">
                <a:tc>
                  <a:txBody>
                    <a:bodyPr/>
                    <a:lstStyle/>
                    <a:p>
                      <a:pPr algn="ctr"/>
                      <a:r>
                        <a:rPr lang="zh-CN" altLang="en-US" sz="2000" dirty="0" smtClean="0">
                          <a:latin typeface="黑体" pitchFamily="2" charset="-122"/>
                          <a:ea typeface="黑体" pitchFamily="2" charset="-122"/>
                        </a:rPr>
                        <a:t>学号   </a:t>
                      </a:r>
                      <a:endParaRPr lang="zh-CN" altLang="en-US" sz="2000" dirty="0">
                        <a:latin typeface="黑体" pitchFamily="2" charset="-122"/>
                        <a:ea typeface="黑体" pitchFamily="2" charset="-122"/>
                      </a:endParaRPr>
                    </a:p>
                  </a:txBody>
                  <a:tcPr>
                    <a:lnL w="19050" cap="flat" cmpd="sng" algn="ctr">
                      <a:solidFill>
                        <a:schemeClr val="tx1"/>
                      </a:solidFill>
                      <a:prstDash val="lgDash"/>
                      <a:round/>
                      <a:headEnd type="none" w="med" len="med"/>
                      <a:tailEnd type="none" w="med" len="med"/>
                    </a:lnL>
                    <a:lnR w="19050" cap="flat" cmpd="sng" algn="ctr">
                      <a:solidFill>
                        <a:schemeClr val="tx1"/>
                      </a:solidFill>
                      <a:prstDash val="lgDash"/>
                      <a:round/>
                      <a:headEnd type="none" w="med" len="med"/>
                      <a:tailEnd type="none" w="med" len="med"/>
                    </a:lnR>
                    <a:lnT w="19050" cap="flat" cmpd="sng" algn="ctr">
                      <a:solidFill>
                        <a:schemeClr val="tx1"/>
                      </a:solidFill>
                      <a:prstDash val="lgDash"/>
                      <a:round/>
                      <a:headEnd type="none" w="med" len="med"/>
                      <a:tailEnd type="none" w="med" len="med"/>
                    </a:lnT>
                    <a:lnB w="19050" cap="flat" cmpd="sng" algn="ctr">
                      <a:solidFill>
                        <a:schemeClr val="tx1"/>
                      </a:solidFill>
                      <a:prstDash val="lgDash"/>
                      <a:round/>
                      <a:headEnd type="none" w="med" len="med"/>
                      <a:tailEnd type="none" w="med" len="med"/>
                    </a:lnB>
                    <a:solidFill>
                      <a:schemeClr val="accent1">
                        <a:lumMod val="50000"/>
                      </a:schemeClr>
                    </a:solidFill>
                  </a:tcPr>
                </a:tc>
                <a:tc>
                  <a:txBody>
                    <a:bodyPr/>
                    <a:lstStyle/>
                    <a:p>
                      <a:pPr algn="ctr"/>
                      <a:r>
                        <a:rPr lang="zh-CN" altLang="en-US" sz="2000" dirty="0" smtClean="0">
                          <a:latin typeface="黑体" pitchFamily="2" charset="-122"/>
                          <a:ea typeface="黑体" pitchFamily="2" charset="-122"/>
                        </a:rPr>
                        <a:t>姓名    </a:t>
                      </a:r>
                      <a:endParaRPr lang="zh-CN" altLang="en-US" sz="2000" dirty="0">
                        <a:latin typeface="黑体" pitchFamily="2" charset="-122"/>
                        <a:ea typeface="黑体" pitchFamily="2" charset="-122"/>
                      </a:endParaRPr>
                    </a:p>
                  </a:txBody>
                  <a:tcPr>
                    <a:lnL w="19050" cap="flat" cmpd="sng" algn="ctr">
                      <a:solidFill>
                        <a:schemeClr val="tx1"/>
                      </a:solidFill>
                      <a:prstDash val="lgDash"/>
                      <a:round/>
                      <a:headEnd type="none" w="med" len="med"/>
                      <a:tailEnd type="none" w="med" len="med"/>
                    </a:lnL>
                    <a:lnR w="19050" cap="flat" cmpd="sng" algn="ctr">
                      <a:solidFill>
                        <a:schemeClr val="tx1"/>
                      </a:solidFill>
                      <a:prstDash val="lgDash"/>
                      <a:round/>
                      <a:headEnd type="none" w="med" len="med"/>
                      <a:tailEnd type="none" w="med" len="med"/>
                    </a:lnR>
                    <a:lnT w="19050" cap="flat" cmpd="sng" algn="ctr">
                      <a:solidFill>
                        <a:schemeClr val="tx1"/>
                      </a:solidFill>
                      <a:prstDash val="lgDash"/>
                      <a:round/>
                      <a:headEnd type="none" w="med" len="med"/>
                      <a:tailEnd type="none" w="med" len="med"/>
                    </a:lnT>
                    <a:lnB w="19050" cap="flat" cmpd="sng" algn="ctr">
                      <a:solidFill>
                        <a:schemeClr val="tx1"/>
                      </a:solidFill>
                      <a:prstDash val="lgDash"/>
                      <a:round/>
                      <a:headEnd type="none" w="med" len="med"/>
                      <a:tailEnd type="none" w="med" len="med"/>
                    </a:lnB>
                    <a:solidFill>
                      <a:schemeClr val="accent1">
                        <a:lumMod val="50000"/>
                      </a:schemeClr>
                    </a:solidFill>
                  </a:tcPr>
                </a:tc>
                <a:tc>
                  <a:txBody>
                    <a:bodyPr/>
                    <a:lstStyle/>
                    <a:p>
                      <a:pPr algn="ctr"/>
                      <a:r>
                        <a:rPr lang="zh-CN" altLang="en-US" sz="2000" dirty="0" smtClean="0">
                          <a:latin typeface="黑体" pitchFamily="2" charset="-122"/>
                          <a:ea typeface="黑体" pitchFamily="2" charset="-122"/>
                        </a:rPr>
                        <a:t>系别    </a:t>
                      </a:r>
                      <a:endParaRPr lang="zh-CN" altLang="en-US" sz="2000" dirty="0">
                        <a:latin typeface="黑体" pitchFamily="2" charset="-122"/>
                        <a:ea typeface="黑体" pitchFamily="2" charset="-122"/>
                      </a:endParaRPr>
                    </a:p>
                  </a:txBody>
                  <a:tcPr>
                    <a:lnL w="19050" cap="flat" cmpd="sng" algn="ctr">
                      <a:solidFill>
                        <a:schemeClr val="tx1"/>
                      </a:solidFill>
                      <a:prstDash val="lgDash"/>
                      <a:round/>
                      <a:headEnd type="none" w="med" len="med"/>
                      <a:tailEnd type="none" w="med" len="med"/>
                    </a:lnL>
                    <a:lnR w="19050" cap="flat" cmpd="sng" algn="ctr">
                      <a:solidFill>
                        <a:schemeClr val="tx1"/>
                      </a:solidFill>
                      <a:prstDash val="lgDash"/>
                      <a:round/>
                      <a:headEnd type="none" w="med" len="med"/>
                      <a:tailEnd type="none" w="med" len="med"/>
                    </a:lnR>
                    <a:lnT w="19050" cap="flat" cmpd="sng" algn="ctr">
                      <a:solidFill>
                        <a:schemeClr val="tx1"/>
                      </a:solidFill>
                      <a:prstDash val="lgDash"/>
                      <a:round/>
                      <a:headEnd type="none" w="med" len="med"/>
                      <a:tailEnd type="none" w="med" len="med"/>
                    </a:lnT>
                    <a:lnB w="19050" cap="flat" cmpd="sng" algn="ctr">
                      <a:solidFill>
                        <a:schemeClr val="tx1"/>
                      </a:solidFill>
                      <a:prstDash val="lgDash"/>
                      <a:round/>
                      <a:headEnd type="none" w="med" len="med"/>
                      <a:tailEnd type="none" w="med" len="med"/>
                    </a:lnB>
                    <a:solidFill>
                      <a:schemeClr val="accent1">
                        <a:lumMod val="50000"/>
                      </a:schemeClr>
                    </a:solidFill>
                  </a:tcPr>
                </a:tc>
                <a:tc>
                  <a:txBody>
                    <a:bodyPr/>
                    <a:lstStyle/>
                    <a:p>
                      <a:pPr algn="ctr"/>
                      <a:r>
                        <a:rPr lang="zh-CN" altLang="en-US" sz="2000" dirty="0" smtClean="0">
                          <a:latin typeface="黑体" pitchFamily="2" charset="-122"/>
                          <a:ea typeface="黑体" pitchFamily="2" charset="-122"/>
                        </a:rPr>
                        <a:t>学号    </a:t>
                      </a:r>
                      <a:endParaRPr lang="zh-CN" altLang="en-US" sz="2000" dirty="0">
                        <a:latin typeface="黑体" pitchFamily="2" charset="-122"/>
                        <a:ea typeface="黑体" pitchFamily="2" charset="-122"/>
                      </a:endParaRPr>
                    </a:p>
                  </a:txBody>
                  <a:tcPr>
                    <a:lnL w="19050" cap="flat" cmpd="sng" algn="ctr">
                      <a:solidFill>
                        <a:schemeClr val="tx1"/>
                      </a:solidFill>
                      <a:prstDash val="lgDash"/>
                      <a:round/>
                      <a:headEnd type="none" w="med" len="med"/>
                      <a:tailEnd type="none" w="med" len="med"/>
                    </a:lnL>
                    <a:lnR w="19050" cap="flat" cmpd="sng" algn="ctr">
                      <a:solidFill>
                        <a:schemeClr val="tx1"/>
                      </a:solidFill>
                      <a:prstDash val="lgDash"/>
                      <a:round/>
                      <a:headEnd type="none" w="med" len="med"/>
                      <a:tailEnd type="none" w="med" len="med"/>
                    </a:lnR>
                    <a:lnT w="19050" cap="flat" cmpd="sng" algn="ctr">
                      <a:solidFill>
                        <a:schemeClr val="tx1"/>
                      </a:solidFill>
                      <a:prstDash val="lgDash"/>
                      <a:round/>
                      <a:headEnd type="none" w="med" len="med"/>
                      <a:tailEnd type="none" w="med" len="med"/>
                    </a:lnT>
                    <a:lnB w="19050" cap="flat" cmpd="sng" algn="ctr">
                      <a:solidFill>
                        <a:schemeClr val="tx1"/>
                      </a:solidFill>
                      <a:prstDash val="lgDash"/>
                      <a:round/>
                      <a:headEnd type="none" w="med" len="med"/>
                      <a:tailEnd type="none" w="med" len="med"/>
                    </a:lnB>
                    <a:solidFill>
                      <a:schemeClr val="accent1">
                        <a:lumMod val="50000"/>
                      </a:schemeClr>
                    </a:solidFill>
                  </a:tcPr>
                </a:tc>
                <a:tc>
                  <a:txBody>
                    <a:bodyPr/>
                    <a:lstStyle/>
                    <a:p>
                      <a:pPr algn="ctr"/>
                      <a:r>
                        <a:rPr lang="zh-CN" altLang="en-US" sz="2000" dirty="0" smtClean="0">
                          <a:latin typeface="黑体" pitchFamily="2" charset="-122"/>
                          <a:ea typeface="黑体" pitchFamily="2" charset="-122"/>
                        </a:rPr>
                        <a:t>课程号      </a:t>
                      </a:r>
                      <a:endParaRPr lang="zh-CN" altLang="en-US" sz="2000" dirty="0">
                        <a:latin typeface="黑体" pitchFamily="2" charset="-122"/>
                        <a:ea typeface="黑体" pitchFamily="2" charset="-122"/>
                      </a:endParaRPr>
                    </a:p>
                  </a:txBody>
                  <a:tcPr>
                    <a:lnL w="19050" cap="flat" cmpd="sng" algn="ctr">
                      <a:solidFill>
                        <a:schemeClr val="tx1"/>
                      </a:solidFill>
                      <a:prstDash val="lgDash"/>
                      <a:round/>
                      <a:headEnd type="none" w="med" len="med"/>
                      <a:tailEnd type="none" w="med" len="med"/>
                    </a:lnL>
                    <a:lnR w="19050" cap="flat" cmpd="sng" algn="ctr">
                      <a:solidFill>
                        <a:schemeClr val="tx1"/>
                      </a:solidFill>
                      <a:prstDash val="lgDash"/>
                      <a:round/>
                      <a:headEnd type="none" w="med" len="med"/>
                      <a:tailEnd type="none" w="med" len="med"/>
                    </a:lnR>
                    <a:lnT w="19050" cap="flat" cmpd="sng" algn="ctr">
                      <a:solidFill>
                        <a:schemeClr val="tx1"/>
                      </a:solidFill>
                      <a:prstDash val="lgDash"/>
                      <a:round/>
                      <a:headEnd type="none" w="med" len="med"/>
                      <a:tailEnd type="none" w="med" len="med"/>
                    </a:lnT>
                    <a:lnB w="19050" cap="flat" cmpd="sng" algn="ctr">
                      <a:solidFill>
                        <a:schemeClr val="tx1"/>
                      </a:solidFill>
                      <a:prstDash val="lgDash"/>
                      <a:round/>
                      <a:headEnd type="none" w="med" len="med"/>
                      <a:tailEnd type="none" w="med" len="med"/>
                    </a:lnB>
                    <a:solidFill>
                      <a:schemeClr val="accent1">
                        <a:lumMod val="50000"/>
                      </a:schemeClr>
                    </a:solidFill>
                  </a:tcPr>
                </a:tc>
                <a:tc>
                  <a:txBody>
                    <a:bodyPr/>
                    <a:lstStyle/>
                    <a:p>
                      <a:pPr algn="ctr"/>
                      <a:r>
                        <a:rPr lang="zh-CN" altLang="en-US" sz="2000" dirty="0" smtClean="0">
                          <a:latin typeface="黑体" pitchFamily="2" charset="-122"/>
                          <a:ea typeface="黑体" pitchFamily="2" charset="-122"/>
                        </a:rPr>
                        <a:t>成绩    </a:t>
                      </a:r>
                      <a:endParaRPr lang="zh-CN" altLang="en-US" sz="2000" dirty="0">
                        <a:latin typeface="黑体" pitchFamily="2" charset="-122"/>
                        <a:ea typeface="黑体" pitchFamily="2" charset="-122"/>
                      </a:endParaRPr>
                    </a:p>
                  </a:txBody>
                  <a:tcPr>
                    <a:lnL w="19050" cap="flat" cmpd="sng" algn="ctr">
                      <a:solidFill>
                        <a:schemeClr val="tx1"/>
                      </a:solidFill>
                      <a:prstDash val="lgDash"/>
                      <a:round/>
                      <a:headEnd type="none" w="med" len="med"/>
                      <a:tailEnd type="none" w="med" len="med"/>
                    </a:lnL>
                    <a:lnR w="19050" cap="flat" cmpd="sng" algn="ctr">
                      <a:solidFill>
                        <a:schemeClr val="tx1"/>
                      </a:solidFill>
                      <a:prstDash val="lgDash"/>
                      <a:round/>
                      <a:headEnd type="none" w="med" len="med"/>
                      <a:tailEnd type="none" w="med" len="med"/>
                    </a:lnR>
                    <a:lnT w="19050" cap="flat" cmpd="sng" algn="ctr">
                      <a:solidFill>
                        <a:schemeClr val="tx1"/>
                      </a:solidFill>
                      <a:prstDash val="lgDash"/>
                      <a:round/>
                      <a:headEnd type="none" w="med" len="med"/>
                      <a:tailEnd type="none" w="med" len="med"/>
                    </a:lnT>
                    <a:lnB w="19050" cap="flat" cmpd="sng" algn="ctr">
                      <a:solidFill>
                        <a:schemeClr val="tx1"/>
                      </a:solidFill>
                      <a:prstDash val="lgDash"/>
                      <a:round/>
                      <a:headEnd type="none" w="med" len="med"/>
                      <a:tailEnd type="none" w="med" len="med"/>
                    </a:lnB>
                    <a:solidFill>
                      <a:schemeClr val="accent1">
                        <a:lumMod val="50000"/>
                      </a:schemeClr>
                    </a:solidFill>
                  </a:tcPr>
                </a:tc>
                <a:tc>
                  <a:txBody>
                    <a:bodyPr/>
                    <a:lstStyle/>
                    <a:p>
                      <a:pPr algn="ctr"/>
                      <a:r>
                        <a:rPr lang="zh-CN" altLang="en-US" sz="2000" dirty="0" smtClean="0">
                          <a:latin typeface="黑体" pitchFamily="2" charset="-122"/>
                          <a:ea typeface="黑体" pitchFamily="2" charset="-122"/>
                        </a:rPr>
                        <a:t>课程号     </a:t>
                      </a:r>
                      <a:endParaRPr lang="zh-CN" altLang="en-US" sz="2000" dirty="0">
                        <a:latin typeface="黑体" pitchFamily="2" charset="-122"/>
                        <a:ea typeface="黑体" pitchFamily="2" charset="-122"/>
                      </a:endParaRPr>
                    </a:p>
                  </a:txBody>
                  <a:tcPr>
                    <a:lnL w="19050" cap="flat" cmpd="sng" algn="ctr">
                      <a:solidFill>
                        <a:schemeClr val="tx1"/>
                      </a:solidFill>
                      <a:prstDash val="lgDash"/>
                      <a:round/>
                      <a:headEnd type="none" w="med" len="med"/>
                      <a:tailEnd type="none" w="med" len="med"/>
                    </a:lnL>
                    <a:lnR w="19050" cap="flat" cmpd="sng" algn="ctr">
                      <a:solidFill>
                        <a:schemeClr val="tx1"/>
                      </a:solidFill>
                      <a:prstDash val="lgDash"/>
                      <a:round/>
                      <a:headEnd type="none" w="med" len="med"/>
                      <a:tailEnd type="none" w="med" len="med"/>
                    </a:lnR>
                    <a:lnT w="19050" cap="flat" cmpd="sng" algn="ctr">
                      <a:solidFill>
                        <a:schemeClr val="tx1"/>
                      </a:solidFill>
                      <a:prstDash val="lgDash"/>
                      <a:round/>
                      <a:headEnd type="none" w="med" len="med"/>
                      <a:tailEnd type="none" w="med" len="med"/>
                    </a:lnT>
                    <a:lnB w="19050" cap="flat" cmpd="sng" algn="ctr">
                      <a:solidFill>
                        <a:schemeClr val="tx1"/>
                      </a:solidFill>
                      <a:prstDash val="lgDash"/>
                      <a:round/>
                      <a:headEnd type="none" w="med" len="med"/>
                      <a:tailEnd type="none" w="med" len="med"/>
                    </a:lnB>
                    <a:solidFill>
                      <a:schemeClr val="accent1">
                        <a:lumMod val="50000"/>
                      </a:schemeClr>
                    </a:solidFill>
                  </a:tcPr>
                </a:tc>
                <a:tc>
                  <a:txBody>
                    <a:bodyPr/>
                    <a:lstStyle/>
                    <a:p>
                      <a:pPr algn="ctr"/>
                      <a:r>
                        <a:rPr lang="zh-CN" altLang="en-US" sz="2000" dirty="0" smtClean="0">
                          <a:latin typeface="黑体" pitchFamily="2" charset="-122"/>
                          <a:ea typeface="黑体" pitchFamily="2" charset="-122"/>
                        </a:rPr>
                        <a:t>课程名           </a:t>
                      </a:r>
                      <a:endParaRPr lang="zh-CN" altLang="en-US" sz="2000" dirty="0">
                        <a:latin typeface="黑体" pitchFamily="2" charset="-122"/>
                        <a:ea typeface="黑体" pitchFamily="2" charset="-122"/>
                      </a:endParaRPr>
                    </a:p>
                  </a:txBody>
                  <a:tcPr>
                    <a:lnL w="19050" cap="flat" cmpd="sng" algn="ctr">
                      <a:solidFill>
                        <a:schemeClr val="tx1"/>
                      </a:solidFill>
                      <a:prstDash val="lgDash"/>
                      <a:round/>
                      <a:headEnd type="none" w="med" len="med"/>
                      <a:tailEnd type="none" w="med" len="med"/>
                    </a:lnL>
                    <a:lnR w="19050" cap="flat" cmpd="sng" algn="ctr">
                      <a:solidFill>
                        <a:schemeClr val="tx1"/>
                      </a:solidFill>
                      <a:prstDash val="lgDash"/>
                      <a:round/>
                      <a:headEnd type="none" w="med" len="med"/>
                      <a:tailEnd type="none" w="med" len="med"/>
                    </a:lnR>
                    <a:lnT w="19050" cap="flat" cmpd="sng" algn="ctr">
                      <a:solidFill>
                        <a:schemeClr val="tx1"/>
                      </a:solidFill>
                      <a:prstDash val="lgDash"/>
                      <a:round/>
                      <a:headEnd type="none" w="med" len="med"/>
                      <a:tailEnd type="none" w="med" len="med"/>
                    </a:lnT>
                    <a:lnB w="19050" cap="flat" cmpd="sng" algn="ctr">
                      <a:solidFill>
                        <a:schemeClr val="tx1"/>
                      </a:solidFill>
                      <a:prstDash val="lgDash"/>
                      <a:round/>
                      <a:headEnd type="none" w="med" len="med"/>
                      <a:tailEnd type="none" w="med" len="med"/>
                    </a:lnB>
                    <a:solidFill>
                      <a:schemeClr val="accent1">
                        <a:lumMod val="50000"/>
                      </a:schemeClr>
                    </a:solidFill>
                  </a:tcPr>
                </a:tc>
              </a:tr>
              <a:tr h="370840">
                <a:tc gridSpan="8">
                  <a:txBody>
                    <a:bodyPr/>
                    <a:lstStyle/>
                    <a:p>
                      <a:pPr algn="ctr"/>
                      <a:r>
                        <a:rPr lang="en-US" altLang="zh-CN" sz="2000" dirty="0" smtClean="0">
                          <a:latin typeface="黑体" pitchFamily="2" charset="-122"/>
                          <a:ea typeface="黑体" pitchFamily="2" charset="-122"/>
                        </a:rPr>
                        <a:t>……</a:t>
                      </a:r>
                      <a:endParaRPr lang="zh-CN" altLang="en-US" sz="2000" dirty="0">
                        <a:latin typeface="黑体" pitchFamily="2" charset="-122"/>
                        <a:ea typeface="黑体" pitchFamily="2" charset="-122"/>
                      </a:endParaRPr>
                    </a:p>
                  </a:txBody>
                  <a:tcPr>
                    <a:lnL w="19050" cap="flat" cmpd="sng" algn="ctr">
                      <a:solidFill>
                        <a:schemeClr val="tx1"/>
                      </a:solidFill>
                      <a:prstDash val="lgDash"/>
                      <a:round/>
                      <a:headEnd type="none" w="med" len="med"/>
                      <a:tailEnd type="none" w="med" len="med"/>
                    </a:lnL>
                    <a:lnR w="19050" cap="flat" cmpd="sng" algn="ctr">
                      <a:solidFill>
                        <a:schemeClr val="tx1"/>
                      </a:solidFill>
                      <a:prstDash val="lgDash"/>
                      <a:round/>
                      <a:headEnd type="none" w="med" len="med"/>
                      <a:tailEnd type="none" w="med" len="med"/>
                    </a:lnR>
                    <a:lnT w="19050" cap="flat" cmpd="sng" algn="ctr">
                      <a:solidFill>
                        <a:schemeClr val="tx1"/>
                      </a:solidFill>
                      <a:prstDash val="lgDash"/>
                      <a:round/>
                      <a:headEnd type="none" w="med" len="med"/>
                      <a:tailEnd type="none" w="med" len="med"/>
                    </a:lnT>
                    <a:lnB w="19050" cap="flat" cmpd="sng" algn="ctr">
                      <a:solidFill>
                        <a:schemeClr val="tx1"/>
                      </a:solidFill>
                      <a:prstDash val="lgDash"/>
                      <a:round/>
                      <a:headEnd type="none" w="med" len="med"/>
                      <a:tailEnd type="none" w="med" len="med"/>
                    </a:lnB>
                    <a:solidFill>
                      <a:schemeClr val="bg1"/>
                    </a:solidFill>
                  </a:tcPr>
                </a:tc>
                <a:tc hMerge="1">
                  <a:txBody>
                    <a:bodyPr/>
                    <a:lstStyle/>
                    <a:p>
                      <a:pPr algn="ctr"/>
                      <a:endParaRPr lang="zh-CN" altLang="en-US"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hMerge="1">
                  <a:txBody>
                    <a:bodyPr/>
                    <a:lstStyle/>
                    <a:p>
                      <a:pPr algn="ctr"/>
                      <a:endParaRPr lang="zh-CN" altLang="en-US"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hMerge="1">
                  <a:txBody>
                    <a:bodyPr/>
                    <a:lstStyle/>
                    <a:p>
                      <a:pPr algn="ctr"/>
                      <a:endParaRPr lang="zh-CN" altLang="en-US"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hMerge="1">
                  <a:txBody>
                    <a:bodyPr/>
                    <a:lstStyle/>
                    <a:p>
                      <a:pPr algn="ctr"/>
                      <a:endParaRPr lang="zh-CN" altLang="en-US"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hMerge="1">
                  <a:txBody>
                    <a:bodyPr/>
                    <a:lstStyle/>
                    <a:p>
                      <a:pPr algn="ctr"/>
                      <a:endParaRPr lang="zh-CN" altLang="en-US"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hMerge="1">
                  <a:txBody>
                    <a:bodyPr/>
                    <a:lstStyle/>
                    <a:p>
                      <a:pPr algn="ctr"/>
                      <a:endParaRPr lang="zh-CN" altLang="en-US"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hMerge="1">
                  <a:txBody>
                    <a:bodyPr/>
                    <a:lstStyle/>
                    <a:p>
                      <a:pPr algn="ct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r>
            </a:tbl>
          </a:graphicData>
        </a:graphic>
      </p:graphicFrame>
      <p:sp>
        <p:nvSpPr>
          <p:cNvPr id="30" name="虚尾箭头 29"/>
          <p:cNvSpPr/>
          <p:nvPr/>
        </p:nvSpPr>
        <p:spPr>
          <a:xfrm rot="16200000" flipH="1">
            <a:off x="8181772" y="5325717"/>
            <a:ext cx="714376" cy="714380"/>
          </a:xfrm>
          <a:prstGeom prst="stripedRightArrow">
            <a:avLst/>
          </a:prstGeom>
          <a:solidFill>
            <a:schemeClr val="accent1">
              <a:lumMod val="40000"/>
              <a:lumOff val="60000"/>
            </a:schemeClr>
          </a:solidFill>
          <a:effectLst>
            <a:glow rad="101600">
              <a:schemeClr val="accent1">
                <a:satMod val="175000"/>
                <a:alpha val="40000"/>
              </a:scheme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8" name="虚尾箭头 27"/>
          <p:cNvSpPr/>
          <p:nvPr/>
        </p:nvSpPr>
        <p:spPr>
          <a:xfrm rot="5400000">
            <a:off x="4280817" y="4682772"/>
            <a:ext cx="2000265" cy="714380"/>
          </a:xfrm>
          <a:prstGeom prst="stripedRightArrow">
            <a:avLst/>
          </a:prstGeom>
          <a:solidFill>
            <a:schemeClr val="accent1">
              <a:lumMod val="40000"/>
              <a:lumOff val="60000"/>
            </a:schemeClr>
          </a:solidFill>
          <a:effectLst>
            <a:glow rad="101600">
              <a:schemeClr val="accent1">
                <a:satMod val="175000"/>
                <a:alpha val="40000"/>
              </a:scheme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7" name="灯片编号占位符 6"/>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620745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wipe(left)">
                                      <p:cBhvr>
                                        <p:cTn id="12" dur="10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up)">
                                      <p:cBhvr>
                                        <p:cTn id="17" dur="1000"/>
                                        <p:tgtEl>
                                          <p:spTgt spid="16"/>
                                        </p:tgtEl>
                                      </p:cBhvr>
                                    </p:animEffect>
                                  </p:childTnLst>
                                </p:cTn>
                              </p:par>
                              <p:par>
                                <p:cTn id="18" presetID="22" presetClass="entr" presetSubtype="1" fill="hold"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up)">
                                      <p:cBhvr>
                                        <p:cTn id="20" dur="1000"/>
                                        <p:tgtEl>
                                          <p:spTgt spid="17"/>
                                        </p:tgtEl>
                                      </p:cBhvr>
                                    </p:animEffect>
                                  </p:childTnLst>
                                </p:cTn>
                              </p:par>
                              <p:par>
                                <p:cTn id="21" presetID="22" presetClass="entr" presetSubtype="1"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up)">
                                      <p:cBhvr>
                                        <p:cTn id="23" dur="1000"/>
                                        <p:tgtEl>
                                          <p:spTgt spid="18"/>
                                        </p:tgtEl>
                                      </p:cBhvr>
                                    </p:animEffect>
                                  </p:childTnLst>
                                </p:cTn>
                              </p:par>
                              <p:par>
                                <p:cTn id="24" presetID="22" presetClass="entr" presetSubtype="1" fill="hold"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wipe(up)">
                                      <p:cBhvr>
                                        <p:cTn id="26" dur="1000"/>
                                        <p:tgtEl>
                                          <p:spTgt spid="19"/>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wipe(up)">
                                      <p:cBhvr>
                                        <p:cTn id="29" dur="1000"/>
                                        <p:tgtEl>
                                          <p:spTgt spid="21"/>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up)">
                                      <p:cBhvr>
                                        <p:cTn id="32" dur="1000"/>
                                        <p:tgtEl>
                                          <p:spTgt spid="22"/>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wipe(up)">
                                      <p:cBhvr>
                                        <p:cTn id="35" dur="1000"/>
                                        <p:tgtEl>
                                          <p:spTgt spid="27"/>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wipe(up)">
                                      <p:cBhvr>
                                        <p:cTn id="38" dur="1000"/>
                                        <p:tgtEl>
                                          <p:spTgt spid="26"/>
                                        </p:tgtEl>
                                      </p:cBhvr>
                                    </p:animEffect>
                                  </p:childTnLst>
                                </p:cTn>
                              </p:par>
                              <p:par>
                                <p:cTn id="39" presetID="22" presetClass="entr" presetSubtype="1" fill="hold" nodeType="with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wipe(up)">
                                      <p:cBhvr>
                                        <p:cTn id="41" dur="1000"/>
                                        <p:tgtEl>
                                          <p:spTgt spid="20"/>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wipe(up)">
                                      <p:cBhvr>
                                        <p:cTn id="46" dur="1000"/>
                                        <p:tgtEl>
                                          <p:spTgt spid="23"/>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ipe(up)">
                                      <p:cBhvr>
                                        <p:cTn id="49" dur="1000"/>
                                        <p:tgtEl>
                                          <p:spTgt spid="24"/>
                                        </p:tgtEl>
                                      </p:cBhvr>
                                    </p:animEffect>
                                  </p:childTnLst>
                                </p:cTn>
                              </p:par>
                              <p:par>
                                <p:cTn id="50" presetID="22" presetClass="entr" presetSubtype="1" fill="hold"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wipe(up)">
                                      <p:cBhvr>
                                        <p:cTn id="52" dur="1000"/>
                                        <p:tgtEl>
                                          <p:spTgt spid="2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wipe(up)">
                                      <p:cBhvr>
                                        <p:cTn id="57" dur="1000"/>
                                        <p:tgtEl>
                                          <p:spTgt spid="30"/>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wipe(up)">
                                      <p:cBhvr>
                                        <p:cTn id="60" dur="1000"/>
                                        <p:tgtEl>
                                          <p:spTgt spid="28"/>
                                        </p:tgtEl>
                                      </p:cBhvr>
                                    </p:animEffect>
                                  </p:childTnLst>
                                </p:cTn>
                              </p:par>
                            </p:childTnLst>
                          </p:cTn>
                        </p:par>
                        <p:par>
                          <p:cTn id="61" fill="hold">
                            <p:stCondLst>
                              <p:cond delay="1000"/>
                            </p:stCondLst>
                            <p:childTnLst>
                              <p:par>
                                <p:cTn id="62" presetID="22" presetClass="entr" presetSubtype="1" fill="hold" nodeType="afterEffect">
                                  <p:stCondLst>
                                    <p:cond delay="0"/>
                                  </p:stCondLst>
                                  <p:childTnLst>
                                    <p:set>
                                      <p:cBhvr>
                                        <p:cTn id="63" dur="1" fill="hold">
                                          <p:stCondLst>
                                            <p:cond delay="0"/>
                                          </p:stCondLst>
                                        </p:cTn>
                                        <p:tgtEl>
                                          <p:spTgt spid="29"/>
                                        </p:tgtEl>
                                        <p:attrNameLst>
                                          <p:attrName>style.visibility</p:attrName>
                                        </p:attrNameLst>
                                      </p:cBhvr>
                                      <p:to>
                                        <p:strVal val="visible"/>
                                      </p:to>
                                    </p:set>
                                    <p:animEffect transition="in" filter="wipe(up)">
                                      <p:cBhvr>
                                        <p:cTn id="64"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4" grpId="0"/>
      <p:bldP spid="26" grpId="0" animBg="1"/>
      <p:bldP spid="27" grpId="0" animBg="1"/>
      <p:bldP spid="30" grpId="0" animBg="1"/>
      <p:bldP spid="2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6</a:t>
            </a:r>
            <a:r>
              <a:rPr lang="zh-CN" altLang="en-US" dirty="0"/>
              <a:t>讲</a:t>
            </a:r>
            <a:r>
              <a:rPr lang="zh-CN" altLang="en-US" dirty="0" smtClean="0"/>
              <a:t> 数据操纵语言（多表连接查询）</a:t>
            </a:r>
            <a:endParaRPr lang="zh-CN" altLang="en-US" dirty="0"/>
          </a:p>
        </p:txBody>
      </p:sp>
      <p:sp>
        <p:nvSpPr>
          <p:cNvPr id="6" name="内容占位符 5"/>
          <p:cNvSpPr>
            <a:spLocks noGrp="1"/>
          </p:cNvSpPr>
          <p:nvPr>
            <p:ph idx="1"/>
          </p:nvPr>
        </p:nvSpPr>
        <p:spPr/>
        <p:txBody>
          <a:bodyPr/>
          <a:lstStyle/>
          <a:p>
            <a:r>
              <a:rPr lang="zh-CN" altLang="en-US" dirty="0" smtClean="0"/>
              <a:t>本章重点</a:t>
            </a:r>
            <a:endParaRPr lang="en-US" altLang="zh-CN" dirty="0" smtClean="0"/>
          </a:p>
          <a:p>
            <a:pPr lvl="1"/>
            <a:r>
              <a:rPr lang="zh-CN" altLang="en-US" dirty="0" smtClean="0"/>
              <a:t>多表连接查询</a:t>
            </a:r>
            <a:endParaRPr lang="en-US" altLang="zh-CN" dirty="0" smtClean="0"/>
          </a:p>
          <a:p>
            <a:pPr lvl="1"/>
            <a:r>
              <a:rPr lang="zh-CN" altLang="en-US" dirty="0"/>
              <a:t>使用</a:t>
            </a:r>
            <a:r>
              <a:rPr lang="en-US" altLang="zh-CN" dirty="0"/>
              <a:t>TOP</a:t>
            </a:r>
            <a:r>
              <a:rPr lang="zh-CN" altLang="en-US" dirty="0"/>
              <a:t>限制结果</a:t>
            </a:r>
            <a:r>
              <a:rPr lang="zh-CN" altLang="en-US" dirty="0" smtClean="0"/>
              <a:t>集</a:t>
            </a:r>
            <a:endParaRPr lang="zh-CN" altLang="en-US" dirty="0"/>
          </a:p>
        </p:txBody>
      </p:sp>
      <p:sp>
        <p:nvSpPr>
          <p:cNvPr id="8" name="页脚占位符 7"/>
          <p:cNvSpPr>
            <a:spLocks noGrp="1"/>
          </p:cNvSpPr>
          <p:nvPr>
            <p:ph type="ftr" sz="quarter" idx="11"/>
          </p:nvPr>
        </p:nvSpPr>
        <p:spPr/>
        <p:txBody>
          <a:bodyPr/>
          <a:lstStyle/>
          <a:p>
            <a:r>
              <a:rPr lang="zh-CN" altLang="en-US" smtClean="0"/>
              <a:t>信息工程学院 数据库应用</a:t>
            </a:r>
            <a:endParaRPr lang="en-US" dirty="0"/>
          </a:p>
        </p:txBody>
      </p:sp>
      <p:sp>
        <p:nvSpPr>
          <p:cNvPr id="9" name="灯片编号占位符 8"/>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798125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wipe(left)">
                                      <p:cBhvr>
                                        <p:cTn id="10" dur="500"/>
                                        <p:tgtEl>
                                          <p:spTgt spid="6">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wipe(left)">
                                      <p:cBhvr>
                                        <p:cTn id="13"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三表内连接解决查询成绩</a:t>
            </a:r>
          </a:p>
        </p:txBody>
      </p:sp>
      <p:sp>
        <p:nvSpPr>
          <p:cNvPr id="3" name="内容占位符 2"/>
          <p:cNvSpPr>
            <a:spLocks noGrp="1"/>
          </p:cNvSpPr>
          <p:nvPr>
            <p:ph idx="1"/>
          </p:nvPr>
        </p:nvSpPr>
        <p:spPr/>
        <p:txBody>
          <a:bodyPr/>
          <a:lstStyle/>
          <a:p>
            <a:r>
              <a:rPr lang="zh-CN" altLang="en-US" dirty="0"/>
              <a:t>查询参加考试学生成绩，要求包括学生学号、姓名、课程名和成绩。</a:t>
            </a:r>
            <a:endParaRPr lang="en-US" altLang="zh-CN" dirty="0"/>
          </a:p>
          <a:p>
            <a:pPr marL="324000" lvl="1" indent="0">
              <a:buNone/>
            </a:pPr>
            <a:r>
              <a:rPr lang="en-US" altLang="zh-CN" dirty="0"/>
              <a:t>SELECT </a:t>
            </a:r>
            <a:r>
              <a:rPr lang="zh-CN" altLang="en-US" dirty="0"/>
              <a:t>学生表</a:t>
            </a:r>
            <a:r>
              <a:rPr lang="en-US" altLang="zh-CN" dirty="0"/>
              <a:t>.</a:t>
            </a:r>
            <a:r>
              <a:rPr lang="zh-CN" altLang="en-US" dirty="0"/>
              <a:t>学号</a:t>
            </a:r>
            <a:r>
              <a:rPr lang="en-US" altLang="zh-CN" dirty="0"/>
              <a:t>, </a:t>
            </a:r>
            <a:r>
              <a:rPr lang="zh-CN" altLang="en-US" dirty="0"/>
              <a:t>姓名</a:t>
            </a:r>
            <a:r>
              <a:rPr lang="en-US" altLang="zh-CN" dirty="0"/>
              <a:t>, </a:t>
            </a:r>
            <a:r>
              <a:rPr lang="zh-CN" altLang="en-US" dirty="0"/>
              <a:t>课程号</a:t>
            </a:r>
            <a:r>
              <a:rPr lang="en-US" altLang="zh-CN" dirty="0"/>
              <a:t>, </a:t>
            </a:r>
            <a:r>
              <a:rPr lang="zh-CN" altLang="en-US" dirty="0"/>
              <a:t>成绩         </a:t>
            </a:r>
          </a:p>
          <a:p>
            <a:pPr marL="324000" lvl="1" indent="0">
              <a:buNone/>
            </a:pPr>
            <a:r>
              <a:rPr lang="en-US" altLang="zh-CN" dirty="0"/>
              <a:t>FROM </a:t>
            </a:r>
            <a:r>
              <a:rPr lang="zh-CN" altLang="en-US" dirty="0"/>
              <a:t>学生表 </a:t>
            </a:r>
            <a:r>
              <a:rPr lang="en-US" altLang="zh-CN" dirty="0"/>
              <a:t>INNER JOIN </a:t>
            </a:r>
            <a:r>
              <a:rPr lang="zh-CN" altLang="en-US" dirty="0"/>
              <a:t>成绩表 </a:t>
            </a:r>
            <a:r>
              <a:rPr lang="en-US" altLang="zh-CN" dirty="0"/>
              <a:t>ON </a:t>
            </a:r>
            <a:r>
              <a:rPr lang="zh-CN" altLang="en-US" dirty="0"/>
              <a:t>学生表</a:t>
            </a:r>
            <a:r>
              <a:rPr lang="en-US" altLang="zh-CN" dirty="0"/>
              <a:t>.</a:t>
            </a:r>
            <a:r>
              <a:rPr lang="zh-CN" altLang="en-US" dirty="0"/>
              <a:t>学号</a:t>
            </a:r>
            <a:r>
              <a:rPr lang="en-US" altLang="zh-CN" dirty="0"/>
              <a:t>=</a:t>
            </a:r>
            <a:r>
              <a:rPr lang="zh-CN" altLang="en-US" dirty="0"/>
              <a:t>成绩表</a:t>
            </a:r>
            <a:r>
              <a:rPr lang="en-US" altLang="zh-CN" dirty="0"/>
              <a:t>.</a:t>
            </a:r>
            <a:r>
              <a:rPr lang="zh-CN" altLang="en-US" dirty="0"/>
              <a:t>学号 </a:t>
            </a:r>
            <a:endParaRPr lang="en-US" altLang="zh-CN" dirty="0" smtClean="0"/>
          </a:p>
          <a:p>
            <a:pPr marL="324000" lvl="1" indent="0">
              <a:buNone/>
            </a:pPr>
            <a:r>
              <a:rPr lang="en-US" altLang="zh-CN" dirty="0" smtClean="0"/>
              <a:t>JOIN </a:t>
            </a:r>
            <a:r>
              <a:rPr lang="zh-CN" altLang="en-US" dirty="0" smtClean="0"/>
              <a:t>课程表 </a:t>
            </a:r>
            <a:r>
              <a:rPr lang="en-US" altLang="zh-CN" dirty="0" smtClean="0"/>
              <a:t>ON </a:t>
            </a:r>
            <a:r>
              <a:rPr lang="zh-CN" altLang="en-US" dirty="0" smtClean="0"/>
              <a:t>课程表</a:t>
            </a:r>
            <a:r>
              <a:rPr lang="en-US" altLang="zh-CN" dirty="0" smtClean="0"/>
              <a:t>.</a:t>
            </a:r>
            <a:r>
              <a:rPr lang="zh-CN" altLang="en-US" dirty="0" smtClean="0"/>
              <a:t>课程号</a:t>
            </a:r>
            <a:r>
              <a:rPr lang="en-US" altLang="zh-CN" dirty="0" smtClean="0"/>
              <a:t>=</a:t>
            </a:r>
            <a:r>
              <a:rPr lang="zh-CN" altLang="en-US" dirty="0" smtClean="0"/>
              <a:t>成绩表</a:t>
            </a:r>
            <a:r>
              <a:rPr lang="en-US" altLang="zh-CN" dirty="0" smtClean="0"/>
              <a:t>.</a:t>
            </a:r>
            <a:r>
              <a:rPr lang="zh-CN" altLang="en-US" dirty="0" smtClean="0"/>
              <a:t>课程号</a:t>
            </a:r>
            <a:endParaRPr lang="zh-CN" altLang="en-US" dirty="0"/>
          </a:p>
        </p:txBody>
      </p:sp>
      <p:sp>
        <p:nvSpPr>
          <p:cNvPr id="4" name="页脚占位符 3"/>
          <p:cNvSpPr>
            <a:spLocks noGrp="1"/>
          </p:cNvSpPr>
          <p:nvPr>
            <p:ph type="ftr" sz="quarter" idx="11"/>
          </p:nvPr>
        </p:nvSpPr>
        <p:spPr/>
        <p:txBody>
          <a:bodyPr/>
          <a:lstStyle/>
          <a:p>
            <a:r>
              <a:rPr lang="zh-CN" altLang="en-US" dirty="0" smtClean="0"/>
              <a:t>信息工程学院 数据库应用</a:t>
            </a:r>
            <a:endParaRPr lang="en-US" dirty="0"/>
          </a:p>
        </p:txBody>
      </p:sp>
      <p:sp>
        <p:nvSpPr>
          <p:cNvPr id="5" name="灯片编号占位符 4"/>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38397112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zh-CN" altLang="en-US" smtClean="0"/>
              <a:t>多表内连接</a:t>
            </a:r>
          </a:p>
        </p:txBody>
      </p:sp>
      <p:sp>
        <p:nvSpPr>
          <p:cNvPr id="3" name="内容占位符 2"/>
          <p:cNvSpPr>
            <a:spLocks noGrp="1"/>
          </p:cNvSpPr>
          <p:nvPr>
            <p:ph idx="1"/>
          </p:nvPr>
        </p:nvSpPr>
        <p:spPr/>
        <p:txBody>
          <a:bodyPr/>
          <a:lstStyle/>
          <a:p>
            <a:r>
              <a:rPr lang="zh-CN" altLang="en-US" dirty="0" smtClean="0"/>
              <a:t>通过上例可以明显看出，查询涉及了三张表（学生表、课程表和成绩表），每连接一张表，加一个</a:t>
            </a:r>
            <a:r>
              <a:rPr lang="en-US" altLang="zh-CN" dirty="0" smtClean="0"/>
              <a:t>JOIN</a:t>
            </a:r>
            <a:r>
              <a:rPr lang="zh-CN" altLang="en-US" dirty="0" smtClean="0"/>
              <a:t>子句。</a:t>
            </a:r>
          </a:p>
          <a:p>
            <a:r>
              <a:rPr lang="zh-CN" altLang="en-US" dirty="0" smtClean="0"/>
              <a:t>思考下面查询涉及几张表？</a:t>
            </a:r>
          </a:p>
          <a:p>
            <a:pPr lvl="1"/>
            <a:r>
              <a:rPr lang="zh-CN" altLang="en-US" dirty="0" smtClean="0"/>
              <a:t>查询选修了“计算机文化”课程的学生姓名。</a:t>
            </a:r>
          </a:p>
          <a:p>
            <a:pPr lvl="1"/>
            <a:r>
              <a:rPr lang="zh-CN" altLang="en-US" dirty="0" smtClean="0"/>
              <a:t>三张表（学生表、课程表和成绩表）</a:t>
            </a:r>
          </a:p>
        </p:txBody>
      </p:sp>
      <p:sp>
        <p:nvSpPr>
          <p:cNvPr id="8" name="页脚占位符 7"/>
          <p:cNvSpPr>
            <a:spLocks noGrp="1"/>
          </p:cNvSpPr>
          <p:nvPr>
            <p:ph type="ftr" sz="quarter" idx="11"/>
          </p:nvPr>
        </p:nvSpPr>
        <p:spPr/>
        <p:txBody>
          <a:bodyPr/>
          <a:lstStyle/>
          <a:p>
            <a:r>
              <a:rPr lang="zh-CN" altLang="en-US" smtClean="0"/>
              <a:t>信息工程学院 数据库应用</a:t>
            </a:r>
            <a:endParaRPr lang="en-US" dirty="0"/>
          </a:p>
        </p:txBody>
      </p:sp>
      <p:sp>
        <p:nvSpPr>
          <p:cNvPr id="9" name="灯片编号占位符 8"/>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2879821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left)">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练习</a:t>
            </a:r>
            <a:r>
              <a:rPr lang="en-US" altLang="zh-CN" smtClean="0"/>
              <a:t>-1</a:t>
            </a:r>
            <a:endParaRPr lang="zh-CN" altLang="en-US" dirty="0"/>
          </a:p>
        </p:txBody>
      </p:sp>
      <p:sp>
        <p:nvSpPr>
          <p:cNvPr id="3" name="内容占位符 2"/>
          <p:cNvSpPr>
            <a:spLocks noGrp="1"/>
          </p:cNvSpPr>
          <p:nvPr>
            <p:ph idx="1"/>
          </p:nvPr>
        </p:nvSpPr>
        <p:spPr/>
        <p:txBody>
          <a:bodyPr/>
          <a:lstStyle/>
          <a:p>
            <a:r>
              <a:rPr lang="zh-CN" altLang="en-US" dirty="0" smtClean="0"/>
              <a:t>数据库：</a:t>
            </a:r>
            <a:r>
              <a:rPr lang="en-US" altLang="zh-CN" dirty="0" smtClean="0"/>
              <a:t>STUDENTS</a:t>
            </a:r>
          </a:p>
          <a:p>
            <a:pPr lvl="1"/>
            <a:r>
              <a:rPr lang="en-US" altLang="zh-CN" dirty="0" smtClean="0"/>
              <a:t>Student</a:t>
            </a:r>
            <a:r>
              <a:rPr lang="zh-CN" altLang="en-US" dirty="0" smtClean="0"/>
              <a:t>（</a:t>
            </a:r>
            <a:r>
              <a:rPr lang="en-US" altLang="zh-CN" dirty="0" err="1" smtClean="0"/>
              <a:t>Sno</a:t>
            </a:r>
            <a:r>
              <a:rPr lang="zh-CN" altLang="en-US" dirty="0" smtClean="0"/>
              <a:t>，</a:t>
            </a:r>
            <a:r>
              <a:rPr lang="en-US" altLang="zh-CN" dirty="0" err="1" smtClean="0"/>
              <a:t>Sname</a:t>
            </a:r>
            <a:r>
              <a:rPr lang="zh-CN" altLang="en-US" dirty="0" smtClean="0"/>
              <a:t>，</a:t>
            </a:r>
            <a:r>
              <a:rPr lang="en-US" altLang="zh-CN" dirty="0" smtClean="0"/>
              <a:t>Sex</a:t>
            </a:r>
            <a:r>
              <a:rPr lang="zh-CN" altLang="en-US" dirty="0" smtClean="0"/>
              <a:t>，</a:t>
            </a:r>
            <a:r>
              <a:rPr lang="en-US" altLang="zh-CN" dirty="0" smtClean="0"/>
              <a:t>Birthday</a:t>
            </a:r>
            <a:r>
              <a:rPr lang="zh-CN" altLang="en-US" dirty="0" smtClean="0"/>
              <a:t>，</a:t>
            </a:r>
            <a:r>
              <a:rPr lang="en-US" altLang="zh-CN" dirty="0" err="1" smtClean="0"/>
              <a:t>dept</a:t>
            </a:r>
            <a:r>
              <a:rPr lang="zh-CN" altLang="en-US" dirty="0" smtClean="0"/>
              <a:t>）</a:t>
            </a:r>
            <a:endParaRPr lang="en-US" altLang="zh-CN" dirty="0" smtClean="0"/>
          </a:p>
          <a:p>
            <a:pPr lvl="1"/>
            <a:r>
              <a:rPr lang="en-US" altLang="zh-CN" dirty="0" smtClean="0"/>
              <a:t>Course</a:t>
            </a:r>
            <a:r>
              <a:rPr lang="zh-CN" altLang="en-US" dirty="0" smtClean="0"/>
              <a:t>（</a:t>
            </a:r>
            <a:r>
              <a:rPr lang="en-US" altLang="zh-CN" dirty="0" err="1" smtClean="0"/>
              <a:t>Cno</a:t>
            </a:r>
            <a:r>
              <a:rPr lang="zh-CN" altLang="en-US" dirty="0" smtClean="0"/>
              <a:t>，</a:t>
            </a:r>
            <a:r>
              <a:rPr lang="en-US" altLang="zh-CN" dirty="0" err="1" smtClean="0"/>
              <a:t>Cname</a:t>
            </a:r>
            <a:r>
              <a:rPr lang="zh-CN" altLang="en-US" dirty="0" smtClean="0"/>
              <a:t>，</a:t>
            </a:r>
            <a:r>
              <a:rPr lang="en-US" altLang="zh-CN" dirty="0" smtClean="0"/>
              <a:t>Credit</a:t>
            </a:r>
            <a:r>
              <a:rPr lang="zh-CN" altLang="en-US" dirty="0" smtClean="0"/>
              <a:t> ，</a:t>
            </a:r>
            <a:r>
              <a:rPr lang="en-US" altLang="zh-CN" dirty="0" smtClean="0"/>
              <a:t>Semester </a:t>
            </a:r>
            <a:r>
              <a:rPr lang="zh-CN" altLang="en-US" dirty="0" smtClean="0"/>
              <a:t>）</a:t>
            </a:r>
            <a:endParaRPr lang="en-US" altLang="zh-CN" dirty="0" smtClean="0"/>
          </a:p>
          <a:p>
            <a:pPr lvl="1"/>
            <a:r>
              <a:rPr lang="en-US" altLang="zh-CN" dirty="0" smtClean="0"/>
              <a:t>SC</a:t>
            </a:r>
            <a:r>
              <a:rPr lang="zh-CN" altLang="en-US" dirty="0" smtClean="0"/>
              <a:t>（</a:t>
            </a:r>
            <a:r>
              <a:rPr lang="en-US" altLang="zh-CN" dirty="0" err="1" smtClean="0"/>
              <a:t>Sno</a:t>
            </a:r>
            <a:r>
              <a:rPr lang="zh-CN" altLang="en-US" dirty="0" smtClean="0"/>
              <a:t>，</a:t>
            </a:r>
            <a:r>
              <a:rPr lang="en-US" altLang="zh-CN" dirty="0" err="1" smtClean="0"/>
              <a:t>Cno</a:t>
            </a:r>
            <a:r>
              <a:rPr lang="zh-CN" altLang="en-US" dirty="0" smtClean="0"/>
              <a:t>，</a:t>
            </a:r>
            <a:r>
              <a:rPr lang="en-US" altLang="zh-CN" dirty="0" smtClean="0"/>
              <a:t>Grade</a:t>
            </a:r>
            <a:r>
              <a:rPr lang="zh-CN" altLang="en-US" dirty="0" smtClean="0"/>
              <a:t>）</a:t>
            </a:r>
            <a:endParaRPr lang="en-US" altLang="zh-CN" dirty="0" smtClean="0"/>
          </a:p>
          <a:p>
            <a:r>
              <a:rPr lang="zh-CN" altLang="en-US" dirty="0" smtClean="0"/>
              <a:t>例</a:t>
            </a:r>
            <a:r>
              <a:rPr lang="en-US" altLang="zh-CN" dirty="0" smtClean="0"/>
              <a:t>6-1 </a:t>
            </a:r>
            <a:r>
              <a:rPr lang="zh-CN" altLang="en-US" dirty="0" smtClean="0"/>
              <a:t>查询计算机系选课学生的考试情况，要求列出学生的姓名、所修课程的课程号和成绩。</a:t>
            </a:r>
            <a:endParaRPr lang="en-US" altLang="zh-CN" dirty="0" smtClean="0"/>
          </a:p>
          <a:p>
            <a:endParaRPr lang="zh-CN" altLang="en-US" dirty="0" smtClean="0"/>
          </a:p>
          <a:p>
            <a:pPr lvl="1"/>
            <a:endParaRPr lang="zh-CN" altLang="en-US" dirty="0"/>
          </a:p>
        </p:txBody>
      </p:sp>
      <p:grpSp>
        <p:nvGrpSpPr>
          <p:cNvPr id="5" name="Group 13"/>
          <p:cNvGrpSpPr>
            <a:grpSpLocks/>
          </p:cNvGrpSpPr>
          <p:nvPr/>
        </p:nvGrpSpPr>
        <p:grpSpPr bwMode="auto">
          <a:xfrm>
            <a:off x="2452364" y="4697289"/>
            <a:ext cx="7186041" cy="1661193"/>
            <a:chOff x="612" y="1375"/>
            <a:chExt cx="4626" cy="959"/>
          </a:xfrm>
        </p:grpSpPr>
        <p:sp>
          <p:nvSpPr>
            <p:cNvPr id="6" name="Rectangle 14"/>
            <p:cNvSpPr>
              <a:spLocks noChangeArrowheads="1"/>
            </p:cNvSpPr>
            <p:nvPr/>
          </p:nvSpPr>
          <p:spPr bwMode="auto">
            <a:xfrm>
              <a:off x="733" y="1375"/>
              <a:ext cx="4395" cy="187"/>
            </a:xfrm>
            <a:prstGeom prst="rect">
              <a:avLst/>
            </a:prstGeom>
            <a:gradFill rotWithShape="1">
              <a:gsLst>
                <a:gs pos="0">
                  <a:schemeClr val="bg1"/>
                </a:gs>
                <a:gs pos="100000">
                  <a:schemeClr val="folHlink"/>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7" name="Rectangle 15"/>
            <p:cNvSpPr>
              <a:spLocks noChangeArrowheads="1"/>
            </p:cNvSpPr>
            <p:nvPr/>
          </p:nvSpPr>
          <p:spPr bwMode="auto">
            <a:xfrm>
              <a:off x="612" y="1429"/>
              <a:ext cx="4626" cy="905"/>
            </a:xfrm>
            <a:prstGeom prst="rect">
              <a:avLst/>
            </a:prstGeom>
            <a:solidFill>
              <a:schemeClr val="bg1"/>
            </a:solidFill>
            <a:ln w="12700">
              <a:solidFill>
                <a:schemeClr val="tx1"/>
              </a:solidFill>
              <a:miter lim="800000"/>
              <a:headEnd/>
              <a:tailEnd/>
            </a:ln>
            <a:effectLst>
              <a:outerShdw dist="107763" dir="2700000" algn="ctr" rotWithShape="0">
                <a:srgbClr val="0099CC">
                  <a:alpha val="50000"/>
                </a:srgbClr>
              </a:outerShdw>
            </a:effectLst>
          </p:spPr>
          <p:txBody>
            <a:bodyPr lIns="90488" tIns="44450" rIns="90488" bIns="44450">
              <a:spAutoFit/>
            </a:bodyPr>
            <a:lstStyle/>
            <a:p>
              <a:pPr eaLnBrk="1" hangingPunct="1">
                <a:defRPr/>
              </a:pPr>
              <a:endParaRPr lang="zh-CN" altLang="en-US" sz="800" b="1" dirty="0">
                <a:latin typeface="Arial" charset="0"/>
                <a:ea typeface="宋体" charset="-122"/>
              </a:endParaRPr>
            </a:p>
            <a:p>
              <a:pPr eaLnBrk="1" hangingPunct="1">
                <a:defRPr/>
              </a:pPr>
              <a:r>
                <a:rPr lang="en-US" altLang="zh-CN" sz="2000" b="1" dirty="0">
                  <a:latin typeface="Arial" charset="0"/>
                  <a:ea typeface="宋体" charset="-122"/>
                </a:rPr>
                <a:t>--</a:t>
              </a:r>
              <a:r>
                <a:rPr lang="zh-CN" altLang="en-US" sz="2000" b="1" dirty="0">
                  <a:latin typeface="Arial" charset="0"/>
                  <a:ea typeface="宋体" charset="-122"/>
                </a:rPr>
                <a:t>基于交叉连接</a:t>
              </a:r>
              <a:endParaRPr lang="en-US" altLang="zh-CN" sz="2000" b="1" dirty="0">
                <a:latin typeface="Arial" charset="0"/>
                <a:ea typeface="宋体" charset="-122"/>
              </a:endParaRPr>
            </a:p>
            <a:p>
              <a:pPr eaLnBrk="1" hangingPunct="1">
                <a:defRPr/>
              </a:pPr>
              <a:r>
                <a:rPr lang="en-US" altLang="zh-CN" sz="2000" b="1" dirty="0">
                  <a:latin typeface="Arial" charset="0"/>
                  <a:ea typeface="宋体" charset="-122"/>
                </a:rPr>
                <a:t>SELECT </a:t>
              </a:r>
              <a:r>
                <a:rPr lang="en-US" altLang="zh-CN" sz="2000" b="1" dirty="0" err="1">
                  <a:latin typeface="Arial" charset="0"/>
                  <a:ea typeface="宋体" charset="-122"/>
                </a:rPr>
                <a:t>Sname</a:t>
              </a:r>
              <a:r>
                <a:rPr lang="en-US" altLang="zh-CN" sz="2000" b="1" dirty="0">
                  <a:latin typeface="Arial" charset="0"/>
                  <a:ea typeface="宋体" charset="-122"/>
                </a:rPr>
                <a:t> , </a:t>
              </a:r>
              <a:r>
                <a:rPr lang="en-US" altLang="zh-CN" sz="2000" b="1" dirty="0" err="1">
                  <a:latin typeface="Arial" charset="0"/>
                  <a:ea typeface="宋体" charset="-122"/>
                </a:rPr>
                <a:t>Cno</a:t>
              </a:r>
              <a:r>
                <a:rPr lang="en-US" altLang="zh-CN" sz="2000" b="1" dirty="0">
                  <a:latin typeface="Arial" charset="0"/>
                  <a:ea typeface="宋体" charset="-122"/>
                </a:rPr>
                <a:t> ,</a:t>
              </a:r>
              <a:r>
                <a:rPr lang="zh-CN" altLang="en-US" sz="2000" b="1" dirty="0">
                  <a:latin typeface="Arial" charset="0"/>
                  <a:ea typeface="宋体" charset="-122"/>
                </a:rPr>
                <a:t> </a:t>
              </a:r>
              <a:r>
                <a:rPr lang="en-US" altLang="zh-CN" sz="2000" b="1" dirty="0">
                  <a:latin typeface="Arial" charset="0"/>
                  <a:ea typeface="宋体" charset="-122"/>
                </a:rPr>
                <a:t>Grade</a:t>
              </a:r>
            </a:p>
            <a:p>
              <a:pPr eaLnBrk="1" hangingPunct="1">
                <a:defRPr/>
              </a:pPr>
              <a:r>
                <a:rPr lang="en-US" altLang="zh-CN" sz="2000" b="1" dirty="0">
                  <a:latin typeface="Arial" charset="0"/>
                  <a:ea typeface="宋体" charset="-122"/>
                </a:rPr>
                <a:t>FROM Student CROSS JOIN SC</a:t>
              </a:r>
            </a:p>
            <a:p>
              <a:pPr eaLnBrk="1" hangingPunct="1">
                <a:defRPr/>
              </a:pPr>
              <a:r>
                <a:rPr lang="en-US" altLang="zh-CN" sz="2000" b="1" dirty="0">
                  <a:latin typeface="Arial" charset="0"/>
                  <a:ea typeface="宋体" charset="-122"/>
                </a:rPr>
                <a:t>WHERE</a:t>
              </a:r>
              <a:r>
                <a:rPr lang="en-US" altLang="zh-CN" sz="2000" b="1" dirty="0">
                  <a:solidFill>
                    <a:srgbClr val="008000"/>
                  </a:solidFill>
                  <a:latin typeface="Arial" charset="0"/>
                  <a:ea typeface="宋体" charset="-122"/>
                </a:rPr>
                <a:t> </a:t>
              </a:r>
              <a:r>
                <a:rPr lang="en-US" altLang="en-US" sz="2000" b="1" dirty="0" err="1">
                  <a:solidFill>
                    <a:srgbClr val="FF0000"/>
                  </a:solidFill>
                  <a:latin typeface="Arial" charset="0"/>
                  <a:ea typeface="宋体" charset="-122"/>
                </a:rPr>
                <a:t>Student.Sno</a:t>
              </a:r>
              <a:r>
                <a:rPr lang="en-US" altLang="en-US" sz="2000" b="1" dirty="0">
                  <a:solidFill>
                    <a:srgbClr val="FF0000"/>
                  </a:solidFill>
                  <a:latin typeface="Arial" charset="0"/>
                  <a:ea typeface="宋体" charset="-122"/>
                </a:rPr>
                <a:t> = </a:t>
              </a:r>
              <a:r>
                <a:rPr lang="en-US" altLang="en-US" sz="2000" b="1" dirty="0" err="1">
                  <a:solidFill>
                    <a:srgbClr val="FF0000"/>
                  </a:solidFill>
                  <a:latin typeface="Arial" charset="0"/>
                  <a:ea typeface="宋体" charset="-122"/>
                </a:rPr>
                <a:t>SC.Sno</a:t>
              </a:r>
              <a:r>
                <a:rPr lang="en-US" altLang="en-US" sz="2000" b="1" dirty="0">
                  <a:solidFill>
                    <a:srgbClr val="FF0000"/>
                  </a:solidFill>
                  <a:latin typeface="Arial" charset="0"/>
                  <a:ea typeface="宋体" charset="-122"/>
                </a:rPr>
                <a:t>  </a:t>
              </a:r>
              <a:r>
                <a:rPr lang="en-US" altLang="zh-CN" sz="2000" b="1" dirty="0">
                  <a:latin typeface="Arial" charset="0"/>
                  <a:ea typeface="宋体" charset="-122"/>
                </a:rPr>
                <a:t>AND</a:t>
              </a:r>
              <a:r>
                <a:rPr lang="en-US" altLang="zh-CN" sz="2000" b="1" dirty="0">
                  <a:solidFill>
                    <a:srgbClr val="008000"/>
                  </a:solidFill>
                  <a:latin typeface="Arial" charset="0"/>
                  <a:ea typeface="宋体" charset="-122"/>
                </a:rPr>
                <a:t>  </a:t>
              </a:r>
              <a:r>
                <a:rPr lang="en-US" altLang="zh-CN" sz="2000" b="1" dirty="0" err="1">
                  <a:solidFill>
                    <a:srgbClr val="008000"/>
                  </a:solidFill>
                  <a:latin typeface="Arial" charset="0"/>
                  <a:ea typeface="宋体" charset="-122"/>
                </a:rPr>
                <a:t>Sdept</a:t>
              </a:r>
              <a:r>
                <a:rPr lang="en-US" altLang="zh-CN" sz="2000" b="1" dirty="0">
                  <a:solidFill>
                    <a:srgbClr val="008000"/>
                  </a:solidFill>
                  <a:latin typeface="Arial" charset="0"/>
                  <a:ea typeface="宋体" charset="-122"/>
                </a:rPr>
                <a:t> = '</a:t>
              </a:r>
              <a:r>
                <a:rPr lang="zh-CN" altLang="en-US" sz="2000" b="1" dirty="0">
                  <a:solidFill>
                    <a:srgbClr val="008000"/>
                  </a:solidFill>
                  <a:latin typeface="Arial" charset="0"/>
                  <a:ea typeface="宋体" charset="-122"/>
                </a:rPr>
                <a:t>计算机系</a:t>
              </a:r>
              <a:r>
                <a:rPr lang="en-US" altLang="zh-CN" sz="2000" b="1" dirty="0">
                  <a:solidFill>
                    <a:srgbClr val="008000"/>
                  </a:solidFill>
                  <a:latin typeface="Arial" charset="0"/>
                  <a:ea typeface="宋体" charset="-122"/>
                </a:rPr>
                <a:t>'</a:t>
              </a:r>
            </a:p>
            <a:p>
              <a:pPr eaLnBrk="1" hangingPunct="1">
                <a:defRPr/>
              </a:pPr>
              <a:endParaRPr lang="zh-CN" altLang="en-US" sz="800" b="1" dirty="0">
                <a:latin typeface="Arial" charset="0"/>
                <a:ea typeface="宋体" charset="-122"/>
              </a:endParaRPr>
            </a:p>
          </p:txBody>
        </p:sp>
      </p:grpSp>
      <p:grpSp>
        <p:nvGrpSpPr>
          <p:cNvPr id="8" name="Group 13"/>
          <p:cNvGrpSpPr>
            <a:grpSpLocks/>
          </p:cNvGrpSpPr>
          <p:nvPr/>
        </p:nvGrpSpPr>
        <p:grpSpPr bwMode="auto">
          <a:xfrm>
            <a:off x="2452364" y="4697289"/>
            <a:ext cx="7186041" cy="1661193"/>
            <a:chOff x="612" y="1375"/>
            <a:chExt cx="4626" cy="959"/>
          </a:xfrm>
        </p:grpSpPr>
        <p:sp>
          <p:nvSpPr>
            <p:cNvPr id="9" name="Rectangle 14"/>
            <p:cNvSpPr>
              <a:spLocks noChangeArrowheads="1"/>
            </p:cNvSpPr>
            <p:nvPr/>
          </p:nvSpPr>
          <p:spPr bwMode="auto">
            <a:xfrm>
              <a:off x="733" y="1375"/>
              <a:ext cx="4395" cy="187"/>
            </a:xfrm>
            <a:prstGeom prst="rect">
              <a:avLst/>
            </a:prstGeom>
            <a:gradFill rotWithShape="1">
              <a:gsLst>
                <a:gs pos="0">
                  <a:schemeClr val="bg1"/>
                </a:gs>
                <a:gs pos="100000">
                  <a:schemeClr val="folHlink"/>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0" name="Rectangle 15"/>
            <p:cNvSpPr>
              <a:spLocks noChangeArrowheads="1"/>
            </p:cNvSpPr>
            <p:nvPr/>
          </p:nvSpPr>
          <p:spPr bwMode="auto">
            <a:xfrm>
              <a:off x="612" y="1429"/>
              <a:ext cx="4626" cy="905"/>
            </a:xfrm>
            <a:prstGeom prst="rect">
              <a:avLst/>
            </a:prstGeom>
            <a:solidFill>
              <a:schemeClr val="bg1"/>
            </a:solidFill>
            <a:ln w="12700">
              <a:solidFill>
                <a:schemeClr val="tx1"/>
              </a:solidFill>
              <a:miter lim="800000"/>
              <a:headEnd/>
              <a:tailEnd/>
            </a:ln>
            <a:effectLst>
              <a:outerShdw dist="107763" dir="2700000" algn="ctr" rotWithShape="0">
                <a:srgbClr val="0099CC">
                  <a:alpha val="50000"/>
                </a:srgbClr>
              </a:outerShdw>
            </a:effectLst>
          </p:spPr>
          <p:txBody>
            <a:bodyPr lIns="90488" tIns="44450" rIns="90488" bIns="44450">
              <a:spAutoFit/>
            </a:bodyPr>
            <a:lstStyle/>
            <a:p>
              <a:pPr eaLnBrk="1" hangingPunct="1">
                <a:defRPr/>
              </a:pPr>
              <a:endParaRPr lang="zh-CN" altLang="en-US" sz="800" b="1" dirty="0">
                <a:latin typeface="Arial" charset="0"/>
                <a:ea typeface="宋体" charset="-122"/>
              </a:endParaRPr>
            </a:p>
            <a:p>
              <a:pPr eaLnBrk="1" hangingPunct="1">
                <a:defRPr/>
              </a:pPr>
              <a:r>
                <a:rPr lang="en-US" altLang="zh-CN" sz="2000" b="1" dirty="0">
                  <a:latin typeface="Arial" charset="0"/>
                  <a:ea typeface="宋体" charset="-122"/>
                </a:rPr>
                <a:t>--</a:t>
              </a:r>
              <a:r>
                <a:rPr lang="zh-CN" altLang="en-US" sz="2000" b="1" dirty="0">
                  <a:latin typeface="Arial" charset="0"/>
                  <a:ea typeface="宋体" charset="-122"/>
                </a:rPr>
                <a:t>基于内连接</a:t>
              </a:r>
              <a:endParaRPr lang="en-US" altLang="zh-CN" sz="2000" b="1" dirty="0">
                <a:latin typeface="Arial" charset="0"/>
                <a:ea typeface="宋体" charset="-122"/>
              </a:endParaRPr>
            </a:p>
            <a:p>
              <a:pPr eaLnBrk="1" hangingPunct="1">
                <a:defRPr/>
              </a:pPr>
              <a:r>
                <a:rPr lang="en-US" altLang="zh-CN" sz="2000" b="1" dirty="0">
                  <a:latin typeface="Arial" charset="0"/>
                  <a:ea typeface="宋体" charset="-122"/>
                </a:rPr>
                <a:t>SELECT </a:t>
              </a:r>
              <a:r>
                <a:rPr lang="en-US" altLang="zh-CN" sz="2000" b="1" dirty="0" err="1">
                  <a:latin typeface="Arial" charset="0"/>
                  <a:ea typeface="宋体" charset="-122"/>
                </a:rPr>
                <a:t>Sname</a:t>
              </a:r>
              <a:r>
                <a:rPr lang="en-US" altLang="zh-CN" sz="2000" b="1" dirty="0">
                  <a:latin typeface="Arial" charset="0"/>
                  <a:ea typeface="宋体" charset="-122"/>
                </a:rPr>
                <a:t> , </a:t>
              </a:r>
              <a:r>
                <a:rPr lang="en-US" altLang="zh-CN" sz="2000" b="1" dirty="0" err="1">
                  <a:latin typeface="Arial" charset="0"/>
                  <a:ea typeface="宋体" charset="-122"/>
                </a:rPr>
                <a:t>Cno</a:t>
              </a:r>
              <a:r>
                <a:rPr lang="en-US" altLang="zh-CN" sz="2000" b="1" dirty="0">
                  <a:latin typeface="Arial" charset="0"/>
                  <a:ea typeface="宋体" charset="-122"/>
                </a:rPr>
                <a:t> ,</a:t>
              </a:r>
              <a:r>
                <a:rPr lang="zh-CN" altLang="en-US" sz="2000" b="1" dirty="0">
                  <a:latin typeface="Arial" charset="0"/>
                  <a:ea typeface="宋体" charset="-122"/>
                </a:rPr>
                <a:t> </a:t>
              </a:r>
              <a:r>
                <a:rPr lang="en-US" altLang="zh-CN" sz="2000" b="1" dirty="0">
                  <a:latin typeface="Arial" charset="0"/>
                  <a:ea typeface="宋体" charset="-122"/>
                </a:rPr>
                <a:t>Grade</a:t>
              </a:r>
            </a:p>
            <a:p>
              <a:pPr eaLnBrk="1" hangingPunct="1">
                <a:defRPr/>
              </a:pPr>
              <a:r>
                <a:rPr lang="en-US" altLang="zh-CN" sz="2000" b="1" dirty="0">
                  <a:latin typeface="Arial" charset="0"/>
                  <a:ea typeface="宋体" charset="-122"/>
                </a:rPr>
                <a:t>FROM Student INNER JOIN SC ON</a:t>
              </a:r>
              <a:r>
                <a:rPr lang="en-US" altLang="zh-CN" sz="2000" b="1" dirty="0">
                  <a:solidFill>
                    <a:srgbClr val="008000"/>
                  </a:solidFill>
                  <a:latin typeface="Arial" charset="0"/>
                  <a:ea typeface="宋体" charset="-122"/>
                </a:rPr>
                <a:t> </a:t>
              </a:r>
              <a:r>
                <a:rPr lang="en-US" altLang="en-US" sz="2000" b="1" dirty="0" err="1">
                  <a:solidFill>
                    <a:srgbClr val="FF0000"/>
                  </a:solidFill>
                  <a:latin typeface="Arial" charset="0"/>
                  <a:ea typeface="宋体" charset="-122"/>
                </a:rPr>
                <a:t>Student.Sno</a:t>
              </a:r>
              <a:r>
                <a:rPr lang="en-US" altLang="en-US" sz="2000" b="1" dirty="0">
                  <a:solidFill>
                    <a:srgbClr val="FF0000"/>
                  </a:solidFill>
                  <a:latin typeface="Arial" charset="0"/>
                  <a:ea typeface="宋体" charset="-122"/>
                </a:rPr>
                <a:t> = </a:t>
              </a:r>
              <a:r>
                <a:rPr lang="en-US" altLang="en-US" sz="2000" b="1" dirty="0" err="1">
                  <a:solidFill>
                    <a:srgbClr val="FF0000"/>
                  </a:solidFill>
                  <a:latin typeface="Arial" charset="0"/>
                  <a:ea typeface="宋体" charset="-122"/>
                </a:rPr>
                <a:t>SC.Sno</a:t>
              </a:r>
              <a:r>
                <a:rPr lang="en-US" altLang="en-US" sz="2000" b="1" dirty="0">
                  <a:solidFill>
                    <a:srgbClr val="FF0000"/>
                  </a:solidFill>
                  <a:latin typeface="Arial" charset="0"/>
                  <a:ea typeface="宋体" charset="-122"/>
                </a:rPr>
                <a:t>  </a:t>
              </a:r>
            </a:p>
            <a:p>
              <a:pPr eaLnBrk="1" hangingPunct="1">
                <a:defRPr/>
              </a:pPr>
              <a:r>
                <a:rPr lang="en-US" altLang="zh-CN" sz="2000" b="1" dirty="0">
                  <a:latin typeface="Arial" charset="0"/>
                  <a:ea typeface="宋体" charset="-122"/>
                </a:rPr>
                <a:t>WHERE</a:t>
              </a:r>
              <a:r>
                <a:rPr lang="en-US" altLang="zh-CN" sz="2000" b="1" dirty="0">
                  <a:solidFill>
                    <a:srgbClr val="008000"/>
                  </a:solidFill>
                  <a:latin typeface="Arial" charset="0"/>
                  <a:ea typeface="宋体" charset="-122"/>
                </a:rPr>
                <a:t>  dept = '</a:t>
              </a:r>
              <a:r>
                <a:rPr lang="zh-CN" altLang="en-US" sz="2000" b="1" dirty="0">
                  <a:solidFill>
                    <a:srgbClr val="008000"/>
                  </a:solidFill>
                  <a:latin typeface="Arial" charset="0"/>
                  <a:ea typeface="宋体" charset="-122"/>
                </a:rPr>
                <a:t>计算机系</a:t>
              </a:r>
              <a:r>
                <a:rPr lang="en-US" altLang="zh-CN" sz="2000" b="1" dirty="0">
                  <a:solidFill>
                    <a:srgbClr val="008000"/>
                  </a:solidFill>
                  <a:latin typeface="Arial" charset="0"/>
                  <a:ea typeface="宋体" charset="-122"/>
                </a:rPr>
                <a:t>'</a:t>
              </a:r>
            </a:p>
            <a:p>
              <a:pPr eaLnBrk="1" hangingPunct="1">
                <a:defRPr/>
              </a:pPr>
              <a:endParaRPr lang="zh-CN" altLang="en-US" sz="800" b="1" dirty="0">
                <a:latin typeface="Arial" charset="0"/>
                <a:ea typeface="宋体" charset="-122"/>
              </a:endParaRPr>
            </a:p>
          </p:txBody>
        </p:sp>
      </p:grpSp>
      <p:sp>
        <p:nvSpPr>
          <p:cNvPr id="14" name="页脚占位符 13"/>
          <p:cNvSpPr>
            <a:spLocks noGrp="1"/>
          </p:cNvSpPr>
          <p:nvPr>
            <p:ph type="ftr" sz="quarter" idx="11"/>
          </p:nvPr>
        </p:nvSpPr>
        <p:spPr/>
        <p:txBody>
          <a:bodyPr/>
          <a:lstStyle/>
          <a:p>
            <a:r>
              <a:rPr lang="zh-CN" altLang="en-US" smtClean="0"/>
              <a:t>信息工程学院 数据库应用</a:t>
            </a:r>
            <a:endParaRPr lang="en-US" dirty="0"/>
          </a:p>
        </p:txBody>
      </p:sp>
      <p:sp>
        <p:nvSpPr>
          <p:cNvPr id="15" name="灯片编号占位符 14"/>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1593925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nodeType="clickEffect">
                                  <p:stCondLst>
                                    <p:cond delay="0"/>
                                  </p:stCondLst>
                                  <p:childTnLst>
                                    <p:set>
                                      <p:cBhvr>
                                        <p:cTn id="15" dur="1" fill="hold">
                                          <p:stCondLst>
                                            <p:cond delay="0"/>
                                          </p:stCondLst>
                                        </p:cTn>
                                        <p:tgtEl>
                                          <p:spTgt spid="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练习</a:t>
            </a:r>
            <a:r>
              <a:rPr lang="en-US" altLang="zh-CN" smtClean="0"/>
              <a:t>-2</a:t>
            </a:r>
            <a:endParaRPr lang="zh-CN" altLang="en-US" dirty="0"/>
          </a:p>
        </p:txBody>
      </p:sp>
      <p:sp>
        <p:nvSpPr>
          <p:cNvPr id="3" name="内容占位符 2"/>
          <p:cNvSpPr>
            <a:spLocks noGrp="1"/>
          </p:cNvSpPr>
          <p:nvPr>
            <p:ph idx="1"/>
          </p:nvPr>
        </p:nvSpPr>
        <p:spPr/>
        <p:txBody>
          <a:bodyPr/>
          <a:lstStyle/>
          <a:p>
            <a:r>
              <a:rPr lang="zh-CN" altLang="en-US" dirty="0" smtClean="0"/>
              <a:t>数据库：</a:t>
            </a:r>
            <a:r>
              <a:rPr lang="en-US" altLang="zh-CN" dirty="0" smtClean="0"/>
              <a:t>STUDENTS</a:t>
            </a:r>
          </a:p>
          <a:p>
            <a:pPr lvl="1"/>
            <a:r>
              <a:rPr lang="en-US" altLang="zh-CN" dirty="0" smtClean="0"/>
              <a:t>Student</a:t>
            </a:r>
            <a:r>
              <a:rPr lang="zh-CN" altLang="en-US" dirty="0" smtClean="0"/>
              <a:t>（</a:t>
            </a:r>
            <a:r>
              <a:rPr lang="en-US" altLang="zh-CN" dirty="0" err="1" smtClean="0"/>
              <a:t>Sno</a:t>
            </a:r>
            <a:r>
              <a:rPr lang="zh-CN" altLang="en-US" dirty="0" smtClean="0"/>
              <a:t>，</a:t>
            </a:r>
            <a:r>
              <a:rPr lang="en-US" altLang="zh-CN" dirty="0" err="1" smtClean="0"/>
              <a:t>Sname</a:t>
            </a:r>
            <a:r>
              <a:rPr lang="zh-CN" altLang="en-US" dirty="0" smtClean="0"/>
              <a:t>，</a:t>
            </a:r>
            <a:r>
              <a:rPr lang="en-US" altLang="zh-CN" dirty="0" smtClean="0"/>
              <a:t>Sex</a:t>
            </a:r>
            <a:r>
              <a:rPr lang="zh-CN" altLang="en-US" dirty="0" smtClean="0"/>
              <a:t>，</a:t>
            </a:r>
            <a:r>
              <a:rPr lang="en-US" altLang="zh-CN" dirty="0" smtClean="0"/>
              <a:t> Birthday </a:t>
            </a:r>
            <a:r>
              <a:rPr lang="zh-CN" altLang="en-US" dirty="0" smtClean="0"/>
              <a:t>，</a:t>
            </a:r>
            <a:r>
              <a:rPr lang="en-US" altLang="zh-CN" dirty="0" err="1" smtClean="0"/>
              <a:t>dept</a:t>
            </a:r>
            <a:r>
              <a:rPr lang="zh-CN" altLang="en-US" dirty="0" smtClean="0"/>
              <a:t>）</a:t>
            </a:r>
            <a:endParaRPr lang="en-US" altLang="zh-CN" dirty="0" smtClean="0"/>
          </a:p>
          <a:p>
            <a:pPr lvl="1"/>
            <a:r>
              <a:rPr lang="en-US" altLang="zh-CN" dirty="0" smtClean="0"/>
              <a:t>Course</a:t>
            </a:r>
            <a:r>
              <a:rPr lang="zh-CN" altLang="en-US" dirty="0" smtClean="0"/>
              <a:t>（</a:t>
            </a:r>
            <a:r>
              <a:rPr lang="en-US" altLang="zh-CN" dirty="0" err="1" smtClean="0"/>
              <a:t>Cno</a:t>
            </a:r>
            <a:r>
              <a:rPr lang="zh-CN" altLang="en-US" dirty="0" smtClean="0"/>
              <a:t>，</a:t>
            </a:r>
            <a:r>
              <a:rPr lang="en-US" altLang="zh-CN" dirty="0" err="1" smtClean="0"/>
              <a:t>Cname</a:t>
            </a:r>
            <a:r>
              <a:rPr lang="zh-CN" altLang="en-US" dirty="0" smtClean="0"/>
              <a:t>，</a:t>
            </a:r>
            <a:r>
              <a:rPr lang="en-US" altLang="zh-CN" dirty="0" smtClean="0"/>
              <a:t>Credit</a:t>
            </a:r>
            <a:r>
              <a:rPr lang="zh-CN" altLang="en-US" dirty="0" smtClean="0"/>
              <a:t> ，</a:t>
            </a:r>
            <a:r>
              <a:rPr lang="en-US" altLang="zh-CN" dirty="0" smtClean="0"/>
              <a:t>Semester </a:t>
            </a:r>
            <a:r>
              <a:rPr lang="zh-CN" altLang="en-US" dirty="0" smtClean="0"/>
              <a:t>）</a:t>
            </a:r>
            <a:endParaRPr lang="en-US" altLang="zh-CN" dirty="0" smtClean="0"/>
          </a:p>
          <a:p>
            <a:pPr lvl="1"/>
            <a:r>
              <a:rPr lang="en-US" altLang="zh-CN" dirty="0" smtClean="0"/>
              <a:t>SC</a:t>
            </a:r>
            <a:r>
              <a:rPr lang="zh-CN" altLang="en-US" dirty="0" smtClean="0"/>
              <a:t>（</a:t>
            </a:r>
            <a:r>
              <a:rPr lang="en-US" altLang="zh-CN" dirty="0" err="1" smtClean="0"/>
              <a:t>Sno</a:t>
            </a:r>
            <a:r>
              <a:rPr lang="zh-CN" altLang="en-US" dirty="0" smtClean="0"/>
              <a:t>，</a:t>
            </a:r>
            <a:r>
              <a:rPr lang="en-US" altLang="zh-CN" dirty="0" err="1" smtClean="0"/>
              <a:t>Cno</a:t>
            </a:r>
            <a:r>
              <a:rPr lang="zh-CN" altLang="en-US" dirty="0" smtClean="0"/>
              <a:t>，</a:t>
            </a:r>
            <a:r>
              <a:rPr lang="en-US" altLang="zh-CN" dirty="0" smtClean="0"/>
              <a:t>Grade</a:t>
            </a:r>
            <a:r>
              <a:rPr lang="zh-CN" altLang="en-US" dirty="0" smtClean="0"/>
              <a:t>）</a:t>
            </a:r>
            <a:endParaRPr lang="en-US" altLang="zh-CN" dirty="0" smtClean="0"/>
          </a:p>
          <a:p>
            <a:r>
              <a:rPr lang="zh-CN" altLang="en-US" dirty="0" smtClean="0"/>
              <a:t>例</a:t>
            </a:r>
            <a:r>
              <a:rPr lang="en-US" altLang="zh-CN" dirty="0" smtClean="0"/>
              <a:t>6-2 </a:t>
            </a:r>
            <a:r>
              <a:rPr lang="zh-CN" altLang="en-US" dirty="0" smtClean="0"/>
              <a:t>查询“信息管理系”选修了“计算机文化学”课程的学生的成绩，要求列出学生姓名、课程名和成绩。</a:t>
            </a:r>
            <a:endParaRPr lang="en-US" altLang="zh-CN" dirty="0" smtClean="0"/>
          </a:p>
          <a:p>
            <a:endParaRPr lang="zh-CN" altLang="en-US" dirty="0" smtClean="0"/>
          </a:p>
          <a:p>
            <a:pPr lvl="1"/>
            <a:endParaRPr lang="zh-CN" altLang="en-US" dirty="0"/>
          </a:p>
        </p:txBody>
      </p:sp>
      <p:grpSp>
        <p:nvGrpSpPr>
          <p:cNvPr id="8" name="Group 13"/>
          <p:cNvGrpSpPr>
            <a:grpSpLocks/>
          </p:cNvGrpSpPr>
          <p:nvPr/>
        </p:nvGrpSpPr>
        <p:grpSpPr bwMode="auto">
          <a:xfrm>
            <a:off x="890865" y="4680163"/>
            <a:ext cx="10411982" cy="1474114"/>
            <a:chOff x="-195" y="1375"/>
            <a:chExt cx="5380" cy="851"/>
          </a:xfrm>
        </p:grpSpPr>
        <p:sp>
          <p:nvSpPr>
            <p:cNvPr id="9" name="Rectangle 14"/>
            <p:cNvSpPr>
              <a:spLocks noChangeArrowheads="1"/>
            </p:cNvSpPr>
            <p:nvPr/>
          </p:nvSpPr>
          <p:spPr bwMode="auto">
            <a:xfrm>
              <a:off x="733" y="1375"/>
              <a:ext cx="4395" cy="187"/>
            </a:xfrm>
            <a:prstGeom prst="rect">
              <a:avLst/>
            </a:prstGeom>
            <a:gradFill rotWithShape="1">
              <a:gsLst>
                <a:gs pos="0">
                  <a:schemeClr val="bg1"/>
                </a:gs>
                <a:gs pos="100000">
                  <a:schemeClr val="folHlink"/>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0" name="Rectangle 15"/>
            <p:cNvSpPr>
              <a:spLocks noChangeArrowheads="1"/>
            </p:cNvSpPr>
            <p:nvPr/>
          </p:nvSpPr>
          <p:spPr bwMode="auto">
            <a:xfrm>
              <a:off x="-195" y="1392"/>
              <a:ext cx="5380" cy="834"/>
            </a:xfrm>
            <a:prstGeom prst="rect">
              <a:avLst/>
            </a:prstGeom>
            <a:solidFill>
              <a:schemeClr val="bg1"/>
            </a:solidFill>
            <a:ln w="12700">
              <a:solidFill>
                <a:schemeClr val="tx1"/>
              </a:solidFill>
              <a:miter lim="800000"/>
              <a:headEnd/>
              <a:tailEnd/>
            </a:ln>
            <a:effectLst>
              <a:outerShdw dist="107763" dir="2700000" algn="ctr" rotWithShape="0">
                <a:srgbClr val="0099CC">
                  <a:alpha val="50000"/>
                </a:srgbClr>
              </a:outerShdw>
            </a:effectLst>
          </p:spPr>
          <p:txBody>
            <a:bodyPr wrap="square" lIns="90488" tIns="44450" rIns="90488" bIns="44450">
              <a:spAutoFit/>
            </a:bodyPr>
            <a:lstStyle/>
            <a:p>
              <a:pPr eaLnBrk="1" hangingPunct="1">
                <a:defRPr/>
              </a:pPr>
              <a:endParaRPr lang="zh-CN" altLang="en-US" sz="800" b="1" dirty="0">
                <a:latin typeface="Arial" charset="0"/>
                <a:ea typeface="宋体" charset="-122"/>
              </a:endParaRPr>
            </a:p>
            <a:p>
              <a:pPr eaLnBrk="1" hangingPunct="1">
                <a:defRPr/>
              </a:pPr>
              <a:r>
                <a:rPr lang="en-US" altLang="zh-CN" sz="2000" b="1" dirty="0">
                  <a:latin typeface="Arial" charset="0"/>
                  <a:ea typeface="宋体" charset="-122"/>
                </a:rPr>
                <a:t>--</a:t>
              </a:r>
              <a:r>
                <a:rPr lang="zh-CN" altLang="en-US" sz="2000" b="1" dirty="0">
                  <a:latin typeface="Arial" charset="0"/>
                  <a:ea typeface="宋体" charset="-122"/>
                </a:rPr>
                <a:t>基于内连接</a:t>
              </a:r>
              <a:endParaRPr lang="en-US" altLang="zh-CN" sz="2000" b="1" dirty="0">
                <a:latin typeface="Arial" charset="0"/>
                <a:ea typeface="宋体" charset="-122"/>
              </a:endParaRPr>
            </a:p>
            <a:p>
              <a:pPr eaLnBrk="1" hangingPunct="1">
                <a:defRPr/>
              </a:pPr>
              <a:r>
                <a:rPr lang="en-US" altLang="zh-CN" sz="2000" b="1" dirty="0">
                  <a:latin typeface="Arial" pitchFamily="34" charset="0"/>
                  <a:cs typeface="Arial" pitchFamily="34" charset="0"/>
                </a:rPr>
                <a:t>SELECT </a:t>
              </a:r>
              <a:r>
                <a:rPr lang="en-US" altLang="zh-CN" sz="2000" b="1" dirty="0" err="1">
                  <a:latin typeface="Arial" pitchFamily="34" charset="0"/>
                  <a:cs typeface="Arial" pitchFamily="34" charset="0"/>
                </a:rPr>
                <a:t>Sname,Cname,Grade</a:t>
              </a:r>
              <a:r>
                <a:rPr lang="en-US" altLang="zh-CN" sz="2000" b="1" dirty="0">
                  <a:latin typeface="Arial" pitchFamily="34" charset="0"/>
                  <a:cs typeface="Arial" pitchFamily="34" charset="0"/>
                </a:rPr>
                <a:t> </a:t>
              </a:r>
            </a:p>
            <a:p>
              <a:pPr eaLnBrk="1" hangingPunct="1">
                <a:defRPr/>
              </a:pPr>
              <a:r>
                <a:rPr lang="en-US" altLang="zh-CN" sz="2000" b="1" dirty="0">
                  <a:latin typeface="Arial" pitchFamily="34" charset="0"/>
                  <a:cs typeface="Arial" pitchFamily="34" charset="0"/>
                </a:rPr>
                <a:t>FROM </a:t>
              </a:r>
              <a:r>
                <a:rPr lang="en-US" altLang="zh-CN" sz="2000" b="1" dirty="0">
                  <a:solidFill>
                    <a:schemeClr val="tx2"/>
                  </a:solidFill>
                  <a:latin typeface="Arial" pitchFamily="34" charset="0"/>
                  <a:cs typeface="Arial" pitchFamily="34" charset="0"/>
                </a:rPr>
                <a:t>Student S</a:t>
              </a:r>
              <a:r>
                <a:rPr lang="en-US" altLang="zh-CN" sz="2000" b="1" dirty="0">
                  <a:latin typeface="Arial" pitchFamily="34" charset="0"/>
                  <a:cs typeface="Arial" pitchFamily="34" charset="0"/>
                </a:rPr>
                <a:t> JOIN </a:t>
              </a:r>
              <a:r>
                <a:rPr lang="en-US" altLang="zh-CN" sz="2000" b="1" dirty="0">
                  <a:solidFill>
                    <a:schemeClr val="tx2"/>
                  </a:solidFill>
                  <a:latin typeface="Arial" pitchFamily="34" charset="0"/>
                  <a:cs typeface="Arial" pitchFamily="34" charset="0"/>
                </a:rPr>
                <a:t>SC</a:t>
              </a:r>
              <a:r>
                <a:rPr lang="en-US" altLang="zh-CN" sz="2000" b="1" dirty="0">
                  <a:latin typeface="Arial" pitchFamily="34" charset="0"/>
                  <a:cs typeface="Arial" pitchFamily="34" charset="0"/>
                </a:rPr>
                <a:t> ON</a:t>
              </a:r>
              <a:r>
                <a:rPr lang="en-US" altLang="zh-CN" sz="2000" b="1" dirty="0">
                  <a:solidFill>
                    <a:srgbClr val="FF0000"/>
                  </a:solidFill>
                  <a:latin typeface="Arial" pitchFamily="34" charset="0"/>
                  <a:cs typeface="Arial" pitchFamily="34" charset="0"/>
                </a:rPr>
                <a:t> </a:t>
              </a:r>
              <a:r>
                <a:rPr lang="en-US" altLang="zh-CN" sz="2000" b="1" dirty="0" err="1">
                  <a:solidFill>
                    <a:srgbClr val="FF0000"/>
                  </a:solidFill>
                  <a:latin typeface="Arial" pitchFamily="34" charset="0"/>
                  <a:cs typeface="Arial" pitchFamily="34" charset="0"/>
                </a:rPr>
                <a:t>S.Sno</a:t>
              </a:r>
              <a:r>
                <a:rPr lang="en-US" altLang="zh-CN" sz="2000" b="1" dirty="0">
                  <a:solidFill>
                    <a:srgbClr val="FF0000"/>
                  </a:solidFill>
                  <a:latin typeface="Arial" pitchFamily="34" charset="0"/>
                  <a:cs typeface="Arial" pitchFamily="34" charset="0"/>
                </a:rPr>
                <a:t> = </a:t>
              </a:r>
              <a:r>
                <a:rPr lang="en-US" altLang="zh-CN" sz="2000" b="1" dirty="0" err="1" smtClean="0">
                  <a:solidFill>
                    <a:srgbClr val="FF0000"/>
                  </a:solidFill>
                  <a:latin typeface="Arial" pitchFamily="34" charset="0"/>
                  <a:cs typeface="Arial" pitchFamily="34" charset="0"/>
                </a:rPr>
                <a:t>SC.Sno</a:t>
              </a:r>
              <a:r>
                <a:rPr lang="en-US" altLang="zh-CN" sz="2000" b="1" dirty="0" smtClean="0">
                  <a:solidFill>
                    <a:srgbClr val="FF0000"/>
                  </a:solidFill>
                  <a:latin typeface="Arial" pitchFamily="34" charset="0"/>
                  <a:cs typeface="Arial" pitchFamily="34" charset="0"/>
                </a:rPr>
                <a:t> </a:t>
              </a:r>
              <a:r>
                <a:rPr lang="en-US" altLang="zh-CN" sz="2000" b="1" dirty="0" smtClean="0">
                  <a:latin typeface="Arial" pitchFamily="34" charset="0"/>
                  <a:cs typeface="Arial" pitchFamily="34" charset="0"/>
                </a:rPr>
                <a:t>JOIN </a:t>
              </a:r>
              <a:r>
                <a:rPr lang="en-US" altLang="zh-CN" sz="2000" b="1" dirty="0">
                  <a:solidFill>
                    <a:schemeClr val="tx2"/>
                  </a:solidFill>
                  <a:latin typeface="Arial" pitchFamily="34" charset="0"/>
                  <a:cs typeface="Arial" pitchFamily="34" charset="0"/>
                </a:rPr>
                <a:t>Course C</a:t>
              </a:r>
              <a:r>
                <a:rPr lang="en-US" altLang="zh-CN" sz="2000" b="1" dirty="0">
                  <a:latin typeface="Arial" pitchFamily="34" charset="0"/>
                  <a:cs typeface="Arial" pitchFamily="34" charset="0"/>
                </a:rPr>
                <a:t> ON</a:t>
              </a:r>
              <a:r>
                <a:rPr lang="en-US" altLang="zh-CN" sz="2000" b="1" dirty="0">
                  <a:solidFill>
                    <a:srgbClr val="FF0000"/>
                  </a:solidFill>
                  <a:latin typeface="Arial" pitchFamily="34" charset="0"/>
                  <a:cs typeface="Arial" pitchFamily="34" charset="0"/>
                </a:rPr>
                <a:t> </a:t>
              </a:r>
              <a:r>
                <a:rPr lang="en-US" altLang="zh-CN" sz="2000" b="1" dirty="0" err="1">
                  <a:solidFill>
                    <a:srgbClr val="FF0000"/>
                  </a:solidFill>
                  <a:latin typeface="Arial" pitchFamily="34" charset="0"/>
                  <a:cs typeface="Arial" pitchFamily="34" charset="0"/>
                </a:rPr>
                <a:t>C.Cno</a:t>
              </a:r>
              <a:r>
                <a:rPr lang="en-US" altLang="zh-CN" sz="2000" b="1" dirty="0">
                  <a:solidFill>
                    <a:srgbClr val="FF0000"/>
                  </a:solidFill>
                  <a:latin typeface="Arial" pitchFamily="34" charset="0"/>
                  <a:cs typeface="Arial" pitchFamily="34" charset="0"/>
                </a:rPr>
                <a:t> = </a:t>
              </a:r>
              <a:r>
                <a:rPr lang="en-US" altLang="zh-CN" sz="2000" b="1" dirty="0" err="1">
                  <a:solidFill>
                    <a:srgbClr val="FF0000"/>
                  </a:solidFill>
                  <a:latin typeface="Arial" pitchFamily="34" charset="0"/>
                  <a:cs typeface="Arial" pitchFamily="34" charset="0"/>
                </a:rPr>
                <a:t>SC.Cno</a:t>
              </a:r>
              <a:endParaRPr lang="en-US" altLang="zh-CN" sz="2000" b="1" dirty="0">
                <a:solidFill>
                  <a:srgbClr val="FF0000"/>
                </a:solidFill>
                <a:latin typeface="Arial" pitchFamily="34" charset="0"/>
                <a:cs typeface="Arial" pitchFamily="34" charset="0"/>
              </a:endParaRPr>
            </a:p>
            <a:p>
              <a:pPr eaLnBrk="1" hangingPunct="1">
                <a:defRPr/>
              </a:pPr>
              <a:r>
                <a:rPr lang="en-US" altLang="zh-CN" sz="2000" b="1" dirty="0">
                  <a:latin typeface="Arial" pitchFamily="34" charset="0"/>
                  <a:cs typeface="Arial" pitchFamily="34" charset="0"/>
                </a:rPr>
                <a:t>WHERE </a:t>
              </a:r>
              <a:r>
                <a:rPr lang="en-US" altLang="zh-CN" sz="2000" b="1" dirty="0">
                  <a:solidFill>
                    <a:srgbClr val="006600"/>
                  </a:solidFill>
                  <a:latin typeface="Arial" pitchFamily="34" charset="0"/>
                  <a:cs typeface="Arial" pitchFamily="34" charset="0"/>
                </a:rPr>
                <a:t>dept = '</a:t>
              </a:r>
              <a:r>
                <a:rPr lang="zh-CN" altLang="en-US" sz="2000" b="1" dirty="0">
                  <a:solidFill>
                    <a:srgbClr val="006600"/>
                  </a:solidFill>
                  <a:latin typeface="Arial" pitchFamily="34" charset="0"/>
                  <a:cs typeface="Arial" pitchFamily="34" charset="0"/>
                </a:rPr>
                <a:t>信息管理系</a:t>
              </a:r>
              <a:r>
                <a:rPr lang="en-US" altLang="zh-CN" sz="2000" b="1" dirty="0">
                  <a:solidFill>
                    <a:srgbClr val="006600"/>
                  </a:solidFill>
                  <a:latin typeface="Arial" pitchFamily="34" charset="0"/>
                  <a:cs typeface="Arial" pitchFamily="34" charset="0"/>
                </a:rPr>
                <a:t>'</a:t>
              </a:r>
              <a:r>
                <a:rPr lang="en-US" altLang="zh-CN" sz="2000" b="1" dirty="0">
                  <a:latin typeface="Arial" pitchFamily="34" charset="0"/>
                  <a:cs typeface="Arial" pitchFamily="34" charset="0"/>
                </a:rPr>
                <a:t>  AND </a:t>
              </a:r>
              <a:r>
                <a:rPr lang="en-US" altLang="zh-CN" sz="2000" b="1" dirty="0" err="1">
                  <a:solidFill>
                    <a:srgbClr val="006600"/>
                  </a:solidFill>
                  <a:latin typeface="Arial" pitchFamily="34" charset="0"/>
                  <a:cs typeface="Arial" pitchFamily="34" charset="0"/>
                </a:rPr>
                <a:t>Cname</a:t>
              </a:r>
              <a:r>
                <a:rPr lang="en-US" altLang="zh-CN" sz="2000" b="1" dirty="0">
                  <a:solidFill>
                    <a:srgbClr val="006600"/>
                  </a:solidFill>
                  <a:latin typeface="Arial" pitchFamily="34" charset="0"/>
                  <a:cs typeface="Arial" pitchFamily="34" charset="0"/>
                </a:rPr>
                <a:t> = '</a:t>
              </a:r>
              <a:r>
                <a:rPr lang="zh-CN" altLang="en-US" sz="2000" b="1" dirty="0">
                  <a:solidFill>
                    <a:srgbClr val="006600"/>
                  </a:solidFill>
                  <a:latin typeface="Arial" pitchFamily="34" charset="0"/>
                  <a:cs typeface="Arial" pitchFamily="34" charset="0"/>
                </a:rPr>
                <a:t>计算机文化学</a:t>
              </a:r>
              <a:r>
                <a:rPr lang="en-US" altLang="zh-CN" sz="2000" b="1" dirty="0">
                  <a:solidFill>
                    <a:srgbClr val="006600"/>
                  </a:solidFill>
                  <a:latin typeface="Arial" pitchFamily="34" charset="0"/>
                  <a:cs typeface="Arial" pitchFamily="34" charset="0"/>
                </a:rPr>
                <a:t>'</a:t>
              </a:r>
              <a:r>
                <a:rPr lang="en-US" altLang="zh-CN" sz="2000" b="1" dirty="0">
                  <a:solidFill>
                    <a:srgbClr val="FF0000"/>
                  </a:solidFill>
                  <a:latin typeface="Arial" pitchFamily="34" charset="0"/>
                  <a:cs typeface="Arial" pitchFamily="34" charset="0"/>
                </a:rPr>
                <a:t> </a:t>
              </a:r>
            </a:p>
          </p:txBody>
        </p:sp>
      </p:grpSp>
      <p:sp>
        <p:nvSpPr>
          <p:cNvPr id="12" name="灯片编号占位符 11"/>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3470443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wipe(left)">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练习</a:t>
            </a:r>
            <a:r>
              <a:rPr lang="en-US" altLang="zh-CN" smtClean="0"/>
              <a:t>-3</a:t>
            </a:r>
            <a:endParaRPr lang="zh-CN" altLang="en-US" dirty="0"/>
          </a:p>
        </p:txBody>
      </p:sp>
      <p:sp>
        <p:nvSpPr>
          <p:cNvPr id="3" name="内容占位符 2"/>
          <p:cNvSpPr>
            <a:spLocks noGrp="1"/>
          </p:cNvSpPr>
          <p:nvPr>
            <p:ph idx="1"/>
          </p:nvPr>
        </p:nvSpPr>
        <p:spPr/>
        <p:txBody>
          <a:bodyPr/>
          <a:lstStyle/>
          <a:p>
            <a:r>
              <a:rPr lang="zh-CN" altLang="en-US" dirty="0" smtClean="0"/>
              <a:t>数据库：</a:t>
            </a:r>
            <a:r>
              <a:rPr lang="en-US" altLang="zh-CN" dirty="0" smtClean="0"/>
              <a:t>STUDENTS</a:t>
            </a:r>
          </a:p>
          <a:p>
            <a:pPr lvl="1"/>
            <a:r>
              <a:rPr lang="en-US" altLang="zh-CN" dirty="0" smtClean="0"/>
              <a:t>Student</a:t>
            </a:r>
            <a:r>
              <a:rPr lang="zh-CN" altLang="en-US" dirty="0" smtClean="0"/>
              <a:t>（</a:t>
            </a:r>
            <a:r>
              <a:rPr lang="en-US" altLang="zh-CN" dirty="0" err="1" smtClean="0"/>
              <a:t>Sno</a:t>
            </a:r>
            <a:r>
              <a:rPr lang="zh-CN" altLang="en-US" dirty="0" smtClean="0"/>
              <a:t>，</a:t>
            </a:r>
            <a:r>
              <a:rPr lang="en-US" altLang="zh-CN" dirty="0" err="1" smtClean="0"/>
              <a:t>Sname</a:t>
            </a:r>
            <a:r>
              <a:rPr lang="zh-CN" altLang="en-US" dirty="0" smtClean="0"/>
              <a:t>，</a:t>
            </a:r>
            <a:r>
              <a:rPr lang="en-US" altLang="zh-CN" dirty="0" smtClean="0"/>
              <a:t>Sex</a:t>
            </a:r>
            <a:r>
              <a:rPr lang="zh-CN" altLang="en-US" dirty="0" smtClean="0"/>
              <a:t>，</a:t>
            </a:r>
            <a:r>
              <a:rPr lang="en-US" altLang="zh-CN" dirty="0" smtClean="0"/>
              <a:t> Birthday </a:t>
            </a:r>
            <a:r>
              <a:rPr lang="zh-CN" altLang="en-US" dirty="0" smtClean="0"/>
              <a:t>，</a:t>
            </a:r>
            <a:r>
              <a:rPr lang="en-US" altLang="zh-CN" dirty="0" err="1" smtClean="0"/>
              <a:t>dept</a:t>
            </a:r>
            <a:r>
              <a:rPr lang="zh-CN" altLang="en-US" dirty="0" smtClean="0"/>
              <a:t>）</a:t>
            </a:r>
            <a:endParaRPr lang="en-US" altLang="zh-CN" dirty="0" smtClean="0"/>
          </a:p>
          <a:p>
            <a:pPr lvl="1"/>
            <a:r>
              <a:rPr lang="en-US" altLang="zh-CN" dirty="0" smtClean="0"/>
              <a:t>Course</a:t>
            </a:r>
            <a:r>
              <a:rPr lang="zh-CN" altLang="en-US" dirty="0" smtClean="0"/>
              <a:t>（</a:t>
            </a:r>
            <a:r>
              <a:rPr lang="en-US" altLang="zh-CN" dirty="0" err="1" smtClean="0"/>
              <a:t>Cno</a:t>
            </a:r>
            <a:r>
              <a:rPr lang="zh-CN" altLang="en-US" dirty="0" smtClean="0"/>
              <a:t>，</a:t>
            </a:r>
            <a:r>
              <a:rPr lang="en-US" altLang="zh-CN" dirty="0" err="1" smtClean="0"/>
              <a:t>Cname</a:t>
            </a:r>
            <a:r>
              <a:rPr lang="zh-CN" altLang="en-US" dirty="0" smtClean="0"/>
              <a:t>，</a:t>
            </a:r>
            <a:r>
              <a:rPr lang="en-US" altLang="zh-CN" dirty="0" smtClean="0"/>
              <a:t>Credit</a:t>
            </a:r>
            <a:r>
              <a:rPr lang="zh-CN" altLang="en-US" dirty="0" smtClean="0"/>
              <a:t> ，</a:t>
            </a:r>
            <a:r>
              <a:rPr lang="en-US" altLang="zh-CN" dirty="0" smtClean="0"/>
              <a:t>Semester </a:t>
            </a:r>
            <a:r>
              <a:rPr lang="zh-CN" altLang="en-US" dirty="0" smtClean="0"/>
              <a:t>）</a:t>
            </a:r>
            <a:endParaRPr lang="en-US" altLang="zh-CN" dirty="0" smtClean="0"/>
          </a:p>
          <a:p>
            <a:pPr lvl="1"/>
            <a:r>
              <a:rPr lang="en-US" altLang="zh-CN" dirty="0" smtClean="0"/>
              <a:t>SC</a:t>
            </a:r>
            <a:r>
              <a:rPr lang="zh-CN" altLang="en-US" dirty="0" smtClean="0"/>
              <a:t>（</a:t>
            </a:r>
            <a:r>
              <a:rPr lang="en-US" altLang="zh-CN" dirty="0" err="1" smtClean="0"/>
              <a:t>Sno</a:t>
            </a:r>
            <a:r>
              <a:rPr lang="zh-CN" altLang="en-US" dirty="0" smtClean="0"/>
              <a:t>，</a:t>
            </a:r>
            <a:r>
              <a:rPr lang="en-US" altLang="zh-CN" dirty="0" err="1" smtClean="0"/>
              <a:t>Cno</a:t>
            </a:r>
            <a:r>
              <a:rPr lang="zh-CN" altLang="en-US" dirty="0" smtClean="0"/>
              <a:t>，</a:t>
            </a:r>
            <a:r>
              <a:rPr lang="en-US" altLang="zh-CN" dirty="0" smtClean="0"/>
              <a:t>Grade</a:t>
            </a:r>
            <a:r>
              <a:rPr lang="zh-CN" altLang="en-US" dirty="0" smtClean="0"/>
              <a:t>）</a:t>
            </a:r>
            <a:endParaRPr lang="en-US" altLang="zh-CN" dirty="0" smtClean="0"/>
          </a:p>
          <a:p>
            <a:r>
              <a:rPr lang="zh-CN" altLang="en-US" dirty="0" smtClean="0"/>
              <a:t>对于连接后的查询结果是否可以进行分组统计？</a:t>
            </a:r>
            <a:endParaRPr lang="en-US" altLang="zh-CN" dirty="0" smtClean="0"/>
          </a:p>
          <a:p>
            <a:pPr lvl="1"/>
            <a:r>
              <a:rPr lang="zh-CN" altLang="en-US" dirty="0"/>
              <a:t>例</a:t>
            </a:r>
            <a:r>
              <a:rPr lang="en-US" altLang="zh-CN" dirty="0" smtClean="0"/>
              <a:t>6-3 </a:t>
            </a:r>
            <a:r>
              <a:rPr lang="zh-CN" altLang="en-US" dirty="0" smtClean="0"/>
              <a:t>统计每个系学生考试的平均成绩。</a:t>
            </a:r>
            <a:endParaRPr lang="en-US" altLang="zh-CN" dirty="0" smtClean="0"/>
          </a:p>
          <a:p>
            <a:pPr lvl="1"/>
            <a:endParaRPr lang="en-US" altLang="zh-CN" dirty="0"/>
          </a:p>
          <a:p>
            <a:pPr marL="324000" lvl="1" indent="0">
              <a:buNone/>
            </a:pPr>
            <a:endParaRPr lang="zh-CN" altLang="en-US" dirty="0"/>
          </a:p>
        </p:txBody>
      </p:sp>
      <p:pic>
        <p:nvPicPr>
          <p:cNvPr id="12" name="Picture 10" descr="C:\Documents and Settings\Administrator\Local Settings\Temporary Internet Files\Content.IE5\G9Q3G5QN\MC90043380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60789" y="3710091"/>
            <a:ext cx="621220" cy="621220"/>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3"/>
          <p:cNvGrpSpPr>
            <a:grpSpLocks/>
          </p:cNvGrpSpPr>
          <p:nvPr/>
        </p:nvGrpSpPr>
        <p:grpSpPr bwMode="auto">
          <a:xfrm>
            <a:off x="2174748" y="4777736"/>
            <a:ext cx="7186041" cy="1229872"/>
            <a:chOff x="612" y="1375"/>
            <a:chExt cx="4626" cy="710"/>
          </a:xfrm>
        </p:grpSpPr>
        <p:sp>
          <p:nvSpPr>
            <p:cNvPr id="14" name="Rectangle 14"/>
            <p:cNvSpPr>
              <a:spLocks noChangeArrowheads="1"/>
            </p:cNvSpPr>
            <p:nvPr/>
          </p:nvSpPr>
          <p:spPr bwMode="auto">
            <a:xfrm>
              <a:off x="733" y="1375"/>
              <a:ext cx="4395" cy="187"/>
            </a:xfrm>
            <a:prstGeom prst="rect">
              <a:avLst/>
            </a:prstGeom>
            <a:gradFill rotWithShape="1">
              <a:gsLst>
                <a:gs pos="0">
                  <a:schemeClr val="bg1"/>
                </a:gs>
                <a:gs pos="100000">
                  <a:schemeClr val="folHlink"/>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5" name="Rectangle 15"/>
            <p:cNvSpPr>
              <a:spLocks noChangeArrowheads="1"/>
            </p:cNvSpPr>
            <p:nvPr/>
          </p:nvSpPr>
          <p:spPr bwMode="auto">
            <a:xfrm>
              <a:off x="612" y="1429"/>
              <a:ext cx="4626" cy="656"/>
            </a:xfrm>
            <a:prstGeom prst="rect">
              <a:avLst/>
            </a:prstGeom>
            <a:solidFill>
              <a:schemeClr val="bg1"/>
            </a:solidFill>
            <a:ln w="12700">
              <a:solidFill>
                <a:schemeClr val="tx1"/>
              </a:solidFill>
              <a:miter lim="800000"/>
              <a:headEnd/>
              <a:tailEnd/>
            </a:ln>
            <a:effectLst>
              <a:outerShdw dist="107763" dir="2700000" algn="ctr" rotWithShape="0">
                <a:srgbClr val="0099CC">
                  <a:alpha val="50000"/>
                </a:srgbClr>
              </a:outerShdw>
            </a:effectLst>
          </p:spPr>
          <p:txBody>
            <a:bodyPr lIns="90488" tIns="44450" rIns="90488" bIns="44450">
              <a:spAutoFit/>
            </a:bodyPr>
            <a:lstStyle/>
            <a:p>
              <a:pPr eaLnBrk="1" hangingPunct="1">
                <a:defRPr/>
              </a:pPr>
              <a:endParaRPr lang="zh-CN" altLang="en-US" sz="800" b="1" dirty="0">
                <a:latin typeface="Arial" charset="0"/>
                <a:ea typeface="宋体" charset="-122"/>
              </a:endParaRPr>
            </a:p>
            <a:p>
              <a:pPr eaLnBrk="1" hangingPunct="1">
                <a:defRPr/>
              </a:pPr>
              <a:r>
                <a:rPr lang="en-US" altLang="zh-CN" sz="2000" b="1" dirty="0">
                  <a:latin typeface="Arial" pitchFamily="34" charset="0"/>
                  <a:cs typeface="Arial" pitchFamily="34" charset="0"/>
                </a:rPr>
                <a:t>SELECT dept, </a:t>
              </a:r>
              <a:r>
                <a:rPr lang="en-US" altLang="zh-CN" sz="2000" b="1" dirty="0">
                  <a:solidFill>
                    <a:srgbClr val="FF0000"/>
                  </a:solidFill>
                  <a:latin typeface="Arial" pitchFamily="34" charset="0"/>
                  <a:cs typeface="Arial" pitchFamily="34" charset="0"/>
                </a:rPr>
                <a:t>AVG(Grade) as AverageGrade</a:t>
              </a:r>
            </a:p>
            <a:p>
              <a:pPr eaLnBrk="1" hangingPunct="1">
                <a:defRPr/>
              </a:pPr>
              <a:r>
                <a:rPr lang="en-US" altLang="zh-CN" sz="2000" b="1" dirty="0">
                  <a:latin typeface="Arial" pitchFamily="34" charset="0"/>
                  <a:cs typeface="Arial" pitchFamily="34" charset="0"/>
                </a:rPr>
                <a:t>FROM </a:t>
              </a:r>
              <a:r>
                <a:rPr lang="en-US" altLang="zh-CN" sz="2000" b="1" dirty="0">
                  <a:solidFill>
                    <a:schemeClr val="tx2"/>
                  </a:solidFill>
                  <a:latin typeface="Arial" pitchFamily="34" charset="0"/>
                  <a:cs typeface="Arial" pitchFamily="34" charset="0"/>
                </a:rPr>
                <a:t>Student S</a:t>
              </a:r>
              <a:r>
                <a:rPr lang="en-US" altLang="zh-CN" sz="2000" b="1" dirty="0">
                  <a:latin typeface="Arial" pitchFamily="34" charset="0"/>
                  <a:cs typeface="Arial" pitchFamily="34" charset="0"/>
                </a:rPr>
                <a:t> JOIN </a:t>
              </a:r>
              <a:r>
                <a:rPr lang="en-US" altLang="zh-CN" sz="2000" b="1" dirty="0">
                  <a:solidFill>
                    <a:schemeClr val="tx2"/>
                  </a:solidFill>
                  <a:latin typeface="Arial" pitchFamily="34" charset="0"/>
                  <a:cs typeface="Arial" pitchFamily="34" charset="0"/>
                </a:rPr>
                <a:t>SC</a:t>
              </a:r>
              <a:r>
                <a:rPr lang="en-US" altLang="zh-CN" sz="2000" b="1" dirty="0">
                  <a:latin typeface="Arial" pitchFamily="34" charset="0"/>
                  <a:cs typeface="Arial" pitchFamily="34" charset="0"/>
                </a:rPr>
                <a:t> ON</a:t>
              </a:r>
              <a:r>
                <a:rPr lang="en-US" altLang="zh-CN" sz="2000" b="1" dirty="0">
                  <a:solidFill>
                    <a:srgbClr val="FF0000"/>
                  </a:solidFill>
                  <a:latin typeface="Arial" pitchFamily="34" charset="0"/>
                  <a:cs typeface="Arial" pitchFamily="34" charset="0"/>
                </a:rPr>
                <a:t> </a:t>
              </a:r>
              <a:r>
                <a:rPr lang="en-US" altLang="zh-CN" sz="2000" b="1" dirty="0" err="1">
                  <a:latin typeface="Arial" pitchFamily="34" charset="0"/>
                  <a:cs typeface="Arial" pitchFamily="34" charset="0"/>
                </a:rPr>
                <a:t>S.Sno</a:t>
              </a:r>
              <a:r>
                <a:rPr lang="en-US" altLang="zh-CN" sz="2000" b="1" dirty="0">
                  <a:latin typeface="Arial" pitchFamily="34" charset="0"/>
                  <a:cs typeface="Arial" pitchFamily="34" charset="0"/>
                </a:rPr>
                <a:t> = </a:t>
              </a:r>
              <a:r>
                <a:rPr lang="en-US" altLang="zh-CN" sz="2000" b="1" dirty="0" err="1">
                  <a:latin typeface="Arial" pitchFamily="34" charset="0"/>
                  <a:cs typeface="Arial" pitchFamily="34" charset="0"/>
                </a:rPr>
                <a:t>SC.Sno</a:t>
              </a:r>
              <a:endParaRPr lang="en-US" altLang="zh-CN" sz="2000" b="1" dirty="0">
                <a:latin typeface="Arial" pitchFamily="34" charset="0"/>
                <a:cs typeface="Arial" pitchFamily="34" charset="0"/>
              </a:endParaRPr>
            </a:p>
            <a:p>
              <a:pPr eaLnBrk="1" hangingPunct="1">
                <a:defRPr/>
              </a:pPr>
              <a:r>
                <a:rPr lang="en-US" altLang="zh-CN" sz="2000" b="1" dirty="0">
                  <a:solidFill>
                    <a:srgbClr val="FF0000"/>
                  </a:solidFill>
                  <a:latin typeface="Arial" pitchFamily="34" charset="0"/>
                  <a:cs typeface="Arial" pitchFamily="34" charset="0"/>
                </a:rPr>
                <a:t>GROUP BY dept</a:t>
              </a:r>
            </a:p>
          </p:txBody>
        </p:sp>
      </p:grpSp>
      <p:sp>
        <p:nvSpPr>
          <p:cNvPr id="8" name="页脚占位符 7"/>
          <p:cNvSpPr>
            <a:spLocks noGrp="1"/>
          </p:cNvSpPr>
          <p:nvPr>
            <p:ph type="ftr" sz="quarter" idx="11"/>
          </p:nvPr>
        </p:nvSpPr>
        <p:spPr/>
        <p:txBody>
          <a:bodyPr/>
          <a:lstStyle/>
          <a:p>
            <a:r>
              <a:rPr lang="zh-CN" altLang="en-US" smtClean="0"/>
              <a:t>信息工程学院 数据库应用</a:t>
            </a:r>
            <a:endParaRPr lang="en-US" dirty="0"/>
          </a:p>
        </p:txBody>
      </p:sp>
      <p:sp>
        <p:nvSpPr>
          <p:cNvPr id="9" name="灯片编号占位符 8"/>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1441638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wipe(left)">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2000"/>
                                        <p:tgtEl>
                                          <p:spTgt spid="12"/>
                                        </p:tgtEl>
                                      </p:cBhvr>
                                    </p:animEffect>
                                    <p:anim calcmode="lin" valueType="num">
                                      <p:cBhvr>
                                        <p:cTn id="13" dur="2000" fill="hold"/>
                                        <p:tgtEl>
                                          <p:spTgt spid="12"/>
                                        </p:tgtEl>
                                        <p:attrNameLst>
                                          <p:attrName>ppt_w</p:attrName>
                                        </p:attrNameLst>
                                      </p:cBhvr>
                                      <p:tavLst>
                                        <p:tav tm="0" fmla="#ppt_w*sin(2.5*pi*$)">
                                          <p:val>
                                            <p:fltVal val="0"/>
                                          </p:val>
                                        </p:tav>
                                        <p:tav tm="100000">
                                          <p:val>
                                            <p:fltVal val="1"/>
                                          </p:val>
                                        </p:tav>
                                      </p:tavLst>
                                    </p:anim>
                                    <p:anim calcmode="lin" valueType="num">
                                      <p:cBhvr>
                                        <p:cTn id="14" dur="2000" fill="hold"/>
                                        <p:tgtEl>
                                          <p:spTgt spid="12"/>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wipe(left)">
                                      <p:cBhvr>
                                        <p:cTn id="19" dur="500"/>
                                        <p:tgtEl>
                                          <p:spTgt spid="3">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left)">
                                      <p:cBhvr>
                                        <p:cTn id="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练习</a:t>
            </a:r>
            <a:r>
              <a:rPr lang="en-US" altLang="zh-CN" smtClean="0"/>
              <a:t>-4</a:t>
            </a:r>
            <a:endParaRPr lang="zh-CN" altLang="en-US" dirty="0"/>
          </a:p>
        </p:txBody>
      </p:sp>
      <p:sp>
        <p:nvSpPr>
          <p:cNvPr id="3" name="内容占位符 2"/>
          <p:cNvSpPr>
            <a:spLocks noGrp="1"/>
          </p:cNvSpPr>
          <p:nvPr>
            <p:ph idx="1"/>
          </p:nvPr>
        </p:nvSpPr>
        <p:spPr/>
        <p:txBody>
          <a:bodyPr/>
          <a:lstStyle/>
          <a:p>
            <a:r>
              <a:rPr lang="zh-CN" altLang="en-US" dirty="0" smtClean="0"/>
              <a:t>数据库：</a:t>
            </a:r>
            <a:r>
              <a:rPr lang="en-US" altLang="zh-CN" dirty="0" smtClean="0"/>
              <a:t>STUDENTS</a:t>
            </a:r>
          </a:p>
          <a:p>
            <a:pPr lvl="1"/>
            <a:r>
              <a:rPr lang="en-US" altLang="zh-CN" dirty="0" smtClean="0"/>
              <a:t>Student</a:t>
            </a:r>
            <a:r>
              <a:rPr lang="zh-CN" altLang="en-US" dirty="0" smtClean="0"/>
              <a:t>（</a:t>
            </a:r>
            <a:r>
              <a:rPr lang="en-US" altLang="zh-CN" dirty="0" err="1" smtClean="0"/>
              <a:t>Sno</a:t>
            </a:r>
            <a:r>
              <a:rPr lang="zh-CN" altLang="en-US" dirty="0" smtClean="0"/>
              <a:t>，</a:t>
            </a:r>
            <a:r>
              <a:rPr lang="en-US" altLang="zh-CN" dirty="0" err="1" smtClean="0"/>
              <a:t>Sname</a:t>
            </a:r>
            <a:r>
              <a:rPr lang="zh-CN" altLang="en-US" dirty="0" smtClean="0"/>
              <a:t>，</a:t>
            </a:r>
            <a:r>
              <a:rPr lang="en-US" altLang="zh-CN" dirty="0" smtClean="0"/>
              <a:t>Sex</a:t>
            </a:r>
            <a:r>
              <a:rPr lang="zh-CN" altLang="en-US" dirty="0" smtClean="0"/>
              <a:t>，</a:t>
            </a:r>
            <a:r>
              <a:rPr lang="en-US" altLang="zh-CN" dirty="0" smtClean="0"/>
              <a:t> Birthday </a:t>
            </a:r>
            <a:r>
              <a:rPr lang="zh-CN" altLang="en-US" dirty="0" smtClean="0"/>
              <a:t>，</a:t>
            </a:r>
            <a:r>
              <a:rPr lang="en-US" altLang="zh-CN" dirty="0" err="1" smtClean="0"/>
              <a:t>dept</a:t>
            </a:r>
            <a:r>
              <a:rPr lang="zh-CN" altLang="en-US" dirty="0" smtClean="0"/>
              <a:t>）</a:t>
            </a:r>
            <a:endParaRPr lang="en-US" altLang="zh-CN" dirty="0" smtClean="0"/>
          </a:p>
          <a:p>
            <a:pPr lvl="1"/>
            <a:r>
              <a:rPr lang="en-US" altLang="zh-CN" dirty="0" smtClean="0"/>
              <a:t>Course</a:t>
            </a:r>
            <a:r>
              <a:rPr lang="zh-CN" altLang="en-US" dirty="0" smtClean="0"/>
              <a:t>（</a:t>
            </a:r>
            <a:r>
              <a:rPr lang="en-US" altLang="zh-CN" dirty="0" err="1" smtClean="0"/>
              <a:t>Cno</a:t>
            </a:r>
            <a:r>
              <a:rPr lang="zh-CN" altLang="en-US" dirty="0" smtClean="0"/>
              <a:t>，</a:t>
            </a:r>
            <a:r>
              <a:rPr lang="en-US" altLang="zh-CN" dirty="0" err="1" smtClean="0"/>
              <a:t>Cname</a:t>
            </a:r>
            <a:r>
              <a:rPr lang="zh-CN" altLang="en-US" dirty="0" smtClean="0"/>
              <a:t>，</a:t>
            </a:r>
            <a:r>
              <a:rPr lang="en-US" altLang="zh-CN" dirty="0" smtClean="0"/>
              <a:t>Credit</a:t>
            </a:r>
            <a:r>
              <a:rPr lang="zh-CN" altLang="en-US" dirty="0" smtClean="0"/>
              <a:t> ，</a:t>
            </a:r>
            <a:r>
              <a:rPr lang="en-US" altLang="zh-CN" dirty="0" smtClean="0"/>
              <a:t>Semester </a:t>
            </a:r>
            <a:r>
              <a:rPr lang="zh-CN" altLang="en-US" dirty="0" smtClean="0"/>
              <a:t>）</a:t>
            </a:r>
            <a:endParaRPr lang="en-US" altLang="zh-CN" dirty="0" smtClean="0"/>
          </a:p>
          <a:p>
            <a:pPr lvl="1"/>
            <a:r>
              <a:rPr lang="en-US" altLang="zh-CN" dirty="0" smtClean="0"/>
              <a:t>SC</a:t>
            </a:r>
            <a:r>
              <a:rPr lang="zh-CN" altLang="en-US" dirty="0" smtClean="0"/>
              <a:t>（</a:t>
            </a:r>
            <a:r>
              <a:rPr lang="en-US" altLang="zh-CN" dirty="0" err="1" smtClean="0"/>
              <a:t>Sno</a:t>
            </a:r>
            <a:r>
              <a:rPr lang="zh-CN" altLang="en-US" dirty="0" smtClean="0"/>
              <a:t>，</a:t>
            </a:r>
            <a:r>
              <a:rPr lang="en-US" altLang="zh-CN" dirty="0" err="1" smtClean="0"/>
              <a:t>Cno</a:t>
            </a:r>
            <a:r>
              <a:rPr lang="zh-CN" altLang="en-US" dirty="0" smtClean="0"/>
              <a:t>，</a:t>
            </a:r>
            <a:r>
              <a:rPr lang="en-US" altLang="zh-CN" dirty="0" smtClean="0"/>
              <a:t>Grade</a:t>
            </a:r>
            <a:r>
              <a:rPr lang="zh-CN" altLang="en-US" dirty="0" smtClean="0"/>
              <a:t>）</a:t>
            </a:r>
            <a:endParaRPr lang="en-US" altLang="zh-CN" dirty="0" smtClean="0"/>
          </a:p>
          <a:p>
            <a:r>
              <a:rPr lang="zh-CN" altLang="en-US" dirty="0" smtClean="0"/>
              <a:t>例</a:t>
            </a:r>
            <a:r>
              <a:rPr lang="en-US" altLang="zh-CN" dirty="0" smtClean="0"/>
              <a:t>6-4 </a:t>
            </a:r>
            <a:r>
              <a:rPr lang="zh-CN" altLang="en-US" dirty="0" smtClean="0"/>
              <a:t>统计“计算机系”学生参加的每门课程的选课人数、平均成绩、最高成绩和最低成绩。</a:t>
            </a:r>
            <a:endParaRPr lang="en-US" altLang="zh-CN" dirty="0" smtClean="0"/>
          </a:p>
          <a:p>
            <a:pPr lvl="1"/>
            <a:endParaRPr lang="en-US" altLang="zh-CN" dirty="0"/>
          </a:p>
          <a:p>
            <a:pPr lvl="1"/>
            <a:endParaRPr lang="zh-CN" altLang="en-US" dirty="0"/>
          </a:p>
        </p:txBody>
      </p:sp>
      <p:grpSp>
        <p:nvGrpSpPr>
          <p:cNvPr id="13" name="Group 13"/>
          <p:cNvGrpSpPr>
            <a:grpSpLocks/>
          </p:cNvGrpSpPr>
          <p:nvPr/>
        </p:nvGrpSpPr>
        <p:grpSpPr bwMode="auto">
          <a:xfrm>
            <a:off x="1584083" y="4767940"/>
            <a:ext cx="8690627" cy="1751268"/>
            <a:chOff x="612" y="1375"/>
            <a:chExt cx="4626" cy="1011"/>
          </a:xfrm>
        </p:grpSpPr>
        <p:sp>
          <p:nvSpPr>
            <p:cNvPr id="14" name="Rectangle 14"/>
            <p:cNvSpPr>
              <a:spLocks noChangeArrowheads="1"/>
            </p:cNvSpPr>
            <p:nvPr/>
          </p:nvSpPr>
          <p:spPr bwMode="auto">
            <a:xfrm>
              <a:off x="733" y="1375"/>
              <a:ext cx="4395" cy="187"/>
            </a:xfrm>
            <a:prstGeom prst="rect">
              <a:avLst/>
            </a:prstGeom>
            <a:gradFill rotWithShape="1">
              <a:gsLst>
                <a:gs pos="0">
                  <a:schemeClr val="bg1"/>
                </a:gs>
                <a:gs pos="100000">
                  <a:schemeClr val="folHlink"/>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5" name="Rectangle 15"/>
            <p:cNvSpPr>
              <a:spLocks noChangeArrowheads="1"/>
            </p:cNvSpPr>
            <p:nvPr/>
          </p:nvSpPr>
          <p:spPr bwMode="auto">
            <a:xfrm>
              <a:off x="612" y="1375"/>
              <a:ext cx="4626" cy="1011"/>
            </a:xfrm>
            <a:prstGeom prst="rect">
              <a:avLst/>
            </a:prstGeom>
            <a:solidFill>
              <a:schemeClr val="bg1"/>
            </a:solidFill>
            <a:ln w="12700">
              <a:solidFill>
                <a:schemeClr val="tx1"/>
              </a:solidFill>
              <a:miter lim="800000"/>
              <a:headEnd/>
              <a:tailEnd/>
            </a:ln>
            <a:effectLst>
              <a:outerShdw dist="107763" dir="2700000" algn="ctr" rotWithShape="0">
                <a:srgbClr val="0099CC">
                  <a:alpha val="50000"/>
                </a:srgbClr>
              </a:outerShdw>
            </a:effectLst>
          </p:spPr>
          <p:txBody>
            <a:bodyPr lIns="90488" tIns="44450" rIns="90488" bIns="44450">
              <a:spAutoFit/>
            </a:bodyPr>
            <a:lstStyle/>
            <a:p>
              <a:pPr eaLnBrk="1" hangingPunct="1">
                <a:defRPr/>
              </a:pPr>
              <a:endParaRPr lang="zh-CN" altLang="en-US" sz="800" b="1" dirty="0">
                <a:latin typeface="Arial" charset="0"/>
                <a:ea typeface="宋体" charset="-122"/>
              </a:endParaRPr>
            </a:p>
            <a:p>
              <a:pPr eaLnBrk="1" hangingPunct="1">
                <a:defRPr/>
              </a:pPr>
              <a:r>
                <a:rPr lang="en-US" altLang="zh-CN" sz="2000" b="1" dirty="0">
                  <a:latin typeface="Arial" pitchFamily="34" charset="0"/>
                  <a:cs typeface="Arial" pitchFamily="34" charset="0"/>
                </a:rPr>
                <a:t>SELECT </a:t>
              </a:r>
              <a:r>
                <a:rPr lang="en-US" altLang="zh-CN" sz="2000" b="1" dirty="0" err="1">
                  <a:latin typeface="Arial" pitchFamily="34" charset="0"/>
                  <a:cs typeface="Arial" pitchFamily="34" charset="0"/>
                </a:rPr>
                <a:t>Cno</a:t>
              </a:r>
              <a:r>
                <a:rPr lang="en-US" altLang="zh-CN" sz="2000" b="1" dirty="0">
                  <a:latin typeface="Arial" pitchFamily="34" charset="0"/>
                  <a:cs typeface="Arial" pitchFamily="34" charset="0"/>
                </a:rPr>
                <a:t>,  COUNT(*) as Total,  AVG(Grade) as </a:t>
              </a:r>
              <a:r>
                <a:rPr lang="en-US" altLang="zh-CN" sz="2000" b="1" dirty="0" err="1">
                  <a:latin typeface="Arial" pitchFamily="34" charset="0"/>
                  <a:cs typeface="Arial" pitchFamily="34" charset="0"/>
                </a:rPr>
                <a:t>AvgGrade</a:t>
              </a:r>
              <a:r>
                <a:rPr lang="en-US" altLang="zh-CN" sz="2000" b="1" dirty="0">
                  <a:latin typeface="Arial" pitchFamily="34" charset="0"/>
                  <a:cs typeface="Arial" pitchFamily="34" charset="0"/>
                </a:rPr>
                <a:t>, </a:t>
              </a:r>
              <a:endParaRPr lang="en-US" altLang="zh-CN" sz="2000" b="1" dirty="0" smtClean="0">
                <a:latin typeface="Arial" pitchFamily="34" charset="0"/>
                <a:cs typeface="Arial" pitchFamily="34" charset="0"/>
              </a:endParaRPr>
            </a:p>
            <a:p>
              <a:pPr eaLnBrk="1" hangingPunct="1">
                <a:defRPr/>
              </a:pPr>
              <a:r>
                <a:rPr lang="en-US" altLang="zh-CN" sz="2000" b="1" dirty="0" smtClean="0">
                  <a:latin typeface="Arial" pitchFamily="34" charset="0"/>
                  <a:cs typeface="Arial" pitchFamily="34" charset="0"/>
                </a:rPr>
                <a:t>	MAX(Grade) as </a:t>
              </a:r>
              <a:r>
                <a:rPr lang="en-US" altLang="zh-CN" sz="2000" b="1" dirty="0" err="1" smtClean="0">
                  <a:latin typeface="Arial" pitchFamily="34" charset="0"/>
                  <a:cs typeface="Arial" pitchFamily="34" charset="0"/>
                </a:rPr>
                <a:t>MaxGrade</a:t>
              </a:r>
              <a:r>
                <a:rPr lang="en-US" altLang="zh-CN" sz="2000" b="1" dirty="0" smtClean="0">
                  <a:latin typeface="Arial" pitchFamily="34" charset="0"/>
                  <a:cs typeface="Arial" pitchFamily="34" charset="0"/>
                </a:rPr>
                <a:t>, MIN(Grade) as </a:t>
              </a:r>
              <a:r>
                <a:rPr lang="en-US" altLang="zh-CN" sz="2000" b="1" dirty="0" err="1" smtClean="0">
                  <a:latin typeface="Arial" pitchFamily="34" charset="0"/>
                  <a:cs typeface="Arial" pitchFamily="34" charset="0"/>
                </a:rPr>
                <a:t>MinGrade</a:t>
              </a:r>
              <a:endParaRPr lang="en-US" altLang="zh-CN" sz="2000" b="1" dirty="0" smtClean="0">
                <a:latin typeface="Arial" pitchFamily="34" charset="0"/>
                <a:cs typeface="Arial" pitchFamily="34" charset="0"/>
              </a:endParaRPr>
            </a:p>
            <a:p>
              <a:pPr eaLnBrk="1" hangingPunct="1">
                <a:defRPr/>
              </a:pPr>
              <a:r>
                <a:rPr lang="en-US" altLang="zh-CN" sz="2000" b="1" dirty="0" smtClean="0">
                  <a:latin typeface="Arial" pitchFamily="34" charset="0"/>
                  <a:cs typeface="Arial" pitchFamily="34" charset="0"/>
                </a:rPr>
                <a:t>FROM </a:t>
              </a:r>
              <a:r>
                <a:rPr lang="en-US" altLang="zh-CN" sz="2000" b="1" dirty="0">
                  <a:latin typeface="Arial" pitchFamily="34" charset="0"/>
                  <a:cs typeface="Arial" pitchFamily="34" charset="0"/>
                </a:rPr>
                <a:t>Student S JOIN SC ON </a:t>
              </a:r>
              <a:r>
                <a:rPr lang="en-US" altLang="zh-CN" sz="2000" b="1" dirty="0" err="1">
                  <a:latin typeface="Arial" pitchFamily="34" charset="0"/>
                  <a:cs typeface="Arial" pitchFamily="34" charset="0"/>
                </a:rPr>
                <a:t>S.Sno</a:t>
              </a:r>
              <a:r>
                <a:rPr lang="en-US" altLang="zh-CN" sz="2000" b="1" dirty="0">
                  <a:latin typeface="Arial" pitchFamily="34" charset="0"/>
                  <a:cs typeface="Arial" pitchFamily="34" charset="0"/>
                </a:rPr>
                <a:t> = </a:t>
              </a:r>
              <a:r>
                <a:rPr lang="en-US" altLang="zh-CN" sz="2000" b="1" dirty="0" err="1">
                  <a:latin typeface="Arial" pitchFamily="34" charset="0"/>
                  <a:cs typeface="Arial" pitchFamily="34" charset="0"/>
                </a:rPr>
                <a:t>SC.Sno</a:t>
              </a:r>
              <a:endParaRPr lang="en-US" altLang="zh-CN" sz="2000" b="1" dirty="0">
                <a:latin typeface="Arial" pitchFamily="34" charset="0"/>
                <a:cs typeface="Arial" pitchFamily="34" charset="0"/>
              </a:endParaRPr>
            </a:p>
            <a:p>
              <a:pPr>
                <a:defRPr/>
              </a:pPr>
              <a:r>
                <a:rPr lang="en-US" altLang="zh-CN" sz="2000" b="1" dirty="0">
                  <a:latin typeface="Arial" pitchFamily="34" charset="0"/>
                  <a:cs typeface="Arial" pitchFamily="34" charset="0"/>
                </a:rPr>
                <a:t>WHERE dept= '</a:t>
              </a:r>
              <a:r>
                <a:rPr lang="zh-CN" altLang="en-US" sz="2000" b="1" dirty="0">
                  <a:latin typeface="Arial" pitchFamily="34" charset="0"/>
                  <a:cs typeface="Arial" pitchFamily="34" charset="0"/>
                </a:rPr>
                <a:t>计算机系</a:t>
              </a:r>
              <a:r>
                <a:rPr lang="en-US" altLang="zh-CN" sz="2000" b="1" dirty="0">
                  <a:latin typeface="Arial" pitchFamily="34" charset="0"/>
                  <a:cs typeface="Arial" pitchFamily="34" charset="0"/>
                </a:rPr>
                <a:t>' </a:t>
              </a:r>
            </a:p>
            <a:p>
              <a:pPr>
                <a:defRPr/>
              </a:pPr>
              <a:r>
                <a:rPr lang="en-US" altLang="zh-CN" sz="2000" b="1" dirty="0">
                  <a:solidFill>
                    <a:srgbClr val="FF0000"/>
                  </a:solidFill>
                  <a:latin typeface="Arial" pitchFamily="34" charset="0"/>
                  <a:cs typeface="Arial" pitchFamily="34" charset="0"/>
                </a:rPr>
                <a:t>GROUP BY </a:t>
              </a:r>
              <a:r>
                <a:rPr lang="en-US" altLang="zh-CN" sz="2000" b="1" dirty="0" err="1">
                  <a:solidFill>
                    <a:srgbClr val="FF0000"/>
                  </a:solidFill>
                  <a:latin typeface="Arial" pitchFamily="34" charset="0"/>
                  <a:cs typeface="Arial" pitchFamily="34" charset="0"/>
                </a:rPr>
                <a:t>Cno</a:t>
              </a:r>
              <a:endParaRPr lang="en-US" altLang="zh-CN" sz="2000" b="1" dirty="0">
                <a:solidFill>
                  <a:srgbClr val="FF0000"/>
                </a:solidFill>
                <a:latin typeface="Arial" pitchFamily="34" charset="0"/>
                <a:cs typeface="Arial" pitchFamily="34" charset="0"/>
              </a:endParaRPr>
            </a:p>
          </p:txBody>
        </p:sp>
      </p:grpSp>
      <p:sp>
        <p:nvSpPr>
          <p:cNvPr id="9" name="灯片编号占位符 8"/>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2197748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wipe(left)">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思考</a:t>
            </a:r>
            <a:endParaRPr lang="zh-CN" altLang="en-US" dirty="0"/>
          </a:p>
        </p:txBody>
      </p:sp>
      <p:sp>
        <p:nvSpPr>
          <p:cNvPr id="3" name="内容占位符 2"/>
          <p:cNvSpPr>
            <a:spLocks noGrp="1"/>
          </p:cNvSpPr>
          <p:nvPr>
            <p:ph idx="1"/>
          </p:nvPr>
        </p:nvSpPr>
        <p:spPr/>
        <p:txBody>
          <a:bodyPr/>
          <a:lstStyle/>
          <a:p>
            <a:r>
              <a:rPr lang="zh-CN" altLang="en-US" dirty="0"/>
              <a:t>如果需要在同一张数据表中进行连接查询怎么办？</a:t>
            </a:r>
            <a:r>
              <a:rPr lang="en-US" altLang="zh-CN" dirty="0"/>
              <a:t/>
            </a:r>
            <a:br>
              <a:rPr lang="en-US" altLang="zh-CN" dirty="0"/>
            </a:br>
            <a:r>
              <a:rPr lang="zh-CN" altLang="en-US" dirty="0"/>
              <a:t>比如：查询与刘晨同学同系的学生姓名和所在系别。</a:t>
            </a:r>
          </a:p>
        </p:txBody>
      </p:sp>
      <p:sp>
        <p:nvSpPr>
          <p:cNvPr id="4" name="页脚占位符 3"/>
          <p:cNvSpPr>
            <a:spLocks noGrp="1"/>
          </p:cNvSpPr>
          <p:nvPr>
            <p:ph type="ftr" sz="quarter" idx="11"/>
          </p:nvPr>
        </p:nvSpPr>
        <p:spPr/>
        <p:txBody>
          <a:bodyPr/>
          <a:lstStyle/>
          <a:p>
            <a:r>
              <a:rPr lang="zh-CN" altLang="en-US" smtClean="0"/>
              <a:t>信息工程学院 数据库应用</a:t>
            </a:r>
            <a:endParaRPr lang="en-US" dirty="0"/>
          </a:p>
        </p:txBody>
      </p:sp>
      <p:sp>
        <p:nvSpPr>
          <p:cNvPr id="5" name="灯片编号占位符 4"/>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33022832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smtClean="0"/>
              <a:t>自连接</a:t>
            </a:r>
            <a:endParaRPr lang="zh-CN" altLang="en-US" dirty="0"/>
          </a:p>
        </p:txBody>
      </p:sp>
      <p:sp>
        <p:nvSpPr>
          <p:cNvPr id="6" name="内容占位符 5"/>
          <p:cNvSpPr>
            <a:spLocks noGrp="1"/>
          </p:cNvSpPr>
          <p:nvPr>
            <p:ph idx="1"/>
          </p:nvPr>
        </p:nvSpPr>
        <p:spPr/>
        <p:txBody>
          <a:bodyPr>
            <a:normAutofit/>
          </a:bodyPr>
          <a:lstStyle/>
          <a:p>
            <a:r>
              <a:rPr lang="zh-CN" altLang="en-US" dirty="0" smtClean="0"/>
              <a:t>自连接定义：</a:t>
            </a:r>
            <a:endParaRPr lang="en-US" altLang="zh-CN" dirty="0" smtClean="0"/>
          </a:p>
          <a:p>
            <a:pPr lvl="1"/>
            <a:r>
              <a:rPr lang="zh-CN" altLang="en-US" dirty="0" smtClean="0"/>
              <a:t>相互连接的表物理上为同一张表，即将自身表的一个镜像当作另一个表来进行连接操作。</a:t>
            </a:r>
          </a:p>
          <a:p>
            <a:r>
              <a:rPr lang="zh-CN" altLang="en-US" dirty="0" smtClean="0"/>
              <a:t>自连接时，必须为表取别名，使同一张表在</a:t>
            </a:r>
            <a:r>
              <a:rPr lang="zh-CN" altLang="en-US" u="sng" dirty="0" smtClean="0"/>
              <a:t>逻辑上</a:t>
            </a:r>
            <a:r>
              <a:rPr lang="zh-CN" altLang="en-US" dirty="0" smtClean="0"/>
              <a:t>成为两个表。</a:t>
            </a:r>
            <a:endParaRPr lang="en-US" altLang="zh-CN" dirty="0" smtClean="0"/>
          </a:p>
          <a:p>
            <a:r>
              <a:rPr lang="zh-CN" altLang="en-US" dirty="0" smtClean="0"/>
              <a:t>示例：</a:t>
            </a:r>
          </a:p>
          <a:p>
            <a:pPr marL="324000" lvl="1" indent="0">
              <a:buNone/>
            </a:pPr>
            <a:r>
              <a:rPr lang="en-US" altLang="zh-CN" dirty="0" smtClean="0"/>
              <a:t>FROM </a:t>
            </a:r>
            <a:r>
              <a:rPr lang="zh-CN" altLang="en-US" dirty="0" smtClean="0"/>
              <a:t>表</a:t>
            </a:r>
            <a:r>
              <a:rPr lang="en-US" altLang="zh-CN" dirty="0" smtClean="0"/>
              <a:t>1  T1   	--</a:t>
            </a:r>
            <a:r>
              <a:rPr lang="zh-CN" altLang="en-US" dirty="0" smtClean="0"/>
              <a:t>在内存中生成</a:t>
            </a:r>
            <a:r>
              <a:rPr lang="en-US" altLang="zh-CN" dirty="0" smtClean="0"/>
              <a:t>T1</a:t>
            </a:r>
            <a:r>
              <a:rPr lang="zh-CN" altLang="en-US" dirty="0" smtClean="0"/>
              <a:t>表  </a:t>
            </a:r>
          </a:p>
          <a:p>
            <a:pPr marL="324000" lvl="1" indent="0">
              <a:buNone/>
            </a:pPr>
            <a:r>
              <a:rPr lang="en-US" altLang="zh-CN" dirty="0" smtClean="0"/>
              <a:t>JOIN </a:t>
            </a:r>
            <a:r>
              <a:rPr lang="zh-CN" altLang="en-US" dirty="0" smtClean="0"/>
              <a:t>表</a:t>
            </a:r>
            <a:r>
              <a:rPr lang="en-US" altLang="zh-CN" dirty="0" smtClean="0"/>
              <a:t>1  T2   		--</a:t>
            </a:r>
            <a:r>
              <a:rPr lang="zh-CN" altLang="en-US" dirty="0" smtClean="0"/>
              <a:t>在内存中生成</a:t>
            </a:r>
            <a:r>
              <a:rPr lang="en-US" altLang="zh-CN" dirty="0" smtClean="0"/>
              <a:t>T2</a:t>
            </a:r>
            <a:r>
              <a:rPr lang="zh-CN" altLang="en-US" dirty="0" smtClean="0"/>
              <a:t>表</a:t>
            </a:r>
          </a:p>
          <a:p>
            <a:pPr lvl="1"/>
            <a:endParaRPr lang="zh-CN" altLang="en-US" dirty="0"/>
          </a:p>
        </p:txBody>
      </p:sp>
      <p:sp>
        <p:nvSpPr>
          <p:cNvPr id="8" name="页脚占位符 7"/>
          <p:cNvSpPr>
            <a:spLocks noGrp="1"/>
          </p:cNvSpPr>
          <p:nvPr>
            <p:ph type="ftr" sz="quarter" idx="11"/>
          </p:nvPr>
        </p:nvSpPr>
        <p:spPr/>
        <p:txBody>
          <a:bodyPr/>
          <a:lstStyle/>
          <a:p>
            <a:r>
              <a:rPr lang="zh-CN" altLang="en-US" smtClean="0"/>
              <a:t>信息工程学院 数据库应用</a:t>
            </a:r>
            <a:endParaRPr lang="en-US" dirty="0"/>
          </a:p>
        </p:txBody>
      </p:sp>
      <p:sp>
        <p:nvSpPr>
          <p:cNvPr id="9" name="灯片编号占位符 8"/>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2440048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left)">
                                      <p:cBhvr>
                                        <p:cTn id="11" dur="500"/>
                                        <p:tgtEl>
                                          <p:spTgt spid="6">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wipe(left)">
                                      <p:cBhvr>
                                        <p:cTn id="16" dur="500"/>
                                        <p:tgtEl>
                                          <p:spTgt spid="6">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Effect transition="in" filter="wipe(left)">
                                      <p:cBhvr>
                                        <p:cTn id="21" dur="500"/>
                                        <p:tgtEl>
                                          <p:spTgt spid="6">
                                            <p:txEl>
                                              <p:pRg st="3" end="3"/>
                                            </p:txEl>
                                          </p:spTgt>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Effect transition="in" filter="wipe(left)">
                                      <p:cBhvr>
                                        <p:cTn id="25" dur="500"/>
                                        <p:tgtEl>
                                          <p:spTgt spid="6">
                                            <p:txEl>
                                              <p:pRg st="4" end="4"/>
                                            </p:txEl>
                                          </p:spTgt>
                                        </p:tgtEl>
                                      </p:cBhvr>
                                    </p:animEffect>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animEffect transition="in" filter="wipe(left)">
                                      <p:cBhvr>
                                        <p:cTn id="29"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自连接示例</a:t>
            </a:r>
            <a:endParaRPr lang="zh-CN" altLang="en-US" dirty="0"/>
          </a:p>
        </p:txBody>
      </p:sp>
      <p:sp>
        <p:nvSpPr>
          <p:cNvPr id="3" name="内容占位符 2"/>
          <p:cNvSpPr>
            <a:spLocks noGrp="1"/>
          </p:cNvSpPr>
          <p:nvPr>
            <p:ph idx="1"/>
          </p:nvPr>
        </p:nvSpPr>
        <p:spPr/>
        <p:txBody>
          <a:bodyPr/>
          <a:lstStyle/>
          <a:p>
            <a:r>
              <a:rPr lang="zh-CN" altLang="en-US" dirty="0" smtClean="0"/>
              <a:t>查询与刘晨在同一个系学习的学生的姓名和所在的系。</a:t>
            </a:r>
            <a:endParaRPr lang="en-US" altLang="zh-CN" dirty="0" smtClean="0"/>
          </a:p>
          <a:p>
            <a:endParaRPr lang="en-US" altLang="zh-CN" dirty="0"/>
          </a:p>
          <a:p>
            <a:endParaRPr lang="en-US" altLang="zh-CN" dirty="0" smtClean="0"/>
          </a:p>
          <a:p>
            <a:endParaRPr lang="en-US" altLang="zh-CN" dirty="0"/>
          </a:p>
          <a:p>
            <a:endParaRPr lang="zh-CN" altLang="en-US" dirty="0" smtClean="0"/>
          </a:p>
          <a:p>
            <a:endParaRPr lang="zh-CN" altLang="en-US" dirty="0"/>
          </a:p>
        </p:txBody>
      </p:sp>
      <p:sp>
        <p:nvSpPr>
          <p:cNvPr id="10" name="TextBox 9"/>
          <p:cNvSpPr txBox="1">
            <a:spLocks noChangeArrowheads="1"/>
          </p:cNvSpPr>
          <p:nvPr/>
        </p:nvSpPr>
        <p:spPr bwMode="auto">
          <a:xfrm>
            <a:off x="4482036" y="2528804"/>
            <a:ext cx="1112805"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Rockwell Extra Bold" pitchFamily="18" charset="0"/>
                <a:ea typeface="楷体_GB2312" pitchFamily="49" charset="-122"/>
              </a:defRPr>
            </a:lvl1pPr>
            <a:lvl2pPr marL="742950" indent="-285750">
              <a:defRPr>
                <a:solidFill>
                  <a:schemeClr val="tx1"/>
                </a:solidFill>
                <a:latin typeface="Rockwell Extra Bold" pitchFamily="18" charset="0"/>
                <a:ea typeface="楷体_GB2312" pitchFamily="49" charset="-122"/>
              </a:defRPr>
            </a:lvl2pPr>
            <a:lvl3pPr marL="1143000" indent="-228600">
              <a:defRPr>
                <a:solidFill>
                  <a:schemeClr val="tx1"/>
                </a:solidFill>
                <a:latin typeface="Rockwell Extra Bold" pitchFamily="18" charset="0"/>
                <a:ea typeface="楷体_GB2312" pitchFamily="49" charset="-122"/>
              </a:defRPr>
            </a:lvl3pPr>
            <a:lvl4pPr marL="1600200" indent="-228600">
              <a:defRPr>
                <a:solidFill>
                  <a:schemeClr val="tx1"/>
                </a:solidFill>
                <a:latin typeface="Rockwell Extra Bold" pitchFamily="18" charset="0"/>
                <a:ea typeface="楷体_GB2312" pitchFamily="49" charset="-122"/>
              </a:defRPr>
            </a:lvl4pPr>
            <a:lvl5pPr marL="2057400" indent="-228600">
              <a:defRPr>
                <a:solidFill>
                  <a:schemeClr val="tx1"/>
                </a:solidFill>
                <a:latin typeface="Rockwell Extra Bold" pitchFamily="18" charset="0"/>
                <a:ea typeface="楷体_GB2312" pitchFamily="49" charset="-122"/>
              </a:defRPr>
            </a:lvl5pPr>
            <a:lvl6pPr marL="2514600" indent="-228600" eaLnBrk="0" fontAlgn="base" hangingPunct="0">
              <a:spcBef>
                <a:spcPct val="0"/>
              </a:spcBef>
              <a:spcAft>
                <a:spcPct val="0"/>
              </a:spcAft>
              <a:defRPr>
                <a:solidFill>
                  <a:schemeClr val="tx1"/>
                </a:solidFill>
                <a:latin typeface="Rockwell Extra Bold" pitchFamily="18" charset="0"/>
                <a:ea typeface="楷体_GB2312" pitchFamily="49" charset="-122"/>
              </a:defRPr>
            </a:lvl6pPr>
            <a:lvl7pPr marL="2971800" indent="-228600" eaLnBrk="0" fontAlgn="base" hangingPunct="0">
              <a:spcBef>
                <a:spcPct val="0"/>
              </a:spcBef>
              <a:spcAft>
                <a:spcPct val="0"/>
              </a:spcAft>
              <a:defRPr>
                <a:solidFill>
                  <a:schemeClr val="tx1"/>
                </a:solidFill>
                <a:latin typeface="Rockwell Extra Bold" pitchFamily="18" charset="0"/>
                <a:ea typeface="楷体_GB2312" pitchFamily="49" charset="-122"/>
              </a:defRPr>
            </a:lvl7pPr>
            <a:lvl8pPr marL="3429000" indent="-228600" eaLnBrk="0" fontAlgn="base" hangingPunct="0">
              <a:spcBef>
                <a:spcPct val="0"/>
              </a:spcBef>
              <a:spcAft>
                <a:spcPct val="0"/>
              </a:spcAft>
              <a:defRPr>
                <a:solidFill>
                  <a:schemeClr val="tx1"/>
                </a:solidFill>
                <a:latin typeface="Rockwell Extra Bold" pitchFamily="18" charset="0"/>
                <a:ea typeface="楷体_GB2312" pitchFamily="49" charset="-122"/>
              </a:defRPr>
            </a:lvl8pPr>
            <a:lvl9pPr marL="3886200" indent="-228600" eaLnBrk="0" fontAlgn="base" hangingPunct="0">
              <a:spcBef>
                <a:spcPct val="0"/>
              </a:spcBef>
              <a:spcAft>
                <a:spcPct val="0"/>
              </a:spcAft>
              <a:defRPr>
                <a:solidFill>
                  <a:schemeClr val="tx1"/>
                </a:solidFill>
                <a:latin typeface="Rockwell Extra Bold" pitchFamily="18" charset="0"/>
                <a:ea typeface="楷体_GB2312" pitchFamily="49" charset="-122"/>
              </a:defRPr>
            </a:lvl9pPr>
          </a:lstStyle>
          <a:p>
            <a:r>
              <a:rPr lang="zh-CN" altLang="en-US" sz="2400" b="1" dirty="0">
                <a:solidFill>
                  <a:srgbClr val="C00000"/>
                </a:solidFill>
                <a:latin typeface="黑体" pitchFamily="2" charset="-122"/>
                <a:ea typeface="黑体" pitchFamily="2" charset="-122"/>
              </a:rPr>
              <a:t>学生表</a:t>
            </a:r>
          </a:p>
        </p:txBody>
      </p:sp>
      <p:graphicFrame>
        <p:nvGraphicFramePr>
          <p:cNvPr id="11" name="表格 10"/>
          <p:cNvGraphicFramePr>
            <a:graphicFrameLocks noGrp="1"/>
          </p:cNvGraphicFramePr>
          <p:nvPr>
            <p:extLst>
              <p:ext uri="{D42A27DB-BD31-4B8C-83A1-F6EECF244321}">
                <p14:modId xmlns:p14="http://schemas.microsoft.com/office/powerpoint/2010/main" val="2861833284"/>
              </p:ext>
            </p:extLst>
          </p:nvPr>
        </p:nvGraphicFramePr>
        <p:xfrm>
          <a:off x="3290584" y="3114547"/>
          <a:ext cx="3643338" cy="487680"/>
        </p:xfrm>
        <a:graphic>
          <a:graphicData uri="http://schemas.openxmlformats.org/drawingml/2006/table">
            <a:tbl>
              <a:tblPr firstRow="1" bandRow="1">
                <a:effectLst>
                  <a:outerShdw blurRad="50800" dist="38100" dir="18900000" algn="bl" rotWithShape="0">
                    <a:prstClr val="black">
                      <a:alpha val="40000"/>
                    </a:prstClr>
                  </a:outerShdw>
                </a:effectLst>
                <a:tableStyleId>{00A15C55-8517-42AA-B614-E9B94910E393}</a:tableStyleId>
              </a:tblPr>
              <a:tblGrid>
                <a:gridCol w="1214446"/>
                <a:gridCol w="1214446"/>
                <a:gridCol w="1214446"/>
              </a:tblGrid>
              <a:tr h="379514">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600" u="none" strike="noStrike" cap="none" normalizeH="0" baseline="0" dirty="0" smtClean="0">
                          <a:ln>
                            <a:noFill/>
                          </a:ln>
                          <a:effectLst/>
                          <a:latin typeface="黑体" pitchFamily="2" charset="-122"/>
                          <a:ea typeface="黑体" pitchFamily="2" charset="-122"/>
                        </a:rPr>
                        <a:t>学号 </a:t>
                      </a:r>
                      <a:endParaRPr kumimoji="0" lang="zh-CN" altLang="en-US" sz="2600" b="1" i="0" u="none" strike="noStrike" cap="none" normalizeH="0" baseline="0" dirty="0" smtClean="0">
                        <a:ln>
                          <a:noFill/>
                        </a:ln>
                        <a:solidFill>
                          <a:schemeClr val="tx1"/>
                        </a:solidFill>
                        <a:effectLst/>
                        <a:latin typeface="黑体" pitchFamily="2" charset="-122"/>
                        <a:ea typeface="黑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0099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600" u="none" strike="noStrike" cap="none" normalizeH="0" baseline="0" dirty="0" smtClean="0">
                          <a:ln>
                            <a:noFill/>
                          </a:ln>
                          <a:effectLst/>
                          <a:latin typeface="黑体" pitchFamily="2" charset="-122"/>
                          <a:ea typeface="黑体" pitchFamily="2" charset="-122"/>
                        </a:rPr>
                        <a:t>姓名 </a:t>
                      </a:r>
                      <a:endParaRPr kumimoji="0" lang="zh-CN" altLang="en-US" sz="2600" b="1" i="0" u="none" strike="noStrike" cap="none" normalizeH="0" baseline="0" dirty="0" smtClean="0">
                        <a:ln>
                          <a:noFill/>
                        </a:ln>
                        <a:solidFill>
                          <a:schemeClr val="tx1"/>
                        </a:solidFill>
                        <a:effectLst/>
                        <a:latin typeface="黑体" pitchFamily="2" charset="-122"/>
                        <a:ea typeface="黑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0099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600" u="none" strike="noStrike" cap="none" normalizeH="0" baseline="0" dirty="0" smtClean="0">
                          <a:ln>
                            <a:noFill/>
                          </a:ln>
                          <a:effectLst/>
                          <a:latin typeface="黑体" pitchFamily="2" charset="-122"/>
                          <a:ea typeface="黑体" pitchFamily="2" charset="-122"/>
                        </a:rPr>
                        <a:t>系别   </a:t>
                      </a:r>
                      <a:endParaRPr kumimoji="0" lang="zh-CN" altLang="en-US" sz="2600" b="1" i="0" u="none" strike="noStrike" cap="none" normalizeH="0" baseline="0" dirty="0" smtClean="0">
                        <a:ln>
                          <a:noFill/>
                        </a:ln>
                        <a:solidFill>
                          <a:schemeClr val="tx1"/>
                        </a:solidFill>
                        <a:effectLst/>
                        <a:latin typeface="黑体" pitchFamily="2" charset="-122"/>
                        <a:ea typeface="黑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0099FF"/>
                    </a:solidFill>
                  </a:tcPr>
                </a:tc>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2680568753"/>
              </p:ext>
            </p:extLst>
          </p:nvPr>
        </p:nvGraphicFramePr>
        <p:xfrm>
          <a:off x="3290584" y="3602077"/>
          <a:ext cx="3643338" cy="487680"/>
        </p:xfrm>
        <a:graphic>
          <a:graphicData uri="http://schemas.openxmlformats.org/drawingml/2006/table">
            <a:tbl>
              <a:tblPr firstRow="1" bandRow="1">
                <a:tableStyleId>{616DA210-FB5B-4158-B5E0-FEB733F419BA}</a:tableStyleId>
              </a:tblPr>
              <a:tblGrid>
                <a:gridCol w="1214446"/>
                <a:gridCol w="1214446"/>
                <a:gridCol w="1214446"/>
              </a:tblGrid>
              <a:tr h="35719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1001</a:t>
                      </a:r>
                      <a:r>
                        <a:rPr kumimoji="0" lang="en-US" altLang="zh-CN" sz="2600" b="1" i="0" u="none" strike="noStrike" cap="none" normalizeH="0" baseline="0" dirty="0" smtClean="0">
                          <a:ln>
                            <a:noFill/>
                          </a:ln>
                          <a:solidFill>
                            <a:schemeClr val="tx1"/>
                          </a:solidFill>
                          <a:effectLst/>
                          <a:latin typeface="楷体_GB2312" pitchFamily="49" charset="-122"/>
                          <a:ea typeface="楷体_GB2312" pitchFamily="49" charset="-122"/>
                        </a:rPr>
                        <a:t>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600" b="1" i="0" u="none" strike="noStrike" cap="none" normalizeH="0" baseline="0" dirty="0" smtClean="0">
                          <a:ln>
                            <a:noFill/>
                          </a:ln>
                          <a:solidFill>
                            <a:schemeClr val="tx1"/>
                          </a:solidFill>
                          <a:effectLst/>
                          <a:latin typeface="楷体_GB2312" pitchFamily="49" charset="-122"/>
                          <a:ea typeface="楷体_GB2312" pitchFamily="49" charset="-122"/>
                        </a:rPr>
                        <a:t>李勇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600" b="1" i="0" u="none" strike="noStrike" cap="none" normalizeH="0" baseline="0" dirty="0" smtClean="0">
                          <a:ln>
                            <a:noFill/>
                          </a:ln>
                          <a:solidFill>
                            <a:schemeClr val="tx1"/>
                          </a:solidFill>
                          <a:effectLst/>
                          <a:latin typeface="楷体_GB2312" pitchFamily="49" charset="-122"/>
                          <a:ea typeface="楷体_GB2312" pitchFamily="49" charset="-122"/>
                        </a:rPr>
                        <a:t>信息系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13" name="表格 12"/>
          <p:cNvGraphicFramePr>
            <a:graphicFrameLocks noGrp="1"/>
          </p:cNvGraphicFramePr>
          <p:nvPr>
            <p:extLst>
              <p:ext uri="{D42A27DB-BD31-4B8C-83A1-F6EECF244321}">
                <p14:modId xmlns:p14="http://schemas.microsoft.com/office/powerpoint/2010/main" val="2739925634"/>
              </p:ext>
            </p:extLst>
          </p:nvPr>
        </p:nvGraphicFramePr>
        <p:xfrm>
          <a:off x="3290584" y="4078393"/>
          <a:ext cx="3643338" cy="487680"/>
        </p:xfrm>
        <a:graphic>
          <a:graphicData uri="http://schemas.openxmlformats.org/drawingml/2006/table">
            <a:tbl>
              <a:tblPr firstRow="1" bandRow="1">
                <a:tableStyleId>{616DA210-FB5B-4158-B5E0-FEB733F419BA}</a:tableStyleId>
              </a:tblPr>
              <a:tblGrid>
                <a:gridCol w="1214446"/>
                <a:gridCol w="1214446"/>
                <a:gridCol w="1214446"/>
              </a:tblGrid>
              <a:tr h="35719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3111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600" b="1" i="0" u="none" strike="noStrike" cap="none" normalizeH="0" baseline="0" dirty="0" smtClean="0">
                          <a:ln>
                            <a:noFill/>
                          </a:ln>
                          <a:solidFill>
                            <a:schemeClr val="tx1"/>
                          </a:solidFill>
                          <a:effectLst/>
                          <a:latin typeface="楷体_GB2312" pitchFamily="49" charset="-122"/>
                          <a:ea typeface="楷体_GB2312" pitchFamily="49" charset="-122"/>
                        </a:rPr>
                        <a:t>刘晨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600" b="1" i="0" u="none" strike="noStrike" cap="none" normalizeH="0" baseline="0" dirty="0" smtClean="0">
                          <a:ln>
                            <a:noFill/>
                          </a:ln>
                          <a:solidFill>
                            <a:schemeClr val="tx1"/>
                          </a:solidFill>
                          <a:effectLst/>
                          <a:latin typeface="楷体_GB2312" pitchFamily="49" charset="-122"/>
                          <a:ea typeface="楷体_GB2312" pitchFamily="49" charset="-122"/>
                        </a:rPr>
                        <a:t>信息系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14" name="表格 13"/>
          <p:cNvGraphicFramePr>
            <a:graphicFrameLocks noGrp="1"/>
          </p:cNvGraphicFramePr>
          <p:nvPr>
            <p:extLst>
              <p:ext uri="{D42A27DB-BD31-4B8C-83A1-F6EECF244321}">
                <p14:modId xmlns:p14="http://schemas.microsoft.com/office/powerpoint/2010/main" val="3916975412"/>
              </p:ext>
            </p:extLst>
          </p:nvPr>
        </p:nvGraphicFramePr>
        <p:xfrm>
          <a:off x="3290584" y="4554707"/>
          <a:ext cx="3643338" cy="487680"/>
        </p:xfrm>
        <a:graphic>
          <a:graphicData uri="http://schemas.openxmlformats.org/drawingml/2006/table">
            <a:tbl>
              <a:tblPr firstRow="1" bandRow="1">
                <a:tableStyleId>{616DA210-FB5B-4158-B5E0-FEB733F419BA}</a:tableStyleId>
              </a:tblPr>
              <a:tblGrid>
                <a:gridCol w="1214446"/>
                <a:gridCol w="1214446"/>
                <a:gridCol w="1214446"/>
              </a:tblGrid>
              <a:tr h="35719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3220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600" b="1" i="0" u="none" strike="noStrike" cap="none" normalizeH="0" baseline="0" dirty="0" smtClean="0">
                          <a:ln>
                            <a:noFill/>
                          </a:ln>
                          <a:solidFill>
                            <a:schemeClr val="tx1"/>
                          </a:solidFill>
                          <a:effectLst/>
                          <a:latin typeface="楷体_GB2312" pitchFamily="49" charset="-122"/>
                          <a:ea typeface="楷体_GB2312" pitchFamily="49" charset="-122"/>
                        </a:rPr>
                        <a:t>王敏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600" b="1" i="0" u="none" strike="noStrike" cap="none" normalizeH="0" baseline="0" dirty="0" smtClean="0">
                          <a:ln>
                            <a:noFill/>
                          </a:ln>
                          <a:solidFill>
                            <a:schemeClr val="tx1"/>
                          </a:solidFill>
                          <a:effectLst/>
                          <a:latin typeface="楷体_GB2312" pitchFamily="49" charset="-122"/>
                          <a:ea typeface="楷体_GB2312" pitchFamily="49" charset="-122"/>
                        </a:rPr>
                        <a:t>会计系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sp>
        <p:nvSpPr>
          <p:cNvPr id="15" name="TextBox 14">
            <a:hlinkClick r:id="rId3" action="ppaction://hlinksldjump"/>
          </p:cNvPr>
          <p:cNvSpPr txBox="1"/>
          <p:nvPr/>
        </p:nvSpPr>
        <p:spPr>
          <a:xfrm>
            <a:off x="8430324" y="5445803"/>
            <a:ext cx="1731564" cy="461665"/>
          </a:xfrm>
          <a:prstGeom prst="rect">
            <a:avLst/>
          </a:prstGeom>
          <a:ln>
            <a:solidFill>
              <a:schemeClr val="tx1">
                <a:lumMod val="90000"/>
                <a:lumOff val="10000"/>
              </a:schemeClr>
            </a:solidFill>
          </a:ln>
        </p:spPr>
        <p:style>
          <a:lnRef idx="0">
            <a:schemeClr val="accent1"/>
          </a:lnRef>
          <a:fillRef idx="3">
            <a:schemeClr val="accent1"/>
          </a:fillRef>
          <a:effectRef idx="3">
            <a:schemeClr val="accent1"/>
          </a:effectRef>
          <a:fontRef idx="minor">
            <a:schemeClr val="lt1"/>
          </a:fontRef>
        </p:style>
        <p:txBody>
          <a:bodyPr wrap="none" rtlCol="0">
            <a:spAutoFit/>
          </a:bodyPr>
          <a:lstStyle/>
          <a:p>
            <a:r>
              <a:rPr lang="zh-CN" altLang="en-US" sz="2400" b="1" dirty="0">
                <a:solidFill>
                  <a:schemeClr val="bg1"/>
                </a:solidFill>
                <a:latin typeface="楷体_GB2312" pitchFamily="49" charset="-122"/>
                <a:ea typeface="楷体_GB2312" pitchFamily="49" charset="-122"/>
              </a:rPr>
              <a:t>自连接图示</a:t>
            </a:r>
          </a:p>
        </p:txBody>
      </p:sp>
      <p:sp>
        <p:nvSpPr>
          <p:cNvPr id="8" name="页脚占位符 7"/>
          <p:cNvSpPr>
            <a:spLocks noGrp="1"/>
          </p:cNvSpPr>
          <p:nvPr>
            <p:ph type="ftr" sz="quarter" idx="11"/>
          </p:nvPr>
        </p:nvSpPr>
        <p:spPr/>
        <p:txBody>
          <a:bodyPr/>
          <a:lstStyle/>
          <a:p>
            <a:r>
              <a:rPr lang="zh-CN" altLang="en-US" smtClean="0"/>
              <a:t>信息工程学院 数据库应用</a:t>
            </a:r>
            <a:endParaRPr lang="en-US" dirty="0"/>
          </a:p>
        </p:txBody>
      </p:sp>
      <p:sp>
        <p:nvSpPr>
          <p:cNvPr id="9" name="灯片编号占位符 8"/>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3446349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up)">
                                      <p:cBhvr>
                                        <p:cTn id="12" dur="1000"/>
                                        <p:tgtEl>
                                          <p:spTgt spid="10"/>
                                        </p:tgtEl>
                                      </p:cBhvr>
                                    </p:animEffect>
                                  </p:childTnLst>
                                </p:cTn>
                              </p:par>
                            </p:childTnLst>
                          </p:cTn>
                        </p:par>
                        <p:par>
                          <p:cTn id="13" fill="hold">
                            <p:stCondLst>
                              <p:cond delay="1000"/>
                            </p:stCondLst>
                            <p:childTnLst>
                              <p:par>
                                <p:cTn id="14" presetID="22" presetClass="entr" presetSubtype="1"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up)">
                                      <p:cBhvr>
                                        <p:cTn id="16" dur="1000"/>
                                        <p:tgtEl>
                                          <p:spTgt spid="11"/>
                                        </p:tgtEl>
                                      </p:cBhvr>
                                    </p:animEffect>
                                  </p:childTnLst>
                                </p:cTn>
                              </p:par>
                              <p:par>
                                <p:cTn id="17" presetID="22" presetClass="entr" presetSubtype="1"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up)">
                                      <p:cBhvr>
                                        <p:cTn id="19" dur="1000"/>
                                        <p:tgtEl>
                                          <p:spTgt spid="12"/>
                                        </p:tgtEl>
                                      </p:cBhvr>
                                    </p:animEffect>
                                  </p:childTnLst>
                                </p:cTn>
                              </p:par>
                              <p:par>
                                <p:cTn id="20" presetID="22" presetClass="entr" presetSubtype="1"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up)">
                                      <p:cBhvr>
                                        <p:cTn id="22" dur="1000"/>
                                        <p:tgtEl>
                                          <p:spTgt spid="13"/>
                                        </p:tgtEl>
                                      </p:cBhvr>
                                    </p:animEffect>
                                  </p:childTnLst>
                                </p:cTn>
                              </p:par>
                              <p:par>
                                <p:cTn id="23" presetID="22" presetClass="entr" presetSubtype="1"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up)">
                                      <p:cBhvr>
                                        <p:cTn id="25" dur="10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4186518467"/>
              </p:ext>
            </p:extLst>
          </p:nvPr>
        </p:nvGraphicFramePr>
        <p:xfrm>
          <a:off x="2138744" y="1059843"/>
          <a:ext cx="3643338" cy="487680"/>
        </p:xfrm>
        <a:graphic>
          <a:graphicData uri="http://schemas.openxmlformats.org/drawingml/2006/table">
            <a:tbl>
              <a:tblPr firstRow="1" bandRow="1">
                <a:effectLst>
                  <a:outerShdw blurRad="50800" dist="38100" dir="18900000" algn="bl" rotWithShape="0">
                    <a:prstClr val="black">
                      <a:alpha val="40000"/>
                    </a:prstClr>
                  </a:outerShdw>
                </a:effectLst>
                <a:tableStyleId>{00A15C55-8517-42AA-B614-E9B94910E393}</a:tableStyleId>
              </a:tblPr>
              <a:tblGrid>
                <a:gridCol w="1214446"/>
                <a:gridCol w="1214446"/>
                <a:gridCol w="1214446"/>
              </a:tblGrid>
              <a:tr h="379514">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600" u="none" strike="noStrike" cap="none" normalizeH="0" baseline="0" dirty="0" smtClean="0">
                          <a:ln>
                            <a:noFill/>
                          </a:ln>
                          <a:effectLst/>
                          <a:latin typeface="黑体" pitchFamily="2" charset="-122"/>
                          <a:ea typeface="黑体" pitchFamily="2" charset="-122"/>
                        </a:rPr>
                        <a:t>学号 </a:t>
                      </a:r>
                      <a:endParaRPr kumimoji="0" lang="zh-CN" altLang="en-US" sz="2600" b="1" i="0" u="none" strike="noStrike" cap="none" normalizeH="0" baseline="0" dirty="0" smtClean="0">
                        <a:ln>
                          <a:noFill/>
                        </a:ln>
                        <a:solidFill>
                          <a:schemeClr val="tx1"/>
                        </a:solidFill>
                        <a:effectLst/>
                        <a:latin typeface="黑体" pitchFamily="2" charset="-122"/>
                        <a:ea typeface="黑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0099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600" u="none" strike="noStrike" cap="none" normalizeH="0" baseline="0" dirty="0" smtClean="0">
                          <a:ln>
                            <a:noFill/>
                          </a:ln>
                          <a:effectLst/>
                          <a:latin typeface="黑体" pitchFamily="2" charset="-122"/>
                          <a:ea typeface="黑体" pitchFamily="2" charset="-122"/>
                        </a:rPr>
                        <a:t>姓名 </a:t>
                      </a:r>
                      <a:endParaRPr kumimoji="0" lang="zh-CN" altLang="en-US" sz="2600" b="1" i="0" u="none" strike="noStrike" cap="none" normalizeH="0" baseline="0" dirty="0" smtClean="0">
                        <a:ln>
                          <a:noFill/>
                        </a:ln>
                        <a:solidFill>
                          <a:schemeClr val="tx1"/>
                        </a:solidFill>
                        <a:effectLst/>
                        <a:latin typeface="黑体" pitchFamily="2" charset="-122"/>
                        <a:ea typeface="黑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0099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600" u="none" strike="noStrike" cap="none" normalizeH="0" baseline="0" dirty="0" smtClean="0">
                          <a:ln>
                            <a:noFill/>
                          </a:ln>
                          <a:effectLst/>
                          <a:latin typeface="黑体" pitchFamily="2" charset="-122"/>
                          <a:ea typeface="黑体" pitchFamily="2" charset="-122"/>
                        </a:rPr>
                        <a:t>系别   </a:t>
                      </a:r>
                      <a:endParaRPr kumimoji="0" lang="zh-CN" altLang="en-US" sz="2600" b="1" i="0" u="none" strike="noStrike" cap="none" normalizeH="0" baseline="0" dirty="0" smtClean="0">
                        <a:ln>
                          <a:noFill/>
                        </a:ln>
                        <a:solidFill>
                          <a:schemeClr val="tx1"/>
                        </a:solidFill>
                        <a:effectLst/>
                        <a:latin typeface="黑体" pitchFamily="2" charset="-122"/>
                        <a:ea typeface="黑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0099FF"/>
                    </a:solidFill>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4162110676"/>
              </p:ext>
            </p:extLst>
          </p:nvPr>
        </p:nvGraphicFramePr>
        <p:xfrm>
          <a:off x="2138744" y="1547373"/>
          <a:ext cx="3643338" cy="487680"/>
        </p:xfrm>
        <a:graphic>
          <a:graphicData uri="http://schemas.openxmlformats.org/drawingml/2006/table">
            <a:tbl>
              <a:tblPr firstRow="1" bandRow="1">
                <a:tableStyleId>{616DA210-FB5B-4158-B5E0-FEB733F419BA}</a:tableStyleId>
              </a:tblPr>
              <a:tblGrid>
                <a:gridCol w="1214446"/>
                <a:gridCol w="1214446"/>
                <a:gridCol w="1214446"/>
              </a:tblGrid>
              <a:tr h="35719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1001</a:t>
                      </a:r>
                      <a:r>
                        <a:rPr kumimoji="0" lang="en-US" altLang="zh-CN" sz="2600" b="1" i="0" u="none" strike="noStrike" cap="none" normalizeH="0" baseline="0" dirty="0" smtClean="0">
                          <a:ln>
                            <a:noFill/>
                          </a:ln>
                          <a:solidFill>
                            <a:schemeClr val="tx1"/>
                          </a:solidFill>
                          <a:effectLst/>
                          <a:latin typeface="楷体_GB2312" pitchFamily="49" charset="-122"/>
                          <a:ea typeface="楷体_GB2312" pitchFamily="49" charset="-122"/>
                        </a:rPr>
                        <a:t>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600" b="1" i="0" u="none" strike="noStrike" cap="none" normalizeH="0" baseline="0" dirty="0" smtClean="0">
                          <a:ln>
                            <a:noFill/>
                          </a:ln>
                          <a:solidFill>
                            <a:schemeClr val="tx1"/>
                          </a:solidFill>
                          <a:effectLst/>
                          <a:latin typeface="楷体_GB2312" pitchFamily="49" charset="-122"/>
                          <a:ea typeface="楷体_GB2312" pitchFamily="49" charset="-122"/>
                        </a:rPr>
                        <a:t>李勇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600" b="1" i="0" u="none" strike="noStrike" cap="none" normalizeH="0" baseline="0" dirty="0" smtClean="0">
                          <a:ln>
                            <a:noFill/>
                          </a:ln>
                          <a:solidFill>
                            <a:schemeClr val="tx1"/>
                          </a:solidFill>
                          <a:effectLst/>
                          <a:latin typeface="楷体_GB2312" pitchFamily="49" charset="-122"/>
                          <a:ea typeface="楷体_GB2312" pitchFamily="49" charset="-122"/>
                        </a:rPr>
                        <a:t>信息系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3706433788"/>
              </p:ext>
            </p:extLst>
          </p:nvPr>
        </p:nvGraphicFramePr>
        <p:xfrm>
          <a:off x="2138744" y="2023689"/>
          <a:ext cx="3643338" cy="487680"/>
        </p:xfrm>
        <a:graphic>
          <a:graphicData uri="http://schemas.openxmlformats.org/drawingml/2006/table">
            <a:tbl>
              <a:tblPr firstRow="1" bandRow="1">
                <a:tableStyleId>{616DA210-FB5B-4158-B5E0-FEB733F419BA}</a:tableStyleId>
              </a:tblPr>
              <a:tblGrid>
                <a:gridCol w="1214446"/>
                <a:gridCol w="1214446"/>
                <a:gridCol w="1214446"/>
              </a:tblGrid>
              <a:tr h="35719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3111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600" b="1" i="0" u="none" strike="noStrike" cap="none" normalizeH="0" baseline="0" dirty="0" smtClean="0">
                          <a:ln>
                            <a:noFill/>
                          </a:ln>
                          <a:solidFill>
                            <a:schemeClr val="tx1"/>
                          </a:solidFill>
                          <a:effectLst/>
                          <a:latin typeface="楷体_GB2312" pitchFamily="49" charset="-122"/>
                          <a:ea typeface="楷体_GB2312" pitchFamily="49" charset="-122"/>
                        </a:rPr>
                        <a:t>刘晨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600" b="1" i="0" u="none" strike="noStrike" cap="none" normalizeH="0" baseline="0" dirty="0" smtClean="0">
                          <a:ln>
                            <a:noFill/>
                          </a:ln>
                          <a:solidFill>
                            <a:schemeClr val="tx1"/>
                          </a:solidFill>
                          <a:effectLst/>
                          <a:latin typeface="楷体_GB2312" pitchFamily="49" charset="-122"/>
                          <a:ea typeface="楷体_GB2312" pitchFamily="49" charset="-122"/>
                        </a:rPr>
                        <a:t>信息系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908611704"/>
              </p:ext>
            </p:extLst>
          </p:nvPr>
        </p:nvGraphicFramePr>
        <p:xfrm>
          <a:off x="2138744" y="2500003"/>
          <a:ext cx="3643338" cy="487680"/>
        </p:xfrm>
        <a:graphic>
          <a:graphicData uri="http://schemas.openxmlformats.org/drawingml/2006/table">
            <a:tbl>
              <a:tblPr firstRow="1" bandRow="1">
                <a:tableStyleId>{616DA210-FB5B-4158-B5E0-FEB733F419BA}</a:tableStyleId>
              </a:tblPr>
              <a:tblGrid>
                <a:gridCol w="1214446"/>
                <a:gridCol w="1214446"/>
                <a:gridCol w="1214446"/>
              </a:tblGrid>
              <a:tr h="35719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3220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600" b="1" i="0" u="none" strike="noStrike" cap="none" normalizeH="0" baseline="0" dirty="0" smtClean="0">
                          <a:ln>
                            <a:noFill/>
                          </a:ln>
                          <a:solidFill>
                            <a:schemeClr val="tx1"/>
                          </a:solidFill>
                          <a:effectLst/>
                          <a:latin typeface="楷体_GB2312" pitchFamily="49" charset="-122"/>
                          <a:ea typeface="楷体_GB2312" pitchFamily="49" charset="-122"/>
                        </a:rPr>
                        <a:t>王敏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600" b="1" i="0" u="none" strike="noStrike" cap="none" normalizeH="0" baseline="0" dirty="0" smtClean="0">
                          <a:ln>
                            <a:noFill/>
                          </a:ln>
                          <a:solidFill>
                            <a:schemeClr val="tx1"/>
                          </a:solidFill>
                          <a:effectLst/>
                          <a:latin typeface="楷体_GB2312" pitchFamily="49" charset="-122"/>
                          <a:ea typeface="楷体_GB2312" pitchFamily="49" charset="-122"/>
                        </a:rPr>
                        <a:t>会计系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2345582254"/>
              </p:ext>
            </p:extLst>
          </p:nvPr>
        </p:nvGraphicFramePr>
        <p:xfrm>
          <a:off x="2138744" y="1534987"/>
          <a:ext cx="3643338" cy="487680"/>
        </p:xfrm>
        <a:graphic>
          <a:graphicData uri="http://schemas.openxmlformats.org/drawingml/2006/table">
            <a:tbl>
              <a:tblPr firstRow="1" bandRow="1">
                <a:tableStyleId>{616DA210-FB5B-4158-B5E0-FEB733F419BA}</a:tableStyleId>
              </a:tblPr>
              <a:tblGrid>
                <a:gridCol w="1214446"/>
                <a:gridCol w="1214446"/>
                <a:gridCol w="1214446"/>
              </a:tblGrid>
              <a:tr h="35719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1001</a:t>
                      </a:r>
                      <a:r>
                        <a:rPr kumimoji="0" lang="en-US" altLang="zh-CN" sz="2600" b="1" i="0" u="none" strike="noStrike" cap="none" normalizeH="0" baseline="0" dirty="0" smtClean="0">
                          <a:ln>
                            <a:noFill/>
                          </a:ln>
                          <a:solidFill>
                            <a:schemeClr val="tx1"/>
                          </a:solidFill>
                          <a:effectLst/>
                          <a:latin typeface="楷体_GB2312" pitchFamily="49" charset="-122"/>
                          <a:ea typeface="楷体_GB2312" pitchFamily="49" charset="-122"/>
                        </a:rPr>
                        <a:t>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600" b="1" i="0" u="none" strike="noStrike" cap="none" normalizeH="0" baseline="0" dirty="0" smtClean="0">
                          <a:ln>
                            <a:noFill/>
                          </a:ln>
                          <a:solidFill>
                            <a:schemeClr val="tx1"/>
                          </a:solidFill>
                          <a:effectLst/>
                          <a:latin typeface="楷体_GB2312" pitchFamily="49" charset="-122"/>
                          <a:ea typeface="楷体_GB2312" pitchFamily="49" charset="-122"/>
                        </a:rPr>
                        <a:t>李勇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600" b="1" i="0" u="none" strike="noStrike" cap="none" normalizeH="0" baseline="0" dirty="0" smtClean="0">
                          <a:ln>
                            <a:noFill/>
                          </a:ln>
                          <a:solidFill>
                            <a:schemeClr val="tx1"/>
                          </a:solidFill>
                          <a:effectLst/>
                          <a:latin typeface="楷体_GB2312" pitchFamily="49" charset="-122"/>
                          <a:ea typeface="楷体_GB2312" pitchFamily="49" charset="-122"/>
                        </a:rPr>
                        <a:t>信息系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accent4">
                        <a:lumMod val="20000"/>
                        <a:lumOff val="80000"/>
                      </a:schemeClr>
                    </a:solidFill>
                  </a:tcPr>
                </a:tc>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2844907356"/>
              </p:ext>
            </p:extLst>
          </p:nvPr>
        </p:nvGraphicFramePr>
        <p:xfrm>
          <a:off x="2138744" y="2018866"/>
          <a:ext cx="3643338" cy="487680"/>
        </p:xfrm>
        <a:graphic>
          <a:graphicData uri="http://schemas.openxmlformats.org/drawingml/2006/table">
            <a:tbl>
              <a:tblPr firstRow="1" bandRow="1">
                <a:tableStyleId>{616DA210-FB5B-4158-B5E0-FEB733F419BA}</a:tableStyleId>
              </a:tblPr>
              <a:tblGrid>
                <a:gridCol w="1214446"/>
                <a:gridCol w="1214446"/>
                <a:gridCol w="1214446"/>
              </a:tblGrid>
              <a:tr h="35719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3111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600" b="1" i="0" u="none" strike="noStrike" cap="none" normalizeH="0" baseline="0" dirty="0" smtClean="0">
                          <a:ln>
                            <a:noFill/>
                          </a:ln>
                          <a:solidFill>
                            <a:schemeClr val="tx1"/>
                          </a:solidFill>
                          <a:effectLst/>
                          <a:latin typeface="楷体_GB2312" pitchFamily="49" charset="-122"/>
                          <a:ea typeface="楷体_GB2312" pitchFamily="49" charset="-122"/>
                        </a:rPr>
                        <a:t>刘晨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600" b="1" i="0" u="none" strike="noStrike" cap="none" normalizeH="0" baseline="0" dirty="0" smtClean="0">
                          <a:ln>
                            <a:noFill/>
                          </a:ln>
                          <a:solidFill>
                            <a:schemeClr val="tx1"/>
                          </a:solidFill>
                          <a:effectLst/>
                          <a:latin typeface="楷体_GB2312" pitchFamily="49" charset="-122"/>
                          <a:ea typeface="楷体_GB2312" pitchFamily="49" charset="-122"/>
                        </a:rPr>
                        <a:t>信息系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accent4">
                        <a:lumMod val="20000"/>
                        <a:lumOff val="80000"/>
                      </a:schemeClr>
                    </a:solidFill>
                  </a:tcPr>
                </a:tc>
              </a:tr>
            </a:tbl>
          </a:graphicData>
        </a:graphic>
      </p:graphicFrame>
      <p:graphicFrame>
        <p:nvGraphicFramePr>
          <p:cNvPr id="13" name="表格 12"/>
          <p:cNvGraphicFramePr>
            <a:graphicFrameLocks noGrp="1"/>
          </p:cNvGraphicFramePr>
          <p:nvPr>
            <p:extLst>
              <p:ext uri="{D42A27DB-BD31-4B8C-83A1-F6EECF244321}">
                <p14:modId xmlns:p14="http://schemas.microsoft.com/office/powerpoint/2010/main" val="2351322318"/>
              </p:ext>
            </p:extLst>
          </p:nvPr>
        </p:nvGraphicFramePr>
        <p:xfrm>
          <a:off x="6272270" y="1059843"/>
          <a:ext cx="3643338" cy="487680"/>
        </p:xfrm>
        <a:graphic>
          <a:graphicData uri="http://schemas.openxmlformats.org/drawingml/2006/table">
            <a:tbl>
              <a:tblPr firstRow="1" bandRow="1">
                <a:effectLst>
                  <a:outerShdw blurRad="50800" dist="38100" dir="18900000" algn="bl" rotWithShape="0">
                    <a:prstClr val="black">
                      <a:alpha val="40000"/>
                    </a:prstClr>
                  </a:outerShdw>
                </a:effectLst>
                <a:tableStyleId>{00A15C55-8517-42AA-B614-E9B94910E393}</a:tableStyleId>
              </a:tblPr>
              <a:tblGrid>
                <a:gridCol w="1214446"/>
                <a:gridCol w="1214446"/>
                <a:gridCol w="1214446"/>
              </a:tblGrid>
              <a:tr h="379514">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600" u="none" strike="noStrike" cap="none" normalizeH="0" baseline="0" dirty="0" smtClean="0">
                          <a:ln>
                            <a:noFill/>
                          </a:ln>
                          <a:effectLst/>
                          <a:latin typeface="黑体" pitchFamily="2" charset="-122"/>
                          <a:ea typeface="黑体" pitchFamily="2" charset="-122"/>
                        </a:rPr>
                        <a:t>学号 </a:t>
                      </a:r>
                      <a:endParaRPr kumimoji="0" lang="zh-CN" altLang="en-US" sz="2600" b="1" i="0" u="none" strike="noStrike" cap="none" normalizeH="0" baseline="0" dirty="0" smtClean="0">
                        <a:ln>
                          <a:noFill/>
                        </a:ln>
                        <a:solidFill>
                          <a:schemeClr val="tx1"/>
                        </a:solidFill>
                        <a:effectLst/>
                        <a:latin typeface="黑体" pitchFamily="2" charset="-122"/>
                        <a:ea typeface="黑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2"/>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600" u="none" strike="noStrike" cap="none" normalizeH="0" baseline="0" dirty="0" smtClean="0">
                          <a:ln>
                            <a:noFill/>
                          </a:ln>
                          <a:effectLst/>
                          <a:latin typeface="黑体" pitchFamily="2" charset="-122"/>
                          <a:ea typeface="黑体" pitchFamily="2" charset="-122"/>
                        </a:rPr>
                        <a:t>姓名 </a:t>
                      </a:r>
                      <a:endParaRPr kumimoji="0" lang="zh-CN" altLang="en-US" sz="2600" b="1" i="0" u="none" strike="noStrike" cap="none" normalizeH="0" baseline="0" dirty="0" smtClean="0">
                        <a:ln>
                          <a:noFill/>
                        </a:ln>
                        <a:solidFill>
                          <a:schemeClr val="tx1"/>
                        </a:solidFill>
                        <a:effectLst/>
                        <a:latin typeface="黑体" pitchFamily="2" charset="-122"/>
                        <a:ea typeface="黑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2"/>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600" u="none" strike="noStrike" cap="none" normalizeH="0" baseline="0" dirty="0" smtClean="0">
                          <a:ln>
                            <a:noFill/>
                          </a:ln>
                          <a:effectLst/>
                          <a:latin typeface="黑体" pitchFamily="2" charset="-122"/>
                          <a:ea typeface="黑体" pitchFamily="2" charset="-122"/>
                        </a:rPr>
                        <a:t>系别   </a:t>
                      </a:r>
                      <a:endParaRPr kumimoji="0" lang="zh-CN" altLang="en-US" sz="2600" b="1" i="0" u="none" strike="noStrike" cap="none" normalizeH="0" baseline="0" dirty="0" smtClean="0">
                        <a:ln>
                          <a:noFill/>
                        </a:ln>
                        <a:solidFill>
                          <a:schemeClr val="tx1"/>
                        </a:solidFill>
                        <a:effectLst/>
                        <a:latin typeface="黑体" pitchFamily="2" charset="-122"/>
                        <a:ea typeface="黑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2"/>
                    </a:solidFill>
                  </a:tcPr>
                </a:tc>
              </a:tr>
            </a:tbl>
          </a:graphicData>
        </a:graphic>
      </p:graphicFrame>
      <p:graphicFrame>
        <p:nvGraphicFramePr>
          <p:cNvPr id="14" name="表格 13"/>
          <p:cNvGraphicFramePr>
            <a:graphicFrameLocks noGrp="1"/>
          </p:cNvGraphicFramePr>
          <p:nvPr>
            <p:extLst>
              <p:ext uri="{D42A27DB-BD31-4B8C-83A1-F6EECF244321}">
                <p14:modId xmlns:p14="http://schemas.microsoft.com/office/powerpoint/2010/main" val="2129581721"/>
              </p:ext>
            </p:extLst>
          </p:nvPr>
        </p:nvGraphicFramePr>
        <p:xfrm>
          <a:off x="6272270" y="1547373"/>
          <a:ext cx="3643338" cy="487680"/>
        </p:xfrm>
        <a:graphic>
          <a:graphicData uri="http://schemas.openxmlformats.org/drawingml/2006/table">
            <a:tbl>
              <a:tblPr firstRow="1" bandRow="1">
                <a:tableStyleId>{616DA210-FB5B-4158-B5E0-FEB733F419BA}</a:tableStyleId>
              </a:tblPr>
              <a:tblGrid>
                <a:gridCol w="1214446"/>
                <a:gridCol w="1214446"/>
                <a:gridCol w="1214446"/>
              </a:tblGrid>
              <a:tr h="35719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1001</a:t>
                      </a:r>
                      <a:r>
                        <a:rPr kumimoji="0" lang="en-US" altLang="zh-CN" sz="2600" b="1" i="0" u="none" strike="noStrike" cap="none" normalizeH="0" baseline="0" dirty="0" smtClean="0">
                          <a:ln>
                            <a:noFill/>
                          </a:ln>
                          <a:solidFill>
                            <a:schemeClr val="tx1"/>
                          </a:solidFill>
                          <a:effectLst/>
                          <a:latin typeface="楷体_GB2312" pitchFamily="49" charset="-122"/>
                          <a:ea typeface="楷体_GB2312" pitchFamily="49" charset="-122"/>
                        </a:rPr>
                        <a:t>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600" b="1" i="0" u="none" strike="noStrike" cap="none" normalizeH="0" baseline="0" dirty="0" smtClean="0">
                          <a:ln>
                            <a:noFill/>
                          </a:ln>
                          <a:solidFill>
                            <a:schemeClr val="tx1"/>
                          </a:solidFill>
                          <a:effectLst/>
                          <a:latin typeface="楷体_GB2312" pitchFamily="49" charset="-122"/>
                          <a:ea typeface="楷体_GB2312" pitchFamily="49" charset="-122"/>
                        </a:rPr>
                        <a:t>李勇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600" b="1" i="0" u="none" strike="noStrike" cap="none" normalizeH="0" baseline="0" dirty="0" smtClean="0">
                          <a:ln>
                            <a:noFill/>
                          </a:ln>
                          <a:solidFill>
                            <a:schemeClr val="tx1"/>
                          </a:solidFill>
                          <a:effectLst/>
                          <a:latin typeface="楷体_GB2312" pitchFamily="49" charset="-122"/>
                          <a:ea typeface="楷体_GB2312" pitchFamily="49" charset="-122"/>
                        </a:rPr>
                        <a:t>信息系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15" name="表格 14"/>
          <p:cNvGraphicFramePr>
            <a:graphicFrameLocks noGrp="1"/>
          </p:cNvGraphicFramePr>
          <p:nvPr>
            <p:extLst>
              <p:ext uri="{D42A27DB-BD31-4B8C-83A1-F6EECF244321}">
                <p14:modId xmlns:p14="http://schemas.microsoft.com/office/powerpoint/2010/main" val="1760613686"/>
              </p:ext>
            </p:extLst>
          </p:nvPr>
        </p:nvGraphicFramePr>
        <p:xfrm>
          <a:off x="6272270" y="2023689"/>
          <a:ext cx="3643338" cy="487680"/>
        </p:xfrm>
        <a:graphic>
          <a:graphicData uri="http://schemas.openxmlformats.org/drawingml/2006/table">
            <a:tbl>
              <a:tblPr firstRow="1" bandRow="1">
                <a:tableStyleId>{616DA210-FB5B-4158-B5E0-FEB733F419BA}</a:tableStyleId>
              </a:tblPr>
              <a:tblGrid>
                <a:gridCol w="1214446"/>
                <a:gridCol w="1214446"/>
                <a:gridCol w="1214446"/>
              </a:tblGrid>
              <a:tr h="35719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3111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600" b="1" i="0" u="none" strike="noStrike" cap="none" normalizeH="0" baseline="0" dirty="0" smtClean="0">
                          <a:ln>
                            <a:noFill/>
                          </a:ln>
                          <a:solidFill>
                            <a:schemeClr val="tx1"/>
                          </a:solidFill>
                          <a:effectLst/>
                          <a:latin typeface="楷体_GB2312" pitchFamily="49" charset="-122"/>
                          <a:ea typeface="楷体_GB2312" pitchFamily="49" charset="-122"/>
                        </a:rPr>
                        <a:t>刘晨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600" b="1" i="0" u="none" strike="noStrike" cap="none" normalizeH="0" baseline="0" dirty="0" smtClean="0">
                          <a:ln>
                            <a:noFill/>
                          </a:ln>
                          <a:solidFill>
                            <a:schemeClr val="tx1"/>
                          </a:solidFill>
                          <a:effectLst/>
                          <a:latin typeface="楷体_GB2312" pitchFamily="49" charset="-122"/>
                          <a:ea typeface="楷体_GB2312" pitchFamily="49" charset="-122"/>
                        </a:rPr>
                        <a:t>信息系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16" name="表格 15"/>
          <p:cNvGraphicFramePr>
            <a:graphicFrameLocks noGrp="1"/>
          </p:cNvGraphicFramePr>
          <p:nvPr>
            <p:extLst>
              <p:ext uri="{D42A27DB-BD31-4B8C-83A1-F6EECF244321}">
                <p14:modId xmlns:p14="http://schemas.microsoft.com/office/powerpoint/2010/main" val="1807614755"/>
              </p:ext>
            </p:extLst>
          </p:nvPr>
        </p:nvGraphicFramePr>
        <p:xfrm>
          <a:off x="6272270" y="2500003"/>
          <a:ext cx="3643338" cy="487680"/>
        </p:xfrm>
        <a:graphic>
          <a:graphicData uri="http://schemas.openxmlformats.org/drawingml/2006/table">
            <a:tbl>
              <a:tblPr firstRow="1" bandRow="1">
                <a:tableStyleId>{616DA210-FB5B-4158-B5E0-FEB733F419BA}</a:tableStyleId>
              </a:tblPr>
              <a:tblGrid>
                <a:gridCol w="1214446"/>
                <a:gridCol w="1214446"/>
                <a:gridCol w="1214446"/>
              </a:tblGrid>
              <a:tr h="35719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3220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600" b="1" i="0" u="none" strike="noStrike" cap="none" normalizeH="0" baseline="0" dirty="0" smtClean="0">
                          <a:ln>
                            <a:noFill/>
                          </a:ln>
                          <a:solidFill>
                            <a:schemeClr val="tx1"/>
                          </a:solidFill>
                          <a:effectLst/>
                          <a:latin typeface="楷体_GB2312" pitchFamily="49" charset="-122"/>
                          <a:ea typeface="楷体_GB2312" pitchFamily="49" charset="-122"/>
                        </a:rPr>
                        <a:t>王敏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600" b="1" i="0" u="none" strike="noStrike" cap="none" normalizeH="0" baseline="0" dirty="0" smtClean="0">
                          <a:ln>
                            <a:noFill/>
                          </a:ln>
                          <a:solidFill>
                            <a:schemeClr val="tx1"/>
                          </a:solidFill>
                          <a:effectLst/>
                          <a:latin typeface="楷体_GB2312" pitchFamily="49" charset="-122"/>
                          <a:ea typeface="楷体_GB2312" pitchFamily="49" charset="-122"/>
                        </a:rPr>
                        <a:t>会计系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19" name="表格 18"/>
          <p:cNvGraphicFramePr>
            <a:graphicFrameLocks noGrp="1"/>
          </p:cNvGraphicFramePr>
          <p:nvPr>
            <p:extLst>
              <p:ext uri="{D42A27DB-BD31-4B8C-83A1-F6EECF244321}">
                <p14:modId xmlns:p14="http://schemas.microsoft.com/office/powerpoint/2010/main" val="1408907363"/>
              </p:ext>
            </p:extLst>
          </p:nvPr>
        </p:nvGraphicFramePr>
        <p:xfrm>
          <a:off x="6272270" y="1547373"/>
          <a:ext cx="3643338" cy="487680"/>
        </p:xfrm>
        <a:graphic>
          <a:graphicData uri="http://schemas.openxmlformats.org/drawingml/2006/table">
            <a:tbl>
              <a:tblPr firstRow="1" bandRow="1">
                <a:tableStyleId>{616DA210-FB5B-4158-B5E0-FEB733F419BA}</a:tableStyleId>
              </a:tblPr>
              <a:tblGrid>
                <a:gridCol w="1214446"/>
                <a:gridCol w="1214446"/>
                <a:gridCol w="1214446"/>
              </a:tblGrid>
              <a:tr h="35719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1001</a:t>
                      </a:r>
                      <a:r>
                        <a:rPr kumimoji="0" lang="en-US" altLang="zh-CN" sz="2600" b="1" i="0" u="none" strike="noStrike" cap="none" normalizeH="0" baseline="0" dirty="0" smtClean="0">
                          <a:ln>
                            <a:noFill/>
                          </a:ln>
                          <a:solidFill>
                            <a:schemeClr val="tx1"/>
                          </a:solidFill>
                          <a:effectLst/>
                          <a:latin typeface="楷体_GB2312" pitchFamily="49" charset="-122"/>
                          <a:ea typeface="楷体_GB2312" pitchFamily="49" charset="-122"/>
                        </a:rPr>
                        <a:t>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600" b="1" i="0" u="none" strike="noStrike" cap="none" normalizeH="0" baseline="0" dirty="0" smtClean="0">
                          <a:ln>
                            <a:noFill/>
                          </a:ln>
                          <a:solidFill>
                            <a:schemeClr val="tx1"/>
                          </a:solidFill>
                          <a:effectLst/>
                          <a:latin typeface="楷体_GB2312" pitchFamily="49" charset="-122"/>
                          <a:ea typeface="楷体_GB2312" pitchFamily="49" charset="-122"/>
                        </a:rPr>
                        <a:t>李勇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600" b="1" i="0" u="none" strike="noStrike" cap="none" normalizeH="0" baseline="0" dirty="0" smtClean="0">
                          <a:ln>
                            <a:noFill/>
                          </a:ln>
                          <a:solidFill>
                            <a:schemeClr val="tx1"/>
                          </a:solidFill>
                          <a:effectLst/>
                          <a:latin typeface="楷体_GB2312" pitchFamily="49" charset="-122"/>
                          <a:ea typeface="楷体_GB2312" pitchFamily="49" charset="-122"/>
                        </a:rPr>
                        <a:t>信息系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accent2">
                        <a:lumMod val="20000"/>
                        <a:lumOff val="80000"/>
                      </a:schemeClr>
                    </a:solidFill>
                  </a:tcPr>
                </a:tc>
              </a:tr>
            </a:tbl>
          </a:graphicData>
        </a:graphic>
      </p:graphicFrame>
      <p:graphicFrame>
        <p:nvGraphicFramePr>
          <p:cNvPr id="20" name="表格 19"/>
          <p:cNvGraphicFramePr>
            <a:graphicFrameLocks noGrp="1"/>
          </p:cNvGraphicFramePr>
          <p:nvPr>
            <p:extLst>
              <p:ext uri="{D42A27DB-BD31-4B8C-83A1-F6EECF244321}">
                <p14:modId xmlns:p14="http://schemas.microsoft.com/office/powerpoint/2010/main" val="1562581571"/>
              </p:ext>
            </p:extLst>
          </p:nvPr>
        </p:nvGraphicFramePr>
        <p:xfrm>
          <a:off x="6272270" y="2018866"/>
          <a:ext cx="3643338" cy="487680"/>
        </p:xfrm>
        <a:graphic>
          <a:graphicData uri="http://schemas.openxmlformats.org/drawingml/2006/table">
            <a:tbl>
              <a:tblPr firstRow="1" bandRow="1">
                <a:tableStyleId>{616DA210-FB5B-4158-B5E0-FEB733F419BA}</a:tableStyleId>
              </a:tblPr>
              <a:tblGrid>
                <a:gridCol w="1214446"/>
                <a:gridCol w="1214446"/>
                <a:gridCol w="1214446"/>
              </a:tblGrid>
              <a:tr h="35719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3111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600" b="1" i="0" u="none" strike="noStrike" cap="none" normalizeH="0" baseline="0" dirty="0" smtClean="0">
                          <a:ln>
                            <a:noFill/>
                          </a:ln>
                          <a:solidFill>
                            <a:schemeClr val="tx1"/>
                          </a:solidFill>
                          <a:effectLst/>
                          <a:latin typeface="楷体_GB2312" pitchFamily="49" charset="-122"/>
                          <a:ea typeface="楷体_GB2312" pitchFamily="49" charset="-122"/>
                        </a:rPr>
                        <a:t>刘晨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600" b="1" i="0" u="none" strike="noStrike" cap="none" normalizeH="0" baseline="0" dirty="0" smtClean="0">
                          <a:ln>
                            <a:noFill/>
                          </a:ln>
                          <a:solidFill>
                            <a:schemeClr val="tx1"/>
                          </a:solidFill>
                          <a:effectLst/>
                          <a:latin typeface="楷体_GB2312" pitchFamily="49" charset="-122"/>
                          <a:ea typeface="楷体_GB2312" pitchFamily="49" charset="-122"/>
                        </a:rPr>
                        <a:t>信息系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accent2">
                        <a:lumMod val="20000"/>
                        <a:lumOff val="80000"/>
                      </a:schemeClr>
                    </a:solidFill>
                  </a:tcPr>
                </a:tc>
              </a:tr>
            </a:tbl>
          </a:graphicData>
        </a:graphic>
      </p:graphicFrame>
      <p:sp>
        <p:nvSpPr>
          <p:cNvPr id="21" name="TextBox 20"/>
          <p:cNvSpPr txBox="1">
            <a:spLocks noChangeArrowheads="1"/>
          </p:cNvSpPr>
          <p:nvPr/>
        </p:nvSpPr>
        <p:spPr bwMode="auto">
          <a:xfrm>
            <a:off x="2197678" y="539412"/>
            <a:ext cx="1734770"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Rockwell Extra Bold" pitchFamily="18" charset="0"/>
                <a:ea typeface="楷体_GB2312" pitchFamily="49" charset="-122"/>
              </a:defRPr>
            </a:lvl1pPr>
            <a:lvl2pPr marL="742950" indent="-285750">
              <a:defRPr>
                <a:solidFill>
                  <a:schemeClr val="tx1"/>
                </a:solidFill>
                <a:latin typeface="Rockwell Extra Bold" pitchFamily="18" charset="0"/>
                <a:ea typeface="楷体_GB2312" pitchFamily="49" charset="-122"/>
              </a:defRPr>
            </a:lvl2pPr>
            <a:lvl3pPr marL="1143000" indent="-228600">
              <a:defRPr>
                <a:solidFill>
                  <a:schemeClr val="tx1"/>
                </a:solidFill>
                <a:latin typeface="Rockwell Extra Bold" pitchFamily="18" charset="0"/>
                <a:ea typeface="楷体_GB2312" pitchFamily="49" charset="-122"/>
              </a:defRPr>
            </a:lvl3pPr>
            <a:lvl4pPr marL="1600200" indent="-228600">
              <a:defRPr>
                <a:solidFill>
                  <a:schemeClr val="tx1"/>
                </a:solidFill>
                <a:latin typeface="Rockwell Extra Bold" pitchFamily="18" charset="0"/>
                <a:ea typeface="楷体_GB2312" pitchFamily="49" charset="-122"/>
              </a:defRPr>
            </a:lvl4pPr>
            <a:lvl5pPr marL="2057400" indent="-228600">
              <a:defRPr>
                <a:solidFill>
                  <a:schemeClr val="tx1"/>
                </a:solidFill>
                <a:latin typeface="Rockwell Extra Bold" pitchFamily="18" charset="0"/>
                <a:ea typeface="楷体_GB2312" pitchFamily="49" charset="-122"/>
              </a:defRPr>
            </a:lvl5pPr>
            <a:lvl6pPr marL="2514600" indent="-228600" eaLnBrk="0" fontAlgn="base" hangingPunct="0">
              <a:spcBef>
                <a:spcPct val="0"/>
              </a:spcBef>
              <a:spcAft>
                <a:spcPct val="0"/>
              </a:spcAft>
              <a:defRPr>
                <a:solidFill>
                  <a:schemeClr val="tx1"/>
                </a:solidFill>
                <a:latin typeface="Rockwell Extra Bold" pitchFamily="18" charset="0"/>
                <a:ea typeface="楷体_GB2312" pitchFamily="49" charset="-122"/>
              </a:defRPr>
            </a:lvl6pPr>
            <a:lvl7pPr marL="2971800" indent="-228600" eaLnBrk="0" fontAlgn="base" hangingPunct="0">
              <a:spcBef>
                <a:spcPct val="0"/>
              </a:spcBef>
              <a:spcAft>
                <a:spcPct val="0"/>
              </a:spcAft>
              <a:defRPr>
                <a:solidFill>
                  <a:schemeClr val="tx1"/>
                </a:solidFill>
                <a:latin typeface="Rockwell Extra Bold" pitchFamily="18" charset="0"/>
                <a:ea typeface="楷体_GB2312" pitchFamily="49" charset="-122"/>
              </a:defRPr>
            </a:lvl7pPr>
            <a:lvl8pPr marL="3429000" indent="-228600" eaLnBrk="0" fontAlgn="base" hangingPunct="0">
              <a:spcBef>
                <a:spcPct val="0"/>
              </a:spcBef>
              <a:spcAft>
                <a:spcPct val="0"/>
              </a:spcAft>
              <a:defRPr>
                <a:solidFill>
                  <a:schemeClr val="tx1"/>
                </a:solidFill>
                <a:latin typeface="Rockwell Extra Bold" pitchFamily="18" charset="0"/>
                <a:ea typeface="楷体_GB2312" pitchFamily="49" charset="-122"/>
              </a:defRPr>
            </a:lvl8pPr>
            <a:lvl9pPr marL="3886200" indent="-228600" eaLnBrk="0" fontAlgn="base" hangingPunct="0">
              <a:spcBef>
                <a:spcPct val="0"/>
              </a:spcBef>
              <a:spcAft>
                <a:spcPct val="0"/>
              </a:spcAft>
              <a:defRPr>
                <a:solidFill>
                  <a:schemeClr val="tx1"/>
                </a:solidFill>
                <a:latin typeface="Rockwell Extra Bold" pitchFamily="18" charset="0"/>
                <a:ea typeface="楷体_GB2312" pitchFamily="49" charset="-122"/>
              </a:defRPr>
            </a:lvl9pPr>
          </a:lstStyle>
          <a:p>
            <a:r>
              <a:rPr lang="zh-CN" altLang="en-US" sz="2400" b="1" dirty="0">
                <a:solidFill>
                  <a:srgbClr val="C00000"/>
                </a:solidFill>
                <a:latin typeface="黑体" pitchFamily="2" charset="-122"/>
                <a:ea typeface="黑体" pitchFamily="2" charset="-122"/>
              </a:rPr>
              <a:t>学生表</a:t>
            </a:r>
            <a:r>
              <a:rPr lang="en-US" altLang="zh-CN" sz="2400" b="1" dirty="0">
                <a:solidFill>
                  <a:srgbClr val="C00000"/>
                </a:solidFill>
                <a:latin typeface="黑体" pitchFamily="2" charset="-122"/>
                <a:ea typeface="黑体" pitchFamily="2" charset="-122"/>
              </a:rPr>
              <a:t>  S1</a:t>
            </a:r>
            <a:endParaRPr lang="zh-CN" altLang="en-US" sz="2400" b="1" dirty="0">
              <a:solidFill>
                <a:srgbClr val="C00000"/>
              </a:solidFill>
              <a:latin typeface="黑体" pitchFamily="2" charset="-122"/>
              <a:ea typeface="黑体" pitchFamily="2" charset="-122"/>
            </a:endParaRPr>
          </a:p>
        </p:txBody>
      </p:sp>
      <p:sp>
        <p:nvSpPr>
          <p:cNvPr id="22" name="TextBox 21"/>
          <p:cNvSpPr txBox="1">
            <a:spLocks noChangeArrowheads="1"/>
          </p:cNvSpPr>
          <p:nvPr/>
        </p:nvSpPr>
        <p:spPr bwMode="auto">
          <a:xfrm>
            <a:off x="6243200" y="539412"/>
            <a:ext cx="1734770"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Rockwell Extra Bold" pitchFamily="18" charset="0"/>
                <a:ea typeface="楷体_GB2312" pitchFamily="49" charset="-122"/>
              </a:defRPr>
            </a:lvl1pPr>
            <a:lvl2pPr marL="742950" indent="-285750">
              <a:defRPr>
                <a:solidFill>
                  <a:schemeClr val="tx1"/>
                </a:solidFill>
                <a:latin typeface="Rockwell Extra Bold" pitchFamily="18" charset="0"/>
                <a:ea typeface="楷体_GB2312" pitchFamily="49" charset="-122"/>
              </a:defRPr>
            </a:lvl2pPr>
            <a:lvl3pPr marL="1143000" indent="-228600">
              <a:defRPr>
                <a:solidFill>
                  <a:schemeClr val="tx1"/>
                </a:solidFill>
                <a:latin typeface="Rockwell Extra Bold" pitchFamily="18" charset="0"/>
                <a:ea typeface="楷体_GB2312" pitchFamily="49" charset="-122"/>
              </a:defRPr>
            </a:lvl3pPr>
            <a:lvl4pPr marL="1600200" indent="-228600">
              <a:defRPr>
                <a:solidFill>
                  <a:schemeClr val="tx1"/>
                </a:solidFill>
                <a:latin typeface="Rockwell Extra Bold" pitchFamily="18" charset="0"/>
                <a:ea typeface="楷体_GB2312" pitchFamily="49" charset="-122"/>
              </a:defRPr>
            </a:lvl4pPr>
            <a:lvl5pPr marL="2057400" indent="-228600">
              <a:defRPr>
                <a:solidFill>
                  <a:schemeClr val="tx1"/>
                </a:solidFill>
                <a:latin typeface="Rockwell Extra Bold" pitchFamily="18" charset="0"/>
                <a:ea typeface="楷体_GB2312" pitchFamily="49" charset="-122"/>
              </a:defRPr>
            </a:lvl5pPr>
            <a:lvl6pPr marL="2514600" indent="-228600" eaLnBrk="0" fontAlgn="base" hangingPunct="0">
              <a:spcBef>
                <a:spcPct val="0"/>
              </a:spcBef>
              <a:spcAft>
                <a:spcPct val="0"/>
              </a:spcAft>
              <a:defRPr>
                <a:solidFill>
                  <a:schemeClr val="tx1"/>
                </a:solidFill>
                <a:latin typeface="Rockwell Extra Bold" pitchFamily="18" charset="0"/>
                <a:ea typeface="楷体_GB2312" pitchFamily="49" charset="-122"/>
              </a:defRPr>
            </a:lvl6pPr>
            <a:lvl7pPr marL="2971800" indent="-228600" eaLnBrk="0" fontAlgn="base" hangingPunct="0">
              <a:spcBef>
                <a:spcPct val="0"/>
              </a:spcBef>
              <a:spcAft>
                <a:spcPct val="0"/>
              </a:spcAft>
              <a:defRPr>
                <a:solidFill>
                  <a:schemeClr val="tx1"/>
                </a:solidFill>
                <a:latin typeface="Rockwell Extra Bold" pitchFamily="18" charset="0"/>
                <a:ea typeface="楷体_GB2312" pitchFamily="49" charset="-122"/>
              </a:defRPr>
            </a:lvl7pPr>
            <a:lvl8pPr marL="3429000" indent="-228600" eaLnBrk="0" fontAlgn="base" hangingPunct="0">
              <a:spcBef>
                <a:spcPct val="0"/>
              </a:spcBef>
              <a:spcAft>
                <a:spcPct val="0"/>
              </a:spcAft>
              <a:defRPr>
                <a:solidFill>
                  <a:schemeClr val="tx1"/>
                </a:solidFill>
                <a:latin typeface="Rockwell Extra Bold" pitchFamily="18" charset="0"/>
                <a:ea typeface="楷体_GB2312" pitchFamily="49" charset="-122"/>
              </a:defRPr>
            </a:lvl8pPr>
            <a:lvl9pPr marL="3886200" indent="-228600" eaLnBrk="0" fontAlgn="base" hangingPunct="0">
              <a:spcBef>
                <a:spcPct val="0"/>
              </a:spcBef>
              <a:spcAft>
                <a:spcPct val="0"/>
              </a:spcAft>
              <a:defRPr>
                <a:solidFill>
                  <a:schemeClr val="tx1"/>
                </a:solidFill>
                <a:latin typeface="Rockwell Extra Bold" pitchFamily="18" charset="0"/>
                <a:ea typeface="楷体_GB2312" pitchFamily="49" charset="-122"/>
              </a:defRPr>
            </a:lvl9pPr>
          </a:lstStyle>
          <a:p>
            <a:r>
              <a:rPr lang="zh-CN" altLang="en-US" sz="2400" b="1" dirty="0">
                <a:solidFill>
                  <a:srgbClr val="C00000"/>
                </a:solidFill>
                <a:latin typeface="黑体" pitchFamily="2" charset="-122"/>
                <a:ea typeface="黑体" pitchFamily="2" charset="-122"/>
              </a:rPr>
              <a:t>学生表</a:t>
            </a:r>
            <a:r>
              <a:rPr lang="en-US" altLang="zh-CN" sz="2400" b="1" dirty="0">
                <a:solidFill>
                  <a:srgbClr val="C00000"/>
                </a:solidFill>
                <a:latin typeface="黑体" pitchFamily="2" charset="-122"/>
                <a:ea typeface="黑体" pitchFamily="2" charset="-122"/>
              </a:rPr>
              <a:t>  S2</a:t>
            </a:r>
            <a:endParaRPr lang="zh-CN" altLang="en-US" sz="2400" b="1" dirty="0">
              <a:solidFill>
                <a:srgbClr val="C00000"/>
              </a:solidFill>
              <a:latin typeface="黑体" pitchFamily="2" charset="-122"/>
              <a:ea typeface="黑体" pitchFamily="2" charset="-122"/>
            </a:endParaRPr>
          </a:p>
        </p:txBody>
      </p:sp>
      <p:graphicFrame>
        <p:nvGraphicFramePr>
          <p:cNvPr id="25" name="表格 24"/>
          <p:cNvGraphicFramePr>
            <a:graphicFrameLocks noGrp="1"/>
          </p:cNvGraphicFramePr>
          <p:nvPr>
            <p:extLst>
              <p:ext uri="{D42A27DB-BD31-4B8C-83A1-F6EECF244321}">
                <p14:modId xmlns:p14="http://schemas.microsoft.com/office/powerpoint/2010/main" val="2789401970"/>
              </p:ext>
            </p:extLst>
          </p:nvPr>
        </p:nvGraphicFramePr>
        <p:xfrm>
          <a:off x="2358994" y="3422210"/>
          <a:ext cx="3680319" cy="430017"/>
        </p:xfrm>
        <a:graphic>
          <a:graphicData uri="http://schemas.openxmlformats.org/drawingml/2006/table">
            <a:tbl>
              <a:tblPr firstRow="1" bandRow="1">
                <a:effectLst>
                  <a:outerShdw blurRad="50800" dist="38100" dir="16200000" rotWithShape="0">
                    <a:prstClr val="black">
                      <a:alpha val="40000"/>
                    </a:prstClr>
                  </a:outerShdw>
                </a:effectLst>
                <a:tableStyleId>{00A15C55-8517-42AA-B614-E9B94910E393}</a:tableStyleId>
              </a:tblPr>
              <a:tblGrid>
                <a:gridCol w="1226773"/>
                <a:gridCol w="1206937"/>
                <a:gridCol w="1246609"/>
              </a:tblGrid>
              <a:tr h="430017">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u="none" strike="noStrike" cap="none" normalizeH="0" baseline="0" smtClean="0">
                          <a:ln>
                            <a:noFill/>
                          </a:ln>
                          <a:effectLst/>
                          <a:latin typeface="黑体" pitchFamily="2" charset="-122"/>
                          <a:ea typeface="黑体" pitchFamily="2" charset="-122"/>
                        </a:rPr>
                        <a:t>学号 </a:t>
                      </a:r>
                      <a:endParaRPr kumimoji="0" lang="zh-CN" altLang="en-US" sz="2200" b="1" i="0" u="none" strike="noStrike" cap="none" normalizeH="0" baseline="0" dirty="0" smtClean="0">
                        <a:ln>
                          <a:noFill/>
                        </a:ln>
                        <a:solidFill>
                          <a:schemeClr val="tx1"/>
                        </a:solidFill>
                        <a:effectLst/>
                        <a:latin typeface="黑体" pitchFamily="2" charset="-122"/>
                        <a:ea typeface="黑体" pitchFamily="2" charset="-122"/>
                      </a:endParaRPr>
                    </a:p>
                  </a:txBody>
                  <a:tcPr anchor="ctr" horzOverflow="overflow">
                    <a:lnL w="28575" cap="flat" cmpd="sng" algn="ctr">
                      <a:solidFill>
                        <a:schemeClr val="bg1">
                          <a:lumMod val="85000"/>
                        </a:schemeClr>
                      </a:solidFill>
                      <a:prstDash val="sysDash"/>
                      <a:round/>
                      <a:headEnd type="none" w="med" len="med"/>
                      <a:tailEnd type="none" w="med" len="med"/>
                    </a:lnL>
                    <a:lnR w="28575" cap="flat" cmpd="sng" algn="ctr">
                      <a:solidFill>
                        <a:schemeClr val="bg1">
                          <a:lumMod val="85000"/>
                        </a:schemeClr>
                      </a:solidFill>
                      <a:prstDash val="sysDash"/>
                      <a:round/>
                      <a:headEnd type="none" w="med" len="med"/>
                      <a:tailEnd type="none" w="med" len="med"/>
                    </a:lnR>
                    <a:lnT w="28575" cap="flat" cmpd="sng" algn="ctr">
                      <a:solidFill>
                        <a:schemeClr val="bg1">
                          <a:lumMod val="85000"/>
                        </a:schemeClr>
                      </a:solidFill>
                      <a:prstDash val="sysDash"/>
                      <a:round/>
                      <a:headEnd type="none" w="med" len="med"/>
                      <a:tailEnd type="none" w="med" len="med"/>
                    </a:lnT>
                    <a:lnB w="28575" cap="flat" cmpd="sng" algn="ctr">
                      <a:solidFill>
                        <a:schemeClr val="bg1">
                          <a:lumMod val="85000"/>
                        </a:schemeClr>
                      </a:solidFill>
                      <a:prstDash val="sysDash"/>
                      <a:round/>
                      <a:headEnd type="none" w="med" len="med"/>
                      <a:tailEnd type="none" w="med" len="med"/>
                    </a:lnB>
                    <a:solidFill>
                      <a:srgbClr val="0099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u="none" strike="noStrike" cap="none" normalizeH="0" baseline="0" dirty="0" smtClean="0">
                          <a:ln>
                            <a:noFill/>
                          </a:ln>
                          <a:effectLst/>
                          <a:latin typeface="黑体" pitchFamily="2" charset="-122"/>
                          <a:ea typeface="黑体" pitchFamily="2" charset="-122"/>
                        </a:rPr>
                        <a:t>姓名 </a:t>
                      </a:r>
                      <a:endParaRPr kumimoji="0" lang="zh-CN" altLang="en-US" sz="2200" b="1" i="0" u="none" strike="noStrike" cap="none" normalizeH="0" baseline="0" dirty="0" smtClean="0">
                        <a:ln>
                          <a:noFill/>
                        </a:ln>
                        <a:solidFill>
                          <a:schemeClr val="tx1"/>
                        </a:solidFill>
                        <a:effectLst/>
                        <a:latin typeface="黑体" pitchFamily="2" charset="-122"/>
                        <a:ea typeface="黑体" pitchFamily="2" charset="-122"/>
                      </a:endParaRPr>
                    </a:p>
                  </a:txBody>
                  <a:tcPr anchor="ctr" horzOverflow="overflow">
                    <a:lnL w="28575" cap="flat" cmpd="sng" algn="ctr">
                      <a:solidFill>
                        <a:schemeClr val="bg1">
                          <a:lumMod val="85000"/>
                        </a:schemeClr>
                      </a:solidFill>
                      <a:prstDash val="sysDash"/>
                      <a:round/>
                      <a:headEnd type="none" w="med" len="med"/>
                      <a:tailEnd type="none" w="med" len="med"/>
                    </a:lnL>
                    <a:lnR w="28575" cap="flat" cmpd="sng" algn="ctr">
                      <a:solidFill>
                        <a:schemeClr val="bg1">
                          <a:lumMod val="85000"/>
                        </a:schemeClr>
                      </a:solidFill>
                      <a:prstDash val="sysDash"/>
                      <a:round/>
                      <a:headEnd type="none" w="med" len="med"/>
                      <a:tailEnd type="none" w="med" len="med"/>
                    </a:lnR>
                    <a:lnT w="28575" cap="flat" cmpd="sng" algn="ctr">
                      <a:solidFill>
                        <a:schemeClr val="bg1">
                          <a:lumMod val="85000"/>
                        </a:schemeClr>
                      </a:solidFill>
                      <a:prstDash val="sysDash"/>
                      <a:round/>
                      <a:headEnd type="none" w="med" len="med"/>
                      <a:tailEnd type="none" w="med" len="med"/>
                    </a:lnT>
                    <a:lnB w="28575" cap="flat" cmpd="sng" algn="ctr">
                      <a:solidFill>
                        <a:schemeClr val="bg1">
                          <a:lumMod val="85000"/>
                        </a:schemeClr>
                      </a:solidFill>
                      <a:prstDash val="sysDash"/>
                      <a:round/>
                      <a:headEnd type="none" w="med" len="med"/>
                      <a:tailEnd type="none" w="med" len="med"/>
                    </a:lnB>
                    <a:solidFill>
                      <a:srgbClr val="0099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u="none" strike="noStrike" cap="none" normalizeH="0" baseline="0" dirty="0" smtClean="0">
                          <a:ln>
                            <a:noFill/>
                          </a:ln>
                          <a:effectLst/>
                          <a:latin typeface="黑体" pitchFamily="2" charset="-122"/>
                          <a:ea typeface="黑体" pitchFamily="2" charset="-122"/>
                        </a:rPr>
                        <a:t>系别   </a:t>
                      </a:r>
                      <a:endParaRPr kumimoji="0" lang="zh-CN" altLang="en-US" sz="2200" b="1" i="0" u="none" strike="noStrike" cap="none" normalizeH="0" baseline="0" dirty="0" smtClean="0">
                        <a:ln>
                          <a:noFill/>
                        </a:ln>
                        <a:solidFill>
                          <a:schemeClr val="tx1"/>
                        </a:solidFill>
                        <a:effectLst/>
                        <a:latin typeface="黑体" pitchFamily="2" charset="-122"/>
                        <a:ea typeface="黑体" pitchFamily="2" charset="-122"/>
                      </a:endParaRPr>
                    </a:p>
                  </a:txBody>
                  <a:tcPr anchor="ctr" horzOverflow="overflow">
                    <a:lnL w="28575" cap="flat" cmpd="sng" algn="ctr">
                      <a:solidFill>
                        <a:schemeClr val="bg1">
                          <a:lumMod val="85000"/>
                        </a:schemeClr>
                      </a:solidFill>
                      <a:prstDash val="sysDash"/>
                      <a:round/>
                      <a:headEnd type="none" w="med" len="med"/>
                      <a:tailEnd type="none" w="med" len="med"/>
                    </a:lnL>
                    <a:lnR w="28575" cap="flat" cmpd="sng" algn="ctr">
                      <a:solidFill>
                        <a:schemeClr val="bg1">
                          <a:lumMod val="85000"/>
                        </a:schemeClr>
                      </a:solidFill>
                      <a:prstDash val="sysDash"/>
                      <a:round/>
                      <a:headEnd type="none" w="med" len="med"/>
                      <a:tailEnd type="none" w="med" len="med"/>
                    </a:lnR>
                    <a:lnT w="28575" cap="flat" cmpd="sng" algn="ctr">
                      <a:solidFill>
                        <a:schemeClr val="bg1">
                          <a:lumMod val="85000"/>
                        </a:schemeClr>
                      </a:solidFill>
                      <a:prstDash val="sysDash"/>
                      <a:round/>
                      <a:headEnd type="none" w="med" len="med"/>
                      <a:tailEnd type="none" w="med" len="med"/>
                    </a:lnT>
                    <a:lnB w="28575" cap="flat" cmpd="sng" algn="ctr">
                      <a:solidFill>
                        <a:schemeClr val="bg1">
                          <a:lumMod val="85000"/>
                        </a:schemeClr>
                      </a:solidFill>
                      <a:prstDash val="sysDash"/>
                      <a:round/>
                      <a:headEnd type="none" w="med" len="med"/>
                      <a:tailEnd type="none" w="med" len="med"/>
                    </a:lnB>
                    <a:solidFill>
                      <a:srgbClr val="0099FF"/>
                    </a:solidFill>
                  </a:tcPr>
                </a:tc>
              </a:tr>
            </a:tbl>
          </a:graphicData>
        </a:graphic>
      </p:graphicFrame>
      <p:graphicFrame>
        <p:nvGraphicFramePr>
          <p:cNvPr id="26" name="表格 25"/>
          <p:cNvGraphicFramePr>
            <a:graphicFrameLocks noGrp="1"/>
          </p:cNvGraphicFramePr>
          <p:nvPr>
            <p:extLst>
              <p:ext uri="{D42A27DB-BD31-4B8C-83A1-F6EECF244321}">
                <p14:modId xmlns:p14="http://schemas.microsoft.com/office/powerpoint/2010/main" val="2400390849"/>
              </p:ext>
            </p:extLst>
          </p:nvPr>
        </p:nvGraphicFramePr>
        <p:xfrm>
          <a:off x="6029788" y="3422210"/>
          <a:ext cx="3391047" cy="431925"/>
        </p:xfrm>
        <a:graphic>
          <a:graphicData uri="http://schemas.openxmlformats.org/drawingml/2006/table">
            <a:tbl>
              <a:tblPr firstRow="1" bandRow="1">
                <a:effectLst>
                  <a:outerShdw blurRad="50800" dist="38100" dir="16200000" rotWithShape="0">
                    <a:prstClr val="black">
                      <a:alpha val="40000"/>
                    </a:prstClr>
                  </a:outerShdw>
                </a:effectLst>
                <a:tableStyleId>{21E4AEA4-8DFA-4A89-87EB-49C32662AFE0}</a:tableStyleId>
              </a:tblPr>
              <a:tblGrid>
                <a:gridCol w="1143008"/>
                <a:gridCol w="1143008"/>
                <a:gridCol w="1105031"/>
              </a:tblGrid>
              <a:tr h="43192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u="none" strike="noStrike" cap="none" normalizeH="0" baseline="0" dirty="0" smtClean="0">
                          <a:ln>
                            <a:noFill/>
                          </a:ln>
                          <a:effectLst/>
                          <a:latin typeface="黑体" pitchFamily="2" charset="-122"/>
                          <a:ea typeface="黑体" pitchFamily="2" charset="-122"/>
                        </a:rPr>
                        <a:t>学号 </a:t>
                      </a:r>
                      <a:endParaRPr kumimoji="0" lang="zh-CN" altLang="en-US" sz="2200" b="1" i="0" u="none" strike="noStrike" cap="none" normalizeH="0" baseline="0" dirty="0" smtClean="0">
                        <a:ln>
                          <a:noFill/>
                        </a:ln>
                        <a:solidFill>
                          <a:schemeClr val="tx1"/>
                        </a:solidFill>
                        <a:effectLst/>
                        <a:latin typeface="黑体" pitchFamily="2" charset="-122"/>
                        <a:ea typeface="黑体" pitchFamily="2" charset="-122"/>
                      </a:endParaRPr>
                    </a:p>
                  </a:txBody>
                  <a:tcPr anchor="ctr" horzOverflow="overflow">
                    <a:lnL w="28575" cap="flat" cmpd="sng" algn="ctr">
                      <a:solidFill>
                        <a:schemeClr val="bg1">
                          <a:lumMod val="85000"/>
                        </a:schemeClr>
                      </a:solidFill>
                      <a:prstDash val="sysDash"/>
                      <a:round/>
                      <a:headEnd type="none" w="med" len="med"/>
                      <a:tailEnd type="none" w="med" len="med"/>
                    </a:lnL>
                    <a:lnR w="28575" cap="flat" cmpd="sng" algn="ctr">
                      <a:solidFill>
                        <a:schemeClr val="bg1">
                          <a:lumMod val="85000"/>
                        </a:schemeClr>
                      </a:solidFill>
                      <a:prstDash val="sysDash"/>
                      <a:round/>
                      <a:headEnd type="none" w="med" len="med"/>
                      <a:tailEnd type="none" w="med" len="med"/>
                    </a:lnR>
                    <a:lnT w="28575" cap="flat" cmpd="sng" algn="ctr">
                      <a:solidFill>
                        <a:schemeClr val="bg1">
                          <a:lumMod val="85000"/>
                        </a:schemeClr>
                      </a:solidFill>
                      <a:prstDash val="sysDash"/>
                      <a:round/>
                      <a:headEnd type="none" w="med" len="med"/>
                      <a:tailEnd type="none" w="med" len="med"/>
                    </a:lnT>
                    <a:lnB w="28575" cap="flat" cmpd="sng" algn="ctr">
                      <a:solidFill>
                        <a:schemeClr val="bg1">
                          <a:lumMod val="85000"/>
                        </a:schemeClr>
                      </a:solidFill>
                      <a:prstDash val="sysDash"/>
                      <a:round/>
                      <a:headEnd type="none" w="med" len="med"/>
                      <a:tailEnd type="none" w="med" len="med"/>
                    </a:lnB>
                    <a:solidFill>
                      <a:schemeClr val="accent2">
                        <a:lumMod val="75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bg1"/>
                          </a:solidFill>
                          <a:effectLst/>
                          <a:latin typeface="黑体" pitchFamily="2" charset="-122"/>
                          <a:ea typeface="黑体" pitchFamily="2" charset="-122"/>
                        </a:rPr>
                        <a:t>姓名</a:t>
                      </a:r>
                    </a:p>
                  </a:txBody>
                  <a:tcPr anchor="ctr" horzOverflow="overflow">
                    <a:lnL w="28575" cap="flat" cmpd="sng" algn="ctr">
                      <a:solidFill>
                        <a:schemeClr val="bg1">
                          <a:lumMod val="85000"/>
                        </a:schemeClr>
                      </a:solidFill>
                      <a:prstDash val="sysDash"/>
                      <a:round/>
                      <a:headEnd type="none" w="med" len="med"/>
                      <a:tailEnd type="none" w="med" len="med"/>
                    </a:lnL>
                    <a:lnR w="28575" cap="flat" cmpd="sng" algn="ctr">
                      <a:solidFill>
                        <a:schemeClr val="bg1">
                          <a:lumMod val="85000"/>
                        </a:schemeClr>
                      </a:solidFill>
                      <a:prstDash val="sysDash"/>
                      <a:round/>
                      <a:headEnd type="none" w="med" len="med"/>
                      <a:tailEnd type="none" w="med" len="med"/>
                    </a:lnR>
                    <a:lnT w="28575" cap="flat" cmpd="sng" algn="ctr">
                      <a:solidFill>
                        <a:schemeClr val="bg1">
                          <a:lumMod val="85000"/>
                        </a:schemeClr>
                      </a:solidFill>
                      <a:prstDash val="sysDash"/>
                      <a:round/>
                      <a:headEnd type="none" w="med" len="med"/>
                      <a:tailEnd type="none" w="med" len="med"/>
                    </a:lnT>
                    <a:lnB w="28575" cap="flat" cmpd="sng" algn="ctr">
                      <a:solidFill>
                        <a:schemeClr val="bg1">
                          <a:lumMod val="85000"/>
                        </a:schemeClr>
                      </a:solidFill>
                      <a:prstDash val="sysDash"/>
                      <a:round/>
                      <a:headEnd type="none" w="med" len="med"/>
                      <a:tailEnd type="none" w="med" len="med"/>
                    </a:lnB>
                    <a:solidFill>
                      <a:schemeClr val="accent2">
                        <a:lumMod val="75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bg1"/>
                          </a:solidFill>
                          <a:effectLst/>
                          <a:latin typeface="黑体" pitchFamily="2" charset="-122"/>
                          <a:ea typeface="黑体" pitchFamily="2" charset="-122"/>
                        </a:rPr>
                        <a:t>系别   </a:t>
                      </a:r>
                    </a:p>
                  </a:txBody>
                  <a:tcPr anchor="ctr" horzOverflow="overflow">
                    <a:lnL w="28575" cap="flat" cmpd="sng" algn="ctr">
                      <a:solidFill>
                        <a:schemeClr val="bg1">
                          <a:lumMod val="85000"/>
                        </a:schemeClr>
                      </a:solidFill>
                      <a:prstDash val="sysDash"/>
                      <a:round/>
                      <a:headEnd type="none" w="med" len="med"/>
                      <a:tailEnd type="none" w="med" len="med"/>
                    </a:lnL>
                    <a:lnR w="28575" cap="flat" cmpd="sng" algn="ctr">
                      <a:solidFill>
                        <a:schemeClr val="bg1">
                          <a:lumMod val="85000"/>
                        </a:schemeClr>
                      </a:solidFill>
                      <a:prstDash val="sysDash"/>
                      <a:round/>
                      <a:headEnd type="none" w="med" len="med"/>
                      <a:tailEnd type="none" w="med" len="med"/>
                    </a:lnR>
                    <a:lnT w="28575" cap="flat" cmpd="sng" algn="ctr">
                      <a:solidFill>
                        <a:schemeClr val="bg1">
                          <a:lumMod val="85000"/>
                        </a:schemeClr>
                      </a:solidFill>
                      <a:prstDash val="sysDash"/>
                      <a:round/>
                      <a:headEnd type="none" w="med" len="med"/>
                      <a:tailEnd type="none" w="med" len="med"/>
                    </a:lnT>
                    <a:lnB w="28575" cap="flat" cmpd="sng" algn="ctr">
                      <a:solidFill>
                        <a:schemeClr val="bg1">
                          <a:lumMod val="85000"/>
                        </a:schemeClr>
                      </a:solidFill>
                      <a:prstDash val="sysDash"/>
                      <a:round/>
                      <a:headEnd type="none" w="med" len="med"/>
                      <a:tailEnd type="none" w="med" len="med"/>
                    </a:lnB>
                    <a:solidFill>
                      <a:schemeClr val="accent2">
                        <a:lumMod val="75000"/>
                      </a:schemeClr>
                    </a:solidFill>
                  </a:tcPr>
                </a:tc>
              </a:tr>
            </a:tbl>
          </a:graphicData>
        </a:graphic>
      </p:graphicFrame>
      <p:graphicFrame>
        <p:nvGraphicFramePr>
          <p:cNvPr id="27" name="表格 26"/>
          <p:cNvGraphicFramePr>
            <a:graphicFrameLocks noGrp="1"/>
          </p:cNvGraphicFramePr>
          <p:nvPr>
            <p:extLst>
              <p:ext uri="{D42A27DB-BD31-4B8C-83A1-F6EECF244321}">
                <p14:modId xmlns:p14="http://schemas.microsoft.com/office/powerpoint/2010/main" val="4132646441"/>
              </p:ext>
            </p:extLst>
          </p:nvPr>
        </p:nvGraphicFramePr>
        <p:xfrm>
          <a:off x="2354769" y="3866290"/>
          <a:ext cx="7071711" cy="426720"/>
        </p:xfrm>
        <a:graphic>
          <a:graphicData uri="http://schemas.openxmlformats.org/drawingml/2006/table">
            <a:tbl>
              <a:tblPr firstRow="1" bandRow="1">
                <a:tableStyleId>{5940675A-B579-460E-94D1-54222C63F5DA}</a:tableStyleId>
              </a:tblPr>
              <a:tblGrid>
                <a:gridCol w="1227502"/>
                <a:gridCol w="1205948"/>
                <a:gridCol w="1232452"/>
                <a:gridCol w="1152939"/>
                <a:gridCol w="1139687"/>
                <a:gridCol w="1113183"/>
              </a:tblGrid>
              <a:tr h="34145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1001</a:t>
                      </a:r>
                      <a:r>
                        <a:rPr kumimoji="0" lang="en-US" altLang="zh-CN" sz="2200" b="1" i="0" u="none" strike="noStrike" cap="none" normalizeH="0" baseline="0" dirty="0" smtClean="0">
                          <a:ln>
                            <a:noFill/>
                          </a:ln>
                          <a:solidFill>
                            <a:schemeClr val="tx1"/>
                          </a:solidFill>
                          <a:effectLst/>
                          <a:latin typeface="楷体_GB2312" pitchFamily="49" charset="-122"/>
                          <a:ea typeface="楷体_GB2312" pitchFamily="49" charset="-122"/>
                        </a:rPr>
                        <a:t>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李勇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信息系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1001</a:t>
                      </a:r>
                      <a:r>
                        <a:rPr kumimoji="0" lang="en-US" altLang="zh-CN" sz="2200" b="1" i="0" u="none" strike="noStrike" cap="none" normalizeH="0" baseline="0" dirty="0" smtClean="0">
                          <a:ln>
                            <a:noFill/>
                          </a:ln>
                          <a:solidFill>
                            <a:schemeClr val="tx1"/>
                          </a:solidFill>
                          <a:effectLst/>
                          <a:latin typeface="楷体_GB2312" pitchFamily="49" charset="-122"/>
                          <a:ea typeface="楷体_GB2312" pitchFamily="49" charset="-122"/>
                        </a:rPr>
                        <a:t>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李勇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信息系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r>
            </a:tbl>
          </a:graphicData>
        </a:graphic>
      </p:graphicFrame>
      <p:graphicFrame>
        <p:nvGraphicFramePr>
          <p:cNvPr id="28" name="表格 27"/>
          <p:cNvGraphicFramePr>
            <a:graphicFrameLocks noGrp="1"/>
          </p:cNvGraphicFramePr>
          <p:nvPr>
            <p:extLst>
              <p:ext uri="{D42A27DB-BD31-4B8C-83A1-F6EECF244321}">
                <p14:modId xmlns:p14="http://schemas.microsoft.com/office/powerpoint/2010/main" val="1068535589"/>
              </p:ext>
            </p:extLst>
          </p:nvPr>
        </p:nvGraphicFramePr>
        <p:xfrm>
          <a:off x="2354769" y="4291633"/>
          <a:ext cx="7071711" cy="426720"/>
        </p:xfrm>
        <a:graphic>
          <a:graphicData uri="http://schemas.openxmlformats.org/drawingml/2006/table">
            <a:tbl>
              <a:tblPr firstRow="1" bandRow="1">
                <a:tableStyleId>{5940675A-B579-460E-94D1-54222C63F5DA}</a:tableStyleId>
              </a:tblPr>
              <a:tblGrid>
                <a:gridCol w="1227502"/>
                <a:gridCol w="1205948"/>
                <a:gridCol w="1232452"/>
                <a:gridCol w="1152939"/>
                <a:gridCol w="1139687"/>
                <a:gridCol w="1113183"/>
              </a:tblGrid>
              <a:tr h="34145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1001</a:t>
                      </a:r>
                      <a:r>
                        <a:rPr kumimoji="0" lang="en-US" altLang="zh-CN" sz="2200" b="1" i="0" u="none" strike="noStrike" cap="none" normalizeH="0" baseline="0" dirty="0" smtClean="0">
                          <a:ln>
                            <a:noFill/>
                          </a:ln>
                          <a:solidFill>
                            <a:schemeClr val="tx1"/>
                          </a:solidFill>
                          <a:effectLst/>
                          <a:latin typeface="楷体_GB2312" pitchFamily="49" charset="-122"/>
                          <a:ea typeface="楷体_GB2312" pitchFamily="49" charset="-122"/>
                        </a:rPr>
                        <a:t>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李勇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信息系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3111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刘晨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信息系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r>
            </a:tbl>
          </a:graphicData>
        </a:graphic>
      </p:graphicFrame>
      <p:graphicFrame>
        <p:nvGraphicFramePr>
          <p:cNvPr id="29" name="表格 28"/>
          <p:cNvGraphicFramePr>
            <a:graphicFrameLocks noGrp="1"/>
          </p:cNvGraphicFramePr>
          <p:nvPr>
            <p:extLst>
              <p:ext uri="{D42A27DB-BD31-4B8C-83A1-F6EECF244321}">
                <p14:modId xmlns:p14="http://schemas.microsoft.com/office/powerpoint/2010/main" val="6168582"/>
              </p:ext>
            </p:extLst>
          </p:nvPr>
        </p:nvGraphicFramePr>
        <p:xfrm>
          <a:off x="2354769" y="4723681"/>
          <a:ext cx="7071711" cy="426720"/>
        </p:xfrm>
        <a:graphic>
          <a:graphicData uri="http://schemas.openxmlformats.org/drawingml/2006/table">
            <a:tbl>
              <a:tblPr firstRow="1" bandRow="1">
                <a:tableStyleId>{5940675A-B579-460E-94D1-54222C63F5DA}</a:tableStyleId>
              </a:tblPr>
              <a:tblGrid>
                <a:gridCol w="1227502"/>
                <a:gridCol w="1205948"/>
                <a:gridCol w="1232452"/>
                <a:gridCol w="1152939"/>
                <a:gridCol w="1139687"/>
                <a:gridCol w="1113183"/>
              </a:tblGrid>
              <a:tr h="34145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3111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刘晨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信息系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1001</a:t>
                      </a:r>
                      <a:r>
                        <a:rPr kumimoji="0" lang="en-US" altLang="zh-CN" sz="2200" b="1" i="0" u="none" strike="noStrike" cap="none" normalizeH="0" baseline="0" dirty="0" smtClean="0">
                          <a:ln>
                            <a:noFill/>
                          </a:ln>
                          <a:solidFill>
                            <a:schemeClr val="tx1"/>
                          </a:solidFill>
                          <a:effectLst/>
                          <a:latin typeface="楷体_GB2312" pitchFamily="49" charset="-122"/>
                          <a:ea typeface="楷体_GB2312" pitchFamily="49" charset="-122"/>
                        </a:rPr>
                        <a:t>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李勇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信息系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r>
            </a:tbl>
          </a:graphicData>
        </a:graphic>
      </p:graphicFrame>
      <p:graphicFrame>
        <p:nvGraphicFramePr>
          <p:cNvPr id="30" name="表格 29"/>
          <p:cNvGraphicFramePr>
            <a:graphicFrameLocks noGrp="1"/>
          </p:cNvGraphicFramePr>
          <p:nvPr>
            <p:extLst>
              <p:ext uri="{D42A27DB-BD31-4B8C-83A1-F6EECF244321}">
                <p14:modId xmlns:p14="http://schemas.microsoft.com/office/powerpoint/2010/main" val="448100575"/>
              </p:ext>
            </p:extLst>
          </p:nvPr>
        </p:nvGraphicFramePr>
        <p:xfrm>
          <a:off x="2354769" y="5155729"/>
          <a:ext cx="7071711" cy="426720"/>
        </p:xfrm>
        <a:graphic>
          <a:graphicData uri="http://schemas.openxmlformats.org/drawingml/2006/table">
            <a:tbl>
              <a:tblPr firstRow="1" bandRow="1">
                <a:tableStyleId>{5940675A-B579-460E-94D1-54222C63F5DA}</a:tableStyleId>
              </a:tblPr>
              <a:tblGrid>
                <a:gridCol w="1227502"/>
                <a:gridCol w="1205948"/>
                <a:gridCol w="1232452"/>
                <a:gridCol w="1152939"/>
                <a:gridCol w="1139687"/>
                <a:gridCol w="1113183"/>
              </a:tblGrid>
              <a:tr h="34145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3111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刘晨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信息系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3111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刘晨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信息系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r>
            </a:tbl>
          </a:graphicData>
        </a:graphic>
      </p:graphicFrame>
      <p:sp>
        <p:nvSpPr>
          <p:cNvPr id="31" name="虚尾箭头 30"/>
          <p:cNvSpPr/>
          <p:nvPr/>
        </p:nvSpPr>
        <p:spPr>
          <a:xfrm rot="5400000">
            <a:off x="3377841" y="2900715"/>
            <a:ext cx="684458" cy="714380"/>
          </a:xfrm>
          <a:prstGeom prst="stripedRightArrow">
            <a:avLst/>
          </a:prstGeom>
          <a:solidFill>
            <a:schemeClr val="accent1">
              <a:lumMod val="40000"/>
              <a:lumOff val="60000"/>
            </a:schemeClr>
          </a:solidFill>
          <a:effectLst>
            <a:glow rad="101600">
              <a:schemeClr val="accent1">
                <a:satMod val="175000"/>
                <a:alpha val="40000"/>
              </a:scheme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CN" altLang="en-US"/>
          </a:p>
        </p:txBody>
      </p:sp>
      <p:sp>
        <p:nvSpPr>
          <p:cNvPr id="32" name="虚尾箭头 31"/>
          <p:cNvSpPr/>
          <p:nvPr/>
        </p:nvSpPr>
        <p:spPr>
          <a:xfrm rot="16200000" flipH="1">
            <a:off x="7863476" y="2915674"/>
            <a:ext cx="714376" cy="714380"/>
          </a:xfrm>
          <a:prstGeom prst="stripedRightArrow">
            <a:avLst/>
          </a:prstGeom>
          <a:solidFill>
            <a:schemeClr val="accent1">
              <a:lumMod val="40000"/>
              <a:lumOff val="60000"/>
            </a:schemeClr>
          </a:solidFill>
          <a:effectLst>
            <a:glow rad="101600">
              <a:schemeClr val="accent1">
                <a:satMod val="175000"/>
                <a:alpha val="40000"/>
              </a:scheme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CN" altLang="en-US"/>
          </a:p>
        </p:txBody>
      </p:sp>
      <p:sp>
        <p:nvSpPr>
          <p:cNvPr id="33" name="TextBox 32"/>
          <p:cNvSpPr txBox="1"/>
          <p:nvPr/>
        </p:nvSpPr>
        <p:spPr>
          <a:xfrm>
            <a:off x="2197678" y="6137637"/>
            <a:ext cx="5089768" cy="492443"/>
          </a:xfrm>
          <a:prstGeom prst="rect">
            <a:avLst/>
          </a:prstGeom>
          <a:gradFill>
            <a:gsLst>
              <a:gs pos="0">
                <a:schemeClr val="accent1">
                  <a:tint val="66000"/>
                  <a:satMod val="160000"/>
                </a:schemeClr>
              </a:gs>
              <a:gs pos="50000">
                <a:schemeClr val="accent1">
                  <a:lumMod val="20000"/>
                  <a:lumOff val="80000"/>
                </a:schemeClr>
              </a:gs>
              <a:gs pos="100000">
                <a:schemeClr val="bg1"/>
              </a:gs>
            </a:gsLst>
            <a:lin ang="5400000" scaled="0"/>
          </a:gradFill>
          <a:effectLst>
            <a:outerShdw blurRad="76200" dir="13500000" sy="23000" kx="1200000" algn="br" rotWithShape="0">
              <a:prstClr val="black">
                <a:alpha val="20000"/>
              </a:prstClr>
            </a:outerShdw>
            <a:softEdge rad="63500"/>
          </a:effectLst>
          <a:scene3d>
            <a:camera prst="orthographicFront"/>
            <a:lightRig rig="threePt" dir="t"/>
          </a:scene3d>
        </p:spPr>
        <p:style>
          <a:lnRef idx="1">
            <a:schemeClr val="accent1"/>
          </a:lnRef>
          <a:fillRef idx="2">
            <a:schemeClr val="accent1"/>
          </a:fillRef>
          <a:effectRef idx="1">
            <a:schemeClr val="accent1"/>
          </a:effectRef>
          <a:fontRef idx="minor">
            <a:schemeClr val="dk1"/>
          </a:fontRef>
        </p:style>
        <p:txBody>
          <a:bodyPr>
            <a:spAutoFit/>
          </a:bodyPr>
          <a:lstStyle/>
          <a:p>
            <a:pPr algn="ctr">
              <a:defRPr/>
            </a:pPr>
            <a:r>
              <a:rPr lang="zh-CN" altLang="en-US" sz="2600" b="1" dirty="0">
                <a:solidFill>
                  <a:schemeClr val="tx1"/>
                </a:solidFill>
                <a:latin typeface="楷体_GB2312" pitchFamily="49" charset="-122"/>
                <a:ea typeface="楷体_GB2312" pitchFamily="49" charset="-122"/>
              </a:rPr>
              <a:t> 连接条件：</a:t>
            </a:r>
            <a:r>
              <a:rPr lang="en-US" altLang="zh-CN" sz="2600" b="1" dirty="0">
                <a:solidFill>
                  <a:schemeClr val="tx1"/>
                </a:solidFill>
                <a:latin typeface="楷体_GB2312" pitchFamily="49" charset="-122"/>
                <a:ea typeface="楷体_GB2312" pitchFamily="49" charset="-122"/>
              </a:rPr>
              <a:t>S1.</a:t>
            </a:r>
            <a:r>
              <a:rPr lang="zh-CN" altLang="en-US" sz="2600" b="1" dirty="0">
                <a:solidFill>
                  <a:schemeClr val="tx1"/>
                </a:solidFill>
                <a:latin typeface="楷体_GB2312" pitchFamily="49" charset="-122"/>
                <a:ea typeface="楷体_GB2312" pitchFamily="49" charset="-122"/>
              </a:rPr>
              <a:t>系别 </a:t>
            </a:r>
            <a:r>
              <a:rPr lang="en-US" altLang="zh-CN" sz="2600" b="1" dirty="0">
                <a:solidFill>
                  <a:schemeClr val="tx1"/>
                </a:solidFill>
                <a:latin typeface="楷体_GB2312" pitchFamily="49" charset="-122"/>
                <a:ea typeface="楷体_GB2312" pitchFamily="49" charset="-122"/>
              </a:rPr>
              <a:t>= S2.</a:t>
            </a:r>
            <a:r>
              <a:rPr lang="zh-CN" altLang="en-US" sz="2600" b="1" dirty="0">
                <a:solidFill>
                  <a:schemeClr val="tx1"/>
                </a:solidFill>
                <a:latin typeface="楷体_GB2312" pitchFamily="49" charset="-122"/>
                <a:ea typeface="楷体_GB2312" pitchFamily="49" charset="-122"/>
              </a:rPr>
              <a:t>系别            </a:t>
            </a:r>
          </a:p>
        </p:txBody>
      </p:sp>
      <p:graphicFrame>
        <p:nvGraphicFramePr>
          <p:cNvPr id="35" name="表格 34"/>
          <p:cNvGraphicFramePr>
            <a:graphicFrameLocks noGrp="1"/>
          </p:cNvGraphicFramePr>
          <p:nvPr>
            <p:extLst>
              <p:ext uri="{D42A27DB-BD31-4B8C-83A1-F6EECF244321}">
                <p14:modId xmlns:p14="http://schemas.microsoft.com/office/powerpoint/2010/main" val="2630836230"/>
              </p:ext>
            </p:extLst>
          </p:nvPr>
        </p:nvGraphicFramePr>
        <p:xfrm>
          <a:off x="2143056" y="2494457"/>
          <a:ext cx="3643338" cy="487680"/>
        </p:xfrm>
        <a:graphic>
          <a:graphicData uri="http://schemas.openxmlformats.org/drawingml/2006/table">
            <a:tbl>
              <a:tblPr firstRow="1" bandRow="1">
                <a:tableStyleId>{616DA210-FB5B-4158-B5E0-FEB733F419BA}</a:tableStyleId>
              </a:tblPr>
              <a:tblGrid>
                <a:gridCol w="1214446"/>
                <a:gridCol w="1214446"/>
                <a:gridCol w="1214446"/>
              </a:tblGrid>
              <a:tr h="35719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3220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600" b="1" i="0" u="none" strike="noStrike" cap="none" normalizeH="0" baseline="0" dirty="0" smtClean="0">
                          <a:ln>
                            <a:noFill/>
                          </a:ln>
                          <a:solidFill>
                            <a:schemeClr val="tx1"/>
                          </a:solidFill>
                          <a:effectLst/>
                          <a:latin typeface="楷体_GB2312" pitchFamily="49" charset="-122"/>
                          <a:ea typeface="楷体_GB2312" pitchFamily="49" charset="-122"/>
                        </a:rPr>
                        <a:t>王敏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600" b="1" i="0" u="none" strike="noStrike" cap="none" normalizeH="0" baseline="0" dirty="0" smtClean="0">
                          <a:ln>
                            <a:noFill/>
                          </a:ln>
                          <a:solidFill>
                            <a:schemeClr val="tx1"/>
                          </a:solidFill>
                          <a:effectLst/>
                          <a:latin typeface="楷体_GB2312" pitchFamily="49" charset="-122"/>
                          <a:ea typeface="楷体_GB2312" pitchFamily="49" charset="-122"/>
                        </a:rPr>
                        <a:t>会计系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accent4">
                        <a:lumMod val="20000"/>
                        <a:lumOff val="80000"/>
                      </a:schemeClr>
                    </a:solidFill>
                  </a:tcPr>
                </a:tc>
              </a:tr>
            </a:tbl>
          </a:graphicData>
        </a:graphic>
      </p:graphicFrame>
      <p:graphicFrame>
        <p:nvGraphicFramePr>
          <p:cNvPr id="36" name="表格 35"/>
          <p:cNvGraphicFramePr>
            <a:graphicFrameLocks noGrp="1"/>
          </p:cNvGraphicFramePr>
          <p:nvPr>
            <p:extLst>
              <p:ext uri="{D42A27DB-BD31-4B8C-83A1-F6EECF244321}">
                <p14:modId xmlns:p14="http://schemas.microsoft.com/office/powerpoint/2010/main" val="800372301"/>
              </p:ext>
            </p:extLst>
          </p:nvPr>
        </p:nvGraphicFramePr>
        <p:xfrm>
          <a:off x="6267958" y="2494457"/>
          <a:ext cx="3643338" cy="487680"/>
        </p:xfrm>
        <a:graphic>
          <a:graphicData uri="http://schemas.openxmlformats.org/drawingml/2006/table">
            <a:tbl>
              <a:tblPr firstRow="1" bandRow="1">
                <a:tableStyleId>{616DA210-FB5B-4158-B5E0-FEB733F419BA}</a:tableStyleId>
              </a:tblPr>
              <a:tblGrid>
                <a:gridCol w="1214446"/>
                <a:gridCol w="1214446"/>
                <a:gridCol w="1214446"/>
              </a:tblGrid>
              <a:tr h="35719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3220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600" b="1" i="0" u="none" strike="noStrike" cap="none" normalizeH="0" baseline="0" dirty="0" smtClean="0">
                          <a:ln>
                            <a:noFill/>
                          </a:ln>
                          <a:solidFill>
                            <a:schemeClr val="tx1"/>
                          </a:solidFill>
                          <a:effectLst/>
                          <a:latin typeface="楷体_GB2312" pitchFamily="49" charset="-122"/>
                          <a:ea typeface="楷体_GB2312" pitchFamily="49" charset="-122"/>
                        </a:rPr>
                        <a:t>王敏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600" b="1" i="0" u="none" strike="noStrike" cap="none" normalizeH="0" baseline="0" dirty="0" smtClean="0">
                          <a:ln>
                            <a:noFill/>
                          </a:ln>
                          <a:solidFill>
                            <a:schemeClr val="tx1"/>
                          </a:solidFill>
                          <a:effectLst/>
                          <a:latin typeface="楷体_GB2312" pitchFamily="49" charset="-122"/>
                          <a:ea typeface="楷体_GB2312" pitchFamily="49" charset="-122"/>
                        </a:rPr>
                        <a:t>会计系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accent2">
                        <a:lumMod val="20000"/>
                        <a:lumOff val="80000"/>
                      </a:schemeClr>
                    </a:solidFill>
                  </a:tcPr>
                </a:tc>
              </a:tr>
            </a:tbl>
          </a:graphicData>
        </a:graphic>
      </p:graphicFrame>
      <p:graphicFrame>
        <p:nvGraphicFramePr>
          <p:cNvPr id="37" name="表格 36"/>
          <p:cNvGraphicFramePr>
            <a:graphicFrameLocks noGrp="1"/>
          </p:cNvGraphicFramePr>
          <p:nvPr>
            <p:extLst>
              <p:ext uri="{D42A27DB-BD31-4B8C-83A1-F6EECF244321}">
                <p14:modId xmlns:p14="http://schemas.microsoft.com/office/powerpoint/2010/main" val="2911142829"/>
              </p:ext>
            </p:extLst>
          </p:nvPr>
        </p:nvGraphicFramePr>
        <p:xfrm>
          <a:off x="2357371" y="5568199"/>
          <a:ext cx="7071711" cy="426720"/>
        </p:xfrm>
        <a:graphic>
          <a:graphicData uri="http://schemas.openxmlformats.org/drawingml/2006/table">
            <a:tbl>
              <a:tblPr firstRow="1" bandRow="1">
                <a:tableStyleId>{5940675A-B579-460E-94D1-54222C63F5DA}</a:tableStyleId>
              </a:tblPr>
              <a:tblGrid>
                <a:gridCol w="1227502"/>
                <a:gridCol w="1205948"/>
                <a:gridCol w="1232452"/>
                <a:gridCol w="1152939"/>
                <a:gridCol w="1139687"/>
                <a:gridCol w="1113183"/>
              </a:tblGrid>
              <a:tr h="34145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kern="1200" cap="none" normalizeH="0" baseline="0" dirty="0" smtClean="0">
                          <a:ln>
                            <a:noFill/>
                          </a:ln>
                          <a:solidFill>
                            <a:schemeClr val="tx1"/>
                          </a:solidFill>
                          <a:effectLst/>
                          <a:latin typeface="Arial" pitchFamily="34" charset="0"/>
                          <a:ea typeface="楷体_GB2312" pitchFamily="49" charset="-122"/>
                          <a:cs typeface="Arial" pitchFamily="34" charset="0"/>
                        </a:rPr>
                        <a:t>3220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kern="1200" cap="none" normalizeH="0" baseline="0" dirty="0" smtClean="0">
                          <a:ln>
                            <a:noFill/>
                          </a:ln>
                          <a:solidFill>
                            <a:schemeClr val="tx1"/>
                          </a:solidFill>
                          <a:effectLst/>
                          <a:latin typeface="Arial" pitchFamily="34" charset="0"/>
                          <a:ea typeface="楷体_GB2312" pitchFamily="49" charset="-122"/>
                          <a:cs typeface="Arial" pitchFamily="34" charset="0"/>
                        </a:rPr>
                        <a:t>王敏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kern="1200" cap="none" normalizeH="0" baseline="0" dirty="0" smtClean="0">
                          <a:ln>
                            <a:noFill/>
                          </a:ln>
                          <a:solidFill>
                            <a:schemeClr val="tx1"/>
                          </a:solidFill>
                          <a:effectLst/>
                          <a:latin typeface="Arial" pitchFamily="34" charset="0"/>
                          <a:ea typeface="楷体_GB2312" pitchFamily="49" charset="-122"/>
                          <a:cs typeface="Arial" pitchFamily="34" charset="0"/>
                        </a:rPr>
                        <a:t>会计系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kern="1200" cap="none" normalizeH="0" baseline="0" dirty="0" smtClean="0">
                          <a:ln>
                            <a:noFill/>
                          </a:ln>
                          <a:solidFill>
                            <a:schemeClr val="tx1"/>
                          </a:solidFill>
                          <a:effectLst/>
                          <a:latin typeface="Arial" pitchFamily="34" charset="0"/>
                          <a:ea typeface="楷体_GB2312" pitchFamily="49" charset="-122"/>
                          <a:cs typeface="Arial" pitchFamily="34" charset="0"/>
                        </a:rPr>
                        <a:t>3220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kern="1200" cap="none" normalizeH="0" baseline="0" dirty="0" smtClean="0">
                          <a:ln>
                            <a:noFill/>
                          </a:ln>
                          <a:solidFill>
                            <a:schemeClr val="tx1"/>
                          </a:solidFill>
                          <a:effectLst/>
                          <a:latin typeface="Arial" pitchFamily="34" charset="0"/>
                          <a:ea typeface="楷体_GB2312" pitchFamily="49" charset="-122"/>
                          <a:cs typeface="Arial" pitchFamily="34" charset="0"/>
                        </a:rPr>
                        <a:t>王敏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kern="1200" cap="none" normalizeH="0" baseline="0" dirty="0" smtClean="0">
                          <a:ln>
                            <a:noFill/>
                          </a:ln>
                          <a:solidFill>
                            <a:schemeClr val="tx1"/>
                          </a:solidFill>
                          <a:effectLst/>
                          <a:latin typeface="Arial" pitchFamily="34" charset="0"/>
                          <a:ea typeface="楷体_GB2312" pitchFamily="49" charset="-122"/>
                          <a:cs typeface="Arial" pitchFamily="34" charset="0"/>
                        </a:rPr>
                        <a:t>会计系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r>
            </a:tbl>
          </a:graphicData>
        </a:graphic>
      </p:graphicFrame>
      <p:sp>
        <p:nvSpPr>
          <p:cNvPr id="17" name="页脚占位符 16"/>
          <p:cNvSpPr>
            <a:spLocks noGrp="1"/>
          </p:cNvSpPr>
          <p:nvPr>
            <p:ph type="ftr" sz="quarter" idx="11"/>
          </p:nvPr>
        </p:nvSpPr>
        <p:spPr/>
        <p:txBody>
          <a:bodyPr/>
          <a:lstStyle/>
          <a:p>
            <a:r>
              <a:rPr lang="zh-CN" altLang="en-US" smtClean="0"/>
              <a:t>信息工程学院 数据库应用</a:t>
            </a:r>
            <a:endParaRPr lang="en-US" dirty="0"/>
          </a:p>
        </p:txBody>
      </p:sp>
      <p:sp>
        <p:nvSpPr>
          <p:cNvPr id="18" name="灯片编号占位符 17"/>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1229222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up)">
                                      <p:cBhvr>
                                        <p:cTn id="7" dur="1000"/>
                                        <p:tgtEl>
                                          <p:spTgt spid="21"/>
                                        </p:tgtEl>
                                      </p:cBhvr>
                                    </p:animEffect>
                                  </p:childTnLst>
                                </p:cTn>
                              </p:par>
                            </p:childTnLst>
                          </p:cTn>
                        </p:par>
                        <p:par>
                          <p:cTn id="8" fill="hold">
                            <p:stCondLst>
                              <p:cond delay="1000"/>
                            </p:stCondLst>
                            <p:childTnLst>
                              <p:par>
                                <p:cTn id="9" presetID="22" presetClass="entr" presetSubtype="1"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1000"/>
                                        <p:tgtEl>
                                          <p:spTgt spid="5"/>
                                        </p:tgtEl>
                                      </p:cBhvr>
                                    </p:animEffect>
                                  </p:childTnLst>
                                </p:cTn>
                              </p:par>
                              <p:par>
                                <p:cTn id="12" presetID="22" presetClass="entr" presetSubtype="1"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1000"/>
                                        <p:tgtEl>
                                          <p:spTgt spid="6"/>
                                        </p:tgtEl>
                                      </p:cBhvr>
                                    </p:animEffect>
                                  </p:childTnLst>
                                </p:cTn>
                              </p:par>
                              <p:par>
                                <p:cTn id="15" presetID="22" presetClass="entr" presetSubtype="1"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1000"/>
                                        <p:tgtEl>
                                          <p:spTgt spid="7"/>
                                        </p:tgtEl>
                                      </p:cBhvr>
                                    </p:animEffect>
                                  </p:childTnLst>
                                </p:cTn>
                              </p:par>
                              <p:par>
                                <p:cTn id="18" presetID="22" presetClass="entr" presetSubtype="1"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up)">
                                      <p:cBhvr>
                                        <p:cTn id="20" dur="1000"/>
                                        <p:tgtEl>
                                          <p:spTgt spid="8"/>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up)">
                                      <p:cBhvr>
                                        <p:cTn id="23" dur="1000"/>
                                        <p:tgtEl>
                                          <p:spTgt spid="22"/>
                                        </p:tgtEl>
                                      </p:cBhvr>
                                    </p:animEffect>
                                  </p:childTnLst>
                                </p:cTn>
                              </p:par>
                            </p:childTnLst>
                          </p:cTn>
                        </p:par>
                        <p:par>
                          <p:cTn id="24" fill="hold">
                            <p:stCondLst>
                              <p:cond delay="2000"/>
                            </p:stCondLst>
                            <p:childTnLst>
                              <p:par>
                                <p:cTn id="25" presetID="22" presetClass="entr" presetSubtype="1" fill="hold"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up)">
                                      <p:cBhvr>
                                        <p:cTn id="27" dur="1000"/>
                                        <p:tgtEl>
                                          <p:spTgt spid="13"/>
                                        </p:tgtEl>
                                      </p:cBhvr>
                                    </p:animEffect>
                                  </p:childTnLst>
                                </p:cTn>
                              </p:par>
                              <p:par>
                                <p:cTn id="28" presetID="22" presetClass="entr" presetSubtype="1" fill="hold"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up)">
                                      <p:cBhvr>
                                        <p:cTn id="30" dur="1000"/>
                                        <p:tgtEl>
                                          <p:spTgt spid="14"/>
                                        </p:tgtEl>
                                      </p:cBhvr>
                                    </p:animEffect>
                                  </p:childTnLst>
                                </p:cTn>
                              </p:par>
                              <p:par>
                                <p:cTn id="31" presetID="22" presetClass="entr" presetSubtype="1"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ipe(up)">
                                      <p:cBhvr>
                                        <p:cTn id="33" dur="1000"/>
                                        <p:tgtEl>
                                          <p:spTgt spid="15"/>
                                        </p:tgtEl>
                                      </p:cBhvr>
                                    </p:animEffect>
                                  </p:childTnLst>
                                </p:cTn>
                              </p:par>
                              <p:par>
                                <p:cTn id="34" presetID="22" presetClass="entr" presetSubtype="1"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up)">
                                      <p:cBhvr>
                                        <p:cTn id="36" dur="1000"/>
                                        <p:tgtEl>
                                          <p:spTgt spid="16"/>
                                        </p:tgtEl>
                                      </p:cBhvr>
                                    </p:animEffect>
                                  </p:childTnLst>
                                </p:cTn>
                              </p:par>
                            </p:childTnLst>
                          </p:cTn>
                        </p:par>
                        <p:par>
                          <p:cTn id="37" fill="hold">
                            <p:stCondLst>
                              <p:cond delay="3000"/>
                            </p:stCondLst>
                            <p:childTnLst>
                              <p:par>
                                <p:cTn id="38" presetID="22" presetClass="entr" presetSubtype="1" fill="hold" nodeType="after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wipe(up)">
                                      <p:cBhvr>
                                        <p:cTn id="40" dur="1000"/>
                                        <p:tgtEl>
                                          <p:spTgt spid="32"/>
                                        </p:tgtEl>
                                      </p:cBhvr>
                                    </p:animEffect>
                                  </p:childTnLst>
                                </p:cTn>
                              </p:par>
                              <p:par>
                                <p:cTn id="41" presetID="22" presetClass="entr" presetSubtype="1" fill="hold" nodeType="with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wipe(up)">
                                      <p:cBhvr>
                                        <p:cTn id="43" dur="1000"/>
                                        <p:tgtEl>
                                          <p:spTgt spid="31"/>
                                        </p:tgtEl>
                                      </p:cBhvr>
                                    </p:animEffect>
                                  </p:childTnLst>
                                </p:cTn>
                              </p:par>
                            </p:childTnLst>
                          </p:cTn>
                        </p:par>
                        <p:par>
                          <p:cTn id="44" fill="hold">
                            <p:stCondLst>
                              <p:cond delay="4000"/>
                            </p:stCondLst>
                            <p:childTnLst>
                              <p:par>
                                <p:cTn id="45" presetID="10" presetClass="entr" presetSubtype="0" fill="hold" nodeType="after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1000"/>
                                        <p:tgtEl>
                                          <p:spTgt spid="25"/>
                                        </p:tgtEl>
                                      </p:cBhvr>
                                    </p:animEffect>
                                  </p:childTnLst>
                                </p:cTn>
                              </p:par>
                              <p:par>
                                <p:cTn id="48" presetID="10" presetClass="entr" presetSubtype="0" fill="hold" nodeType="with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fade">
                                      <p:cBhvr>
                                        <p:cTn id="50" dur="1000"/>
                                        <p:tgtEl>
                                          <p:spTgt spid="26"/>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33"/>
                                        </p:tgtEl>
                                        <p:attrNameLst>
                                          <p:attrName>style.visibility</p:attrName>
                                        </p:attrNameLst>
                                      </p:cBhvr>
                                      <p:to>
                                        <p:strVal val="visible"/>
                                      </p:to>
                                    </p:set>
                                    <p:anim calcmode="lin" valueType="num">
                                      <p:cBhvr additive="base">
                                        <p:cTn id="55" dur="500" fill="hold"/>
                                        <p:tgtEl>
                                          <p:spTgt spid="33"/>
                                        </p:tgtEl>
                                        <p:attrNameLst>
                                          <p:attrName>ppt_x</p:attrName>
                                        </p:attrNameLst>
                                      </p:cBhvr>
                                      <p:tavLst>
                                        <p:tav tm="0">
                                          <p:val>
                                            <p:strVal val="0-#ppt_w/2"/>
                                          </p:val>
                                        </p:tav>
                                        <p:tav tm="100000">
                                          <p:val>
                                            <p:strVal val="#ppt_x"/>
                                          </p:val>
                                        </p:tav>
                                      </p:tavLst>
                                    </p:anim>
                                    <p:anim calcmode="lin" valueType="num">
                                      <p:cBhvr additive="base">
                                        <p:cTn id="56"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9"/>
                                        </p:tgtEl>
                                        <p:attrNameLst>
                                          <p:attrName>style.visibility</p:attrName>
                                        </p:attrNameLst>
                                      </p:cBhvr>
                                      <p:to>
                                        <p:strVal val="visible"/>
                                      </p:to>
                                    </p:set>
                                    <p:animEffect transition="in" filter="fade">
                                      <p:cBhvr>
                                        <p:cTn id="61" dur="1000"/>
                                        <p:tgtEl>
                                          <p:spTgt spid="9"/>
                                        </p:tgtEl>
                                      </p:cBhvr>
                                    </p:animEffect>
                                  </p:childTnLst>
                                </p:cTn>
                              </p:par>
                            </p:childTnLst>
                          </p:cTn>
                        </p:par>
                        <p:par>
                          <p:cTn id="62" fill="hold">
                            <p:stCondLst>
                              <p:cond delay="1000"/>
                            </p:stCondLst>
                            <p:childTnLst>
                              <p:par>
                                <p:cTn id="63" presetID="1" presetClass="entr" presetSubtype="0" fill="hold" nodeType="afterEffect">
                                  <p:stCondLst>
                                    <p:cond delay="0"/>
                                  </p:stCondLst>
                                  <p:childTnLst>
                                    <p:set>
                                      <p:cBhvr>
                                        <p:cTn id="64" dur="1" fill="hold">
                                          <p:stCondLst>
                                            <p:cond delay="0"/>
                                          </p:stCondLst>
                                        </p:cTn>
                                        <p:tgtEl>
                                          <p:spTgt spid="19"/>
                                        </p:tgtEl>
                                        <p:attrNameLst>
                                          <p:attrName>style.visibility</p:attrName>
                                        </p:attrNameLst>
                                      </p:cBhvr>
                                      <p:to>
                                        <p:strVal val="visible"/>
                                      </p:to>
                                    </p:set>
                                  </p:childTnLst>
                                </p:cTn>
                              </p:par>
                            </p:childTnLst>
                          </p:cTn>
                        </p:par>
                        <p:par>
                          <p:cTn id="65" fill="hold">
                            <p:stCondLst>
                              <p:cond delay="1000"/>
                            </p:stCondLst>
                            <p:childTnLst>
                              <p:par>
                                <p:cTn id="66" presetID="10" presetClass="entr" presetSubtype="0" fill="hold" nodeType="after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fade">
                                      <p:cBhvr>
                                        <p:cTn id="68" dur="1000"/>
                                        <p:tgtEl>
                                          <p:spTgt spid="27"/>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20"/>
                                        </p:tgtEl>
                                        <p:attrNameLst>
                                          <p:attrName>style.visibility</p:attrName>
                                        </p:attrNameLst>
                                      </p:cBhvr>
                                      <p:to>
                                        <p:strVal val="visible"/>
                                      </p:to>
                                    </p:set>
                                    <p:animEffect transition="in" filter="fade">
                                      <p:cBhvr>
                                        <p:cTn id="73" dur="2000"/>
                                        <p:tgtEl>
                                          <p:spTgt spid="20"/>
                                        </p:tgtEl>
                                      </p:cBhvr>
                                    </p:animEffect>
                                  </p:childTnLst>
                                </p:cTn>
                              </p:par>
                            </p:childTnLst>
                          </p:cTn>
                        </p:par>
                        <p:par>
                          <p:cTn id="74" fill="hold">
                            <p:stCondLst>
                              <p:cond delay="2000"/>
                            </p:stCondLst>
                            <p:childTnLst>
                              <p:par>
                                <p:cTn id="75" presetID="10" presetClass="entr" presetSubtype="0" fill="hold" nodeType="afterEffect">
                                  <p:stCondLst>
                                    <p:cond delay="0"/>
                                  </p:stCondLst>
                                  <p:childTnLst>
                                    <p:set>
                                      <p:cBhvr>
                                        <p:cTn id="76" dur="1" fill="hold">
                                          <p:stCondLst>
                                            <p:cond delay="0"/>
                                          </p:stCondLst>
                                        </p:cTn>
                                        <p:tgtEl>
                                          <p:spTgt spid="28"/>
                                        </p:tgtEl>
                                        <p:attrNameLst>
                                          <p:attrName>style.visibility</p:attrName>
                                        </p:attrNameLst>
                                      </p:cBhvr>
                                      <p:to>
                                        <p:strVal val="visible"/>
                                      </p:to>
                                    </p:set>
                                    <p:animEffect transition="in" filter="fade">
                                      <p:cBhvr>
                                        <p:cTn id="77" dur="1000"/>
                                        <p:tgtEl>
                                          <p:spTgt spid="28"/>
                                        </p:tgtEl>
                                      </p:cBhvr>
                                    </p:animEffect>
                                  </p:childTnLst>
                                </p:cTn>
                              </p:par>
                            </p:childTnLst>
                          </p:cTn>
                        </p:par>
                        <p:par>
                          <p:cTn id="78" fill="hold">
                            <p:stCondLst>
                              <p:cond delay="3000"/>
                            </p:stCondLst>
                            <p:childTnLst>
                              <p:par>
                                <p:cTn id="79" presetID="1" presetClass="exit" presetSubtype="0" fill="hold" nodeType="afterEffect">
                                  <p:stCondLst>
                                    <p:cond delay="0"/>
                                  </p:stCondLst>
                                  <p:childTnLst>
                                    <p:set>
                                      <p:cBhvr>
                                        <p:cTn id="80" dur="1" fill="hold">
                                          <p:stCondLst>
                                            <p:cond delay="0"/>
                                          </p:stCondLst>
                                        </p:cTn>
                                        <p:tgtEl>
                                          <p:spTgt spid="20"/>
                                        </p:tgtEl>
                                        <p:attrNameLst>
                                          <p:attrName>style.visibility</p:attrName>
                                        </p:attrNameLst>
                                      </p:cBhvr>
                                      <p:to>
                                        <p:strVal val="hidden"/>
                                      </p:to>
                                    </p:set>
                                  </p:childTnLst>
                                </p:cTn>
                              </p:par>
                              <p:par>
                                <p:cTn id="81" presetID="1" presetClass="exit" presetSubtype="0" fill="hold" nodeType="withEffect">
                                  <p:stCondLst>
                                    <p:cond delay="0"/>
                                  </p:stCondLst>
                                  <p:childTnLst>
                                    <p:set>
                                      <p:cBhvr>
                                        <p:cTn id="82" dur="1" fill="hold">
                                          <p:stCondLst>
                                            <p:cond delay="0"/>
                                          </p:stCondLst>
                                        </p:cTn>
                                        <p:tgtEl>
                                          <p:spTgt spid="19"/>
                                        </p:tgtEl>
                                        <p:attrNameLst>
                                          <p:attrName>style.visibility</p:attrName>
                                        </p:attrNameLst>
                                      </p:cBhvr>
                                      <p:to>
                                        <p:strVal val="hidden"/>
                                      </p:to>
                                    </p:set>
                                  </p:childTnLst>
                                </p:cTn>
                              </p:par>
                              <p:par>
                                <p:cTn id="83" presetID="1" presetClass="exit" presetSubtype="0" fill="hold" nodeType="withEffect">
                                  <p:stCondLst>
                                    <p:cond delay="0"/>
                                  </p:stCondLst>
                                  <p:childTnLst>
                                    <p:set>
                                      <p:cBhvr>
                                        <p:cTn id="84" dur="1" fill="hold">
                                          <p:stCondLst>
                                            <p:cond delay="0"/>
                                          </p:stCondLst>
                                        </p:cTn>
                                        <p:tgtEl>
                                          <p:spTgt spid="9"/>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nodeType="clickEffect">
                                  <p:stCondLst>
                                    <p:cond delay="0"/>
                                  </p:stCondLst>
                                  <p:childTnLst>
                                    <p:set>
                                      <p:cBhvr>
                                        <p:cTn id="88" dur="1" fill="hold">
                                          <p:stCondLst>
                                            <p:cond delay="0"/>
                                          </p:stCondLst>
                                        </p:cTn>
                                        <p:tgtEl>
                                          <p:spTgt spid="12"/>
                                        </p:tgtEl>
                                        <p:attrNameLst>
                                          <p:attrName>style.visibility</p:attrName>
                                        </p:attrNameLst>
                                      </p:cBhvr>
                                      <p:to>
                                        <p:strVal val="visible"/>
                                      </p:to>
                                    </p:set>
                                    <p:animEffect transition="in" filter="fade">
                                      <p:cBhvr>
                                        <p:cTn id="89" dur="2000"/>
                                        <p:tgtEl>
                                          <p:spTgt spid="12"/>
                                        </p:tgtEl>
                                      </p:cBhvr>
                                    </p:animEffect>
                                  </p:childTnLst>
                                </p:cTn>
                              </p:par>
                            </p:childTnLst>
                          </p:cTn>
                        </p:par>
                        <p:par>
                          <p:cTn id="90" fill="hold">
                            <p:stCondLst>
                              <p:cond delay="2000"/>
                            </p:stCondLst>
                            <p:childTnLst>
                              <p:par>
                                <p:cTn id="91" presetID="10" presetClass="entr" presetSubtype="0" fill="hold" nodeType="afterEffect">
                                  <p:stCondLst>
                                    <p:cond delay="0"/>
                                  </p:stCondLst>
                                  <p:childTnLst>
                                    <p:set>
                                      <p:cBhvr>
                                        <p:cTn id="92" dur="1" fill="hold">
                                          <p:stCondLst>
                                            <p:cond delay="0"/>
                                          </p:stCondLst>
                                        </p:cTn>
                                        <p:tgtEl>
                                          <p:spTgt spid="19"/>
                                        </p:tgtEl>
                                        <p:attrNameLst>
                                          <p:attrName>style.visibility</p:attrName>
                                        </p:attrNameLst>
                                      </p:cBhvr>
                                      <p:to>
                                        <p:strVal val="visible"/>
                                      </p:to>
                                    </p:set>
                                    <p:animEffect transition="in" filter="fade">
                                      <p:cBhvr>
                                        <p:cTn id="93" dur="500"/>
                                        <p:tgtEl>
                                          <p:spTgt spid="19"/>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29"/>
                                        </p:tgtEl>
                                        <p:attrNameLst>
                                          <p:attrName>style.visibility</p:attrName>
                                        </p:attrNameLst>
                                      </p:cBhvr>
                                      <p:to>
                                        <p:strVal val="visible"/>
                                      </p:to>
                                    </p:set>
                                    <p:animEffect transition="in" filter="fade">
                                      <p:cBhvr>
                                        <p:cTn id="98" dur="1000"/>
                                        <p:tgtEl>
                                          <p:spTgt spid="29"/>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nodeType="clickEffect">
                                  <p:stCondLst>
                                    <p:cond delay="0"/>
                                  </p:stCondLst>
                                  <p:childTnLst>
                                    <p:set>
                                      <p:cBhvr>
                                        <p:cTn id="102" dur="1" fill="hold">
                                          <p:stCondLst>
                                            <p:cond delay="0"/>
                                          </p:stCondLst>
                                        </p:cTn>
                                        <p:tgtEl>
                                          <p:spTgt spid="20"/>
                                        </p:tgtEl>
                                        <p:attrNameLst>
                                          <p:attrName>style.visibility</p:attrName>
                                        </p:attrNameLst>
                                      </p:cBhvr>
                                      <p:to>
                                        <p:strVal val="visible"/>
                                      </p:to>
                                    </p:set>
                                    <p:animEffect transition="in" filter="fade">
                                      <p:cBhvr>
                                        <p:cTn id="103" dur="500"/>
                                        <p:tgtEl>
                                          <p:spTgt spid="20"/>
                                        </p:tgtEl>
                                      </p:cBhvr>
                                    </p:animEffect>
                                  </p:childTnLst>
                                </p:cTn>
                              </p:par>
                            </p:childTnLst>
                          </p:cTn>
                        </p:par>
                        <p:par>
                          <p:cTn id="104" fill="hold">
                            <p:stCondLst>
                              <p:cond delay="500"/>
                            </p:stCondLst>
                            <p:childTnLst>
                              <p:par>
                                <p:cTn id="105" presetID="10" presetClass="entr" presetSubtype="0" fill="hold" nodeType="afterEffect">
                                  <p:stCondLst>
                                    <p:cond delay="0"/>
                                  </p:stCondLst>
                                  <p:childTnLst>
                                    <p:set>
                                      <p:cBhvr>
                                        <p:cTn id="106" dur="1" fill="hold">
                                          <p:stCondLst>
                                            <p:cond delay="0"/>
                                          </p:stCondLst>
                                        </p:cTn>
                                        <p:tgtEl>
                                          <p:spTgt spid="30"/>
                                        </p:tgtEl>
                                        <p:attrNameLst>
                                          <p:attrName>style.visibility</p:attrName>
                                        </p:attrNameLst>
                                      </p:cBhvr>
                                      <p:to>
                                        <p:strVal val="visible"/>
                                      </p:to>
                                    </p:set>
                                    <p:animEffect transition="in" filter="fade">
                                      <p:cBhvr>
                                        <p:cTn id="107" dur="1000"/>
                                        <p:tgtEl>
                                          <p:spTgt spid="30"/>
                                        </p:tgtEl>
                                      </p:cBhvr>
                                    </p:animEffect>
                                  </p:childTnLst>
                                </p:cTn>
                              </p:par>
                            </p:childTnLst>
                          </p:cTn>
                        </p:par>
                        <p:par>
                          <p:cTn id="108" fill="hold">
                            <p:stCondLst>
                              <p:cond delay="1500"/>
                            </p:stCondLst>
                            <p:childTnLst>
                              <p:par>
                                <p:cTn id="109" presetID="1" presetClass="exit" presetSubtype="0" fill="hold" nodeType="afterEffect">
                                  <p:stCondLst>
                                    <p:cond delay="0"/>
                                  </p:stCondLst>
                                  <p:childTnLst>
                                    <p:set>
                                      <p:cBhvr>
                                        <p:cTn id="110" dur="1" fill="hold">
                                          <p:stCondLst>
                                            <p:cond delay="0"/>
                                          </p:stCondLst>
                                        </p:cTn>
                                        <p:tgtEl>
                                          <p:spTgt spid="12"/>
                                        </p:tgtEl>
                                        <p:attrNameLst>
                                          <p:attrName>style.visibility</p:attrName>
                                        </p:attrNameLst>
                                      </p:cBhvr>
                                      <p:to>
                                        <p:strVal val="hidden"/>
                                      </p:to>
                                    </p:set>
                                  </p:childTnLst>
                                </p:cTn>
                              </p:par>
                              <p:par>
                                <p:cTn id="111" presetID="1" presetClass="exit" presetSubtype="0" fill="hold" nodeType="withEffect">
                                  <p:stCondLst>
                                    <p:cond delay="0"/>
                                  </p:stCondLst>
                                  <p:childTnLst>
                                    <p:set>
                                      <p:cBhvr>
                                        <p:cTn id="112" dur="1" fill="hold">
                                          <p:stCondLst>
                                            <p:cond delay="0"/>
                                          </p:stCondLst>
                                        </p:cTn>
                                        <p:tgtEl>
                                          <p:spTgt spid="20"/>
                                        </p:tgtEl>
                                        <p:attrNameLst>
                                          <p:attrName>style.visibility</p:attrName>
                                        </p:attrNameLst>
                                      </p:cBhvr>
                                      <p:to>
                                        <p:strVal val="hidden"/>
                                      </p:to>
                                    </p:set>
                                  </p:childTnLst>
                                </p:cTn>
                              </p:par>
                              <p:par>
                                <p:cTn id="113" presetID="1" presetClass="exit" presetSubtype="0" fill="hold" nodeType="withEffect">
                                  <p:stCondLst>
                                    <p:cond delay="0"/>
                                  </p:stCondLst>
                                  <p:childTnLst>
                                    <p:set>
                                      <p:cBhvr>
                                        <p:cTn id="114" dur="1" fill="hold">
                                          <p:stCondLst>
                                            <p:cond delay="0"/>
                                          </p:stCondLst>
                                        </p:cTn>
                                        <p:tgtEl>
                                          <p:spTgt spid="19"/>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nodeType="clickEffect">
                                  <p:stCondLst>
                                    <p:cond delay="0"/>
                                  </p:stCondLst>
                                  <p:childTnLst>
                                    <p:set>
                                      <p:cBhvr>
                                        <p:cTn id="118" dur="1" fill="hold">
                                          <p:stCondLst>
                                            <p:cond delay="0"/>
                                          </p:stCondLst>
                                        </p:cTn>
                                        <p:tgtEl>
                                          <p:spTgt spid="35"/>
                                        </p:tgtEl>
                                        <p:attrNameLst>
                                          <p:attrName>style.visibility</p:attrName>
                                        </p:attrNameLst>
                                      </p:cBhvr>
                                      <p:to>
                                        <p:strVal val="visible"/>
                                      </p:to>
                                    </p:set>
                                    <p:animEffect transition="in" filter="fade">
                                      <p:cBhvr>
                                        <p:cTn id="119" dur="2000"/>
                                        <p:tgtEl>
                                          <p:spTgt spid="35"/>
                                        </p:tgtEl>
                                      </p:cBhvr>
                                    </p:animEffect>
                                  </p:childTnLst>
                                </p:cTn>
                              </p:par>
                            </p:childTnLst>
                          </p:cTn>
                        </p:par>
                        <p:par>
                          <p:cTn id="120" fill="hold">
                            <p:stCondLst>
                              <p:cond delay="2000"/>
                            </p:stCondLst>
                            <p:childTnLst>
                              <p:par>
                                <p:cTn id="121" presetID="1" presetClass="entr" presetSubtype="0" fill="hold" nodeType="afterEffect">
                                  <p:stCondLst>
                                    <p:cond delay="0"/>
                                  </p:stCondLst>
                                  <p:childTnLst>
                                    <p:set>
                                      <p:cBhvr>
                                        <p:cTn id="122" dur="1" fill="hold">
                                          <p:stCondLst>
                                            <p:cond delay="0"/>
                                          </p:stCondLst>
                                        </p:cTn>
                                        <p:tgtEl>
                                          <p:spTgt spid="36"/>
                                        </p:tgtEl>
                                        <p:attrNameLst>
                                          <p:attrName>style.visibility</p:attrName>
                                        </p:attrNameLst>
                                      </p:cBhvr>
                                      <p:to>
                                        <p:strVal val="visible"/>
                                      </p:to>
                                    </p:set>
                                  </p:childTnLst>
                                </p:cTn>
                              </p:par>
                            </p:childTnLst>
                          </p:cTn>
                        </p:par>
                        <p:par>
                          <p:cTn id="123" fill="hold">
                            <p:stCondLst>
                              <p:cond delay="2000"/>
                            </p:stCondLst>
                            <p:childTnLst>
                              <p:par>
                                <p:cTn id="124" presetID="10" presetClass="entr" presetSubtype="0" fill="hold" nodeType="afterEffect">
                                  <p:stCondLst>
                                    <p:cond delay="0"/>
                                  </p:stCondLst>
                                  <p:childTnLst>
                                    <p:set>
                                      <p:cBhvr>
                                        <p:cTn id="125" dur="1" fill="hold">
                                          <p:stCondLst>
                                            <p:cond delay="0"/>
                                          </p:stCondLst>
                                        </p:cTn>
                                        <p:tgtEl>
                                          <p:spTgt spid="37"/>
                                        </p:tgtEl>
                                        <p:attrNameLst>
                                          <p:attrName>style.visibility</p:attrName>
                                        </p:attrNameLst>
                                      </p:cBhvr>
                                      <p:to>
                                        <p:strVal val="visible"/>
                                      </p:to>
                                    </p:set>
                                    <p:animEffect transition="in" filter="fade">
                                      <p:cBhvr>
                                        <p:cTn id="126" dur="1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1.jpg"/>
          <p:cNvPicPr>
            <a:picLocks noChangeAspect="1"/>
          </p:cNvPicPr>
          <p:nvPr/>
        </p:nvPicPr>
        <p:blipFill>
          <a:blip r:embed="rId2" cstate="print"/>
          <a:srcRect l="7275" t="16187" r="22410" b="6924"/>
          <a:stretch>
            <a:fillRect/>
          </a:stretch>
        </p:blipFill>
        <p:spPr>
          <a:xfrm>
            <a:off x="1086356" y="2517359"/>
            <a:ext cx="2766198" cy="3527269"/>
          </a:xfrm>
          <a:prstGeom prst="rect">
            <a:avLst/>
          </a:prstGeom>
          <a:ln>
            <a:noFill/>
          </a:ln>
          <a:effectLst>
            <a:outerShdw blurRad="50800" dist="38100" dir="10800000" algn="r" rotWithShape="0">
              <a:prstClr val="black">
                <a:alpha val="40000"/>
              </a:prstClr>
            </a:outerShdw>
            <a:reflection blurRad="6350" stA="52000" endA="300" endPos="35000" dir="5400000" sy="-100000" algn="bl" rotWithShape="0"/>
          </a:effectLst>
          <a:scene3d>
            <a:camera prst="perspectiveContrastingRightFacing"/>
            <a:lightRig rig="threePt" dir="t"/>
          </a:scene3d>
        </p:spPr>
      </p:pic>
      <p:sp>
        <p:nvSpPr>
          <p:cNvPr id="2" name="标题 1"/>
          <p:cNvSpPr>
            <a:spLocks noGrp="1"/>
          </p:cNvSpPr>
          <p:nvPr>
            <p:ph type="title"/>
          </p:nvPr>
        </p:nvSpPr>
        <p:spPr/>
        <p:txBody>
          <a:bodyPr/>
          <a:lstStyle/>
          <a:p>
            <a:r>
              <a:rPr lang="zh-CN" altLang="en-US" smtClean="0"/>
              <a:t>提出问题</a:t>
            </a:r>
            <a:r>
              <a:rPr lang="en-US" altLang="zh-CN" smtClean="0"/>
              <a:t>——</a:t>
            </a:r>
            <a:r>
              <a:rPr lang="zh-CN" altLang="en-US" smtClean="0"/>
              <a:t>查询成绩       </a:t>
            </a:r>
            <a:endParaRPr lang="zh-CN" altLang="en-US" dirty="0"/>
          </a:p>
        </p:txBody>
      </p:sp>
      <p:sp>
        <p:nvSpPr>
          <p:cNvPr id="3" name="内容占位符 2"/>
          <p:cNvSpPr>
            <a:spLocks noGrp="1"/>
          </p:cNvSpPr>
          <p:nvPr>
            <p:ph idx="1"/>
          </p:nvPr>
        </p:nvSpPr>
        <p:spPr/>
        <p:txBody>
          <a:bodyPr/>
          <a:lstStyle/>
          <a:p>
            <a:r>
              <a:rPr lang="zh-CN" altLang="en-US" dirty="0" smtClean="0"/>
              <a:t>查询成绩，要求包含学生的学号，姓名，所考课程名和成绩。      </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zh-CN" altLang="en-US" dirty="0"/>
          </a:p>
        </p:txBody>
      </p:sp>
      <p:graphicFrame>
        <p:nvGraphicFramePr>
          <p:cNvPr id="13" name="图示 12"/>
          <p:cNvGraphicFramePr/>
          <p:nvPr>
            <p:extLst>
              <p:ext uri="{D42A27DB-BD31-4B8C-83A1-F6EECF244321}">
                <p14:modId xmlns:p14="http://schemas.microsoft.com/office/powerpoint/2010/main" val="2346924366"/>
              </p:ext>
            </p:extLst>
          </p:nvPr>
        </p:nvGraphicFramePr>
        <p:xfrm>
          <a:off x="5242621" y="3144627"/>
          <a:ext cx="5218901" cy="20959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灯片编号占位符 9"/>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590136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2"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0-#ppt_w/2"/>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up)">
                                      <p:cBhvr>
                                        <p:cTn id="18"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ext uri="{D42A27DB-BD31-4B8C-83A1-F6EECF244321}">
                <p14:modId xmlns:p14="http://schemas.microsoft.com/office/powerpoint/2010/main" val="3007013504"/>
              </p:ext>
            </p:extLst>
          </p:nvPr>
        </p:nvGraphicFramePr>
        <p:xfrm>
          <a:off x="2556907" y="1616267"/>
          <a:ext cx="3680319" cy="430017"/>
        </p:xfrm>
        <a:graphic>
          <a:graphicData uri="http://schemas.openxmlformats.org/drawingml/2006/table">
            <a:tbl>
              <a:tblPr firstRow="1" bandRow="1">
                <a:effectLst>
                  <a:outerShdw blurRad="50800" dist="38100" dir="16200000" rotWithShape="0">
                    <a:prstClr val="black">
                      <a:alpha val="40000"/>
                    </a:prstClr>
                  </a:outerShdw>
                </a:effectLst>
                <a:tableStyleId>{00A15C55-8517-42AA-B614-E9B94910E393}</a:tableStyleId>
              </a:tblPr>
              <a:tblGrid>
                <a:gridCol w="1226773"/>
                <a:gridCol w="1206937"/>
                <a:gridCol w="1246609"/>
              </a:tblGrid>
              <a:tr h="430017">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u="none" strike="noStrike" cap="none" normalizeH="0" baseline="0" smtClean="0">
                          <a:ln>
                            <a:noFill/>
                          </a:ln>
                          <a:effectLst/>
                          <a:latin typeface="黑体" pitchFamily="2" charset="-122"/>
                          <a:ea typeface="黑体" pitchFamily="2" charset="-122"/>
                        </a:rPr>
                        <a:t>学号 </a:t>
                      </a:r>
                      <a:endParaRPr kumimoji="0" lang="zh-CN" altLang="en-US" sz="2200" b="1" i="0" u="none" strike="noStrike" cap="none" normalizeH="0" baseline="0" dirty="0" smtClean="0">
                        <a:ln>
                          <a:noFill/>
                        </a:ln>
                        <a:solidFill>
                          <a:schemeClr val="tx1"/>
                        </a:solidFill>
                        <a:effectLst/>
                        <a:latin typeface="黑体" pitchFamily="2" charset="-122"/>
                        <a:ea typeface="黑体" pitchFamily="2" charset="-122"/>
                      </a:endParaRPr>
                    </a:p>
                  </a:txBody>
                  <a:tcPr anchor="ctr" horzOverflow="overflow">
                    <a:lnL w="28575" cap="flat" cmpd="sng" algn="ctr">
                      <a:solidFill>
                        <a:schemeClr val="bg1">
                          <a:lumMod val="85000"/>
                        </a:schemeClr>
                      </a:solidFill>
                      <a:prstDash val="sysDash"/>
                      <a:round/>
                      <a:headEnd type="none" w="med" len="med"/>
                      <a:tailEnd type="none" w="med" len="med"/>
                    </a:lnL>
                    <a:lnR w="28575" cap="flat" cmpd="sng" algn="ctr">
                      <a:solidFill>
                        <a:schemeClr val="bg1">
                          <a:lumMod val="85000"/>
                        </a:schemeClr>
                      </a:solidFill>
                      <a:prstDash val="sysDash"/>
                      <a:round/>
                      <a:headEnd type="none" w="med" len="med"/>
                      <a:tailEnd type="none" w="med" len="med"/>
                    </a:lnR>
                    <a:lnT w="28575" cap="flat" cmpd="sng" algn="ctr">
                      <a:solidFill>
                        <a:schemeClr val="bg1">
                          <a:lumMod val="85000"/>
                        </a:schemeClr>
                      </a:solidFill>
                      <a:prstDash val="sysDash"/>
                      <a:round/>
                      <a:headEnd type="none" w="med" len="med"/>
                      <a:tailEnd type="none" w="med" len="med"/>
                    </a:lnT>
                    <a:lnB w="28575" cap="flat" cmpd="sng" algn="ctr">
                      <a:solidFill>
                        <a:schemeClr val="bg1">
                          <a:lumMod val="85000"/>
                        </a:schemeClr>
                      </a:solidFill>
                      <a:prstDash val="sysDash"/>
                      <a:round/>
                      <a:headEnd type="none" w="med" len="med"/>
                      <a:tailEnd type="none" w="med" len="med"/>
                    </a:lnB>
                    <a:solidFill>
                      <a:srgbClr val="0099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u="none" strike="noStrike" cap="none" normalizeH="0" baseline="0" dirty="0" smtClean="0">
                          <a:ln>
                            <a:noFill/>
                          </a:ln>
                          <a:effectLst/>
                          <a:latin typeface="黑体" pitchFamily="2" charset="-122"/>
                          <a:ea typeface="黑体" pitchFamily="2" charset="-122"/>
                        </a:rPr>
                        <a:t>姓名 </a:t>
                      </a:r>
                      <a:endParaRPr kumimoji="0" lang="zh-CN" altLang="en-US" sz="2200" b="1" i="0" u="none" strike="noStrike" cap="none" normalizeH="0" baseline="0" dirty="0" smtClean="0">
                        <a:ln>
                          <a:noFill/>
                        </a:ln>
                        <a:solidFill>
                          <a:schemeClr val="tx1"/>
                        </a:solidFill>
                        <a:effectLst/>
                        <a:latin typeface="黑体" pitchFamily="2" charset="-122"/>
                        <a:ea typeface="黑体" pitchFamily="2" charset="-122"/>
                      </a:endParaRPr>
                    </a:p>
                  </a:txBody>
                  <a:tcPr anchor="ctr" horzOverflow="overflow">
                    <a:lnL w="28575" cap="flat" cmpd="sng" algn="ctr">
                      <a:solidFill>
                        <a:schemeClr val="bg1">
                          <a:lumMod val="85000"/>
                        </a:schemeClr>
                      </a:solidFill>
                      <a:prstDash val="sysDash"/>
                      <a:round/>
                      <a:headEnd type="none" w="med" len="med"/>
                      <a:tailEnd type="none" w="med" len="med"/>
                    </a:lnL>
                    <a:lnR w="28575" cap="flat" cmpd="sng" algn="ctr">
                      <a:solidFill>
                        <a:schemeClr val="bg1">
                          <a:lumMod val="85000"/>
                        </a:schemeClr>
                      </a:solidFill>
                      <a:prstDash val="sysDash"/>
                      <a:round/>
                      <a:headEnd type="none" w="med" len="med"/>
                      <a:tailEnd type="none" w="med" len="med"/>
                    </a:lnR>
                    <a:lnT w="28575" cap="flat" cmpd="sng" algn="ctr">
                      <a:solidFill>
                        <a:schemeClr val="bg1">
                          <a:lumMod val="85000"/>
                        </a:schemeClr>
                      </a:solidFill>
                      <a:prstDash val="sysDash"/>
                      <a:round/>
                      <a:headEnd type="none" w="med" len="med"/>
                      <a:tailEnd type="none" w="med" len="med"/>
                    </a:lnT>
                    <a:lnB w="28575" cap="flat" cmpd="sng" algn="ctr">
                      <a:solidFill>
                        <a:schemeClr val="bg1">
                          <a:lumMod val="85000"/>
                        </a:schemeClr>
                      </a:solidFill>
                      <a:prstDash val="sysDash"/>
                      <a:round/>
                      <a:headEnd type="none" w="med" len="med"/>
                      <a:tailEnd type="none" w="med" len="med"/>
                    </a:lnB>
                    <a:solidFill>
                      <a:srgbClr val="0099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u="none" strike="noStrike" cap="none" normalizeH="0" baseline="0" dirty="0" smtClean="0">
                          <a:ln>
                            <a:noFill/>
                          </a:ln>
                          <a:effectLst/>
                          <a:latin typeface="黑体" pitchFamily="2" charset="-122"/>
                          <a:ea typeface="黑体" pitchFamily="2" charset="-122"/>
                        </a:rPr>
                        <a:t>系别   </a:t>
                      </a:r>
                      <a:endParaRPr kumimoji="0" lang="zh-CN" altLang="en-US" sz="2200" b="1" i="0" u="none" strike="noStrike" cap="none" normalizeH="0" baseline="0" dirty="0" smtClean="0">
                        <a:ln>
                          <a:noFill/>
                        </a:ln>
                        <a:solidFill>
                          <a:schemeClr val="tx1"/>
                        </a:solidFill>
                        <a:effectLst/>
                        <a:latin typeface="黑体" pitchFamily="2" charset="-122"/>
                        <a:ea typeface="黑体" pitchFamily="2" charset="-122"/>
                      </a:endParaRPr>
                    </a:p>
                  </a:txBody>
                  <a:tcPr anchor="ctr" horzOverflow="overflow">
                    <a:lnL w="28575" cap="flat" cmpd="sng" algn="ctr">
                      <a:solidFill>
                        <a:schemeClr val="bg1">
                          <a:lumMod val="85000"/>
                        </a:schemeClr>
                      </a:solidFill>
                      <a:prstDash val="sysDash"/>
                      <a:round/>
                      <a:headEnd type="none" w="med" len="med"/>
                      <a:tailEnd type="none" w="med" len="med"/>
                    </a:lnL>
                    <a:lnR w="28575" cap="flat" cmpd="sng" algn="ctr">
                      <a:solidFill>
                        <a:schemeClr val="bg1">
                          <a:lumMod val="85000"/>
                        </a:schemeClr>
                      </a:solidFill>
                      <a:prstDash val="sysDash"/>
                      <a:round/>
                      <a:headEnd type="none" w="med" len="med"/>
                      <a:tailEnd type="none" w="med" len="med"/>
                    </a:lnR>
                    <a:lnT w="28575" cap="flat" cmpd="sng" algn="ctr">
                      <a:solidFill>
                        <a:schemeClr val="bg1">
                          <a:lumMod val="85000"/>
                        </a:schemeClr>
                      </a:solidFill>
                      <a:prstDash val="sysDash"/>
                      <a:round/>
                      <a:headEnd type="none" w="med" len="med"/>
                      <a:tailEnd type="none" w="med" len="med"/>
                    </a:lnT>
                    <a:lnB w="28575" cap="flat" cmpd="sng" algn="ctr">
                      <a:solidFill>
                        <a:schemeClr val="bg1">
                          <a:lumMod val="85000"/>
                        </a:schemeClr>
                      </a:solidFill>
                      <a:prstDash val="sysDash"/>
                      <a:round/>
                      <a:headEnd type="none" w="med" len="med"/>
                      <a:tailEnd type="none" w="med" len="med"/>
                    </a:lnB>
                    <a:solidFill>
                      <a:srgbClr val="0099FF"/>
                    </a:solidFill>
                  </a:tcP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3933632553"/>
              </p:ext>
            </p:extLst>
          </p:nvPr>
        </p:nvGraphicFramePr>
        <p:xfrm>
          <a:off x="6227701" y="1616267"/>
          <a:ext cx="3391047" cy="431925"/>
        </p:xfrm>
        <a:graphic>
          <a:graphicData uri="http://schemas.openxmlformats.org/drawingml/2006/table">
            <a:tbl>
              <a:tblPr firstRow="1" bandRow="1">
                <a:effectLst>
                  <a:outerShdw blurRad="50800" dist="38100" dir="16200000" rotWithShape="0">
                    <a:prstClr val="black">
                      <a:alpha val="40000"/>
                    </a:prstClr>
                  </a:outerShdw>
                </a:effectLst>
                <a:tableStyleId>{21E4AEA4-8DFA-4A89-87EB-49C32662AFE0}</a:tableStyleId>
              </a:tblPr>
              <a:tblGrid>
                <a:gridCol w="1143008"/>
                <a:gridCol w="1143008"/>
                <a:gridCol w="1105031"/>
              </a:tblGrid>
              <a:tr h="43192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u="none" strike="noStrike" cap="none" normalizeH="0" baseline="0" dirty="0" smtClean="0">
                          <a:ln>
                            <a:noFill/>
                          </a:ln>
                          <a:effectLst/>
                          <a:latin typeface="黑体" pitchFamily="2" charset="-122"/>
                          <a:ea typeface="黑体" pitchFamily="2" charset="-122"/>
                        </a:rPr>
                        <a:t>学号 </a:t>
                      </a:r>
                      <a:endParaRPr kumimoji="0" lang="zh-CN" altLang="en-US" sz="2200" b="1" i="0" u="none" strike="noStrike" cap="none" normalizeH="0" baseline="0" dirty="0" smtClean="0">
                        <a:ln>
                          <a:noFill/>
                        </a:ln>
                        <a:solidFill>
                          <a:schemeClr val="tx1"/>
                        </a:solidFill>
                        <a:effectLst/>
                        <a:latin typeface="黑体" pitchFamily="2" charset="-122"/>
                        <a:ea typeface="黑体" pitchFamily="2" charset="-122"/>
                      </a:endParaRPr>
                    </a:p>
                  </a:txBody>
                  <a:tcPr anchor="ctr" horzOverflow="overflow">
                    <a:lnL w="28575" cap="flat" cmpd="sng" algn="ctr">
                      <a:solidFill>
                        <a:schemeClr val="bg1">
                          <a:lumMod val="85000"/>
                        </a:schemeClr>
                      </a:solidFill>
                      <a:prstDash val="sysDash"/>
                      <a:round/>
                      <a:headEnd type="none" w="med" len="med"/>
                      <a:tailEnd type="none" w="med" len="med"/>
                    </a:lnL>
                    <a:lnR w="28575" cap="flat" cmpd="sng" algn="ctr">
                      <a:solidFill>
                        <a:schemeClr val="bg1">
                          <a:lumMod val="85000"/>
                        </a:schemeClr>
                      </a:solidFill>
                      <a:prstDash val="sysDash"/>
                      <a:round/>
                      <a:headEnd type="none" w="med" len="med"/>
                      <a:tailEnd type="none" w="med" len="med"/>
                    </a:lnR>
                    <a:lnT w="28575" cap="flat" cmpd="sng" algn="ctr">
                      <a:solidFill>
                        <a:schemeClr val="bg1">
                          <a:lumMod val="85000"/>
                        </a:schemeClr>
                      </a:solidFill>
                      <a:prstDash val="sysDash"/>
                      <a:round/>
                      <a:headEnd type="none" w="med" len="med"/>
                      <a:tailEnd type="none" w="med" len="med"/>
                    </a:lnT>
                    <a:lnB w="28575" cap="flat" cmpd="sng" algn="ctr">
                      <a:solidFill>
                        <a:schemeClr val="bg1">
                          <a:lumMod val="85000"/>
                        </a:schemeClr>
                      </a:solidFill>
                      <a:prstDash val="sysDash"/>
                      <a:round/>
                      <a:headEnd type="none" w="med" len="med"/>
                      <a:tailEnd type="none" w="med" len="med"/>
                    </a:lnB>
                    <a:solidFill>
                      <a:schemeClr val="accent2">
                        <a:lumMod val="75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bg1"/>
                          </a:solidFill>
                          <a:effectLst/>
                          <a:latin typeface="黑体" pitchFamily="2" charset="-122"/>
                          <a:ea typeface="黑体" pitchFamily="2" charset="-122"/>
                        </a:rPr>
                        <a:t>姓名</a:t>
                      </a:r>
                    </a:p>
                  </a:txBody>
                  <a:tcPr anchor="ctr" horzOverflow="overflow">
                    <a:lnL w="28575" cap="flat" cmpd="sng" algn="ctr">
                      <a:solidFill>
                        <a:schemeClr val="bg1">
                          <a:lumMod val="85000"/>
                        </a:schemeClr>
                      </a:solidFill>
                      <a:prstDash val="sysDash"/>
                      <a:round/>
                      <a:headEnd type="none" w="med" len="med"/>
                      <a:tailEnd type="none" w="med" len="med"/>
                    </a:lnL>
                    <a:lnR w="28575" cap="flat" cmpd="sng" algn="ctr">
                      <a:solidFill>
                        <a:schemeClr val="bg1">
                          <a:lumMod val="85000"/>
                        </a:schemeClr>
                      </a:solidFill>
                      <a:prstDash val="sysDash"/>
                      <a:round/>
                      <a:headEnd type="none" w="med" len="med"/>
                      <a:tailEnd type="none" w="med" len="med"/>
                    </a:lnR>
                    <a:lnT w="28575" cap="flat" cmpd="sng" algn="ctr">
                      <a:solidFill>
                        <a:schemeClr val="bg1">
                          <a:lumMod val="85000"/>
                        </a:schemeClr>
                      </a:solidFill>
                      <a:prstDash val="sysDash"/>
                      <a:round/>
                      <a:headEnd type="none" w="med" len="med"/>
                      <a:tailEnd type="none" w="med" len="med"/>
                    </a:lnT>
                    <a:lnB w="28575" cap="flat" cmpd="sng" algn="ctr">
                      <a:solidFill>
                        <a:schemeClr val="bg1">
                          <a:lumMod val="85000"/>
                        </a:schemeClr>
                      </a:solidFill>
                      <a:prstDash val="sysDash"/>
                      <a:round/>
                      <a:headEnd type="none" w="med" len="med"/>
                      <a:tailEnd type="none" w="med" len="med"/>
                    </a:lnB>
                    <a:solidFill>
                      <a:schemeClr val="accent2">
                        <a:lumMod val="75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bg1"/>
                          </a:solidFill>
                          <a:effectLst/>
                          <a:latin typeface="黑体" pitchFamily="2" charset="-122"/>
                          <a:ea typeface="黑体" pitchFamily="2" charset="-122"/>
                        </a:rPr>
                        <a:t>系别   </a:t>
                      </a:r>
                    </a:p>
                  </a:txBody>
                  <a:tcPr anchor="ctr" horzOverflow="overflow">
                    <a:lnL w="28575" cap="flat" cmpd="sng" algn="ctr">
                      <a:solidFill>
                        <a:schemeClr val="bg1">
                          <a:lumMod val="85000"/>
                        </a:schemeClr>
                      </a:solidFill>
                      <a:prstDash val="sysDash"/>
                      <a:round/>
                      <a:headEnd type="none" w="med" len="med"/>
                      <a:tailEnd type="none" w="med" len="med"/>
                    </a:lnL>
                    <a:lnR w="28575" cap="flat" cmpd="sng" algn="ctr">
                      <a:solidFill>
                        <a:schemeClr val="bg1">
                          <a:lumMod val="85000"/>
                        </a:schemeClr>
                      </a:solidFill>
                      <a:prstDash val="sysDash"/>
                      <a:round/>
                      <a:headEnd type="none" w="med" len="med"/>
                      <a:tailEnd type="none" w="med" len="med"/>
                    </a:lnR>
                    <a:lnT w="28575" cap="flat" cmpd="sng" algn="ctr">
                      <a:solidFill>
                        <a:schemeClr val="bg1">
                          <a:lumMod val="85000"/>
                        </a:schemeClr>
                      </a:solidFill>
                      <a:prstDash val="sysDash"/>
                      <a:round/>
                      <a:headEnd type="none" w="med" len="med"/>
                      <a:tailEnd type="none" w="med" len="med"/>
                    </a:lnT>
                    <a:lnB w="28575" cap="flat" cmpd="sng" algn="ctr">
                      <a:solidFill>
                        <a:schemeClr val="bg1">
                          <a:lumMod val="85000"/>
                        </a:schemeClr>
                      </a:solidFill>
                      <a:prstDash val="sysDash"/>
                      <a:round/>
                      <a:headEnd type="none" w="med" len="med"/>
                      <a:tailEnd type="none" w="med" len="med"/>
                    </a:lnB>
                    <a:solidFill>
                      <a:schemeClr val="accent2">
                        <a:lumMod val="75000"/>
                      </a:schemeClr>
                    </a:solidFill>
                  </a:tcPr>
                </a:tc>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3196388967"/>
              </p:ext>
            </p:extLst>
          </p:nvPr>
        </p:nvGraphicFramePr>
        <p:xfrm>
          <a:off x="2552682" y="2060347"/>
          <a:ext cx="7071711" cy="426720"/>
        </p:xfrm>
        <a:graphic>
          <a:graphicData uri="http://schemas.openxmlformats.org/drawingml/2006/table">
            <a:tbl>
              <a:tblPr firstRow="1" bandRow="1">
                <a:tableStyleId>{5940675A-B579-460E-94D1-54222C63F5DA}</a:tableStyleId>
              </a:tblPr>
              <a:tblGrid>
                <a:gridCol w="1227502"/>
                <a:gridCol w="1205948"/>
                <a:gridCol w="1232452"/>
                <a:gridCol w="1152939"/>
                <a:gridCol w="1139687"/>
                <a:gridCol w="1113183"/>
              </a:tblGrid>
              <a:tr h="34145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1001</a:t>
                      </a:r>
                      <a:r>
                        <a:rPr kumimoji="0" lang="en-US" altLang="zh-CN" sz="2200" b="1" i="0" u="none" strike="noStrike" cap="none" normalizeH="0" baseline="0" dirty="0" smtClean="0">
                          <a:ln>
                            <a:noFill/>
                          </a:ln>
                          <a:solidFill>
                            <a:schemeClr val="tx1"/>
                          </a:solidFill>
                          <a:effectLst/>
                          <a:latin typeface="楷体_GB2312" pitchFamily="49" charset="-122"/>
                          <a:ea typeface="楷体_GB2312" pitchFamily="49" charset="-122"/>
                        </a:rPr>
                        <a:t>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李勇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信息系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1001</a:t>
                      </a:r>
                      <a:r>
                        <a:rPr kumimoji="0" lang="en-US" altLang="zh-CN" sz="2200" b="1" i="0" u="none" strike="noStrike" cap="none" normalizeH="0" baseline="0" dirty="0" smtClean="0">
                          <a:ln>
                            <a:noFill/>
                          </a:ln>
                          <a:solidFill>
                            <a:schemeClr val="tx1"/>
                          </a:solidFill>
                          <a:effectLst/>
                          <a:latin typeface="楷体_GB2312" pitchFamily="49" charset="-122"/>
                          <a:ea typeface="楷体_GB2312" pitchFamily="49" charset="-122"/>
                        </a:rPr>
                        <a:t>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李勇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信息系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2497619667"/>
              </p:ext>
            </p:extLst>
          </p:nvPr>
        </p:nvGraphicFramePr>
        <p:xfrm>
          <a:off x="2552682" y="2485690"/>
          <a:ext cx="7071711" cy="426720"/>
        </p:xfrm>
        <a:graphic>
          <a:graphicData uri="http://schemas.openxmlformats.org/drawingml/2006/table">
            <a:tbl>
              <a:tblPr firstRow="1" bandRow="1">
                <a:tableStyleId>{5940675A-B579-460E-94D1-54222C63F5DA}</a:tableStyleId>
              </a:tblPr>
              <a:tblGrid>
                <a:gridCol w="1227502"/>
                <a:gridCol w="1205948"/>
                <a:gridCol w="1232452"/>
                <a:gridCol w="1152939"/>
                <a:gridCol w="1139687"/>
                <a:gridCol w="1113183"/>
              </a:tblGrid>
              <a:tr h="34145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1001</a:t>
                      </a:r>
                      <a:r>
                        <a:rPr kumimoji="0" lang="en-US" altLang="zh-CN" sz="2200" b="1" i="0" u="none" strike="noStrike" cap="none" normalizeH="0" baseline="0" dirty="0" smtClean="0">
                          <a:ln>
                            <a:noFill/>
                          </a:ln>
                          <a:solidFill>
                            <a:schemeClr val="tx1"/>
                          </a:solidFill>
                          <a:effectLst/>
                          <a:latin typeface="楷体_GB2312" pitchFamily="49" charset="-122"/>
                          <a:ea typeface="楷体_GB2312" pitchFamily="49" charset="-122"/>
                        </a:rPr>
                        <a:t>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李勇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信息系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3111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刘晨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信息系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951875930"/>
              </p:ext>
            </p:extLst>
          </p:nvPr>
        </p:nvGraphicFramePr>
        <p:xfrm>
          <a:off x="2552682" y="2917738"/>
          <a:ext cx="7071711" cy="426720"/>
        </p:xfrm>
        <a:graphic>
          <a:graphicData uri="http://schemas.openxmlformats.org/drawingml/2006/table">
            <a:tbl>
              <a:tblPr firstRow="1" bandRow="1">
                <a:tableStyleId>{5940675A-B579-460E-94D1-54222C63F5DA}</a:tableStyleId>
              </a:tblPr>
              <a:tblGrid>
                <a:gridCol w="1227502"/>
                <a:gridCol w="1205948"/>
                <a:gridCol w="1232452"/>
                <a:gridCol w="1152939"/>
                <a:gridCol w="1139687"/>
                <a:gridCol w="1113183"/>
              </a:tblGrid>
              <a:tr h="34145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3111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刘晨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信息系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1001</a:t>
                      </a:r>
                      <a:r>
                        <a:rPr kumimoji="0" lang="en-US" altLang="zh-CN" sz="2200" b="1" i="0" u="none" strike="noStrike" cap="none" normalizeH="0" baseline="0" dirty="0" smtClean="0">
                          <a:ln>
                            <a:noFill/>
                          </a:ln>
                          <a:solidFill>
                            <a:schemeClr val="tx1"/>
                          </a:solidFill>
                          <a:effectLst/>
                          <a:latin typeface="楷体_GB2312" pitchFamily="49" charset="-122"/>
                          <a:ea typeface="楷体_GB2312" pitchFamily="49" charset="-122"/>
                        </a:rPr>
                        <a:t>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李勇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信息系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1221368587"/>
              </p:ext>
            </p:extLst>
          </p:nvPr>
        </p:nvGraphicFramePr>
        <p:xfrm>
          <a:off x="2552682" y="3349786"/>
          <a:ext cx="7071711" cy="426720"/>
        </p:xfrm>
        <a:graphic>
          <a:graphicData uri="http://schemas.openxmlformats.org/drawingml/2006/table">
            <a:tbl>
              <a:tblPr firstRow="1" bandRow="1">
                <a:tableStyleId>{5940675A-B579-460E-94D1-54222C63F5DA}</a:tableStyleId>
              </a:tblPr>
              <a:tblGrid>
                <a:gridCol w="1227502"/>
                <a:gridCol w="1205948"/>
                <a:gridCol w="1232452"/>
                <a:gridCol w="1152939"/>
                <a:gridCol w="1139687"/>
                <a:gridCol w="1113183"/>
              </a:tblGrid>
              <a:tr h="34145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3111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刘晨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信息系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3111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刘晨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信息系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r>
            </a:tbl>
          </a:graphicData>
        </a:graphic>
      </p:graphicFrame>
      <p:sp>
        <p:nvSpPr>
          <p:cNvPr id="13" name="圆角矩形标注 12"/>
          <p:cNvSpPr/>
          <p:nvPr/>
        </p:nvSpPr>
        <p:spPr>
          <a:xfrm>
            <a:off x="7667636" y="1048750"/>
            <a:ext cx="2028194" cy="500066"/>
          </a:xfrm>
          <a:prstGeom prst="wedgeRoundRectCallout">
            <a:avLst>
              <a:gd name="adj1" fmla="val -39317"/>
              <a:gd name="adj2" fmla="val 79949"/>
              <a:gd name="adj3" fmla="val 16667"/>
            </a:avLst>
          </a:prstGeom>
          <a:effectLst>
            <a:outerShdw blurRad="40000" dist="23000" dir="5400000" rotWithShape="0">
              <a:srgbClr val="000000">
                <a:alpha val="35000"/>
              </a:srgbClr>
            </a:outerShdw>
            <a:softEdge rad="12700"/>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2400" b="1" dirty="0">
                <a:latin typeface="黑体" pitchFamily="2" charset="-122"/>
                <a:ea typeface="黑体" pitchFamily="2" charset="-122"/>
              </a:rPr>
              <a:t>学生表 </a:t>
            </a:r>
            <a:r>
              <a:rPr lang="en-US" altLang="zh-CN" sz="2400" b="1" dirty="0">
                <a:latin typeface="黑体" pitchFamily="2" charset="-122"/>
                <a:ea typeface="黑体" pitchFamily="2" charset="-122"/>
              </a:rPr>
              <a:t>S2</a:t>
            </a:r>
            <a:endParaRPr lang="zh-CN" altLang="en-US" sz="2400" b="1" dirty="0">
              <a:latin typeface="黑体" pitchFamily="2" charset="-122"/>
              <a:ea typeface="黑体" pitchFamily="2" charset="-122"/>
            </a:endParaRPr>
          </a:p>
        </p:txBody>
      </p:sp>
      <p:sp>
        <p:nvSpPr>
          <p:cNvPr id="12" name="圆角矩形标注 11"/>
          <p:cNvSpPr/>
          <p:nvPr/>
        </p:nvSpPr>
        <p:spPr>
          <a:xfrm>
            <a:off x="3297948" y="1040202"/>
            <a:ext cx="1940796" cy="500066"/>
          </a:xfrm>
          <a:prstGeom prst="wedgeRoundRectCallout">
            <a:avLst>
              <a:gd name="adj1" fmla="val 23482"/>
              <a:gd name="adj2" fmla="val 70450"/>
              <a:gd name="adj3" fmla="val 16667"/>
            </a:avLst>
          </a:prstGeom>
          <a:effectLst>
            <a:outerShdw blurRad="40000" dist="23000" dir="5400000" rotWithShape="0">
              <a:srgbClr val="000000">
                <a:alpha val="35000"/>
              </a:srgbClr>
            </a:outerShdw>
            <a:softEdge rad="12700"/>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2400" b="1" dirty="0">
                <a:latin typeface="黑体" pitchFamily="2" charset="-122"/>
                <a:ea typeface="黑体" pitchFamily="2" charset="-122"/>
              </a:rPr>
              <a:t>学生表 </a:t>
            </a:r>
            <a:r>
              <a:rPr lang="en-US" altLang="zh-CN" sz="2400" b="1" dirty="0">
                <a:latin typeface="黑体" pitchFamily="2" charset="-122"/>
                <a:ea typeface="黑体" pitchFamily="2" charset="-122"/>
              </a:rPr>
              <a:t>S1</a:t>
            </a:r>
            <a:endParaRPr lang="zh-CN" altLang="en-US" sz="2400" b="1" dirty="0">
              <a:latin typeface="黑体" pitchFamily="2" charset="-122"/>
              <a:ea typeface="黑体" pitchFamily="2" charset="-122"/>
            </a:endParaRPr>
          </a:p>
        </p:txBody>
      </p:sp>
      <p:sp>
        <p:nvSpPr>
          <p:cNvPr id="15" name="TextBox 14"/>
          <p:cNvSpPr txBox="1"/>
          <p:nvPr/>
        </p:nvSpPr>
        <p:spPr>
          <a:xfrm>
            <a:off x="3026946" y="4254912"/>
            <a:ext cx="2789546" cy="707886"/>
          </a:xfrm>
          <a:prstGeom prst="rect">
            <a:avLst/>
          </a:prstGeom>
          <a:noFill/>
          <a:ln w="19050">
            <a:solidFill>
              <a:srgbClr val="FF0000"/>
            </a:solidFill>
          </a:ln>
        </p:spPr>
        <p:txBody>
          <a:bodyPr wrap="none" rtlCol="0">
            <a:spAutoFit/>
          </a:bodyPr>
          <a:lstStyle/>
          <a:p>
            <a:r>
              <a:rPr lang="zh-CN" altLang="en-US" sz="2000" b="1" dirty="0"/>
              <a:t>利用</a:t>
            </a:r>
            <a:r>
              <a:rPr lang="en-US" altLang="zh-CN" sz="2000" b="1" dirty="0"/>
              <a:t>S1</a:t>
            </a:r>
            <a:r>
              <a:rPr lang="zh-CN" altLang="en-US" sz="2000" b="1" dirty="0"/>
              <a:t>表查询“刘晨”</a:t>
            </a:r>
            <a:endParaRPr lang="en-US" altLang="zh-CN" sz="2000" b="1" dirty="0"/>
          </a:p>
          <a:p>
            <a:pPr algn="ctr"/>
            <a:r>
              <a:rPr lang="en-US" altLang="zh-CN" sz="2000" b="1" dirty="0">
                <a:solidFill>
                  <a:srgbClr val="FF0000"/>
                </a:solidFill>
              </a:rPr>
              <a:t>S1.</a:t>
            </a:r>
            <a:r>
              <a:rPr lang="zh-CN" altLang="en-US" sz="2000" b="1" dirty="0">
                <a:solidFill>
                  <a:srgbClr val="FF0000"/>
                </a:solidFill>
              </a:rPr>
              <a:t>姓名</a:t>
            </a:r>
            <a:r>
              <a:rPr lang="en-US" altLang="zh-CN" sz="2000" b="1" dirty="0">
                <a:solidFill>
                  <a:srgbClr val="FF0000"/>
                </a:solidFill>
              </a:rPr>
              <a:t>=‘</a:t>
            </a:r>
            <a:r>
              <a:rPr lang="zh-CN" altLang="en-US" sz="2000" b="1" dirty="0">
                <a:solidFill>
                  <a:srgbClr val="FF0000"/>
                </a:solidFill>
              </a:rPr>
              <a:t>刘晨</a:t>
            </a:r>
            <a:r>
              <a:rPr lang="en-US" altLang="zh-CN" sz="2000" b="1" dirty="0">
                <a:solidFill>
                  <a:srgbClr val="FF0000"/>
                </a:solidFill>
              </a:rPr>
              <a:t>’</a:t>
            </a:r>
            <a:endParaRPr lang="zh-CN" altLang="en-US" sz="2000" b="1" dirty="0">
              <a:solidFill>
                <a:srgbClr val="FF0000"/>
              </a:solidFill>
            </a:endParaRPr>
          </a:p>
        </p:txBody>
      </p:sp>
      <p:sp>
        <p:nvSpPr>
          <p:cNvPr id="16" name="TextBox 15"/>
          <p:cNvSpPr txBox="1"/>
          <p:nvPr/>
        </p:nvSpPr>
        <p:spPr>
          <a:xfrm>
            <a:off x="6391196" y="4264204"/>
            <a:ext cx="3017173" cy="707886"/>
          </a:xfrm>
          <a:prstGeom prst="rect">
            <a:avLst/>
          </a:prstGeom>
          <a:noFill/>
          <a:ln w="19050">
            <a:solidFill>
              <a:srgbClr val="0000FF"/>
            </a:solidFill>
          </a:ln>
        </p:spPr>
        <p:txBody>
          <a:bodyPr wrap="none" rtlCol="0">
            <a:spAutoFit/>
          </a:bodyPr>
          <a:lstStyle/>
          <a:p>
            <a:r>
              <a:rPr lang="zh-CN" altLang="en-US" sz="2000" b="1" dirty="0"/>
              <a:t>利用</a:t>
            </a:r>
            <a:r>
              <a:rPr lang="en-US" altLang="zh-CN" sz="2000" b="1" dirty="0"/>
              <a:t>S2</a:t>
            </a:r>
            <a:r>
              <a:rPr lang="zh-CN" altLang="en-US" sz="2000" b="1" dirty="0"/>
              <a:t>表查询与“刘晨”</a:t>
            </a:r>
            <a:endParaRPr lang="en-US" altLang="zh-CN" sz="2000" b="1" dirty="0"/>
          </a:p>
          <a:p>
            <a:r>
              <a:rPr lang="zh-CN" altLang="en-US" sz="2000" b="1" dirty="0"/>
              <a:t>同系的学生</a:t>
            </a:r>
          </a:p>
        </p:txBody>
      </p:sp>
      <p:graphicFrame>
        <p:nvGraphicFramePr>
          <p:cNvPr id="18" name="表格 17"/>
          <p:cNvGraphicFramePr>
            <a:graphicFrameLocks noGrp="1"/>
          </p:cNvGraphicFramePr>
          <p:nvPr>
            <p:extLst>
              <p:ext uri="{D42A27DB-BD31-4B8C-83A1-F6EECF244321}">
                <p14:modId xmlns:p14="http://schemas.microsoft.com/office/powerpoint/2010/main" val="2876563511"/>
              </p:ext>
            </p:extLst>
          </p:nvPr>
        </p:nvGraphicFramePr>
        <p:xfrm>
          <a:off x="2543860" y="2912411"/>
          <a:ext cx="7071711" cy="426720"/>
        </p:xfrm>
        <a:graphic>
          <a:graphicData uri="http://schemas.openxmlformats.org/drawingml/2006/table">
            <a:tbl>
              <a:tblPr firstRow="1" bandRow="1">
                <a:tableStyleId>{5940675A-B579-460E-94D1-54222C63F5DA}</a:tableStyleId>
              </a:tblPr>
              <a:tblGrid>
                <a:gridCol w="1227502"/>
                <a:gridCol w="1205948"/>
                <a:gridCol w="1232452"/>
                <a:gridCol w="1152939"/>
                <a:gridCol w="1139687"/>
                <a:gridCol w="1113183"/>
              </a:tblGrid>
              <a:tr h="34145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3111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rgbClr val="FFFF99"/>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刘晨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rgbClr val="FFFF99"/>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信息系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rgbClr val="FFFF99"/>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1001</a:t>
                      </a:r>
                      <a:r>
                        <a:rPr kumimoji="0" lang="en-US" altLang="zh-CN" sz="2200" b="1" i="0" u="none" strike="noStrike" cap="none" normalizeH="0" baseline="0" dirty="0" smtClean="0">
                          <a:ln>
                            <a:noFill/>
                          </a:ln>
                          <a:solidFill>
                            <a:schemeClr val="tx1"/>
                          </a:solidFill>
                          <a:effectLst/>
                          <a:latin typeface="楷体_GB2312" pitchFamily="49" charset="-122"/>
                          <a:ea typeface="楷体_GB2312" pitchFamily="49" charset="-122"/>
                        </a:rPr>
                        <a:t>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rgbClr val="FFFF99"/>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李勇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rgbClr val="FFFF99"/>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信息系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rgbClr val="FFFF99"/>
                    </a:solidFill>
                  </a:tcPr>
                </a:tc>
              </a:tr>
            </a:tbl>
          </a:graphicData>
        </a:graphic>
      </p:graphicFrame>
      <p:graphicFrame>
        <p:nvGraphicFramePr>
          <p:cNvPr id="19" name="表格 18"/>
          <p:cNvGraphicFramePr>
            <a:graphicFrameLocks noGrp="1"/>
          </p:cNvGraphicFramePr>
          <p:nvPr>
            <p:extLst>
              <p:ext uri="{D42A27DB-BD31-4B8C-83A1-F6EECF244321}">
                <p14:modId xmlns:p14="http://schemas.microsoft.com/office/powerpoint/2010/main" val="1084843184"/>
              </p:ext>
            </p:extLst>
          </p:nvPr>
        </p:nvGraphicFramePr>
        <p:xfrm>
          <a:off x="2543860" y="3344459"/>
          <a:ext cx="7071711" cy="426720"/>
        </p:xfrm>
        <a:graphic>
          <a:graphicData uri="http://schemas.openxmlformats.org/drawingml/2006/table">
            <a:tbl>
              <a:tblPr firstRow="1" bandRow="1">
                <a:tableStyleId>{5940675A-B579-460E-94D1-54222C63F5DA}</a:tableStyleId>
              </a:tblPr>
              <a:tblGrid>
                <a:gridCol w="1227502"/>
                <a:gridCol w="1205948"/>
                <a:gridCol w="1232452"/>
                <a:gridCol w="1152939"/>
                <a:gridCol w="1139687"/>
                <a:gridCol w="1113183"/>
              </a:tblGrid>
              <a:tr h="34145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3111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rgbClr val="FFFF99"/>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刘晨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rgbClr val="FFFF99"/>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信息系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rgbClr val="FFFF99"/>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3111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rgbClr val="FFFF99"/>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刘晨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rgbClr val="FFFF99"/>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信息系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rgbClr val="FFFF99"/>
                    </a:solidFill>
                  </a:tcPr>
                </a:tc>
              </a:tr>
            </a:tbl>
          </a:graphicData>
        </a:graphic>
      </p:graphicFrame>
      <p:sp>
        <p:nvSpPr>
          <p:cNvPr id="17" name="圆角矩形 16"/>
          <p:cNvSpPr/>
          <p:nvPr/>
        </p:nvSpPr>
        <p:spPr>
          <a:xfrm>
            <a:off x="6214754" y="1603266"/>
            <a:ext cx="3409639" cy="1309144"/>
          </a:xfrm>
          <a:prstGeom prst="round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虚尾箭头 22"/>
          <p:cNvSpPr/>
          <p:nvPr/>
        </p:nvSpPr>
        <p:spPr>
          <a:xfrm rot="16200000" flipH="1">
            <a:off x="5464142" y="3171688"/>
            <a:ext cx="1365300" cy="533632"/>
          </a:xfrm>
          <a:prstGeom prst="stripedRightArrow">
            <a:avLst/>
          </a:prstGeom>
          <a:solidFill>
            <a:schemeClr val="accent1">
              <a:lumMod val="40000"/>
              <a:lumOff val="60000"/>
            </a:schemeClr>
          </a:solidFill>
          <a:effectLst>
            <a:glow rad="101600">
              <a:schemeClr val="accent1">
                <a:satMod val="175000"/>
                <a:alpha val="40000"/>
              </a:scheme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CN" altLang="en-US"/>
          </a:p>
        </p:txBody>
      </p:sp>
      <p:graphicFrame>
        <p:nvGraphicFramePr>
          <p:cNvPr id="24" name="表格 23"/>
          <p:cNvGraphicFramePr>
            <a:graphicFrameLocks noGrp="1"/>
          </p:cNvGraphicFramePr>
          <p:nvPr>
            <p:extLst>
              <p:ext uri="{D42A27DB-BD31-4B8C-83A1-F6EECF244321}">
                <p14:modId xmlns:p14="http://schemas.microsoft.com/office/powerpoint/2010/main" val="906149394"/>
              </p:ext>
            </p:extLst>
          </p:nvPr>
        </p:nvGraphicFramePr>
        <p:xfrm>
          <a:off x="4396878" y="5129284"/>
          <a:ext cx="3643338" cy="457200"/>
        </p:xfrm>
        <a:graphic>
          <a:graphicData uri="http://schemas.openxmlformats.org/drawingml/2006/table">
            <a:tbl>
              <a:tblPr firstRow="1" bandRow="1">
                <a:effectLst>
                  <a:outerShdw blurRad="50800" dist="38100" dir="18900000" algn="bl" rotWithShape="0">
                    <a:prstClr val="black">
                      <a:alpha val="40000"/>
                    </a:prstClr>
                  </a:outerShdw>
                </a:effectLst>
                <a:tableStyleId>{00A15C55-8517-42AA-B614-E9B94910E393}</a:tableStyleId>
              </a:tblPr>
              <a:tblGrid>
                <a:gridCol w="1214446"/>
                <a:gridCol w="1214446"/>
                <a:gridCol w="1214446"/>
              </a:tblGrid>
              <a:tr h="379514">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400" u="none" strike="noStrike" cap="none" normalizeH="0" baseline="0" dirty="0" smtClean="0">
                          <a:ln>
                            <a:noFill/>
                          </a:ln>
                          <a:effectLst/>
                          <a:latin typeface="黑体" pitchFamily="2" charset="-122"/>
                          <a:ea typeface="黑体" pitchFamily="2" charset="-122"/>
                        </a:rPr>
                        <a:t>学号 </a:t>
                      </a:r>
                      <a:endParaRPr kumimoji="0" lang="zh-CN" altLang="en-US" sz="2400" b="1" i="0" u="none" strike="noStrike" cap="none" normalizeH="0" baseline="0" dirty="0" smtClean="0">
                        <a:ln>
                          <a:noFill/>
                        </a:ln>
                        <a:solidFill>
                          <a:schemeClr val="tx1"/>
                        </a:solidFill>
                        <a:effectLst/>
                        <a:latin typeface="黑体" pitchFamily="2" charset="-122"/>
                        <a:ea typeface="黑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75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400" u="none" strike="noStrike" cap="none" normalizeH="0" baseline="0" dirty="0" smtClean="0">
                          <a:ln>
                            <a:noFill/>
                          </a:ln>
                          <a:effectLst/>
                          <a:latin typeface="黑体" pitchFamily="2" charset="-122"/>
                          <a:ea typeface="黑体" pitchFamily="2" charset="-122"/>
                        </a:rPr>
                        <a:t>姓名 </a:t>
                      </a:r>
                      <a:endParaRPr kumimoji="0" lang="zh-CN" altLang="en-US" sz="2400" b="1" i="0" u="none" strike="noStrike" cap="none" normalizeH="0" baseline="0" dirty="0" smtClean="0">
                        <a:ln>
                          <a:noFill/>
                        </a:ln>
                        <a:solidFill>
                          <a:schemeClr val="tx1"/>
                        </a:solidFill>
                        <a:effectLst/>
                        <a:latin typeface="黑体" pitchFamily="2" charset="-122"/>
                        <a:ea typeface="黑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75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400" u="none" strike="noStrike" cap="none" normalizeH="0" baseline="0" dirty="0" smtClean="0">
                          <a:ln>
                            <a:noFill/>
                          </a:ln>
                          <a:effectLst/>
                          <a:latin typeface="黑体" pitchFamily="2" charset="-122"/>
                          <a:ea typeface="黑体" pitchFamily="2" charset="-122"/>
                        </a:rPr>
                        <a:t>系别   </a:t>
                      </a:r>
                      <a:endParaRPr kumimoji="0" lang="zh-CN" altLang="en-US" sz="2400" b="1" i="0" u="none" strike="noStrike" cap="none" normalizeH="0" baseline="0" dirty="0" smtClean="0">
                        <a:ln>
                          <a:noFill/>
                        </a:ln>
                        <a:solidFill>
                          <a:schemeClr val="tx1"/>
                        </a:solidFill>
                        <a:effectLst/>
                        <a:latin typeface="黑体" pitchFamily="2" charset="-122"/>
                        <a:ea typeface="黑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75000"/>
                      </a:schemeClr>
                    </a:solidFill>
                  </a:tcPr>
                </a:tc>
              </a:tr>
            </a:tbl>
          </a:graphicData>
        </a:graphic>
      </p:graphicFrame>
      <p:graphicFrame>
        <p:nvGraphicFramePr>
          <p:cNvPr id="25" name="表格 24"/>
          <p:cNvGraphicFramePr>
            <a:graphicFrameLocks noGrp="1"/>
          </p:cNvGraphicFramePr>
          <p:nvPr>
            <p:extLst>
              <p:ext uri="{D42A27DB-BD31-4B8C-83A1-F6EECF244321}">
                <p14:modId xmlns:p14="http://schemas.microsoft.com/office/powerpoint/2010/main" val="3187342252"/>
              </p:ext>
            </p:extLst>
          </p:nvPr>
        </p:nvGraphicFramePr>
        <p:xfrm>
          <a:off x="4396878" y="5581188"/>
          <a:ext cx="3643338" cy="457200"/>
        </p:xfrm>
        <a:graphic>
          <a:graphicData uri="http://schemas.openxmlformats.org/drawingml/2006/table">
            <a:tbl>
              <a:tblPr firstRow="1" bandRow="1">
                <a:tableStyleId>{616DA210-FB5B-4158-B5E0-FEB733F419BA}</a:tableStyleId>
              </a:tblPr>
              <a:tblGrid>
                <a:gridCol w="1214446"/>
                <a:gridCol w="1214446"/>
                <a:gridCol w="1214446"/>
              </a:tblGrid>
              <a:tr h="35719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1001</a:t>
                      </a:r>
                      <a:r>
                        <a:rPr kumimoji="0" lang="en-US" altLang="zh-CN" sz="2400" b="1" i="0" u="none" strike="noStrike" cap="none" normalizeH="0" baseline="0" dirty="0" smtClean="0">
                          <a:ln>
                            <a:noFill/>
                          </a:ln>
                          <a:solidFill>
                            <a:schemeClr val="tx1"/>
                          </a:solidFill>
                          <a:effectLst/>
                          <a:latin typeface="楷体_GB2312" pitchFamily="49" charset="-122"/>
                          <a:ea typeface="楷体_GB2312" pitchFamily="49" charset="-122"/>
                        </a:rPr>
                        <a:t>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楷体_GB2312" pitchFamily="49" charset="-122"/>
                          <a:ea typeface="楷体_GB2312" pitchFamily="49" charset="-122"/>
                        </a:rPr>
                        <a:t>李勇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楷体_GB2312" pitchFamily="49" charset="-122"/>
                          <a:ea typeface="楷体_GB2312" pitchFamily="49" charset="-122"/>
                        </a:rPr>
                        <a:t>信息系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26" name="表格 25"/>
          <p:cNvGraphicFramePr>
            <a:graphicFrameLocks noGrp="1"/>
          </p:cNvGraphicFramePr>
          <p:nvPr>
            <p:extLst>
              <p:ext uri="{D42A27DB-BD31-4B8C-83A1-F6EECF244321}">
                <p14:modId xmlns:p14="http://schemas.microsoft.com/office/powerpoint/2010/main" val="971218333"/>
              </p:ext>
            </p:extLst>
          </p:nvPr>
        </p:nvGraphicFramePr>
        <p:xfrm>
          <a:off x="4396878" y="6021878"/>
          <a:ext cx="3643338" cy="457200"/>
        </p:xfrm>
        <a:graphic>
          <a:graphicData uri="http://schemas.openxmlformats.org/drawingml/2006/table">
            <a:tbl>
              <a:tblPr firstRow="1" bandRow="1">
                <a:tableStyleId>{616DA210-FB5B-4158-B5E0-FEB733F419BA}</a:tableStyleId>
              </a:tblPr>
              <a:tblGrid>
                <a:gridCol w="1214446"/>
                <a:gridCol w="1214446"/>
                <a:gridCol w="1214446"/>
              </a:tblGrid>
              <a:tr h="35719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3111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楷体_GB2312" pitchFamily="49" charset="-122"/>
                          <a:ea typeface="楷体_GB2312" pitchFamily="49" charset="-122"/>
                        </a:rPr>
                        <a:t>刘晨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楷体_GB2312" pitchFamily="49" charset="-122"/>
                          <a:ea typeface="楷体_GB2312" pitchFamily="49" charset="-122"/>
                        </a:rPr>
                        <a:t>信息系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21" name="表格 20"/>
          <p:cNvGraphicFramePr>
            <a:graphicFrameLocks noGrp="1"/>
          </p:cNvGraphicFramePr>
          <p:nvPr>
            <p:extLst>
              <p:ext uri="{D42A27DB-BD31-4B8C-83A1-F6EECF244321}">
                <p14:modId xmlns:p14="http://schemas.microsoft.com/office/powerpoint/2010/main" val="685130914"/>
              </p:ext>
            </p:extLst>
          </p:nvPr>
        </p:nvGraphicFramePr>
        <p:xfrm>
          <a:off x="2554080" y="3748404"/>
          <a:ext cx="7071711" cy="426720"/>
        </p:xfrm>
        <a:graphic>
          <a:graphicData uri="http://schemas.openxmlformats.org/drawingml/2006/table">
            <a:tbl>
              <a:tblPr firstRow="1" bandRow="1">
                <a:tableStyleId>{5940675A-B579-460E-94D1-54222C63F5DA}</a:tableStyleId>
              </a:tblPr>
              <a:tblGrid>
                <a:gridCol w="1227502"/>
                <a:gridCol w="1205948"/>
                <a:gridCol w="1232452"/>
                <a:gridCol w="1152939"/>
                <a:gridCol w="1139687"/>
                <a:gridCol w="1113183"/>
              </a:tblGrid>
              <a:tr h="34145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kern="1200" cap="none" normalizeH="0" baseline="0" dirty="0" smtClean="0">
                          <a:ln>
                            <a:noFill/>
                          </a:ln>
                          <a:solidFill>
                            <a:schemeClr val="tx1"/>
                          </a:solidFill>
                          <a:effectLst/>
                          <a:latin typeface="Arial" pitchFamily="34" charset="0"/>
                          <a:ea typeface="楷体_GB2312" pitchFamily="49" charset="-122"/>
                          <a:cs typeface="Arial" pitchFamily="34" charset="0"/>
                        </a:rPr>
                        <a:t>3220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kern="1200" cap="none" normalizeH="0" baseline="0" dirty="0" smtClean="0">
                          <a:ln>
                            <a:noFill/>
                          </a:ln>
                          <a:solidFill>
                            <a:schemeClr val="tx1"/>
                          </a:solidFill>
                          <a:effectLst/>
                          <a:latin typeface="Arial" pitchFamily="34" charset="0"/>
                          <a:ea typeface="楷体_GB2312" pitchFamily="49" charset="-122"/>
                          <a:cs typeface="Arial" pitchFamily="34" charset="0"/>
                        </a:rPr>
                        <a:t>王敏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kern="1200" cap="none" normalizeH="0" baseline="0" dirty="0" smtClean="0">
                          <a:ln>
                            <a:noFill/>
                          </a:ln>
                          <a:solidFill>
                            <a:schemeClr val="tx1"/>
                          </a:solidFill>
                          <a:effectLst/>
                          <a:latin typeface="Arial" pitchFamily="34" charset="0"/>
                          <a:ea typeface="楷体_GB2312" pitchFamily="49" charset="-122"/>
                          <a:cs typeface="Arial" pitchFamily="34" charset="0"/>
                        </a:rPr>
                        <a:t>会计系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kern="1200" cap="none" normalizeH="0" baseline="0" dirty="0" smtClean="0">
                          <a:ln>
                            <a:noFill/>
                          </a:ln>
                          <a:solidFill>
                            <a:schemeClr val="tx1"/>
                          </a:solidFill>
                          <a:effectLst/>
                          <a:latin typeface="Arial" pitchFamily="34" charset="0"/>
                          <a:ea typeface="楷体_GB2312" pitchFamily="49" charset="-122"/>
                          <a:cs typeface="Arial" pitchFamily="34" charset="0"/>
                        </a:rPr>
                        <a:t>3220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kern="1200" cap="none" normalizeH="0" baseline="0" dirty="0" smtClean="0">
                          <a:ln>
                            <a:noFill/>
                          </a:ln>
                          <a:solidFill>
                            <a:schemeClr val="tx1"/>
                          </a:solidFill>
                          <a:effectLst/>
                          <a:latin typeface="Arial" pitchFamily="34" charset="0"/>
                          <a:ea typeface="楷体_GB2312" pitchFamily="49" charset="-122"/>
                          <a:cs typeface="Arial" pitchFamily="34" charset="0"/>
                        </a:rPr>
                        <a:t>王敏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kern="1200" cap="none" normalizeH="0" baseline="0" dirty="0" smtClean="0">
                          <a:ln>
                            <a:noFill/>
                          </a:ln>
                          <a:solidFill>
                            <a:schemeClr val="tx1"/>
                          </a:solidFill>
                          <a:effectLst/>
                          <a:latin typeface="Arial" pitchFamily="34" charset="0"/>
                          <a:ea typeface="楷体_GB2312" pitchFamily="49" charset="-122"/>
                          <a:cs typeface="Arial" pitchFamily="34" charset="0"/>
                        </a:rPr>
                        <a:t>会计系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r>
            </a:tbl>
          </a:graphicData>
        </a:graphic>
      </p:graphicFrame>
      <p:sp>
        <p:nvSpPr>
          <p:cNvPr id="14" name="圆角矩形 13"/>
          <p:cNvSpPr/>
          <p:nvPr/>
        </p:nvSpPr>
        <p:spPr>
          <a:xfrm>
            <a:off x="2545279" y="1603266"/>
            <a:ext cx="3645725" cy="258020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页脚占位符 21"/>
          <p:cNvSpPr>
            <a:spLocks noGrp="1"/>
          </p:cNvSpPr>
          <p:nvPr>
            <p:ph type="ftr" sz="quarter" idx="11"/>
          </p:nvPr>
        </p:nvSpPr>
        <p:spPr/>
        <p:txBody>
          <a:bodyPr/>
          <a:lstStyle/>
          <a:p>
            <a:r>
              <a:rPr lang="zh-CN" altLang="en-US" smtClean="0"/>
              <a:t>信息工程学院 数据库应用</a:t>
            </a:r>
            <a:endParaRPr lang="en-US" dirty="0"/>
          </a:p>
        </p:txBody>
      </p:sp>
      <p:sp>
        <p:nvSpPr>
          <p:cNvPr id="27" name="灯片编号占位符 26"/>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4024605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childTnLst>
                          </p:cTn>
                        </p:par>
                        <p:par>
                          <p:cTn id="24" fill="hold">
                            <p:stCondLst>
                              <p:cond delay="500"/>
                            </p:stCondLst>
                            <p:childTnLst>
                              <p:par>
                                <p:cTn id="25" presetID="10" presetClass="entr" presetSubtype="0" fill="hold" nodeType="after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1" nodeType="clickEffect">
                                  <p:stCondLst>
                                    <p:cond delay="0"/>
                                  </p:stCondLst>
                                  <p:childTnLst>
                                    <p:set>
                                      <p:cBhvr>
                                        <p:cTn id="31" dur="1" fill="hold">
                                          <p:stCondLst>
                                            <p:cond delay="0"/>
                                          </p:stCondLst>
                                        </p:cTn>
                                        <p:tgtEl>
                                          <p:spTgt spid="14"/>
                                        </p:tgtEl>
                                        <p:attrNameLst>
                                          <p:attrName>style.visibility</p:attrName>
                                        </p:attrNameLst>
                                      </p:cBhvr>
                                      <p:to>
                                        <p:strVal val="hidden"/>
                                      </p:to>
                                    </p:set>
                                  </p:childTnLst>
                                </p:cTn>
                              </p:par>
                              <p:par>
                                <p:cTn id="32" presetID="1" presetClass="exit" presetSubtype="0" fill="hold" nodeType="withEffect">
                                  <p:stCondLst>
                                    <p:cond delay="0"/>
                                  </p:stCondLst>
                                  <p:childTnLst>
                                    <p:set>
                                      <p:cBhvr>
                                        <p:cTn id="33" dur="1" fill="hold">
                                          <p:stCondLst>
                                            <p:cond delay="0"/>
                                          </p:stCondLst>
                                        </p:cTn>
                                        <p:tgtEl>
                                          <p:spTgt spid="8"/>
                                        </p:tgtEl>
                                        <p:attrNameLst>
                                          <p:attrName>style.visibility</p:attrName>
                                        </p:attrNameLst>
                                      </p:cBhvr>
                                      <p:to>
                                        <p:strVal val="hidden"/>
                                      </p:to>
                                    </p:set>
                                  </p:childTnLst>
                                </p:cTn>
                              </p:par>
                              <p:par>
                                <p:cTn id="34" presetID="1" presetClass="exit" presetSubtype="0" fill="hold" nodeType="withEffect">
                                  <p:stCondLst>
                                    <p:cond delay="0"/>
                                  </p:stCondLst>
                                  <p:childTnLst>
                                    <p:set>
                                      <p:cBhvr>
                                        <p:cTn id="35" dur="1" fill="hold">
                                          <p:stCondLst>
                                            <p:cond delay="0"/>
                                          </p:stCondLst>
                                        </p:cTn>
                                        <p:tgtEl>
                                          <p:spTgt spid="9"/>
                                        </p:tgtEl>
                                        <p:attrNameLst>
                                          <p:attrName>style.visibility</p:attrName>
                                        </p:attrNameLst>
                                      </p:cBhvr>
                                      <p:to>
                                        <p:strVal val="hidden"/>
                                      </p:to>
                                    </p:set>
                                  </p:childTnLst>
                                </p:cTn>
                              </p:par>
                              <p:par>
                                <p:cTn id="36" presetID="1" presetClass="exit" presetSubtype="0" fill="hold" nodeType="withEffect">
                                  <p:stCondLst>
                                    <p:cond delay="0"/>
                                  </p:stCondLst>
                                  <p:childTnLst>
                                    <p:set>
                                      <p:cBhvr>
                                        <p:cTn id="37" dur="1" fill="hold">
                                          <p:stCondLst>
                                            <p:cond delay="0"/>
                                          </p:stCondLst>
                                        </p:cTn>
                                        <p:tgtEl>
                                          <p:spTgt spid="10"/>
                                        </p:tgtEl>
                                        <p:attrNameLst>
                                          <p:attrName>style.visibility</p:attrName>
                                        </p:attrNameLst>
                                      </p:cBhvr>
                                      <p:to>
                                        <p:strVal val="hidden"/>
                                      </p:to>
                                    </p:set>
                                  </p:childTnLst>
                                </p:cTn>
                              </p:par>
                              <p:par>
                                <p:cTn id="38" presetID="1" presetClass="exit" presetSubtype="0" fill="hold" nodeType="withEffect">
                                  <p:stCondLst>
                                    <p:cond delay="0"/>
                                  </p:stCondLst>
                                  <p:childTnLst>
                                    <p:set>
                                      <p:cBhvr>
                                        <p:cTn id="39" dur="1" fill="hold">
                                          <p:stCondLst>
                                            <p:cond delay="0"/>
                                          </p:stCondLst>
                                        </p:cTn>
                                        <p:tgtEl>
                                          <p:spTgt spid="11"/>
                                        </p:tgtEl>
                                        <p:attrNameLst>
                                          <p:attrName>style.visibility</p:attrName>
                                        </p:attrNameLst>
                                      </p:cBhvr>
                                      <p:to>
                                        <p:strVal val="hidden"/>
                                      </p:to>
                                    </p:set>
                                  </p:childTnLst>
                                </p:cTn>
                              </p:par>
                              <p:par>
                                <p:cTn id="40" presetID="1" presetClass="exit" presetSubtype="0" fill="hold" nodeType="withEffect">
                                  <p:stCondLst>
                                    <p:cond delay="0"/>
                                  </p:stCondLst>
                                  <p:childTnLst>
                                    <p:set>
                                      <p:cBhvr>
                                        <p:cTn id="41" dur="1" fill="hold">
                                          <p:stCondLst>
                                            <p:cond delay="0"/>
                                          </p:stCondLst>
                                        </p:cTn>
                                        <p:tgtEl>
                                          <p:spTgt spid="21"/>
                                        </p:tgtEl>
                                        <p:attrNameLst>
                                          <p:attrName>style.visibility</p:attrName>
                                        </p:attrNameLst>
                                      </p:cBhvr>
                                      <p:to>
                                        <p:strVal val="hidden"/>
                                      </p:to>
                                    </p:set>
                                  </p:childTnLst>
                                </p:cTn>
                              </p:par>
                              <p:par>
                                <p:cTn id="42" presetID="64" presetClass="path" presetSubtype="0" accel="50000" decel="50000" fill="hold" nodeType="withEffect">
                                  <p:stCondLst>
                                    <p:cond delay="0"/>
                                  </p:stCondLst>
                                  <p:childTnLst>
                                    <p:animMotion origin="layout" path="M 2.29167E-6 2.96296E-6 L 2.29167E-6 -0.12547 " pathEditMode="relative" rAng="0" ptsTypes="AA">
                                      <p:cBhvr>
                                        <p:cTn id="43" dur="2000" fill="hold"/>
                                        <p:tgtEl>
                                          <p:spTgt spid="18"/>
                                        </p:tgtEl>
                                        <p:attrNameLst>
                                          <p:attrName>ppt_x</p:attrName>
                                          <p:attrName>ppt_y</p:attrName>
                                        </p:attrNameLst>
                                      </p:cBhvr>
                                      <p:rCtr x="0" y="-6273"/>
                                    </p:animMotion>
                                  </p:childTnLst>
                                </p:cTn>
                              </p:par>
                            </p:childTnLst>
                          </p:cTn>
                        </p:par>
                        <p:par>
                          <p:cTn id="44" fill="hold">
                            <p:stCondLst>
                              <p:cond delay="2000"/>
                            </p:stCondLst>
                            <p:childTnLst>
                              <p:par>
                                <p:cTn id="45" presetID="64" presetClass="path" presetSubtype="0" accel="50000" decel="50000" fill="hold" nodeType="afterEffect">
                                  <p:stCondLst>
                                    <p:cond delay="0"/>
                                  </p:stCondLst>
                                  <p:childTnLst>
                                    <p:animMotion origin="layout" path="M 2.29167E-6 0 L 2.29167E-6 -0.12523 " pathEditMode="relative" rAng="0" ptsTypes="AA">
                                      <p:cBhvr>
                                        <p:cTn id="46" dur="2000" fill="hold"/>
                                        <p:tgtEl>
                                          <p:spTgt spid="19"/>
                                        </p:tgtEl>
                                        <p:attrNameLst>
                                          <p:attrName>ppt_x</p:attrName>
                                          <p:attrName>ppt_y</p:attrName>
                                        </p:attrNameLst>
                                      </p:cBhvr>
                                      <p:rCtr x="0" y="-6273"/>
                                    </p:animMotion>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6"/>
                                        </p:tgtEl>
                                        <p:attrNameLst>
                                          <p:attrName>style.visibility</p:attrName>
                                        </p:attrNameLst>
                                      </p:cBhvr>
                                      <p:to>
                                        <p:strVal val="visible"/>
                                      </p:to>
                                    </p:set>
                                  </p:childTnLst>
                                </p:cTn>
                              </p:par>
                            </p:childTnLst>
                          </p:cTn>
                        </p:par>
                        <p:par>
                          <p:cTn id="56" fill="hold">
                            <p:stCondLst>
                              <p:cond delay="0"/>
                            </p:stCondLst>
                            <p:childTnLst>
                              <p:par>
                                <p:cTn id="57" presetID="22" presetClass="entr" presetSubtype="1" fill="hold" nodeType="after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wipe(up)">
                                      <p:cBhvr>
                                        <p:cTn id="59" dur="1000"/>
                                        <p:tgtEl>
                                          <p:spTgt spid="23"/>
                                        </p:tgtEl>
                                      </p:cBhvr>
                                    </p:animEffect>
                                  </p:childTnLst>
                                </p:cTn>
                              </p:par>
                            </p:childTnLst>
                          </p:cTn>
                        </p:par>
                        <p:par>
                          <p:cTn id="60" fill="hold">
                            <p:stCondLst>
                              <p:cond delay="1000"/>
                            </p:stCondLst>
                            <p:childTnLst>
                              <p:par>
                                <p:cTn id="61" presetID="22" presetClass="entr" presetSubtype="1" fill="hold" nodeType="after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wipe(up)">
                                      <p:cBhvr>
                                        <p:cTn id="63" dur="1000"/>
                                        <p:tgtEl>
                                          <p:spTgt spid="24"/>
                                        </p:tgtEl>
                                      </p:cBhvr>
                                    </p:animEffect>
                                  </p:childTnLst>
                                </p:cTn>
                              </p:par>
                              <p:par>
                                <p:cTn id="64" presetID="22" presetClass="entr" presetSubtype="1" fill="hold" nodeType="with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wipe(up)">
                                      <p:cBhvr>
                                        <p:cTn id="66" dur="1000"/>
                                        <p:tgtEl>
                                          <p:spTgt spid="25"/>
                                        </p:tgtEl>
                                      </p:cBhvr>
                                    </p:animEffect>
                                  </p:childTnLst>
                                </p:cTn>
                              </p:par>
                              <p:par>
                                <p:cTn id="67" presetID="22" presetClass="entr" presetSubtype="1" fill="hold" nodeType="withEffect">
                                  <p:stCondLst>
                                    <p:cond delay="0"/>
                                  </p:stCondLst>
                                  <p:childTnLst>
                                    <p:set>
                                      <p:cBhvr>
                                        <p:cTn id="68" dur="1" fill="hold">
                                          <p:stCondLst>
                                            <p:cond delay="0"/>
                                          </p:stCondLst>
                                        </p:cTn>
                                        <p:tgtEl>
                                          <p:spTgt spid="26"/>
                                        </p:tgtEl>
                                        <p:attrNameLst>
                                          <p:attrName>style.visibility</p:attrName>
                                        </p:attrNameLst>
                                      </p:cBhvr>
                                      <p:to>
                                        <p:strVal val="visible"/>
                                      </p:to>
                                    </p:set>
                                    <p:animEffect transition="in" filter="wipe(up)">
                                      <p:cBhvr>
                                        <p:cTn id="69" dur="1000"/>
                                        <p:tgtEl>
                                          <p:spTgt spid="26"/>
                                        </p:tgtEl>
                                      </p:cBhvr>
                                    </p:animEffect>
                                  </p:childTnLst>
                                </p:cTn>
                              </p:par>
                            </p:childTnLst>
                          </p:cTn>
                        </p:par>
                      </p:childTnLst>
                    </p:cTn>
                  </p:par>
                  <p:par>
                    <p:cTn id="70" fill="hold">
                      <p:stCondLst>
                        <p:cond delay="indefinite"/>
                      </p:stCondLst>
                      <p:childTnLst>
                        <p:par>
                          <p:cTn id="71" fill="hold">
                            <p:stCondLst>
                              <p:cond delay="0"/>
                            </p:stCondLst>
                            <p:childTnLst>
                              <p:par>
                                <p:cTn id="72" presetID="26" presetClass="emph" presetSubtype="0" fill="hold" nodeType="clickEffect">
                                  <p:stCondLst>
                                    <p:cond delay="0"/>
                                  </p:stCondLst>
                                  <p:childTnLst>
                                    <p:animEffect transition="out" filter="fade">
                                      <p:cBhvr>
                                        <p:cTn id="73" dur="500" tmFilter="0, 0; .2, .5; .8, .5; 1, 0"/>
                                        <p:tgtEl>
                                          <p:spTgt spid="26"/>
                                        </p:tgtEl>
                                      </p:cBhvr>
                                    </p:animEffect>
                                    <p:animScale>
                                      <p:cBhvr>
                                        <p:cTn id="74" dur="250" autoRev="1" fill="hold"/>
                                        <p:tgtEl>
                                          <p:spTgt spid="26"/>
                                        </p:tgtEl>
                                      </p:cBhvr>
                                      <p:by x="105000" y="105000"/>
                                    </p:animScale>
                                  </p:childTnLst>
                                </p:cTn>
                              </p:par>
                            </p:childTnLst>
                          </p:cTn>
                        </p:par>
                      </p:childTnLst>
                    </p:cTn>
                  </p:par>
                  <p:par>
                    <p:cTn id="75" fill="hold">
                      <p:stCondLst>
                        <p:cond delay="indefinite"/>
                      </p:stCondLst>
                      <p:childTnLst>
                        <p:par>
                          <p:cTn id="76" fill="hold">
                            <p:stCondLst>
                              <p:cond delay="0"/>
                            </p:stCondLst>
                            <p:childTnLst>
                              <p:par>
                                <p:cTn id="77" presetID="10" presetClass="exit" presetSubtype="0" fill="hold" nodeType="clickEffect">
                                  <p:stCondLst>
                                    <p:cond delay="0"/>
                                  </p:stCondLst>
                                  <p:childTnLst>
                                    <p:animEffect transition="out" filter="fade">
                                      <p:cBhvr>
                                        <p:cTn id="78" dur="500"/>
                                        <p:tgtEl>
                                          <p:spTgt spid="26"/>
                                        </p:tgtEl>
                                      </p:cBhvr>
                                    </p:animEffect>
                                    <p:set>
                                      <p:cBhvr>
                                        <p:cTn id="79" dur="1" fill="hold">
                                          <p:stCondLst>
                                            <p:cond delay="49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2" grpId="0" animBg="1"/>
      <p:bldP spid="15" grpId="0" animBg="1"/>
      <p:bldP spid="16" grpId="0" animBg="1"/>
      <p:bldP spid="17" grpId="0" animBg="1"/>
      <p:bldP spid="14" grpId="0" animBg="1"/>
      <p:bldP spid="14"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mtClean="0"/>
              <a:t>自连接解决问题</a:t>
            </a:r>
            <a:endParaRPr lang="zh-CN" altLang="en-US" dirty="0"/>
          </a:p>
        </p:txBody>
      </p:sp>
      <p:sp>
        <p:nvSpPr>
          <p:cNvPr id="5" name="内容占位符 4"/>
          <p:cNvSpPr>
            <a:spLocks noGrp="1"/>
          </p:cNvSpPr>
          <p:nvPr>
            <p:ph idx="1"/>
          </p:nvPr>
        </p:nvSpPr>
        <p:spPr/>
        <p:txBody>
          <a:bodyPr/>
          <a:lstStyle/>
          <a:p>
            <a:r>
              <a:rPr lang="zh-CN" altLang="en-US" dirty="0" smtClean="0"/>
              <a:t>查询与刘晨在同一个系学习的学生的姓名和所在的系。</a:t>
            </a:r>
            <a:endParaRPr lang="en-US" altLang="zh-CN" dirty="0" smtClean="0"/>
          </a:p>
          <a:p>
            <a:pPr marL="324000" lvl="1" indent="0">
              <a:buNone/>
            </a:pPr>
            <a:r>
              <a:rPr lang="en-US" altLang="zh-CN" dirty="0"/>
              <a:t>SELECT S2.</a:t>
            </a:r>
            <a:r>
              <a:rPr lang="zh-CN" altLang="en-US" dirty="0"/>
              <a:t>姓名</a:t>
            </a:r>
            <a:r>
              <a:rPr lang="en-US" altLang="zh-CN" dirty="0"/>
              <a:t>, S2.</a:t>
            </a:r>
            <a:r>
              <a:rPr lang="zh-CN" altLang="en-US" dirty="0"/>
              <a:t>系别</a:t>
            </a:r>
          </a:p>
          <a:p>
            <a:pPr marL="324000" lvl="1" indent="0">
              <a:buNone/>
            </a:pPr>
            <a:r>
              <a:rPr lang="en-US" altLang="zh-CN" dirty="0"/>
              <a:t>FROM </a:t>
            </a:r>
            <a:r>
              <a:rPr lang="zh-CN" altLang="en-US" dirty="0"/>
              <a:t>学生表 </a:t>
            </a:r>
            <a:r>
              <a:rPr lang="en-US" altLang="zh-CN" dirty="0"/>
              <a:t>S1 JOIN </a:t>
            </a:r>
            <a:r>
              <a:rPr lang="zh-CN" altLang="en-US" dirty="0"/>
              <a:t>学生表 </a:t>
            </a:r>
            <a:r>
              <a:rPr lang="en-US" altLang="zh-CN" dirty="0"/>
              <a:t>S2 </a:t>
            </a:r>
            <a:r>
              <a:rPr lang="en-US" altLang="zh-CN" dirty="0" smtClean="0"/>
              <a:t>ON </a:t>
            </a:r>
            <a:r>
              <a:rPr lang="en-US" altLang="zh-CN" dirty="0"/>
              <a:t>S1.</a:t>
            </a:r>
            <a:r>
              <a:rPr lang="zh-CN" altLang="en-US" dirty="0"/>
              <a:t>系别 </a:t>
            </a:r>
            <a:r>
              <a:rPr lang="en-US" altLang="zh-CN" dirty="0"/>
              <a:t>= S2.</a:t>
            </a:r>
            <a:r>
              <a:rPr lang="zh-CN" altLang="en-US" dirty="0"/>
              <a:t>系</a:t>
            </a:r>
            <a:r>
              <a:rPr lang="zh-CN" altLang="en-US" dirty="0" smtClean="0"/>
              <a:t>别</a:t>
            </a:r>
            <a:r>
              <a:rPr lang="en-US" altLang="zh-CN" dirty="0" smtClean="0"/>
              <a:t>		--</a:t>
            </a:r>
            <a:r>
              <a:rPr lang="zh-CN" altLang="en-US" dirty="0"/>
              <a:t>同一系别</a:t>
            </a:r>
          </a:p>
          <a:p>
            <a:pPr marL="324000" lvl="1" indent="0">
              <a:buNone/>
            </a:pPr>
            <a:r>
              <a:rPr lang="en-US" altLang="zh-CN" dirty="0"/>
              <a:t>WHERE S1.</a:t>
            </a:r>
            <a:r>
              <a:rPr lang="zh-CN" altLang="en-US" dirty="0"/>
              <a:t>姓名</a:t>
            </a:r>
            <a:r>
              <a:rPr lang="en-US" altLang="zh-CN" dirty="0"/>
              <a:t>=‘</a:t>
            </a:r>
            <a:r>
              <a:rPr lang="zh-CN" altLang="en-US" dirty="0" smtClean="0"/>
              <a:t>刘晨</a:t>
            </a:r>
            <a:r>
              <a:rPr lang="en-US" altLang="zh-CN" dirty="0" smtClean="0"/>
              <a:t>’ AND S2.</a:t>
            </a:r>
            <a:r>
              <a:rPr lang="zh-CN" altLang="en-US" dirty="0" smtClean="0"/>
              <a:t>姓名 </a:t>
            </a:r>
            <a:r>
              <a:rPr lang="en-US" altLang="zh-CN" dirty="0" smtClean="0"/>
              <a:t>!= ‘</a:t>
            </a:r>
            <a:r>
              <a:rPr lang="zh-CN" altLang="en-US" dirty="0" smtClean="0"/>
              <a:t>刘晨</a:t>
            </a:r>
            <a:r>
              <a:rPr lang="en-US" altLang="zh-CN" dirty="0" smtClean="0"/>
              <a:t>’</a:t>
            </a:r>
          </a:p>
          <a:p>
            <a:endParaRPr lang="zh-CN" altLang="en-US" dirty="0" smtClean="0"/>
          </a:p>
          <a:p>
            <a:endParaRPr lang="zh-CN" altLang="en-US" dirty="0"/>
          </a:p>
        </p:txBody>
      </p:sp>
      <p:sp>
        <p:nvSpPr>
          <p:cNvPr id="11" name="页脚占位符 10"/>
          <p:cNvSpPr>
            <a:spLocks noGrp="1"/>
          </p:cNvSpPr>
          <p:nvPr>
            <p:ph type="ftr" sz="quarter" idx="11"/>
          </p:nvPr>
        </p:nvSpPr>
        <p:spPr/>
        <p:txBody>
          <a:bodyPr/>
          <a:lstStyle/>
          <a:p>
            <a:r>
              <a:rPr lang="zh-CN" altLang="en-US" smtClean="0"/>
              <a:t>信息工程学院 数据库应用</a:t>
            </a:r>
            <a:endParaRPr lang="en-US" dirty="0"/>
          </a:p>
        </p:txBody>
      </p:sp>
      <p:sp>
        <p:nvSpPr>
          <p:cNvPr id="12" name="灯片编号占位符 11"/>
          <p:cNvSpPr>
            <a:spLocks noGrp="1"/>
          </p:cNvSpPr>
          <p:nvPr>
            <p:ph type="sldNum" sz="quarter" idx="12"/>
          </p:nvPr>
        </p:nvSpPr>
        <p:spPr/>
        <p:txBody>
          <a:bodyPr/>
          <a:lstStyle/>
          <a:p>
            <a:fld id="{D57F1E4F-1CFF-5643-939E-217C01CDF565}" type="slidenum">
              <a:rPr lang="en-US" smtClean="0"/>
              <a:pPr/>
              <a:t>31</a:t>
            </a:fld>
            <a:endParaRPr lang="en-US" dirty="0"/>
          </a:p>
        </p:txBody>
      </p:sp>
    </p:spTree>
    <p:extLst>
      <p:ext uri="{BB962C8B-B14F-4D97-AF65-F5344CB8AC3E}">
        <p14:creationId xmlns:p14="http://schemas.microsoft.com/office/powerpoint/2010/main" val="3111240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自连接小结</a:t>
            </a:r>
            <a:endParaRPr lang="zh-CN" altLang="en-US" dirty="0"/>
          </a:p>
        </p:txBody>
      </p:sp>
      <p:sp>
        <p:nvSpPr>
          <p:cNvPr id="3" name="内容占位符 2"/>
          <p:cNvSpPr>
            <a:spLocks noGrp="1"/>
          </p:cNvSpPr>
          <p:nvPr>
            <p:ph idx="1"/>
          </p:nvPr>
        </p:nvSpPr>
        <p:spPr/>
        <p:txBody>
          <a:bodyPr/>
          <a:lstStyle/>
          <a:p>
            <a:r>
              <a:rPr lang="zh-CN" altLang="en-US" dirty="0" smtClean="0"/>
              <a:t>自连接可以查询一个表中各记录之间的关系。</a:t>
            </a:r>
          </a:p>
          <a:p>
            <a:r>
              <a:rPr lang="zh-CN" altLang="en-US" dirty="0" smtClean="0"/>
              <a:t>使用自连接应注意：</a:t>
            </a:r>
          </a:p>
          <a:p>
            <a:pPr lvl="1"/>
            <a:r>
              <a:rPr lang="zh-CN" altLang="en-US" dirty="0" smtClean="0"/>
              <a:t>引用同一张表的两个副本时，必须使用表的别名；</a:t>
            </a:r>
          </a:p>
          <a:p>
            <a:pPr lvl="1"/>
            <a:r>
              <a:rPr lang="zh-CN" altLang="en-US" dirty="0" smtClean="0"/>
              <a:t>生成自连接结果集时，表中每一行和自身比较，应使用</a:t>
            </a:r>
            <a:r>
              <a:rPr lang="en-US" altLang="zh-CN" dirty="0" smtClean="0"/>
              <a:t>WHERE</a:t>
            </a:r>
            <a:r>
              <a:rPr lang="zh-CN" altLang="en-US" dirty="0" smtClean="0"/>
              <a:t>子句消除</a:t>
            </a:r>
            <a:r>
              <a:rPr lang="zh-CN" altLang="en-US" dirty="0"/>
              <a:t>这种</a:t>
            </a:r>
            <a:r>
              <a:rPr lang="zh-CN" altLang="en-US" dirty="0" smtClean="0"/>
              <a:t>类型的记录。</a:t>
            </a:r>
            <a:endParaRPr lang="zh-CN" altLang="en-US" dirty="0"/>
          </a:p>
        </p:txBody>
      </p:sp>
      <p:sp>
        <p:nvSpPr>
          <p:cNvPr id="8" name="页脚占位符 7"/>
          <p:cNvSpPr>
            <a:spLocks noGrp="1"/>
          </p:cNvSpPr>
          <p:nvPr>
            <p:ph type="ftr" sz="quarter" idx="11"/>
          </p:nvPr>
        </p:nvSpPr>
        <p:spPr/>
        <p:txBody>
          <a:bodyPr/>
          <a:lstStyle/>
          <a:p>
            <a:r>
              <a:rPr lang="zh-CN" altLang="en-US" smtClean="0"/>
              <a:t>信息工程学院 数据库应用</a:t>
            </a:r>
            <a:endParaRPr lang="en-US" dirty="0"/>
          </a:p>
        </p:txBody>
      </p:sp>
      <p:sp>
        <p:nvSpPr>
          <p:cNvPr id="9" name="灯片编号占位符 8"/>
          <p:cNvSpPr>
            <a:spLocks noGrp="1"/>
          </p:cNvSpPr>
          <p:nvPr>
            <p:ph type="sldNum" sz="quarter" idx="12"/>
          </p:nvPr>
        </p:nvSpPr>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val="2123472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left)">
                                      <p:cBhvr>
                                        <p:cTn id="16" dur="500"/>
                                        <p:tgtEl>
                                          <p:spTgt spid="3">
                                            <p:txEl>
                                              <p:pRg st="2" end="2"/>
                                            </p:txEl>
                                          </p:spTgt>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思考练习</a:t>
            </a:r>
            <a:r>
              <a:rPr lang="en-US" altLang="zh-CN" smtClean="0"/>
              <a:t>-5</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数据库：</a:t>
            </a:r>
            <a:r>
              <a:rPr lang="en-US" altLang="zh-CN" sz="2400" dirty="0" smtClean="0"/>
              <a:t>STUDENTS</a:t>
            </a:r>
          </a:p>
          <a:p>
            <a:pPr lvl="1"/>
            <a:r>
              <a:rPr lang="en-US" altLang="zh-CN" dirty="0" smtClean="0"/>
              <a:t>Student</a:t>
            </a:r>
            <a:r>
              <a:rPr lang="zh-CN" altLang="en-US" dirty="0" smtClean="0"/>
              <a:t>（</a:t>
            </a:r>
            <a:r>
              <a:rPr lang="en-US" altLang="zh-CN" dirty="0" err="1" smtClean="0"/>
              <a:t>Sno</a:t>
            </a:r>
            <a:r>
              <a:rPr lang="zh-CN" altLang="en-US" dirty="0" smtClean="0"/>
              <a:t>，</a:t>
            </a:r>
            <a:r>
              <a:rPr lang="en-US" altLang="zh-CN" dirty="0" err="1" smtClean="0"/>
              <a:t>Sname</a:t>
            </a:r>
            <a:r>
              <a:rPr lang="zh-CN" altLang="en-US" dirty="0" smtClean="0"/>
              <a:t>，</a:t>
            </a:r>
            <a:r>
              <a:rPr lang="en-US" altLang="zh-CN" dirty="0" smtClean="0"/>
              <a:t>Sex</a:t>
            </a:r>
            <a:r>
              <a:rPr lang="zh-CN" altLang="en-US" dirty="0" smtClean="0"/>
              <a:t>，</a:t>
            </a:r>
            <a:r>
              <a:rPr lang="en-US" altLang="zh-CN" dirty="0" smtClean="0"/>
              <a:t> Birthday </a:t>
            </a:r>
            <a:r>
              <a:rPr lang="zh-CN" altLang="en-US" dirty="0" smtClean="0"/>
              <a:t>，</a:t>
            </a:r>
            <a:r>
              <a:rPr lang="en-US" altLang="zh-CN" dirty="0" err="1" smtClean="0"/>
              <a:t>dept</a:t>
            </a:r>
            <a:r>
              <a:rPr lang="zh-CN" altLang="en-US" dirty="0" smtClean="0"/>
              <a:t>）</a:t>
            </a:r>
            <a:endParaRPr lang="en-US" altLang="zh-CN" dirty="0" smtClean="0"/>
          </a:p>
          <a:p>
            <a:pPr lvl="1"/>
            <a:r>
              <a:rPr lang="en-US" altLang="zh-CN" dirty="0" smtClean="0"/>
              <a:t>Course</a:t>
            </a:r>
            <a:r>
              <a:rPr lang="zh-CN" altLang="en-US" dirty="0" smtClean="0"/>
              <a:t>（</a:t>
            </a:r>
            <a:r>
              <a:rPr lang="en-US" altLang="zh-CN" dirty="0" err="1" smtClean="0"/>
              <a:t>Cno</a:t>
            </a:r>
            <a:r>
              <a:rPr lang="zh-CN" altLang="en-US" dirty="0" smtClean="0"/>
              <a:t>，</a:t>
            </a:r>
            <a:r>
              <a:rPr lang="en-US" altLang="zh-CN" dirty="0" err="1" smtClean="0"/>
              <a:t>Cname</a:t>
            </a:r>
            <a:r>
              <a:rPr lang="zh-CN" altLang="en-US" dirty="0" smtClean="0"/>
              <a:t>，</a:t>
            </a:r>
            <a:r>
              <a:rPr lang="en-US" altLang="zh-CN" dirty="0" smtClean="0"/>
              <a:t>Credit</a:t>
            </a:r>
            <a:r>
              <a:rPr lang="zh-CN" altLang="en-US" dirty="0" smtClean="0"/>
              <a:t>，</a:t>
            </a:r>
            <a:r>
              <a:rPr lang="en-US" altLang="zh-CN" dirty="0" smtClean="0"/>
              <a:t>Semester</a:t>
            </a:r>
            <a:r>
              <a:rPr lang="zh-CN" altLang="en-US" dirty="0" smtClean="0"/>
              <a:t>）</a:t>
            </a:r>
            <a:endParaRPr lang="en-US" altLang="zh-CN" dirty="0" smtClean="0"/>
          </a:p>
          <a:p>
            <a:pPr lvl="1"/>
            <a:r>
              <a:rPr lang="en-US" altLang="zh-CN" dirty="0" smtClean="0"/>
              <a:t>SC</a:t>
            </a:r>
            <a:r>
              <a:rPr lang="zh-CN" altLang="en-US" dirty="0" smtClean="0"/>
              <a:t>（</a:t>
            </a:r>
            <a:r>
              <a:rPr lang="en-US" altLang="zh-CN" dirty="0" err="1" smtClean="0"/>
              <a:t>Sno</a:t>
            </a:r>
            <a:r>
              <a:rPr lang="zh-CN" altLang="en-US" dirty="0" smtClean="0"/>
              <a:t>，</a:t>
            </a:r>
            <a:r>
              <a:rPr lang="en-US" altLang="zh-CN" dirty="0" err="1" smtClean="0"/>
              <a:t>Cno</a:t>
            </a:r>
            <a:r>
              <a:rPr lang="zh-CN" altLang="en-US" dirty="0" smtClean="0"/>
              <a:t>，</a:t>
            </a:r>
            <a:r>
              <a:rPr lang="en-US" altLang="zh-CN" dirty="0" smtClean="0"/>
              <a:t>Grade</a:t>
            </a:r>
            <a:r>
              <a:rPr lang="zh-CN" altLang="en-US" dirty="0" smtClean="0"/>
              <a:t>）</a:t>
            </a:r>
            <a:endParaRPr lang="en-US" altLang="zh-CN" dirty="0" smtClean="0"/>
          </a:p>
          <a:p>
            <a:r>
              <a:rPr lang="zh-CN" altLang="en-US" sz="2400" dirty="0" smtClean="0"/>
              <a:t>例</a:t>
            </a:r>
            <a:r>
              <a:rPr lang="en-US" altLang="zh-CN" sz="2400" dirty="0" smtClean="0"/>
              <a:t>6-5 </a:t>
            </a:r>
            <a:r>
              <a:rPr lang="zh-CN" altLang="en-US" sz="2400" dirty="0" smtClean="0"/>
              <a:t>查询与“数据结构”课程在同一个学期开设的课程的课程名和开课学期。</a:t>
            </a:r>
            <a:endParaRPr lang="en-US" altLang="zh-CN" sz="2400" dirty="0" smtClean="0"/>
          </a:p>
          <a:p>
            <a:endParaRPr lang="zh-CN" altLang="en-US" sz="2400" dirty="0" smtClean="0"/>
          </a:p>
          <a:p>
            <a:pPr lvl="1"/>
            <a:endParaRPr lang="zh-CN" altLang="en-US" dirty="0"/>
          </a:p>
        </p:txBody>
      </p:sp>
      <p:grpSp>
        <p:nvGrpSpPr>
          <p:cNvPr id="8" name="Group 13"/>
          <p:cNvGrpSpPr>
            <a:grpSpLocks/>
          </p:cNvGrpSpPr>
          <p:nvPr/>
        </p:nvGrpSpPr>
        <p:grpSpPr bwMode="auto">
          <a:xfrm>
            <a:off x="1066800" y="4505628"/>
            <a:ext cx="10255044" cy="1446183"/>
            <a:chOff x="612" y="1375"/>
            <a:chExt cx="4626" cy="900"/>
          </a:xfrm>
        </p:grpSpPr>
        <p:sp>
          <p:nvSpPr>
            <p:cNvPr id="9" name="Rectangle 14"/>
            <p:cNvSpPr>
              <a:spLocks noChangeArrowheads="1"/>
            </p:cNvSpPr>
            <p:nvPr/>
          </p:nvSpPr>
          <p:spPr bwMode="auto">
            <a:xfrm>
              <a:off x="733" y="1375"/>
              <a:ext cx="4395" cy="187"/>
            </a:xfrm>
            <a:prstGeom prst="rect">
              <a:avLst/>
            </a:prstGeom>
            <a:gradFill rotWithShape="1">
              <a:gsLst>
                <a:gs pos="0">
                  <a:schemeClr val="bg1"/>
                </a:gs>
                <a:gs pos="100000">
                  <a:schemeClr val="folHlink"/>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0" name="Rectangle 15"/>
            <p:cNvSpPr>
              <a:spLocks noChangeArrowheads="1"/>
            </p:cNvSpPr>
            <p:nvPr/>
          </p:nvSpPr>
          <p:spPr bwMode="auto">
            <a:xfrm>
              <a:off x="612" y="1441"/>
              <a:ext cx="4626" cy="834"/>
            </a:xfrm>
            <a:prstGeom prst="rect">
              <a:avLst/>
            </a:prstGeom>
            <a:solidFill>
              <a:schemeClr val="bg1"/>
            </a:solidFill>
            <a:ln w="12700">
              <a:solidFill>
                <a:schemeClr val="tx1"/>
              </a:solidFill>
              <a:miter lim="800000"/>
              <a:headEnd/>
              <a:tailEnd/>
            </a:ln>
            <a:effectLst>
              <a:outerShdw dist="107763" dir="2700000" algn="ctr" rotWithShape="0">
                <a:srgbClr val="0099CC">
                  <a:alpha val="50000"/>
                </a:srgbClr>
              </a:outerShdw>
            </a:effectLst>
          </p:spPr>
          <p:txBody>
            <a:bodyPr lIns="90488" tIns="44450" rIns="90488" bIns="44450">
              <a:spAutoFit/>
            </a:bodyPr>
            <a:lstStyle/>
            <a:p>
              <a:pPr eaLnBrk="1" hangingPunct="1">
                <a:defRPr/>
              </a:pPr>
              <a:endParaRPr lang="zh-CN" altLang="en-US" sz="800" b="1" dirty="0">
                <a:latin typeface="Arial" charset="0"/>
                <a:ea typeface="宋体" charset="-122"/>
              </a:endParaRPr>
            </a:p>
            <a:p>
              <a:pPr eaLnBrk="1" hangingPunct="1">
                <a:defRPr/>
              </a:pPr>
              <a:r>
                <a:rPr lang="en-US" altLang="zh-CN" sz="2000" b="1" dirty="0">
                  <a:latin typeface="Arial" pitchFamily="34" charset="0"/>
                  <a:cs typeface="Arial" pitchFamily="34" charset="0"/>
                </a:rPr>
                <a:t>SELECT C1.Cname, C1. Semester</a:t>
              </a:r>
            </a:p>
            <a:p>
              <a:pPr eaLnBrk="1" hangingPunct="1">
                <a:defRPr/>
              </a:pPr>
              <a:r>
                <a:rPr lang="en-US" altLang="zh-CN" sz="2000" b="1" dirty="0">
                  <a:latin typeface="Arial" pitchFamily="34" charset="0"/>
                  <a:cs typeface="Arial" pitchFamily="34" charset="0"/>
                </a:rPr>
                <a:t>FROM Course C1 JOIN Course C2 </a:t>
              </a:r>
              <a:r>
                <a:rPr lang="en-US" altLang="zh-CN" sz="2000" b="1" dirty="0" smtClean="0">
                  <a:latin typeface="Arial" pitchFamily="34" charset="0"/>
                  <a:cs typeface="Arial" pitchFamily="34" charset="0"/>
                </a:rPr>
                <a:t>ON</a:t>
              </a:r>
              <a:r>
                <a:rPr lang="en-US" altLang="zh-CN" sz="2000" b="1" dirty="0" smtClean="0">
                  <a:solidFill>
                    <a:srgbClr val="FF0000"/>
                  </a:solidFill>
                  <a:latin typeface="Arial" pitchFamily="34" charset="0"/>
                  <a:cs typeface="Arial" pitchFamily="34" charset="0"/>
                </a:rPr>
                <a:t> </a:t>
              </a:r>
              <a:r>
                <a:rPr lang="en-US" altLang="zh-CN" sz="2000" b="1" dirty="0">
                  <a:solidFill>
                    <a:srgbClr val="FF0000"/>
                  </a:solidFill>
                  <a:latin typeface="Arial" pitchFamily="34" charset="0"/>
                  <a:cs typeface="Arial" pitchFamily="34" charset="0"/>
                </a:rPr>
                <a:t>C1.Semester = C2.Semester	</a:t>
              </a:r>
              <a:r>
                <a:rPr lang="en-US" altLang="zh-CN" sz="2000" b="1" dirty="0">
                  <a:solidFill>
                    <a:srgbClr val="C00000"/>
                  </a:solidFill>
                  <a:latin typeface="Arial" pitchFamily="34" charset="0"/>
                  <a:cs typeface="Arial" pitchFamily="34" charset="0"/>
                </a:rPr>
                <a:t>--</a:t>
              </a:r>
              <a:r>
                <a:rPr lang="zh-CN" altLang="en-US" sz="2000" b="1" dirty="0">
                  <a:solidFill>
                    <a:srgbClr val="C00000"/>
                  </a:solidFill>
                  <a:latin typeface="Arial" pitchFamily="34" charset="0"/>
                  <a:cs typeface="Arial" pitchFamily="34" charset="0"/>
                </a:rPr>
                <a:t>同一学期</a:t>
              </a:r>
              <a:endParaRPr lang="en-US" altLang="zh-CN" sz="2000" b="1" dirty="0">
                <a:solidFill>
                  <a:srgbClr val="C00000"/>
                </a:solidFill>
                <a:latin typeface="Arial" pitchFamily="34" charset="0"/>
                <a:cs typeface="Arial" pitchFamily="34" charset="0"/>
              </a:endParaRPr>
            </a:p>
            <a:p>
              <a:pPr>
                <a:defRPr/>
              </a:pPr>
              <a:r>
                <a:rPr lang="en-US" altLang="zh-CN" sz="2000" b="1" dirty="0">
                  <a:latin typeface="Arial" pitchFamily="34" charset="0"/>
                  <a:cs typeface="Arial" pitchFamily="34" charset="0"/>
                </a:rPr>
                <a:t>WHERE C2.</a:t>
              </a:r>
              <a:r>
                <a:rPr lang="en-US" altLang="zh-CN" sz="2000" b="1" dirty="0">
                  <a:solidFill>
                    <a:srgbClr val="006600"/>
                  </a:solidFill>
                  <a:latin typeface="Arial" pitchFamily="34" charset="0"/>
                  <a:cs typeface="Arial" pitchFamily="34" charset="0"/>
                </a:rPr>
                <a:t>Cname = '</a:t>
              </a:r>
              <a:r>
                <a:rPr lang="zh-CN" altLang="en-US" sz="2000" b="1" dirty="0"/>
                <a:t>数据结构</a:t>
              </a:r>
              <a:r>
                <a:rPr lang="en-US" altLang="zh-CN" sz="2000" b="1" dirty="0">
                  <a:solidFill>
                    <a:srgbClr val="006600"/>
                  </a:solidFill>
                  <a:latin typeface="Arial" pitchFamily="34" charset="0"/>
                  <a:cs typeface="Arial" pitchFamily="34" charset="0"/>
                </a:rPr>
                <a:t>'</a:t>
              </a:r>
              <a:r>
                <a:rPr lang="en-US" altLang="zh-CN" sz="2000" b="1" dirty="0">
                  <a:solidFill>
                    <a:srgbClr val="FF0000"/>
                  </a:solidFill>
                  <a:latin typeface="Arial" pitchFamily="34" charset="0"/>
                  <a:cs typeface="Arial" pitchFamily="34" charset="0"/>
                </a:rPr>
                <a:t> </a:t>
              </a:r>
            </a:p>
          </p:txBody>
        </p:sp>
      </p:grpSp>
      <p:sp>
        <p:nvSpPr>
          <p:cNvPr id="11" name="页脚占位符 10"/>
          <p:cNvSpPr>
            <a:spLocks noGrp="1"/>
          </p:cNvSpPr>
          <p:nvPr>
            <p:ph type="ftr" sz="quarter" idx="11"/>
          </p:nvPr>
        </p:nvSpPr>
        <p:spPr/>
        <p:txBody>
          <a:bodyPr/>
          <a:lstStyle/>
          <a:p>
            <a:r>
              <a:rPr lang="zh-CN" altLang="en-US" smtClean="0"/>
              <a:t>信息工程学院 数据库应用</a:t>
            </a:r>
            <a:endParaRPr lang="en-US" dirty="0"/>
          </a:p>
        </p:txBody>
      </p:sp>
      <p:sp>
        <p:nvSpPr>
          <p:cNvPr id="12" name="灯片编号占位符 11"/>
          <p:cNvSpPr>
            <a:spLocks noGrp="1"/>
          </p:cNvSpPr>
          <p:nvPr>
            <p:ph type="sldNum" sz="quarter" idx="12"/>
          </p:nvPr>
        </p:nvSpPr>
        <p:spPr/>
        <p:txBody>
          <a:bodyPr/>
          <a:lstStyle/>
          <a:p>
            <a:fld id="{D57F1E4F-1CFF-5643-939E-217C01CDF565}" type="slidenum">
              <a:rPr lang="en-US" smtClean="0"/>
              <a:pPr/>
              <a:t>33</a:t>
            </a:fld>
            <a:endParaRPr lang="en-US" dirty="0"/>
          </a:p>
        </p:txBody>
      </p:sp>
    </p:spTree>
    <p:extLst>
      <p:ext uri="{BB962C8B-B14F-4D97-AF65-F5344CB8AC3E}">
        <p14:creationId xmlns:p14="http://schemas.microsoft.com/office/powerpoint/2010/main" val="1145464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wipe(left)">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思考练习</a:t>
            </a:r>
            <a:r>
              <a:rPr lang="en-US" altLang="zh-CN" smtClean="0"/>
              <a:t>-6</a:t>
            </a:r>
            <a:endParaRPr lang="zh-CN" altLang="en-US" dirty="0"/>
          </a:p>
        </p:txBody>
      </p:sp>
      <p:sp>
        <p:nvSpPr>
          <p:cNvPr id="3" name="内容占位符 2"/>
          <p:cNvSpPr>
            <a:spLocks noGrp="1"/>
          </p:cNvSpPr>
          <p:nvPr>
            <p:ph idx="1"/>
          </p:nvPr>
        </p:nvSpPr>
        <p:spPr/>
        <p:txBody>
          <a:bodyPr/>
          <a:lstStyle/>
          <a:p>
            <a:r>
              <a:rPr lang="zh-CN" altLang="en-US" dirty="0" smtClean="0"/>
              <a:t>数据库：</a:t>
            </a:r>
            <a:r>
              <a:rPr lang="en-US" altLang="zh-CN" dirty="0" smtClean="0"/>
              <a:t>STUDENTS</a:t>
            </a:r>
          </a:p>
          <a:p>
            <a:pPr lvl="1"/>
            <a:r>
              <a:rPr lang="en-US" altLang="zh-CN" dirty="0" smtClean="0"/>
              <a:t>Student</a:t>
            </a:r>
            <a:r>
              <a:rPr lang="zh-CN" altLang="en-US" dirty="0" smtClean="0"/>
              <a:t>（</a:t>
            </a:r>
            <a:r>
              <a:rPr lang="en-US" altLang="zh-CN" dirty="0" err="1" smtClean="0"/>
              <a:t>Sno</a:t>
            </a:r>
            <a:r>
              <a:rPr lang="zh-CN" altLang="en-US" dirty="0" smtClean="0"/>
              <a:t>，</a:t>
            </a:r>
            <a:r>
              <a:rPr lang="en-US" altLang="zh-CN" dirty="0" err="1" smtClean="0"/>
              <a:t>Sname</a:t>
            </a:r>
            <a:r>
              <a:rPr lang="zh-CN" altLang="en-US" dirty="0" smtClean="0"/>
              <a:t>，</a:t>
            </a:r>
            <a:r>
              <a:rPr lang="en-US" altLang="zh-CN" dirty="0" smtClean="0"/>
              <a:t>Sex</a:t>
            </a:r>
            <a:r>
              <a:rPr lang="zh-CN" altLang="en-US" dirty="0" smtClean="0"/>
              <a:t>，</a:t>
            </a:r>
            <a:r>
              <a:rPr lang="en-US" altLang="zh-CN" dirty="0" smtClean="0"/>
              <a:t> Birthday </a:t>
            </a:r>
            <a:r>
              <a:rPr lang="zh-CN" altLang="en-US" dirty="0" smtClean="0"/>
              <a:t>，</a:t>
            </a:r>
            <a:r>
              <a:rPr lang="en-US" altLang="zh-CN" dirty="0" err="1" smtClean="0"/>
              <a:t>dept</a:t>
            </a:r>
            <a:r>
              <a:rPr lang="zh-CN" altLang="en-US" dirty="0" smtClean="0"/>
              <a:t>）</a:t>
            </a:r>
            <a:endParaRPr lang="en-US" altLang="zh-CN" dirty="0" smtClean="0"/>
          </a:p>
          <a:p>
            <a:pPr lvl="1"/>
            <a:r>
              <a:rPr lang="en-US" altLang="zh-CN" dirty="0" smtClean="0"/>
              <a:t>Course</a:t>
            </a:r>
            <a:r>
              <a:rPr lang="zh-CN" altLang="en-US" dirty="0" smtClean="0"/>
              <a:t>（</a:t>
            </a:r>
            <a:r>
              <a:rPr lang="en-US" altLang="zh-CN" dirty="0" err="1" smtClean="0"/>
              <a:t>Cno</a:t>
            </a:r>
            <a:r>
              <a:rPr lang="zh-CN" altLang="en-US" dirty="0" smtClean="0"/>
              <a:t>，</a:t>
            </a:r>
            <a:r>
              <a:rPr lang="en-US" altLang="zh-CN" dirty="0" err="1" smtClean="0"/>
              <a:t>Cname</a:t>
            </a:r>
            <a:r>
              <a:rPr lang="zh-CN" altLang="en-US" dirty="0" smtClean="0"/>
              <a:t>，</a:t>
            </a:r>
            <a:r>
              <a:rPr lang="en-US" altLang="zh-CN" dirty="0" smtClean="0"/>
              <a:t>Credit</a:t>
            </a:r>
            <a:r>
              <a:rPr lang="zh-CN" altLang="en-US" dirty="0" smtClean="0"/>
              <a:t>，</a:t>
            </a:r>
            <a:r>
              <a:rPr lang="en-US" altLang="zh-CN" dirty="0" smtClean="0"/>
              <a:t>Semester</a:t>
            </a:r>
            <a:r>
              <a:rPr lang="zh-CN" altLang="en-US" dirty="0" smtClean="0"/>
              <a:t>）</a:t>
            </a:r>
            <a:endParaRPr lang="en-US" altLang="zh-CN" dirty="0" smtClean="0"/>
          </a:p>
          <a:p>
            <a:pPr lvl="1"/>
            <a:r>
              <a:rPr lang="en-US" altLang="zh-CN" dirty="0" smtClean="0"/>
              <a:t>SC</a:t>
            </a:r>
            <a:r>
              <a:rPr lang="zh-CN" altLang="en-US" dirty="0" smtClean="0"/>
              <a:t>（</a:t>
            </a:r>
            <a:r>
              <a:rPr lang="en-US" altLang="zh-CN" dirty="0" err="1" smtClean="0"/>
              <a:t>Sno</a:t>
            </a:r>
            <a:r>
              <a:rPr lang="zh-CN" altLang="en-US" dirty="0" smtClean="0"/>
              <a:t>，</a:t>
            </a:r>
            <a:r>
              <a:rPr lang="en-US" altLang="zh-CN" dirty="0" err="1" smtClean="0"/>
              <a:t>Cno</a:t>
            </a:r>
            <a:r>
              <a:rPr lang="zh-CN" altLang="en-US" dirty="0" smtClean="0"/>
              <a:t>，</a:t>
            </a:r>
            <a:r>
              <a:rPr lang="en-US" altLang="zh-CN" dirty="0" smtClean="0"/>
              <a:t>Grade</a:t>
            </a:r>
            <a:r>
              <a:rPr lang="zh-CN" altLang="en-US" dirty="0" smtClean="0"/>
              <a:t>）</a:t>
            </a:r>
            <a:endParaRPr lang="en-US" altLang="zh-CN" dirty="0" smtClean="0"/>
          </a:p>
          <a:p>
            <a:r>
              <a:rPr lang="zh-CN" altLang="en-US" dirty="0" smtClean="0"/>
              <a:t>例</a:t>
            </a:r>
            <a:r>
              <a:rPr lang="en-US" altLang="zh-CN" dirty="0" smtClean="0"/>
              <a:t>6-6 </a:t>
            </a:r>
            <a:r>
              <a:rPr lang="zh-CN" altLang="en-US" dirty="0" smtClean="0"/>
              <a:t>查询至少被两个学生选的课程的课程号。</a:t>
            </a:r>
            <a:endParaRPr lang="en-US" altLang="zh-CN" dirty="0" smtClean="0"/>
          </a:p>
          <a:p>
            <a:endParaRPr lang="en-US" altLang="zh-CN" dirty="0"/>
          </a:p>
          <a:p>
            <a:endParaRPr lang="zh-CN" altLang="en-US" dirty="0"/>
          </a:p>
        </p:txBody>
      </p:sp>
      <p:grpSp>
        <p:nvGrpSpPr>
          <p:cNvPr id="5" name="Group 13"/>
          <p:cNvGrpSpPr>
            <a:grpSpLocks/>
          </p:cNvGrpSpPr>
          <p:nvPr/>
        </p:nvGrpSpPr>
        <p:grpSpPr bwMode="auto">
          <a:xfrm>
            <a:off x="1316015" y="4554869"/>
            <a:ext cx="7798488" cy="990212"/>
            <a:chOff x="612" y="1412"/>
            <a:chExt cx="4626" cy="288"/>
          </a:xfrm>
        </p:grpSpPr>
        <p:sp>
          <p:nvSpPr>
            <p:cNvPr id="6" name="Rectangle 14"/>
            <p:cNvSpPr>
              <a:spLocks noChangeArrowheads="1"/>
            </p:cNvSpPr>
            <p:nvPr/>
          </p:nvSpPr>
          <p:spPr bwMode="auto">
            <a:xfrm>
              <a:off x="733" y="1412"/>
              <a:ext cx="4395" cy="187"/>
            </a:xfrm>
            <a:prstGeom prst="rect">
              <a:avLst/>
            </a:prstGeom>
            <a:gradFill rotWithShape="1">
              <a:gsLst>
                <a:gs pos="0">
                  <a:schemeClr val="bg1"/>
                </a:gs>
                <a:gs pos="100000">
                  <a:schemeClr val="folHlink"/>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7" name="Rectangle 15"/>
            <p:cNvSpPr>
              <a:spLocks noChangeArrowheads="1"/>
            </p:cNvSpPr>
            <p:nvPr/>
          </p:nvSpPr>
          <p:spPr bwMode="auto">
            <a:xfrm>
              <a:off x="612" y="1441"/>
              <a:ext cx="4626" cy="259"/>
            </a:xfrm>
            <a:prstGeom prst="rect">
              <a:avLst/>
            </a:prstGeom>
            <a:solidFill>
              <a:schemeClr val="bg1"/>
            </a:solidFill>
            <a:ln w="12700">
              <a:solidFill>
                <a:schemeClr val="tx1"/>
              </a:solidFill>
              <a:miter lim="800000"/>
              <a:headEnd/>
              <a:tailEnd/>
            </a:ln>
            <a:effectLst>
              <a:outerShdw dist="107763" dir="2700000" algn="ctr" rotWithShape="0">
                <a:srgbClr val="0099CC">
                  <a:alpha val="50000"/>
                </a:srgbClr>
              </a:outerShdw>
            </a:effectLst>
          </p:spPr>
          <p:txBody>
            <a:bodyPr lIns="90488" tIns="44450" rIns="90488" bIns="44450">
              <a:spAutoFit/>
            </a:bodyPr>
            <a:lstStyle/>
            <a:p>
              <a:pPr eaLnBrk="1" hangingPunct="1">
                <a:defRPr/>
              </a:pPr>
              <a:endParaRPr lang="zh-CN" altLang="en-US" sz="800" b="1" dirty="0">
                <a:latin typeface="Arial" charset="0"/>
                <a:ea typeface="宋体" charset="-122"/>
              </a:endParaRPr>
            </a:p>
            <a:p>
              <a:pPr>
                <a:defRPr/>
              </a:pPr>
              <a:r>
                <a:rPr lang="en-US" altLang="zh-CN" sz="2000" b="1" dirty="0">
                  <a:latin typeface="Arial" pitchFamily="34" charset="0"/>
                  <a:cs typeface="Arial" pitchFamily="34" charset="0"/>
                </a:rPr>
                <a:t>SELECT DISTINCT </a:t>
              </a:r>
              <a:r>
                <a:rPr lang="en-US" altLang="zh-CN" sz="2000" b="1" dirty="0">
                  <a:solidFill>
                    <a:srgbClr val="FF0000"/>
                  </a:solidFill>
                  <a:latin typeface="Arial" pitchFamily="34" charset="0"/>
                  <a:cs typeface="Arial" pitchFamily="34" charset="0"/>
                </a:rPr>
                <a:t>a.Cno</a:t>
              </a:r>
              <a:r>
                <a:rPr lang="en-US" altLang="zh-CN" sz="2000" b="1" dirty="0">
                  <a:latin typeface="Arial" pitchFamily="34" charset="0"/>
                  <a:cs typeface="Arial" pitchFamily="34" charset="0"/>
                </a:rPr>
                <a:t> FROM </a:t>
              </a:r>
              <a:r>
                <a:rPr lang="en-US" altLang="zh-CN" sz="2000" b="1" dirty="0">
                  <a:solidFill>
                    <a:srgbClr val="FF0000"/>
                  </a:solidFill>
                  <a:latin typeface="Arial" pitchFamily="34" charset="0"/>
                  <a:cs typeface="Arial" pitchFamily="34" charset="0"/>
                </a:rPr>
                <a:t>SC a </a:t>
              </a:r>
              <a:r>
                <a:rPr lang="en-US" altLang="zh-CN" sz="2000" b="1" dirty="0">
                  <a:latin typeface="Arial" pitchFamily="34" charset="0"/>
                  <a:cs typeface="Arial" pitchFamily="34" charset="0"/>
                </a:rPr>
                <a:t>JOIN </a:t>
              </a:r>
              <a:r>
                <a:rPr lang="en-US" altLang="zh-CN" sz="2000" b="1" dirty="0">
                  <a:solidFill>
                    <a:srgbClr val="00CC00"/>
                  </a:solidFill>
                  <a:latin typeface="Arial" pitchFamily="34" charset="0"/>
                  <a:cs typeface="Arial" pitchFamily="34" charset="0"/>
                </a:rPr>
                <a:t>SC b</a:t>
              </a:r>
              <a:r>
                <a:rPr lang="en-US" altLang="zh-CN" sz="2000" b="1" dirty="0">
                  <a:latin typeface="Arial" pitchFamily="34" charset="0"/>
                  <a:cs typeface="Arial" pitchFamily="34" charset="0"/>
                </a:rPr>
                <a:t> </a:t>
              </a:r>
            </a:p>
            <a:p>
              <a:pPr>
                <a:defRPr/>
              </a:pPr>
              <a:r>
                <a:rPr lang="en-US" altLang="zh-CN" sz="2000" b="1" dirty="0">
                  <a:latin typeface="Arial" pitchFamily="34" charset="0"/>
                  <a:cs typeface="Arial" pitchFamily="34" charset="0"/>
                </a:rPr>
                <a:t>ON </a:t>
              </a:r>
              <a:r>
                <a:rPr lang="en-US" altLang="zh-CN" sz="2000" b="1" dirty="0">
                  <a:solidFill>
                    <a:srgbClr val="FF0000"/>
                  </a:solidFill>
                  <a:latin typeface="Arial" pitchFamily="34" charset="0"/>
                  <a:cs typeface="Arial" pitchFamily="34" charset="0"/>
                </a:rPr>
                <a:t>a.Cno</a:t>
              </a:r>
              <a:r>
                <a:rPr lang="en-US" altLang="zh-CN" sz="2000" b="1" dirty="0">
                  <a:latin typeface="Arial" pitchFamily="34" charset="0"/>
                  <a:cs typeface="Arial" pitchFamily="34" charset="0"/>
                </a:rPr>
                <a:t> = </a:t>
              </a:r>
              <a:r>
                <a:rPr lang="en-US" altLang="zh-CN" sz="2000" b="1" dirty="0">
                  <a:solidFill>
                    <a:srgbClr val="00CC00"/>
                  </a:solidFill>
                  <a:latin typeface="Arial" pitchFamily="34" charset="0"/>
                  <a:cs typeface="Arial" pitchFamily="34" charset="0"/>
                </a:rPr>
                <a:t>b.Cno</a:t>
              </a:r>
              <a:r>
                <a:rPr lang="en-US" altLang="zh-CN" sz="2000" b="1" dirty="0">
                  <a:latin typeface="Arial" pitchFamily="34" charset="0"/>
                  <a:cs typeface="Arial" pitchFamily="34" charset="0"/>
                </a:rPr>
                <a:t> AND </a:t>
              </a:r>
              <a:r>
                <a:rPr lang="en-US" altLang="zh-CN" sz="2000" b="1" dirty="0">
                  <a:solidFill>
                    <a:srgbClr val="FF0000"/>
                  </a:solidFill>
                  <a:latin typeface="Arial" pitchFamily="34" charset="0"/>
                  <a:cs typeface="Arial" pitchFamily="34" charset="0"/>
                </a:rPr>
                <a:t>a.Sno</a:t>
              </a:r>
              <a:r>
                <a:rPr lang="en-US" altLang="zh-CN" sz="2000" b="1" dirty="0">
                  <a:latin typeface="Arial" pitchFamily="34" charset="0"/>
                  <a:cs typeface="Arial" pitchFamily="34" charset="0"/>
                </a:rPr>
                <a:t> != </a:t>
              </a:r>
              <a:r>
                <a:rPr lang="en-US" altLang="zh-CN" sz="2000" b="1" dirty="0">
                  <a:solidFill>
                    <a:srgbClr val="00CC00"/>
                  </a:solidFill>
                  <a:latin typeface="Arial" pitchFamily="34" charset="0"/>
                  <a:cs typeface="Arial" pitchFamily="34" charset="0"/>
                </a:rPr>
                <a:t>b.Sno</a:t>
              </a:r>
            </a:p>
          </p:txBody>
        </p:sp>
      </p:grpSp>
      <p:grpSp>
        <p:nvGrpSpPr>
          <p:cNvPr id="9" name="Group 13"/>
          <p:cNvGrpSpPr>
            <a:grpSpLocks/>
          </p:cNvGrpSpPr>
          <p:nvPr/>
        </p:nvGrpSpPr>
        <p:grpSpPr bwMode="auto">
          <a:xfrm>
            <a:off x="1316015" y="4465301"/>
            <a:ext cx="7680349" cy="1269056"/>
            <a:chOff x="612" y="1406"/>
            <a:chExt cx="4626" cy="397"/>
          </a:xfrm>
        </p:grpSpPr>
        <p:sp>
          <p:nvSpPr>
            <p:cNvPr id="10" name="Rectangle 14"/>
            <p:cNvSpPr>
              <a:spLocks noChangeArrowheads="1"/>
            </p:cNvSpPr>
            <p:nvPr/>
          </p:nvSpPr>
          <p:spPr bwMode="auto">
            <a:xfrm>
              <a:off x="776" y="1406"/>
              <a:ext cx="4395" cy="187"/>
            </a:xfrm>
            <a:prstGeom prst="rect">
              <a:avLst/>
            </a:prstGeom>
            <a:gradFill rotWithShape="1">
              <a:gsLst>
                <a:gs pos="0">
                  <a:schemeClr val="bg1"/>
                </a:gs>
                <a:gs pos="100000">
                  <a:schemeClr val="folHlink"/>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1" name="Rectangle 15"/>
            <p:cNvSpPr>
              <a:spLocks noChangeArrowheads="1"/>
            </p:cNvSpPr>
            <p:nvPr/>
          </p:nvSpPr>
          <p:spPr bwMode="auto">
            <a:xfrm>
              <a:off x="612" y="1441"/>
              <a:ext cx="4626" cy="362"/>
            </a:xfrm>
            <a:prstGeom prst="rect">
              <a:avLst/>
            </a:prstGeom>
            <a:solidFill>
              <a:schemeClr val="bg1"/>
            </a:solidFill>
            <a:ln w="12700">
              <a:solidFill>
                <a:schemeClr val="tx1"/>
              </a:solidFill>
              <a:miter lim="800000"/>
              <a:headEnd/>
              <a:tailEnd/>
            </a:ln>
            <a:effectLst>
              <a:outerShdw dist="107763" dir="2700000" algn="ctr" rotWithShape="0">
                <a:srgbClr val="0099CC">
                  <a:alpha val="50000"/>
                </a:srgbClr>
              </a:outerShdw>
            </a:effectLst>
          </p:spPr>
          <p:txBody>
            <a:bodyPr lIns="90488" tIns="44450" rIns="90488" bIns="44450">
              <a:spAutoFit/>
            </a:bodyPr>
            <a:lstStyle/>
            <a:p>
              <a:pPr eaLnBrk="1" hangingPunct="1">
                <a:defRPr/>
              </a:pPr>
              <a:endParaRPr lang="zh-CN" altLang="en-US" sz="800" b="1" dirty="0">
                <a:latin typeface="Arial" charset="0"/>
                <a:ea typeface="宋体" charset="-122"/>
              </a:endParaRPr>
            </a:p>
            <a:p>
              <a:pPr>
                <a:defRPr/>
              </a:pPr>
              <a:r>
                <a:rPr lang="en-US" altLang="zh-CN" sz="2000" b="1" dirty="0">
                  <a:latin typeface="Arial" pitchFamily="34" charset="0"/>
                  <a:cs typeface="Arial" pitchFamily="34" charset="0"/>
                </a:rPr>
                <a:t>SELECT Cno FROM SC </a:t>
              </a:r>
            </a:p>
            <a:p>
              <a:pPr>
                <a:defRPr/>
              </a:pPr>
              <a:r>
                <a:rPr lang="en-US" altLang="zh-CN" sz="2000" b="1" dirty="0">
                  <a:latin typeface="Arial" pitchFamily="34" charset="0"/>
                  <a:cs typeface="Arial" pitchFamily="34" charset="0"/>
                </a:rPr>
                <a:t>GROUP BY Cno </a:t>
              </a:r>
            </a:p>
            <a:p>
              <a:pPr>
                <a:defRPr/>
              </a:pPr>
              <a:r>
                <a:rPr lang="en-US" altLang="zh-CN" sz="2000" b="1" dirty="0">
                  <a:latin typeface="Arial" pitchFamily="34" charset="0"/>
                  <a:cs typeface="Arial" pitchFamily="34" charset="0"/>
                </a:rPr>
                <a:t>HAVING COUNT(*) &gt; 1</a:t>
              </a:r>
            </a:p>
          </p:txBody>
        </p:sp>
      </p:grpSp>
      <p:sp>
        <p:nvSpPr>
          <p:cNvPr id="14" name="页脚占位符 13"/>
          <p:cNvSpPr>
            <a:spLocks noGrp="1"/>
          </p:cNvSpPr>
          <p:nvPr>
            <p:ph type="ftr" sz="quarter" idx="11"/>
          </p:nvPr>
        </p:nvSpPr>
        <p:spPr/>
        <p:txBody>
          <a:bodyPr/>
          <a:lstStyle/>
          <a:p>
            <a:r>
              <a:rPr lang="zh-CN" altLang="en-US" smtClean="0"/>
              <a:t>信息工程学院 数据库应用</a:t>
            </a:r>
            <a:endParaRPr lang="en-US" dirty="0"/>
          </a:p>
        </p:txBody>
      </p:sp>
      <p:sp>
        <p:nvSpPr>
          <p:cNvPr id="15" name="灯片编号占位符 14"/>
          <p:cNvSpPr>
            <a:spLocks noGrp="1"/>
          </p:cNvSpPr>
          <p:nvPr>
            <p:ph type="sldNum" sz="quarter" idx="12"/>
          </p:nvPr>
        </p:nvSpPr>
        <p:spPr/>
        <p:txBody>
          <a:bodyPr/>
          <a:lstStyle/>
          <a:p>
            <a:fld id="{D57F1E4F-1CFF-5643-939E-217C01CDF565}" type="slidenum">
              <a:rPr lang="en-US" smtClean="0"/>
              <a:pPr/>
              <a:t>34</a:t>
            </a:fld>
            <a:endParaRPr lang="en-US" dirty="0"/>
          </a:p>
        </p:txBody>
      </p:sp>
    </p:spTree>
    <p:extLst>
      <p:ext uri="{BB962C8B-B14F-4D97-AF65-F5344CB8AC3E}">
        <p14:creationId xmlns:p14="http://schemas.microsoft.com/office/powerpoint/2010/main" val="2101336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500"/>
                                        <p:tgtEl>
                                          <p:spTgt spid="3">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500"/>
                                        <p:tgtEl>
                                          <p:spTgt spid="3">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left)">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5"/>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left)">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思考</a:t>
            </a:r>
            <a:endParaRPr lang="zh-CN" altLang="en-US" dirty="0"/>
          </a:p>
        </p:txBody>
      </p:sp>
      <p:sp>
        <p:nvSpPr>
          <p:cNvPr id="3" name="内容占位符 2"/>
          <p:cNvSpPr>
            <a:spLocks noGrp="1"/>
          </p:cNvSpPr>
          <p:nvPr>
            <p:ph idx="1"/>
          </p:nvPr>
        </p:nvSpPr>
        <p:spPr/>
        <p:txBody>
          <a:bodyPr/>
          <a:lstStyle/>
          <a:p>
            <a:r>
              <a:rPr lang="zh-CN" altLang="en-US" dirty="0"/>
              <a:t>总结：内连接只对满足连接条件的元组返回连接结果记录，消除了两个表中不匹配的行。</a:t>
            </a:r>
            <a:endParaRPr lang="en-US" altLang="zh-CN" dirty="0"/>
          </a:p>
          <a:p>
            <a:r>
              <a:rPr lang="zh-CN" altLang="en-US" dirty="0" smtClean="0"/>
              <a:t>如果不仅仅查询</a:t>
            </a:r>
            <a:r>
              <a:rPr lang="zh-CN" altLang="en-US" dirty="0"/>
              <a:t>选修了课程的学生的成绩，同时想查询所有学生的选课情况（包含没有选修任何课程的学生），</a:t>
            </a:r>
            <a:r>
              <a:rPr lang="zh-CN" altLang="en-US" dirty="0" smtClean="0"/>
              <a:t>怎么处理？</a:t>
            </a:r>
            <a:endParaRPr lang="zh-CN" altLang="en-US" dirty="0"/>
          </a:p>
        </p:txBody>
      </p:sp>
      <p:sp>
        <p:nvSpPr>
          <p:cNvPr id="4" name="页脚占位符 3"/>
          <p:cNvSpPr>
            <a:spLocks noGrp="1"/>
          </p:cNvSpPr>
          <p:nvPr>
            <p:ph type="ftr" sz="quarter" idx="11"/>
          </p:nvPr>
        </p:nvSpPr>
        <p:spPr/>
        <p:txBody>
          <a:bodyPr/>
          <a:lstStyle/>
          <a:p>
            <a:r>
              <a:rPr lang="zh-CN" altLang="en-US" smtClean="0"/>
              <a:t>信息工程学院 数据库应用</a:t>
            </a:r>
            <a:endParaRPr lang="en-US" dirty="0"/>
          </a:p>
        </p:txBody>
      </p:sp>
      <p:sp>
        <p:nvSpPr>
          <p:cNvPr id="5" name="灯片编号占位符 4"/>
          <p:cNvSpPr>
            <a:spLocks noGrp="1"/>
          </p:cNvSpPr>
          <p:nvPr>
            <p:ph type="sldNum" sz="quarter" idx="12"/>
          </p:nvPr>
        </p:nvSpPr>
        <p:spPr/>
        <p:txBody>
          <a:bodyPr/>
          <a:lstStyle/>
          <a:p>
            <a:fld id="{D57F1E4F-1CFF-5643-939E-217C01CDF565}" type="slidenum">
              <a:rPr lang="en-US" smtClean="0"/>
              <a:pPr/>
              <a:t>35</a:t>
            </a:fld>
            <a:endParaRPr lang="en-US" dirty="0"/>
          </a:p>
        </p:txBody>
      </p:sp>
    </p:spTree>
    <p:extLst>
      <p:ext uri="{BB962C8B-B14F-4D97-AF65-F5344CB8AC3E}">
        <p14:creationId xmlns:p14="http://schemas.microsoft.com/office/powerpoint/2010/main" val="104994435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smtClean="0"/>
              <a:t>外连接</a:t>
            </a:r>
            <a:endParaRPr lang="zh-CN" altLang="en-US" dirty="0"/>
          </a:p>
        </p:txBody>
      </p:sp>
      <p:sp>
        <p:nvSpPr>
          <p:cNvPr id="6" name="内容占位符 5"/>
          <p:cNvSpPr>
            <a:spLocks noGrp="1"/>
          </p:cNvSpPr>
          <p:nvPr>
            <p:ph idx="1"/>
          </p:nvPr>
        </p:nvSpPr>
        <p:spPr/>
        <p:txBody>
          <a:bodyPr>
            <a:normAutofit/>
          </a:bodyPr>
          <a:lstStyle/>
          <a:p>
            <a:r>
              <a:rPr lang="zh-CN" altLang="en-US" dirty="0" smtClean="0"/>
              <a:t>外连接定义：</a:t>
            </a:r>
            <a:endParaRPr lang="en-US" altLang="zh-CN" dirty="0" smtClean="0"/>
          </a:p>
          <a:p>
            <a:pPr lvl="1"/>
            <a:r>
              <a:rPr lang="zh-CN" altLang="en-US" dirty="0" smtClean="0"/>
              <a:t>返回到查询结果集中的不仅包含符合连接条件的行，而且还包括左表</a:t>
            </a:r>
            <a:r>
              <a:rPr lang="en-US" altLang="zh-CN" dirty="0" smtClean="0"/>
              <a:t>(</a:t>
            </a:r>
            <a:r>
              <a:rPr lang="zh-CN" altLang="en-US" dirty="0" smtClean="0"/>
              <a:t>左外连接时</a:t>
            </a:r>
            <a:r>
              <a:rPr lang="en-US" altLang="zh-CN" dirty="0" smtClean="0"/>
              <a:t>)</a:t>
            </a:r>
            <a:r>
              <a:rPr lang="zh-CN" altLang="en-US" dirty="0" smtClean="0"/>
              <a:t>、右表</a:t>
            </a:r>
            <a:r>
              <a:rPr lang="en-US" altLang="zh-CN" dirty="0" smtClean="0"/>
              <a:t>(</a:t>
            </a:r>
            <a:r>
              <a:rPr lang="zh-CN" altLang="en-US" dirty="0" smtClean="0"/>
              <a:t>右外连接时</a:t>
            </a:r>
            <a:r>
              <a:rPr lang="en-US" altLang="zh-CN" dirty="0" smtClean="0"/>
              <a:t>)</a:t>
            </a:r>
            <a:r>
              <a:rPr lang="zh-CN" altLang="en-US" dirty="0" smtClean="0"/>
              <a:t>或两个表</a:t>
            </a:r>
            <a:r>
              <a:rPr lang="en-US" altLang="zh-CN" dirty="0" smtClean="0"/>
              <a:t>(</a:t>
            </a:r>
            <a:r>
              <a:rPr lang="zh-CN" altLang="en-US" dirty="0" smtClean="0"/>
              <a:t>完全外连接</a:t>
            </a:r>
            <a:r>
              <a:rPr lang="en-US" altLang="zh-CN" dirty="0" smtClean="0"/>
              <a:t>)</a:t>
            </a:r>
            <a:r>
              <a:rPr lang="zh-CN" altLang="en-US" dirty="0" smtClean="0"/>
              <a:t>中的所有数据行。</a:t>
            </a:r>
          </a:p>
          <a:p>
            <a:r>
              <a:rPr lang="zh-CN" altLang="en-US" dirty="0" smtClean="0"/>
              <a:t>外连接分为：</a:t>
            </a:r>
            <a:endParaRPr lang="en-US" altLang="zh-CN" dirty="0" smtClean="0"/>
          </a:p>
          <a:p>
            <a:pPr lvl="1"/>
            <a:r>
              <a:rPr lang="zh-CN" altLang="en-US" dirty="0" smtClean="0"/>
              <a:t>左外连接（</a:t>
            </a:r>
            <a:r>
              <a:rPr lang="en-US" altLang="zh-CN" dirty="0" smtClean="0"/>
              <a:t>LEFT OUTER JOIN</a:t>
            </a:r>
            <a:r>
              <a:rPr lang="zh-CN" altLang="en-US" dirty="0" smtClean="0"/>
              <a:t>）</a:t>
            </a:r>
            <a:endParaRPr lang="en-US" altLang="zh-CN" dirty="0" smtClean="0"/>
          </a:p>
          <a:p>
            <a:pPr lvl="1"/>
            <a:r>
              <a:rPr lang="zh-CN" altLang="en-US" dirty="0" smtClean="0"/>
              <a:t>右外连接（</a:t>
            </a:r>
            <a:r>
              <a:rPr lang="en-US" altLang="zh-CN" dirty="0" smtClean="0"/>
              <a:t>RIGHT OUTER JOIN</a:t>
            </a:r>
            <a:r>
              <a:rPr lang="zh-CN" altLang="en-US" dirty="0" smtClean="0"/>
              <a:t>）</a:t>
            </a:r>
            <a:endParaRPr lang="en-US" altLang="zh-CN" dirty="0" smtClean="0"/>
          </a:p>
          <a:p>
            <a:pPr lvl="1"/>
            <a:r>
              <a:rPr lang="zh-CN" altLang="en-US" dirty="0" smtClean="0"/>
              <a:t>完全外连接（</a:t>
            </a:r>
            <a:r>
              <a:rPr lang="en-US" altLang="zh-CN" dirty="0" smtClean="0"/>
              <a:t>FULL OUTER JOIN</a:t>
            </a:r>
            <a:r>
              <a:rPr lang="zh-CN" altLang="en-US" dirty="0" smtClean="0"/>
              <a:t>）</a:t>
            </a:r>
          </a:p>
        </p:txBody>
      </p:sp>
      <p:sp>
        <p:nvSpPr>
          <p:cNvPr id="8" name="页脚占位符 7"/>
          <p:cNvSpPr>
            <a:spLocks noGrp="1"/>
          </p:cNvSpPr>
          <p:nvPr>
            <p:ph type="ftr" sz="quarter" idx="11"/>
          </p:nvPr>
        </p:nvSpPr>
        <p:spPr/>
        <p:txBody>
          <a:bodyPr/>
          <a:lstStyle/>
          <a:p>
            <a:r>
              <a:rPr lang="zh-CN" altLang="en-US" smtClean="0"/>
              <a:t>信息工程学院 数据库应用</a:t>
            </a:r>
            <a:endParaRPr lang="en-US" dirty="0"/>
          </a:p>
        </p:txBody>
      </p:sp>
      <p:sp>
        <p:nvSpPr>
          <p:cNvPr id="9" name="灯片编号占位符 8"/>
          <p:cNvSpPr>
            <a:spLocks noGrp="1"/>
          </p:cNvSpPr>
          <p:nvPr>
            <p:ph type="sldNum" sz="quarter" idx="12"/>
          </p:nvPr>
        </p:nvSpPr>
        <p:spPr/>
        <p:txBody>
          <a:bodyPr/>
          <a:lstStyle/>
          <a:p>
            <a:fld id="{D57F1E4F-1CFF-5643-939E-217C01CDF565}" type="slidenum">
              <a:rPr lang="en-US" smtClean="0"/>
              <a:pPr/>
              <a:t>36</a:t>
            </a:fld>
            <a:endParaRPr lang="en-US" dirty="0"/>
          </a:p>
        </p:txBody>
      </p:sp>
    </p:spTree>
    <p:extLst>
      <p:ext uri="{BB962C8B-B14F-4D97-AF65-F5344CB8AC3E}">
        <p14:creationId xmlns:p14="http://schemas.microsoft.com/office/powerpoint/2010/main" val="2144297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left)">
                                      <p:cBhvr>
                                        <p:cTn id="11" dur="500"/>
                                        <p:tgtEl>
                                          <p:spTgt spid="6">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wipe(left)">
                                      <p:cBhvr>
                                        <p:cTn id="16" dur="500"/>
                                        <p:tgtEl>
                                          <p:spTgt spid="6">
                                            <p:txEl>
                                              <p:pRg st="2" end="2"/>
                                            </p:txEl>
                                          </p:spTgt>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wipe(left)">
                                      <p:cBhvr>
                                        <p:cTn id="20" dur="500"/>
                                        <p:tgtEl>
                                          <p:spTgt spid="6">
                                            <p:txEl>
                                              <p:pRg st="3" end="3"/>
                                            </p:txEl>
                                          </p:spTgt>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6">
                                            <p:txEl>
                                              <p:pRg st="4" end="4"/>
                                            </p:txEl>
                                          </p:spTgt>
                                        </p:tgtEl>
                                        <p:attrNameLst>
                                          <p:attrName>style.visibility</p:attrName>
                                        </p:attrNameLst>
                                      </p:cBhvr>
                                      <p:to>
                                        <p:strVal val="visible"/>
                                      </p:to>
                                    </p:set>
                                    <p:animEffect transition="in" filter="wipe(left)">
                                      <p:cBhvr>
                                        <p:cTn id="24" dur="500"/>
                                        <p:tgtEl>
                                          <p:spTgt spid="6">
                                            <p:txEl>
                                              <p:pRg st="4" end="4"/>
                                            </p:txEl>
                                          </p:spTgt>
                                        </p:tgtEl>
                                      </p:cBhvr>
                                    </p:animEffect>
                                  </p:childTnLst>
                                </p:cTn>
                              </p:par>
                            </p:childTnLst>
                          </p:cTn>
                        </p:par>
                        <p:par>
                          <p:cTn id="25" fill="hold">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6">
                                            <p:txEl>
                                              <p:pRg st="5" end="5"/>
                                            </p:txEl>
                                          </p:spTgt>
                                        </p:tgtEl>
                                        <p:attrNameLst>
                                          <p:attrName>style.visibility</p:attrName>
                                        </p:attrNameLst>
                                      </p:cBhvr>
                                      <p:to>
                                        <p:strVal val="visible"/>
                                      </p:to>
                                    </p:set>
                                    <p:animEffect transition="in" filter="wipe(left)">
                                      <p:cBhvr>
                                        <p:cTn id="28"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外连接说明</a:t>
            </a:r>
            <a:endParaRPr lang="zh-CN" altLang="en-US" dirty="0"/>
          </a:p>
        </p:txBody>
      </p:sp>
      <p:sp>
        <p:nvSpPr>
          <p:cNvPr id="3" name="内容占位符 2"/>
          <p:cNvSpPr>
            <a:spLocks noGrp="1"/>
          </p:cNvSpPr>
          <p:nvPr>
            <p:ph idx="1"/>
          </p:nvPr>
        </p:nvSpPr>
        <p:spPr/>
        <p:txBody>
          <a:bodyPr>
            <a:normAutofit lnSpcReduction="10000"/>
          </a:bodyPr>
          <a:lstStyle/>
          <a:p>
            <a:r>
              <a:rPr lang="zh-CN" altLang="en-US" smtClean="0"/>
              <a:t>外连接的连接表有主表与从表之分。</a:t>
            </a:r>
            <a:endParaRPr lang="en-US" altLang="zh-CN" smtClean="0"/>
          </a:p>
          <a:p>
            <a:r>
              <a:rPr lang="zh-CN" altLang="en-US" smtClean="0"/>
              <a:t>主表中的每行数据匹配从表的数据行</a:t>
            </a:r>
            <a:endParaRPr lang="en-US" altLang="zh-CN" smtClean="0"/>
          </a:p>
          <a:p>
            <a:pPr lvl="1"/>
            <a:r>
              <a:rPr lang="zh-CN" altLang="en-US" smtClean="0"/>
              <a:t>符合连接条件则直接返回到查询结果中；</a:t>
            </a:r>
            <a:endParaRPr lang="en-US" altLang="zh-CN" smtClean="0"/>
          </a:p>
          <a:p>
            <a:pPr lvl="1"/>
            <a:r>
              <a:rPr lang="zh-CN" altLang="en-US" smtClean="0"/>
              <a:t>从表中没有符合主表的匹配行，返回到结果中时，主表对应的从表行被填</a:t>
            </a:r>
            <a:r>
              <a:rPr lang="en-US" altLang="zh-CN" smtClean="0"/>
              <a:t>NULL</a:t>
            </a:r>
            <a:r>
              <a:rPr lang="zh-CN" altLang="en-US" smtClean="0"/>
              <a:t>。</a:t>
            </a:r>
            <a:endParaRPr lang="en-US" altLang="zh-CN" smtClean="0"/>
          </a:p>
          <a:p>
            <a:r>
              <a:rPr lang="zh-CN" altLang="en-US" smtClean="0"/>
              <a:t>主从表的判断与具体的外连接方式有关：</a:t>
            </a:r>
            <a:endParaRPr lang="en-US" altLang="zh-CN" smtClean="0"/>
          </a:p>
          <a:p>
            <a:pPr lvl="1"/>
            <a:r>
              <a:rPr lang="zh-CN" altLang="en-US" smtClean="0"/>
              <a:t>左外连接时，左表为主表，右表为从表；</a:t>
            </a:r>
            <a:endParaRPr lang="en-US" altLang="zh-CN" smtClean="0"/>
          </a:p>
          <a:p>
            <a:pPr lvl="1"/>
            <a:r>
              <a:rPr lang="zh-CN" altLang="en-US" smtClean="0"/>
              <a:t>右外连接时，右表为主表，左表为从表；</a:t>
            </a:r>
            <a:endParaRPr lang="en-US" altLang="zh-CN" smtClean="0"/>
          </a:p>
          <a:p>
            <a:pPr lvl="1"/>
            <a:r>
              <a:rPr lang="zh-CN" altLang="en-US" smtClean="0"/>
              <a:t>完全外连接时，左右表都是主表。</a:t>
            </a:r>
            <a:endParaRPr lang="zh-CN" altLang="en-US" dirty="0"/>
          </a:p>
        </p:txBody>
      </p:sp>
      <p:sp>
        <p:nvSpPr>
          <p:cNvPr id="8" name="页脚占位符 7"/>
          <p:cNvSpPr>
            <a:spLocks noGrp="1"/>
          </p:cNvSpPr>
          <p:nvPr>
            <p:ph type="ftr" sz="quarter" idx="11"/>
          </p:nvPr>
        </p:nvSpPr>
        <p:spPr/>
        <p:txBody>
          <a:bodyPr/>
          <a:lstStyle/>
          <a:p>
            <a:r>
              <a:rPr lang="zh-CN" altLang="en-US" smtClean="0"/>
              <a:t>信息工程学院 数据库应用</a:t>
            </a:r>
            <a:endParaRPr lang="en-US" dirty="0"/>
          </a:p>
        </p:txBody>
      </p:sp>
      <p:sp>
        <p:nvSpPr>
          <p:cNvPr id="9" name="灯片编号占位符 8"/>
          <p:cNvSpPr>
            <a:spLocks noGrp="1"/>
          </p:cNvSpPr>
          <p:nvPr>
            <p:ph type="sldNum" sz="quarter" idx="12"/>
          </p:nvPr>
        </p:nvSpPr>
        <p:spPr/>
        <p:txBody>
          <a:bodyPr/>
          <a:lstStyle/>
          <a:p>
            <a:fld id="{D57F1E4F-1CFF-5643-939E-217C01CDF565}" type="slidenum">
              <a:rPr lang="en-US" smtClean="0"/>
              <a:pPr/>
              <a:t>37</a:t>
            </a:fld>
            <a:endParaRPr lang="en-US" dirty="0"/>
          </a:p>
        </p:txBody>
      </p:sp>
    </p:spTree>
    <p:extLst>
      <p:ext uri="{BB962C8B-B14F-4D97-AF65-F5344CB8AC3E}">
        <p14:creationId xmlns:p14="http://schemas.microsoft.com/office/powerpoint/2010/main" val="2671083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left)">
                                      <p:cBhvr>
                                        <p:cTn id="16" dur="500"/>
                                        <p:tgtEl>
                                          <p:spTgt spid="3">
                                            <p:txEl>
                                              <p:pRg st="2" end="2"/>
                                            </p:txEl>
                                          </p:spTgt>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left)">
                                      <p:cBhvr>
                                        <p:cTn id="25" dur="500"/>
                                        <p:tgtEl>
                                          <p:spTgt spid="3">
                                            <p:txEl>
                                              <p:pRg st="4" end="4"/>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left)">
                                      <p:cBhvr>
                                        <p:cTn id="28" dur="500"/>
                                        <p:tgtEl>
                                          <p:spTgt spid="3">
                                            <p:txEl>
                                              <p:pRg st="5" end="5"/>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left)">
                                      <p:cBhvr>
                                        <p:cTn id="31" dur="500"/>
                                        <p:tgtEl>
                                          <p:spTgt spid="3">
                                            <p:txEl>
                                              <p:pRg st="6" end="6"/>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wipe(left)">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1"/>
          <p:cNvSpPr>
            <a:spLocks noGrp="1"/>
          </p:cNvSpPr>
          <p:nvPr>
            <p:ph type="title"/>
          </p:nvPr>
        </p:nvSpPr>
        <p:spPr/>
        <p:txBody>
          <a:bodyPr/>
          <a:lstStyle/>
          <a:p>
            <a:r>
              <a:rPr lang="zh-CN" altLang="en-US" smtClean="0"/>
              <a:t>内连接与外连接示意图</a:t>
            </a:r>
            <a:endParaRPr lang="zh-CN" altLang="en-US" dirty="0" smtClean="0"/>
          </a:p>
        </p:txBody>
      </p:sp>
      <p:pic>
        <p:nvPicPr>
          <p:cNvPr id="8704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78150" y="2684515"/>
            <a:ext cx="5821362"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4" name="圆角矩形标注 4"/>
          <p:cNvSpPr>
            <a:spLocks noChangeArrowheads="1"/>
          </p:cNvSpPr>
          <p:nvPr/>
        </p:nvSpPr>
        <p:spPr bwMode="auto">
          <a:xfrm>
            <a:off x="2306588" y="5256265"/>
            <a:ext cx="3000375" cy="928688"/>
          </a:xfrm>
          <a:prstGeom prst="wedgeRoundRectCallout">
            <a:avLst>
              <a:gd name="adj1" fmla="val 36093"/>
              <a:gd name="adj2" fmla="val -136977"/>
              <a:gd name="adj3" fmla="val 16667"/>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Gulim" pitchFamily="34" charset="-127"/>
              </a:defRPr>
            </a:lvl1pPr>
            <a:lvl2pPr marL="742950" indent="-285750" eaLnBrk="0" hangingPunct="0">
              <a:defRPr>
                <a:solidFill>
                  <a:schemeClr val="tx1"/>
                </a:solidFill>
                <a:latin typeface="Arial" pitchFamily="34" charset="0"/>
                <a:ea typeface="Gulim" pitchFamily="34" charset="-127"/>
              </a:defRPr>
            </a:lvl2pPr>
            <a:lvl3pPr marL="1143000" indent="-228600" eaLnBrk="0" hangingPunct="0">
              <a:defRPr>
                <a:solidFill>
                  <a:schemeClr val="tx1"/>
                </a:solidFill>
                <a:latin typeface="Arial" pitchFamily="34" charset="0"/>
                <a:ea typeface="Gulim" pitchFamily="34" charset="-127"/>
              </a:defRPr>
            </a:lvl3pPr>
            <a:lvl4pPr marL="1600200" indent="-228600" eaLnBrk="0" hangingPunct="0">
              <a:defRPr>
                <a:solidFill>
                  <a:schemeClr val="tx1"/>
                </a:solidFill>
                <a:latin typeface="Arial" pitchFamily="34" charset="0"/>
                <a:ea typeface="Gulim" pitchFamily="34" charset="-127"/>
              </a:defRPr>
            </a:lvl4pPr>
            <a:lvl5pPr marL="2057400" indent="-228600" eaLnBrk="0" hangingPunct="0">
              <a:defRPr>
                <a:solidFill>
                  <a:schemeClr val="tx1"/>
                </a:solidFill>
                <a:latin typeface="Arial" pitchFamily="34" charset="0"/>
                <a:ea typeface="Gulim" pitchFamily="34" charset="-127"/>
              </a:defRPr>
            </a:lvl5pPr>
            <a:lvl6pPr marL="2514600" indent="-228600" algn="r"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algn="r"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algn="r"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algn="r" eaLnBrk="0" fontAlgn="base" hangingPunct="0">
              <a:spcBef>
                <a:spcPct val="0"/>
              </a:spcBef>
              <a:spcAft>
                <a:spcPct val="0"/>
              </a:spcAft>
              <a:defRPr>
                <a:solidFill>
                  <a:schemeClr val="tx1"/>
                </a:solidFill>
                <a:latin typeface="Arial" pitchFamily="34" charset="0"/>
                <a:ea typeface="Gulim" pitchFamily="34" charset="-127"/>
              </a:defRPr>
            </a:lvl9pPr>
          </a:lstStyle>
          <a:p>
            <a:pPr algn="l" eaLnBrk="1" hangingPunct="1"/>
            <a:r>
              <a:rPr lang="en-US" altLang="zh-CN" sz="2000" b="1">
                <a:solidFill>
                  <a:srgbClr val="FF0000"/>
                </a:solidFill>
              </a:rPr>
              <a:t>A</a:t>
            </a:r>
            <a:r>
              <a:rPr lang="zh-CN" altLang="en-US" sz="2000" b="1">
                <a:solidFill>
                  <a:srgbClr val="FF0000"/>
                </a:solidFill>
              </a:rPr>
              <a:t>与</a:t>
            </a:r>
            <a:r>
              <a:rPr lang="en-US" altLang="zh-CN" sz="2000" b="1">
                <a:solidFill>
                  <a:srgbClr val="FF0000"/>
                </a:solidFill>
              </a:rPr>
              <a:t>B</a:t>
            </a:r>
            <a:r>
              <a:rPr lang="zh-CN" altLang="en-US" sz="2000" b="1">
                <a:solidFill>
                  <a:srgbClr val="FF0000"/>
                </a:solidFill>
              </a:rPr>
              <a:t>的左外连接结果：</a:t>
            </a:r>
            <a:endParaRPr lang="en-US" altLang="zh-CN" sz="2000" b="1">
              <a:solidFill>
                <a:srgbClr val="FF0000"/>
              </a:solidFill>
            </a:endParaRPr>
          </a:p>
          <a:p>
            <a:pPr algn="l" eaLnBrk="1" hangingPunct="1"/>
            <a:r>
              <a:rPr lang="en-US" altLang="zh-CN" sz="2000" b="1">
                <a:solidFill>
                  <a:srgbClr val="FF0000"/>
                </a:solidFill>
              </a:rPr>
              <a:t>          A + C</a:t>
            </a:r>
            <a:endParaRPr lang="zh-CN" altLang="en-US" sz="2000" b="1">
              <a:solidFill>
                <a:srgbClr val="FF0000"/>
              </a:solidFill>
            </a:endParaRPr>
          </a:p>
        </p:txBody>
      </p:sp>
      <p:sp>
        <p:nvSpPr>
          <p:cNvPr id="87045" name="圆角矩形标注 6"/>
          <p:cNvSpPr>
            <a:spLocks noChangeArrowheads="1"/>
          </p:cNvSpPr>
          <p:nvPr/>
        </p:nvSpPr>
        <p:spPr bwMode="auto">
          <a:xfrm>
            <a:off x="7164338" y="5256265"/>
            <a:ext cx="3000375" cy="928688"/>
          </a:xfrm>
          <a:prstGeom prst="wedgeRoundRectCallout">
            <a:avLst>
              <a:gd name="adj1" fmla="val -13778"/>
              <a:gd name="adj2" fmla="val -134421"/>
              <a:gd name="adj3" fmla="val 16667"/>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Gulim" pitchFamily="34" charset="-127"/>
              </a:defRPr>
            </a:lvl1pPr>
            <a:lvl2pPr marL="742950" indent="-285750" eaLnBrk="0" hangingPunct="0">
              <a:defRPr>
                <a:solidFill>
                  <a:schemeClr val="tx1"/>
                </a:solidFill>
                <a:latin typeface="Arial" pitchFamily="34" charset="0"/>
                <a:ea typeface="Gulim" pitchFamily="34" charset="-127"/>
              </a:defRPr>
            </a:lvl2pPr>
            <a:lvl3pPr marL="1143000" indent="-228600" eaLnBrk="0" hangingPunct="0">
              <a:defRPr>
                <a:solidFill>
                  <a:schemeClr val="tx1"/>
                </a:solidFill>
                <a:latin typeface="Arial" pitchFamily="34" charset="0"/>
                <a:ea typeface="Gulim" pitchFamily="34" charset="-127"/>
              </a:defRPr>
            </a:lvl3pPr>
            <a:lvl4pPr marL="1600200" indent="-228600" eaLnBrk="0" hangingPunct="0">
              <a:defRPr>
                <a:solidFill>
                  <a:schemeClr val="tx1"/>
                </a:solidFill>
                <a:latin typeface="Arial" pitchFamily="34" charset="0"/>
                <a:ea typeface="Gulim" pitchFamily="34" charset="-127"/>
              </a:defRPr>
            </a:lvl4pPr>
            <a:lvl5pPr marL="2057400" indent="-228600" eaLnBrk="0" hangingPunct="0">
              <a:defRPr>
                <a:solidFill>
                  <a:schemeClr val="tx1"/>
                </a:solidFill>
                <a:latin typeface="Arial" pitchFamily="34" charset="0"/>
                <a:ea typeface="Gulim" pitchFamily="34" charset="-127"/>
              </a:defRPr>
            </a:lvl5pPr>
            <a:lvl6pPr marL="2514600" indent="-228600" algn="r"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algn="r"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algn="r"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algn="r" eaLnBrk="0" fontAlgn="base" hangingPunct="0">
              <a:spcBef>
                <a:spcPct val="0"/>
              </a:spcBef>
              <a:spcAft>
                <a:spcPct val="0"/>
              </a:spcAft>
              <a:defRPr>
                <a:solidFill>
                  <a:schemeClr val="tx1"/>
                </a:solidFill>
                <a:latin typeface="Arial" pitchFamily="34" charset="0"/>
                <a:ea typeface="Gulim" pitchFamily="34" charset="-127"/>
              </a:defRPr>
            </a:lvl9pPr>
          </a:lstStyle>
          <a:p>
            <a:pPr algn="l" eaLnBrk="1" hangingPunct="1"/>
            <a:r>
              <a:rPr lang="en-US" altLang="zh-CN" sz="2000" b="1">
                <a:solidFill>
                  <a:srgbClr val="FF0000"/>
                </a:solidFill>
              </a:rPr>
              <a:t>A</a:t>
            </a:r>
            <a:r>
              <a:rPr lang="zh-CN" altLang="en-US" sz="2000" b="1">
                <a:solidFill>
                  <a:srgbClr val="FF0000"/>
                </a:solidFill>
              </a:rPr>
              <a:t>与</a:t>
            </a:r>
            <a:r>
              <a:rPr lang="en-US" altLang="zh-CN" sz="2000" b="1">
                <a:solidFill>
                  <a:srgbClr val="FF0000"/>
                </a:solidFill>
              </a:rPr>
              <a:t>B</a:t>
            </a:r>
            <a:r>
              <a:rPr lang="zh-CN" altLang="en-US" sz="2000" b="1">
                <a:solidFill>
                  <a:srgbClr val="FF0000"/>
                </a:solidFill>
              </a:rPr>
              <a:t>的右外连接结果：</a:t>
            </a:r>
            <a:endParaRPr lang="en-US" altLang="zh-CN" sz="2000" b="1">
              <a:solidFill>
                <a:srgbClr val="FF0000"/>
              </a:solidFill>
            </a:endParaRPr>
          </a:p>
          <a:p>
            <a:pPr algn="l" eaLnBrk="1" hangingPunct="1"/>
            <a:r>
              <a:rPr lang="en-US" altLang="zh-CN" sz="2000" b="1">
                <a:solidFill>
                  <a:srgbClr val="FF0000"/>
                </a:solidFill>
              </a:rPr>
              <a:t>             B+ C</a:t>
            </a:r>
            <a:endParaRPr lang="zh-CN" altLang="en-US" sz="2000" b="1">
              <a:solidFill>
                <a:srgbClr val="FF0000"/>
              </a:solidFill>
            </a:endParaRPr>
          </a:p>
        </p:txBody>
      </p:sp>
      <p:sp>
        <p:nvSpPr>
          <p:cNvPr id="87046" name="圆角矩形标注 7"/>
          <p:cNvSpPr>
            <a:spLocks noChangeArrowheads="1"/>
          </p:cNvSpPr>
          <p:nvPr/>
        </p:nvSpPr>
        <p:spPr bwMode="auto">
          <a:xfrm>
            <a:off x="4878337" y="1684391"/>
            <a:ext cx="2643188" cy="785813"/>
          </a:xfrm>
          <a:prstGeom prst="wedgeRoundRectCallout">
            <a:avLst>
              <a:gd name="adj1" fmla="val 8292"/>
              <a:gd name="adj2" fmla="val 141431"/>
              <a:gd name="adj3" fmla="val 16667"/>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Gulim" pitchFamily="34" charset="-127"/>
              </a:defRPr>
            </a:lvl1pPr>
            <a:lvl2pPr marL="742950" indent="-285750" eaLnBrk="0" hangingPunct="0">
              <a:defRPr>
                <a:solidFill>
                  <a:schemeClr val="tx1"/>
                </a:solidFill>
                <a:latin typeface="Arial" pitchFamily="34" charset="0"/>
                <a:ea typeface="Gulim" pitchFamily="34" charset="-127"/>
              </a:defRPr>
            </a:lvl2pPr>
            <a:lvl3pPr marL="1143000" indent="-228600" eaLnBrk="0" hangingPunct="0">
              <a:defRPr>
                <a:solidFill>
                  <a:schemeClr val="tx1"/>
                </a:solidFill>
                <a:latin typeface="Arial" pitchFamily="34" charset="0"/>
                <a:ea typeface="Gulim" pitchFamily="34" charset="-127"/>
              </a:defRPr>
            </a:lvl3pPr>
            <a:lvl4pPr marL="1600200" indent="-228600" eaLnBrk="0" hangingPunct="0">
              <a:defRPr>
                <a:solidFill>
                  <a:schemeClr val="tx1"/>
                </a:solidFill>
                <a:latin typeface="Arial" pitchFamily="34" charset="0"/>
                <a:ea typeface="Gulim" pitchFamily="34" charset="-127"/>
              </a:defRPr>
            </a:lvl4pPr>
            <a:lvl5pPr marL="2057400" indent="-228600" eaLnBrk="0" hangingPunct="0">
              <a:defRPr>
                <a:solidFill>
                  <a:schemeClr val="tx1"/>
                </a:solidFill>
                <a:latin typeface="Arial" pitchFamily="34" charset="0"/>
                <a:ea typeface="Gulim" pitchFamily="34" charset="-127"/>
              </a:defRPr>
            </a:lvl5pPr>
            <a:lvl6pPr marL="2514600" indent="-228600" algn="r"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algn="r"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algn="r"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algn="r" eaLnBrk="0" fontAlgn="base" hangingPunct="0">
              <a:spcBef>
                <a:spcPct val="0"/>
              </a:spcBef>
              <a:spcAft>
                <a:spcPct val="0"/>
              </a:spcAft>
              <a:defRPr>
                <a:solidFill>
                  <a:schemeClr val="tx1"/>
                </a:solidFill>
                <a:latin typeface="Arial" pitchFamily="34" charset="0"/>
                <a:ea typeface="Gulim" pitchFamily="34" charset="-127"/>
              </a:defRPr>
            </a:lvl9pPr>
          </a:lstStyle>
          <a:p>
            <a:pPr algn="l" eaLnBrk="1" hangingPunct="1"/>
            <a:r>
              <a:rPr lang="en-US" altLang="zh-CN" sz="2000" b="1">
                <a:solidFill>
                  <a:srgbClr val="FF0000"/>
                </a:solidFill>
              </a:rPr>
              <a:t>A</a:t>
            </a:r>
            <a:r>
              <a:rPr lang="zh-CN" altLang="en-US" sz="2000" b="1">
                <a:solidFill>
                  <a:srgbClr val="FF0000"/>
                </a:solidFill>
              </a:rPr>
              <a:t>与</a:t>
            </a:r>
            <a:r>
              <a:rPr lang="en-US" altLang="zh-CN" sz="2000" b="1">
                <a:solidFill>
                  <a:srgbClr val="FF0000"/>
                </a:solidFill>
              </a:rPr>
              <a:t>B</a:t>
            </a:r>
            <a:r>
              <a:rPr lang="zh-CN" altLang="en-US" sz="2000" b="1">
                <a:solidFill>
                  <a:srgbClr val="FF0000"/>
                </a:solidFill>
              </a:rPr>
              <a:t>的内连接结果：</a:t>
            </a:r>
            <a:endParaRPr lang="en-US" altLang="zh-CN" sz="2000" b="1">
              <a:solidFill>
                <a:srgbClr val="FF0000"/>
              </a:solidFill>
            </a:endParaRPr>
          </a:p>
          <a:p>
            <a:pPr algn="l" eaLnBrk="1" hangingPunct="1"/>
            <a:r>
              <a:rPr lang="en-US" altLang="zh-CN" sz="2000" b="1">
                <a:solidFill>
                  <a:srgbClr val="FF0000"/>
                </a:solidFill>
              </a:rPr>
              <a:t>              C</a:t>
            </a:r>
            <a:endParaRPr lang="zh-CN" altLang="en-US" sz="2000" b="1">
              <a:solidFill>
                <a:srgbClr val="FF0000"/>
              </a:solidFill>
            </a:endParaRPr>
          </a:p>
        </p:txBody>
      </p:sp>
      <p:sp>
        <p:nvSpPr>
          <p:cNvPr id="6" name="页脚占位符 5"/>
          <p:cNvSpPr>
            <a:spLocks noGrp="1"/>
          </p:cNvSpPr>
          <p:nvPr>
            <p:ph type="ftr" sz="quarter" idx="11"/>
          </p:nvPr>
        </p:nvSpPr>
        <p:spPr/>
        <p:txBody>
          <a:bodyPr/>
          <a:lstStyle/>
          <a:p>
            <a:r>
              <a:rPr lang="zh-CN" altLang="en-US" smtClean="0"/>
              <a:t>信息工程学院 数据库应用</a:t>
            </a:r>
            <a:endParaRPr lang="en-US" dirty="0"/>
          </a:p>
        </p:txBody>
      </p:sp>
      <p:sp>
        <p:nvSpPr>
          <p:cNvPr id="7" name="灯片编号占位符 6"/>
          <p:cNvSpPr>
            <a:spLocks noGrp="1"/>
          </p:cNvSpPr>
          <p:nvPr>
            <p:ph type="sldNum" sz="quarter" idx="12"/>
          </p:nvPr>
        </p:nvSpPr>
        <p:spPr/>
        <p:txBody>
          <a:bodyPr/>
          <a:lstStyle/>
          <a:p>
            <a:fld id="{D57F1E4F-1CFF-5643-939E-217C01CDF565}" type="slidenum">
              <a:rPr lang="en-US" smtClean="0"/>
              <a:pPr/>
              <a:t>38</a:t>
            </a:fld>
            <a:endParaRPr lang="en-US" dirty="0"/>
          </a:p>
        </p:txBody>
      </p:sp>
    </p:spTree>
    <p:extLst>
      <p:ext uri="{BB962C8B-B14F-4D97-AF65-F5344CB8AC3E}">
        <p14:creationId xmlns:p14="http://schemas.microsoft.com/office/powerpoint/2010/main" val="124114293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外连接语法</a:t>
            </a:r>
            <a:endParaRPr lang="zh-CN" altLang="en-US" dirty="0"/>
          </a:p>
        </p:txBody>
      </p:sp>
      <p:sp>
        <p:nvSpPr>
          <p:cNvPr id="3" name="内容占位符 2"/>
          <p:cNvSpPr>
            <a:spLocks noGrp="1"/>
          </p:cNvSpPr>
          <p:nvPr>
            <p:ph idx="1"/>
          </p:nvPr>
        </p:nvSpPr>
        <p:spPr/>
        <p:txBody>
          <a:bodyPr/>
          <a:lstStyle/>
          <a:p>
            <a:r>
              <a:rPr lang="zh-CN" altLang="en-US" dirty="0" smtClean="0"/>
              <a:t>语法：</a:t>
            </a:r>
            <a:endParaRPr lang="en-US" altLang="zh-CN" dirty="0" smtClean="0"/>
          </a:p>
          <a:p>
            <a:pPr marL="324000" lvl="1" indent="0">
              <a:buNone/>
            </a:pPr>
            <a:r>
              <a:rPr lang="en-US" altLang="zh-CN" dirty="0" smtClean="0"/>
              <a:t>SELECT </a:t>
            </a:r>
            <a:r>
              <a:rPr lang="zh-CN" altLang="en-US" dirty="0" smtClean="0"/>
              <a:t>目标列列表     </a:t>
            </a:r>
          </a:p>
          <a:p>
            <a:pPr marL="324000" lvl="1" indent="0">
              <a:buNone/>
            </a:pPr>
            <a:r>
              <a:rPr lang="en-US" altLang="zh-CN" dirty="0" smtClean="0"/>
              <a:t>FROM </a:t>
            </a:r>
            <a:r>
              <a:rPr lang="zh-CN" altLang="en-US" dirty="0" smtClean="0"/>
              <a:t>表名</a:t>
            </a:r>
            <a:r>
              <a:rPr lang="en-US" altLang="zh-CN" dirty="0" smtClean="0"/>
              <a:t>1 </a:t>
            </a:r>
            <a:r>
              <a:rPr lang="zh-CN" altLang="en-US" dirty="0" smtClean="0"/>
              <a:t> </a:t>
            </a:r>
            <a:r>
              <a:rPr lang="en-US" altLang="zh-CN" dirty="0" smtClean="0"/>
              <a:t>LEFT | RIGHT | FULL  [OUTER]  JOIN  </a:t>
            </a:r>
            <a:r>
              <a:rPr lang="zh-CN" altLang="en-US" dirty="0" smtClean="0"/>
              <a:t>表名</a:t>
            </a:r>
            <a:r>
              <a:rPr lang="en-US" altLang="zh-CN" dirty="0" smtClean="0"/>
              <a:t>2     </a:t>
            </a:r>
          </a:p>
          <a:p>
            <a:pPr marL="324000" lvl="1" indent="0">
              <a:buNone/>
            </a:pPr>
            <a:r>
              <a:rPr lang="en-US" altLang="zh-CN" dirty="0" smtClean="0"/>
              <a:t>ON </a:t>
            </a:r>
            <a:r>
              <a:rPr lang="zh-CN" altLang="en-US" dirty="0" smtClean="0"/>
              <a:t>连接条件</a:t>
            </a:r>
            <a:endParaRPr lang="en-US" altLang="zh-CN" dirty="0" smtClean="0"/>
          </a:p>
          <a:p>
            <a:r>
              <a:rPr lang="zh-CN" altLang="en-US" dirty="0" smtClean="0"/>
              <a:t>问题：查询所有学生的选课情况，包括没选课的学生。</a:t>
            </a:r>
            <a:endParaRPr lang="zh-CN" altLang="en-US" dirty="0"/>
          </a:p>
        </p:txBody>
      </p:sp>
      <p:sp>
        <p:nvSpPr>
          <p:cNvPr id="5" name="TextBox 4">
            <a:hlinkClick r:id="rId2" action="ppaction://hlinksldjump"/>
          </p:cNvPr>
          <p:cNvSpPr txBox="1"/>
          <p:nvPr/>
        </p:nvSpPr>
        <p:spPr>
          <a:xfrm>
            <a:off x="8882609" y="5294111"/>
            <a:ext cx="2040943" cy="461665"/>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zh-CN" altLang="en-US" sz="2400" b="1" dirty="0">
                <a:solidFill>
                  <a:schemeClr val="bg1"/>
                </a:solidFill>
                <a:latin typeface="楷体_GB2312" pitchFamily="49" charset="-122"/>
                <a:ea typeface="楷体_GB2312" pitchFamily="49" charset="-122"/>
              </a:rPr>
              <a:t>左外连接图示</a:t>
            </a:r>
          </a:p>
        </p:txBody>
      </p:sp>
      <p:sp>
        <p:nvSpPr>
          <p:cNvPr id="9" name="页脚占位符 8"/>
          <p:cNvSpPr>
            <a:spLocks noGrp="1"/>
          </p:cNvSpPr>
          <p:nvPr>
            <p:ph type="ftr" sz="quarter" idx="11"/>
          </p:nvPr>
        </p:nvSpPr>
        <p:spPr/>
        <p:txBody>
          <a:bodyPr/>
          <a:lstStyle/>
          <a:p>
            <a:r>
              <a:rPr lang="zh-CN" altLang="en-US" smtClean="0"/>
              <a:t>信息工程学院 数据库应用</a:t>
            </a:r>
            <a:endParaRPr lang="en-US" dirty="0"/>
          </a:p>
        </p:txBody>
      </p:sp>
      <p:sp>
        <p:nvSpPr>
          <p:cNvPr id="10" name="灯片编号占位符 9"/>
          <p:cNvSpPr>
            <a:spLocks noGrp="1"/>
          </p:cNvSpPr>
          <p:nvPr>
            <p:ph type="sldNum" sz="quarter" idx="12"/>
          </p:nvPr>
        </p:nvSpPr>
        <p:spPr/>
        <p:txBody>
          <a:bodyPr/>
          <a:lstStyle/>
          <a:p>
            <a:fld id="{D57F1E4F-1CFF-5643-939E-217C01CDF565}" type="slidenum">
              <a:rPr lang="en-US" smtClean="0"/>
              <a:pPr/>
              <a:t>39</a:t>
            </a:fld>
            <a:endParaRPr lang="en-US" dirty="0"/>
          </a:p>
        </p:txBody>
      </p:sp>
    </p:spTree>
    <p:extLst>
      <p:ext uri="{BB962C8B-B14F-4D97-AF65-F5344CB8AC3E}">
        <p14:creationId xmlns:p14="http://schemas.microsoft.com/office/powerpoint/2010/main" val="3377184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left)">
                                      <p:cBhvr>
                                        <p:cTn id="24" dur="5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多表连接查询概述       </a:t>
            </a:r>
            <a:endParaRPr lang="zh-CN" altLang="en-US" dirty="0"/>
          </a:p>
        </p:txBody>
      </p:sp>
      <p:sp>
        <p:nvSpPr>
          <p:cNvPr id="3" name="内容占位符 2"/>
          <p:cNvSpPr>
            <a:spLocks noGrp="1"/>
          </p:cNvSpPr>
          <p:nvPr>
            <p:ph idx="1"/>
          </p:nvPr>
        </p:nvSpPr>
        <p:spPr/>
        <p:txBody>
          <a:bodyPr/>
          <a:lstStyle/>
          <a:p>
            <a:r>
              <a:rPr lang="zh-CN" altLang="en-US" dirty="0" smtClean="0"/>
              <a:t>连接查询的定义：    </a:t>
            </a:r>
          </a:p>
          <a:p>
            <a:pPr lvl="1"/>
            <a:r>
              <a:rPr lang="zh-CN" altLang="en-US" dirty="0" smtClean="0"/>
              <a:t>同时涉及多张表（两张或两张以上）之间的查询。    </a:t>
            </a:r>
          </a:p>
          <a:p>
            <a:r>
              <a:rPr lang="zh-CN" altLang="en-US" dirty="0" smtClean="0"/>
              <a:t>连接查询是关系数据库模型的主要特点。   </a:t>
            </a:r>
          </a:p>
          <a:p>
            <a:r>
              <a:rPr lang="zh-CN" altLang="en-US" dirty="0" smtClean="0"/>
              <a:t>连接查询的主要方式：    </a:t>
            </a:r>
          </a:p>
          <a:p>
            <a:pPr lvl="1"/>
            <a:r>
              <a:rPr lang="zh-CN" altLang="en-US" dirty="0" smtClean="0"/>
              <a:t>交叉连接    </a:t>
            </a:r>
          </a:p>
          <a:p>
            <a:pPr lvl="1"/>
            <a:r>
              <a:rPr lang="zh-CN" altLang="en-US" dirty="0" smtClean="0"/>
              <a:t>内连接    </a:t>
            </a:r>
          </a:p>
          <a:p>
            <a:pPr lvl="1"/>
            <a:r>
              <a:rPr lang="zh-CN" altLang="en-US" dirty="0" smtClean="0"/>
              <a:t>外连接    </a:t>
            </a:r>
            <a:endParaRPr lang="zh-CN" altLang="en-US" dirty="0"/>
          </a:p>
        </p:txBody>
      </p:sp>
      <p:sp>
        <p:nvSpPr>
          <p:cNvPr id="11" name="页脚占位符 10"/>
          <p:cNvSpPr>
            <a:spLocks noGrp="1"/>
          </p:cNvSpPr>
          <p:nvPr>
            <p:ph type="ftr" sz="quarter" idx="11"/>
          </p:nvPr>
        </p:nvSpPr>
        <p:spPr/>
        <p:txBody>
          <a:bodyPr/>
          <a:lstStyle/>
          <a:p>
            <a:r>
              <a:rPr lang="zh-CN" altLang="en-US" smtClean="0"/>
              <a:t>信息工程学院 数据库应用</a:t>
            </a:r>
            <a:endParaRPr lang="en-US" dirty="0"/>
          </a:p>
        </p:txBody>
      </p:sp>
      <p:sp>
        <p:nvSpPr>
          <p:cNvPr id="12" name="灯片编号占位符 11"/>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31568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20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left)">
                                      <p:cBhvr>
                                        <p:cTn id="16" dur="10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left)">
                                      <p:cBhvr>
                                        <p:cTn id="21" dur="10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wipe(left)">
                                      <p:cBhvr>
                                        <p:cTn id="26" dur="1000"/>
                                        <p:tgtEl>
                                          <p:spTgt spid="3">
                                            <p:txEl>
                                              <p:pRg st="4" end="4"/>
                                            </p:txEl>
                                          </p:spTgt>
                                        </p:tgtEl>
                                      </p:cBhvr>
                                    </p:animEffect>
                                  </p:childTnLst>
                                </p:cTn>
                              </p:par>
                            </p:childTnLst>
                          </p:cTn>
                        </p:par>
                        <p:par>
                          <p:cTn id="27" fill="hold">
                            <p:stCondLst>
                              <p:cond delay="1000"/>
                            </p:stCondLst>
                            <p:childTnLst>
                              <p:par>
                                <p:cTn id="28" presetID="22" presetClass="entr" presetSubtype="8" fill="hold" nodeType="after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wipe(left)">
                                      <p:cBhvr>
                                        <p:cTn id="30" dur="1000"/>
                                        <p:tgtEl>
                                          <p:spTgt spid="3">
                                            <p:txEl>
                                              <p:pRg st="5" end="5"/>
                                            </p:txEl>
                                          </p:spTgt>
                                        </p:tgtEl>
                                      </p:cBhvr>
                                    </p:animEffect>
                                  </p:childTnLst>
                                </p:cTn>
                              </p:par>
                            </p:childTnLst>
                          </p:cTn>
                        </p:par>
                        <p:par>
                          <p:cTn id="31" fill="hold">
                            <p:stCondLst>
                              <p:cond delay="2000"/>
                            </p:stCondLst>
                            <p:childTnLst>
                              <p:par>
                                <p:cTn id="32" presetID="22" presetClass="entr" presetSubtype="8" fill="hold" nodeType="after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wipe(left)">
                                      <p:cBhvr>
                                        <p:cTn id="34"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251863" y="833917"/>
            <a:ext cx="553998" cy="1467709"/>
          </a:xfrm>
          <a:prstGeom prst="rect">
            <a:avLst/>
          </a:prstGeom>
          <a:noFill/>
          <a:ln>
            <a:noFill/>
          </a:ln>
        </p:spPr>
        <p:style>
          <a:lnRef idx="2">
            <a:schemeClr val="accent3"/>
          </a:lnRef>
          <a:fillRef idx="1">
            <a:schemeClr val="lt1"/>
          </a:fillRef>
          <a:effectRef idx="0">
            <a:schemeClr val="accent3"/>
          </a:effectRef>
          <a:fontRef idx="minor">
            <a:schemeClr val="dk1"/>
          </a:fontRef>
        </p:style>
        <p:txBody>
          <a:bodyPr vert="eaVert" wrap="none">
            <a:spAutoFit/>
          </a:bodyPr>
          <a:lstStyle/>
          <a:p>
            <a:pPr>
              <a:defRPr/>
            </a:pPr>
            <a:r>
              <a:rPr lang="zh-CN" altLang="en-US" sz="2400" b="1" dirty="0">
                <a:solidFill>
                  <a:srgbClr val="C00000"/>
                </a:solidFill>
                <a:latin typeface="黑体" pitchFamily="2" charset="-122"/>
                <a:ea typeface="黑体" pitchFamily="2" charset="-122"/>
              </a:rPr>
              <a:t> 成绩表  </a:t>
            </a:r>
          </a:p>
        </p:txBody>
      </p:sp>
      <p:graphicFrame>
        <p:nvGraphicFramePr>
          <p:cNvPr id="8" name="表格 7"/>
          <p:cNvGraphicFramePr>
            <a:graphicFrameLocks noGrp="1"/>
          </p:cNvGraphicFramePr>
          <p:nvPr>
            <p:extLst>
              <p:ext uri="{D42A27DB-BD31-4B8C-83A1-F6EECF244321}">
                <p14:modId xmlns:p14="http://schemas.microsoft.com/office/powerpoint/2010/main" val="1323333268"/>
              </p:ext>
            </p:extLst>
          </p:nvPr>
        </p:nvGraphicFramePr>
        <p:xfrm>
          <a:off x="2562451" y="811149"/>
          <a:ext cx="3643338" cy="487680"/>
        </p:xfrm>
        <a:graphic>
          <a:graphicData uri="http://schemas.openxmlformats.org/drawingml/2006/table">
            <a:tbl>
              <a:tblPr firstRow="1" bandRow="1">
                <a:effectLst>
                  <a:outerShdw blurRad="50800" dist="38100" dir="18900000" algn="bl" rotWithShape="0">
                    <a:prstClr val="black">
                      <a:alpha val="40000"/>
                    </a:prstClr>
                  </a:outerShdw>
                </a:effectLst>
                <a:tableStyleId>{00A15C55-8517-42AA-B614-E9B94910E393}</a:tableStyleId>
              </a:tblPr>
              <a:tblGrid>
                <a:gridCol w="1214446"/>
                <a:gridCol w="1214446"/>
                <a:gridCol w="1214446"/>
              </a:tblGrid>
              <a:tr h="379514">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600" u="none" strike="noStrike" cap="none" normalizeH="0" baseline="0" dirty="0" smtClean="0">
                          <a:ln>
                            <a:noFill/>
                          </a:ln>
                          <a:effectLst/>
                          <a:latin typeface="黑体" pitchFamily="2" charset="-122"/>
                          <a:ea typeface="黑体" pitchFamily="2" charset="-122"/>
                        </a:rPr>
                        <a:t>学号 </a:t>
                      </a:r>
                      <a:endParaRPr kumimoji="0" lang="zh-CN" altLang="en-US" sz="2600" b="1" i="0" u="none" strike="noStrike" cap="none" normalizeH="0" baseline="0" dirty="0" smtClean="0">
                        <a:ln>
                          <a:noFill/>
                        </a:ln>
                        <a:solidFill>
                          <a:schemeClr val="tx1"/>
                        </a:solidFill>
                        <a:effectLst/>
                        <a:latin typeface="黑体" pitchFamily="2" charset="-122"/>
                        <a:ea typeface="黑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0099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600" u="none" strike="noStrike" cap="none" normalizeH="0" baseline="0" dirty="0" smtClean="0">
                          <a:ln>
                            <a:noFill/>
                          </a:ln>
                          <a:effectLst/>
                          <a:latin typeface="黑体" pitchFamily="2" charset="-122"/>
                          <a:ea typeface="黑体" pitchFamily="2" charset="-122"/>
                        </a:rPr>
                        <a:t>姓名 </a:t>
                      </a:r>
                      <a:endParaRPr kumimoji="0" lang="zh-CN" altLang="en-US" sz="2600" b="1" i="0" u="none" strike="noStrike" cap="none" normalizeH="0" baseline="0" dirty="0" smtClean="0">
                        <a:ln>
                          <a:noFill/>
                        </a:ln>
                        <a:solidFill>
                          <a:schemeClr val="tx1"/>
                        </a:solidFill>
                        <a:effectLst/>
                        <a:latin typeface="黑体" pitchFamily="2" charset="-122"/>
                        <a:ea typeface="黑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0099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600" u="none" strike="noStrike" cap="none" normalizeH="0" baseline="0" dirty="0" smtClean="0">
                          <a:ln>
                            <a:noFill/>
                          </a:ln>
                          <a:effectLst/>
                          <a:latin typeface="黑体" pitchFamily="2" charset="-122"/>
                          <a:ea typeface="黑体" pitchFamily="2" charset="-122"/>
                        </a:rPr>
                        <a:t>系别   </a:t>
                      </a:r>
                      <a:endParaRPr kumimoji="0" lang="zh-CN" altLang="en-US" sz="2600" b="1" i="0" u="none" strike="noStrike" cap="none" normalizeH="0" baseline="0" dirty="0" smtClean="0">
                        <a:ln>
                          <a:noFill/>
                        </a:ln>
                        <a:solidFill>
                          <a:schemeClr val="tx1"/>
                        </a:solidFill>
                        <a:effectLst/>
                        <a:latin typeface="黑体" pitchFamily="2" charset="-122"/>
                        <a:ea typeface="黑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0099FF"/>
                    </a:solidFill>
                  </a:tcPr>
                </a:tc>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2093220368"/>
              </p:ext>
            </p:extLst>
          </p:nvPr>
        </p:nvGraphicFramePr>
        <p:xfrm>
          <a:off x="2562475" y="1298829"/>
          <a:ext cx="3643311" cy="487620"/>
        </p:xfrm>
        <a:graphic>
          <a:graphicData uri="http://schemas.openxmlformats.org/drawingml/2006/table">
            <a:tbl>
              <a:tblPr firstRow="1" bandRow="1">
                <a:tableStyleId>{616DA210-FB5B-4158-B5E0-FEB733F419BA}</a:tableStyleId>
              </a:tblPr>
              <a:tblGrid>
                <a:gridCol w="1214437"/>
                <a:gridCol w="1214437"/>
                <a:gridCol w="1214437"/>
              </a:tblGrid>
              <a:tr h="487362">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1001</a:t>
                      </a:r>
                      <a:r>
                        <a:rPr kumimoji="0" lang="en-US" altLang="zh-CN" sz="2600" b="1" i="0" u="none" strike="noStrike" cap="none" normalizeH="0" baseline="0" dirty="0" smtClean="0">
                          <a:ln>
                            <a:noFill/>
                          </a:ln>
                          <a:solidFill>
                            <a:schemeClr val="tx1"/>
                          </a:solidFill>
                          <a:effectLst/>
                          <a:latin typeface="楷体_GB2312" pitchFamily="49" charset="-122"/>
                          <a:ea typeface="楷体_GB2312" pitchFamily="49" charset="-122"/>
                        </a:rPr>
                        <a:t> </a:t>
                      </a:r>
                    </a:p>
                  </a:txBody>
                  <a:tcPr marL="91439" marR="91439" marT="45690" marB="45690"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600" b="1" i="0" u="none" strike="noStrike" cap="none" normalizeH="0" baseline="0" dirty="0" smtClean="0">
                          <a:ln>
                            <a:noFill/>
                          </a:ln>
                          <a:solidFill>
                            <a:schemeClr val="tx1"/>
                          </a:solidFill>
                          <a:effectLst/>
                          <a:latin typeface="楷体_GB2312" pitchFamily="49" charset="-122"/>
                          <a:ea typeface="楷体_GB2312" pitchFamily="49" charset="-122"/>
                        </a:rPr>
                        <a:t>李勇 </a:t>
                      </a:r>
                    </a:p>
                  </a:txBody>
                  <a:tcPr marL="91439" marR="91439" marT="45690" marB="45690"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600" b="1" i="0" u="none" strike="noStrike" cap="none" normalizeH="0" baseline="0" dirty="0" smtClean="0">
                          <a:ln>
                            <a:noFill/>
                          </a:ln>
                          <a:solidFill>
                            <a:schemeClr val="tx1"/>
                          </a:solidFill>
                          <a:effectLst/>
                          <a:latin typeface="楷体_GB2312" pitchFamily="49" charset="-122"/>
                          <a:ea typeface="楷体_GB2312" pitchFamily="49" charset="-122"/>
                        </a:rPr>
                        <a:t>信息系    </a:t>
                      </a:r>
                    </a:p>
                  </a:txBody>
                  <a:tcPr marL="91439" marR="91439" marT="45690" marB="45690"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2256630327"/>
              </p:ext>
            </p:extLst>
          </p:nvPr>
        </p:nvGraphicFramePr>
        <p:xfrm>
          <a:off x="2562475" y="1747313"/>
          <a:ext cx="3643311" cy="487620"/>
        </p:xfrm>
        <a:graphic>
          <a:graphicData uri="http://schemas.openxmlformats.org/drawingml/2006/table">
            <a:tbl>
              <a:tblPr firstRow="1" bandRow="1">
                <a:tableStyleId>{616DA210-FB5B-4158-B5E0-FEB733F419BA}</a:tableStyleId>
              </a:tblPr>
              <a:tblGrid>
                <a:gridCol w="1214437"/>
                <a:gridCol w="1214437"/>
                <a:gridCol w="1214437"/>
              </a:tblGrid>
              <a:tr h="487363">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3111 </a:t>
                      </a:r>
                    </a:p>
                  </a:txBody>
                  <a:tcPr marL="91439" marR="91439" marT="45690" marB="45690"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600" b="1" i="0" u="none" strike="noStrike" cap="none" normalizeH="0" baseline="0" dirty="0" smtClean="0">
                          <a:ln>
                            <a:noFill/>
                          </a:ln>
                          <a:solidFill>
                            <a:schemeClr val="tx1"/>
                          </a:solidFill>
                          <a:effectLst/>
                          <a:latin typeface="楷体_GB2312" pitchFamily="49" charset="-122"/>
                          <a:ea typeface="楷体_GB2312" pitchFamily="49" charset="-122"/>
                        </a:rPr>
                        <a:t>刘晨 </a:t>
                      </a:r>
                    </a:p>
                  </a:txBody>
                  <a:tcPr marL="91439" marR="91439" marT="45690" marB="45690"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600" b="1" i="0" u="none" strike="noStrike" cap="none" normalizeH="0" baseline="0" dirty="0" smtClean="0">
                          <a:ln>
                            <a:noFill/>
                          </a:ln>
                          <a:solidFill>
                            <a:schemeClr val="tx1"/>
                          </a:solidFill>
                          <a:effectLst/>
                          <a:latin typeface="楷体_GB2312" pitchFamily="49" charset="-122"/>
                          <a:ea typeface="楷体_GB2312" pitchFamily="49" charset="-122"/>
                        </a:rPr>
                        <a:t>信息系     </a:t>
                      </a:r>
                    </a:p>
                  </a:txBody>
                  <a:tcPr marL="91439" marR="91439" marT="45690" marB="45690"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180447442"/>
              </p:ext>
            </p:extLst>
          </p:nvPr>
        </p:nvGraphicFramePr>
        <p:xfrm>
          <a:off x="2562475" y="2227619"/>
          <a:ext cx="3643311" cy="487620"/>
        </p:xfrm>
        <a:graphic>
          <a:graphicData uri="http://schemas.openxmlformats.org/drawingml/2006/table">
            <a:tbl>
              <a:tblPr firstRow="1" bandRow="1">
                <a:tableStyleId>{616DA210-FB5B-4158-B5E0-FEB733F419BA}</a:tableStyleId>
              </a:tblPr>
              <a:tblGrid>
                <a:gridCol w="1214437"/>
                <a:gridCol w="1214437"/>
                <a:gridCol w="1214437"/>
              </a:tblGrid>
              <a:tr h="487362">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3220 </a:t>
                      </a:r>
                    </a:p>
                  </a:txBody>
                  <a:tcPr marL="91439" marR="91439" marT="45690" marB="45690"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600" b="1" i="0" u="none" strike="noStrike" cap="none" normalizeH="0" baseline="0" dirty="0" smtClean="0">
                          <a:ln>
                            <a:noFill/>
                          </a:ln>
                          <a:solidFill>
                            <a:schemeClr val="tx1"/>
                          </a:solidFill>
                          <a:effectLst/>
                          <a:latin typeface="楷体_GB2312" pitchFamily="49" charset="-122"/>
                          <a:ea typeface="楷体_GB2312" pitchFamily="49" charset="-122"/>
                        </a:rPr>
                        <a:t>王敏 </a:t>
                      </a:r>
                    </a:p>
                  </a:txBody>
                  <a:tcPr marL="91439" marR="91439" marT="45690" marB="45690"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600" b="1" i="0" u="none" strike="noStrike" cap="none" normalizeH="0" baseline="0" dirty="0" smtClean="0">
                          <a:ln>
                            <a:noFill/>
                          </a:ln>
                          <a:solidFill>
                            <a:schemeClr val="tx1"/>
                          </a:solidFill>
                          <a:effectLst/>
                          <a:latin typeface="楷体_GB2312" pitchFamily="49" charset="-122"/>
                          <a:ea typeface="楷体_GB2312" pitchFamily="49" charset="-122"/>
                        </a:rPr>
                        <a:t>会计系      </a:t>
                      </a:r>
                    </a:p>
                  </a:txBody>
                  <a:tcPr marL="91439" marR="91439" marT="45690" marB="45690"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3927301908"/>
              </p:ext>
            </p:extLst>
          </p:nvPr>
        </p:nvGraphicFramePr>
        <p:xfrm>
          <a:off x="6848732" y="794773"/>
          <a:ext cx="3376020" cy="457200"/>
        </p:xfrm>
        <a:graphic>
          <a:graphicData uri="http://schemas.openxmlformats.org/drawingml/2006/table">
            <a:tbl>
              <a:tblPr firstRow="1" bandRow="1">
                <a:effectLst>
                  <a:outerShdw blurRad="50800" dist="38100" dir="18900000" algn="bl" rotWithShape="0">
                    <a:prstClr val="black">
                      <a:alpha val="40000"/>
                    </a:prstClr>
                  </a:outerShdw>
                </a:effectLst>
                <a:tableStyleId>{21E4AEA4-8DFA-4A89-87EB-49C32662AFE0}</a:tableStyleId>
              </a:tblPr>
              <a:tblGrid>
                <a:gridCol w="1125340"/>
                <a:gridCol w="1125340"/>
                <a:gridCol w="1125340"/>
              </a:tblGrid>
              <a:tr h="252134">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400" u="none" strike="noStrike" cap="none" normalizeH="0" baseline="0" dirty="0" smtClean="0">
                          <a:ln>
                            <a:noFill/>
                          </a:ln>
                          <a:effectLst/>
                          <a:latin typeface="黑体" pitchFamily="2" charset="-122"/>
                          <a:ea typeface="黑体" pitchFamily="2" charset="-122"/>
                        </a:rPr>
                        <a:t>学号 </a:t>
                      </a:r>
                      <a:endParaRPr kumimoji="0" lang="zh-CN" altLang="en-US" sz="2400" b="1" i="0" u="none" strike="noStrike" cap="none" normalizeH="0" baseline="0" dirty="0" smtClean="0">
                        <a:ln>
                          <a:noFill/>
                        </a:ln>
                        <a:solidFill>
                          <a:schemeClr val="tx1"/>
                        </a:solidFill>
                        <a:effectLst/>
                        <a:latin typeface="黑体" pitchFamily="2" charset="-122"/>
                        <a:ea typeface="黑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2">
                        <a:lumMod val="75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400" u="none" strike="noStrike" cap="none" normalizeH="0" baseline="0" dirty="0" smtClean="0">
                          <a:ln>
                            <a:noFill/>
                          </a:ln>
                          <a:effectLst/>
                          <a:latin typeface="黑体" pitchFamily="2" charset="-122"/>
                          <a:ea typeface="黑体" pitchFamily="2" charset="-122"/>
                        </a:rPr>
                        <a:t>课程号 </a:t>
                      </a:r>
                      <a:endParaRPr kumimoji="0" lang="zh-CN" altLang="en-US" sz="2400" b="1" i="0" u="none" strike="noStrike" cap="none" normalizeH="0" baseline="0" dirty="0" smtClean="0">
                        <a:ln>
                          <a:noFill/>
                        </a:ln>
                        <a:solidFill>
                          <a:schemeClr val="tx1"/>
                        </a:solidFill>
                        <a:effectLst/>
                        <a:latin typeface="黑体" pitchFamily="2" charset="-122"/>
                        <a:ea typeface="黑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2">
                        <a:lumMod val="75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bg1"/>
                          </a:solidFill>
                          <a:effectLst/>
                          <a:latin typeface="黑体" pitchFamily="2" charset="-122"/>
                          <a:ea typeface="黑体" pitchFamily="2" charset="-122"/>
                        </a:rPr>
                        <a:t>成绩   </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2">
                        <a:lumMod val="75000"/>
                      </a:schemeClr>
                    </a:solidFill>
                  </a:tcPr>
                </a:tc>
              </a:tr>
            </a:tbl>
          </a:graphicData>
        </a:graphic>
      </p:graphicFrame>
      <p:graphicFrame>
        <p:nvGraphicFramePr>
          <p:cNvPr id="13" name="表格 12"/>
          <p:cNvGraphicFramePr>
            <a:graphicFrameLocks noGrp="1"/>
          </p:cNvGraphicFramePr>
          <p:nvPr>
            <p:extLst>
              <p:ext uri="{D42A27DB-BD31-4B8C-83A1-F6EECF244321}">
                <p14:modId xmlns:p14="http://schemas.microsoft.com/office/powerpoint/2010/main" val="4190758852"/>
              </p:ext>
            </p:extLst>
          </p:nvPr>
        </p:nvGraphicFramePr>
        <p:xfrm>
          <a:off x="6848725" y="1238158"/>
          <a:ext cx="3376611" cy="487620"/>
        </p:xfrm>
        <a:graphic>
          <a:graphicData uri="http://schemas.openxmlformats.org/drawingml/2006/table">
            <a:tbl>
              <a:tblPr firstRow="1" bandRow="1">
                <a:tableStyleId>{616DA210-FB5B-4158-B5E0-FEB733F419BA}</a:tableStyleId>
              </a:tblPr>
              <a:tblGrid>
                <a:gridCol w="1125537"/>
                <a:gridCol w="1125537"/>
                <a:gridCol w="1125537"/>
              </a:tblGrid>
              <a:tr h="487363">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1001 </a:t>
                      </a:r>
                    </a:p>
                  </a:txBody>
                  <a:tcPr marL="91456" marR="91456" marT="45690" marB="45690"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R001</a:t>
                      </a:r>
                      <a:r>
                        <a:rPr kumimoji="0" lang="zh-CN" altLang="en-US"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 </a:t>
                      </a:r>
                    </a:p>
                  </a:txBody>
                  <a:tcPr marL="91456" marR="91456" marT="45690" marB="45690"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95   </a:t>
                      </a:r>
                      <a:r>
                        <a:rPr kumimoji="0" lang="zh-CN" altLang="en-US"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 </a:t>
                      </a:r>
                    </a:p>
                  </a:txBody>
                  <a:tcPr marL="91456" marR="91456" marT="45690" marB="45690"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14" name="表格 13"/>
          <p:cNvGraphicFramePr>
            <a:graphicFrameLocks noGrp="1"/>
          </p:cNvGraphicFramePr>
          <p:nvPr>
            <p:extLst>
              <p:ext uri="{D42A27DB-BD31-4B8C-83A1-F6EECF244321}">
                <p14:modId xmlns:p14="http://schemas.microsoft.com/office/powerpoint/2010/main" val="3069537299"/>
              </p:ext>
            </p:extLst>
          </p:nvPr>
        </p:nvGraphicFramePr>
        <p:xfrm>
          <a:off x="6848725" y="1706471"/>
          <a:ext cx="3376611" cy="487620"/>
        </p:xfrm>
        <a:graphic>
          <a:graphicData uri="http://schemas.openxmlformats.org/drawingml/2006/table">
            <a:tbl>
              <a:tblPr firstRow="1" bandRow="1">
                <a:tableStyleId>{616DA210-FB5B-4158-B5E0-FEB733F419BA}</a:tableStyleId>
              </a:tblPr>
              <a:tblGrid>
                <a:gridCol w="1125537"/>
                <a:gridCol w="1125537"/>
                <a:gridCol w="1125537"/>
              </a:tblGrid>
              <a:tr h="487362">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1001 </a:t>
                      </a:r>
                    </a:p>
                  </a:txBody>
                  <a:tcPr marL="91456" marR="91456" marT="45690" marB="45690"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S066</a:t>
                      </a:r>
                      <a:r>
                        <a:rPr kumimoji="0" lang="zh-CN" altLang="en-US"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 </a:t>
                      </a:r>
                    </a:p>
                  </a:txBody>
                  <a:tcPr marL="91456" marR="91456" marT="45690" marB="45690"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80    </a:t>
                      </a:r>
                      <a:r>
                        <a:rPr kumimoji="0" lang="zh-CN" altLang="en-US"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   </a:t>
                      </a:r>
                    </a:p>
                  </a:txBody>
                  <a:tcPr marL="91456" marR="91456" marT="45690" marB="45690"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15" name="表格 14"/>
          <p:cNvGraphicFramePr>
            <a:graphicFrameLocks noGrp="1"/>
          </p:cNvGraphicFramePr>
          <p:nvPr>
            <p:extLst>
              <p:ext uri="{D42A27DB-BD31-4B8C-83A1-F6EECF244321}">
                <p14:modId xmlns:p14="http://schemas.microsoft.com/office/powerpoint/2010/main" val="1521797841"/>
              </p:ext>
            </p:extLst>
          </p:nvPr>
        </p:nvGraphicFramePr>
        <p:xfrm>
          <a:off x="6848725" y="2193833"/>
          <a:ext cx="3376611" cy="487620"/>
        </p:xfrm>
        <a:graphic>
          <a:graphicData uri="http://schemas.openxmlformats.org/drawingml/2006/table">
            <a:tbl>
              <a:tblPr firstRow="1" bandRow="1">
                <a:tableStyleId>{616DA210-FB5B-4158-B5E0-FEB733F419BA}</a:tableStyleId>
              </a:tblPr>
              <a:tblGrid>
                <a:gridCol w="1125537"/>
                <a:gridCol w="1125537"/>
                <a:gridCol w="1125537"/>
              </a:tblGrid>
              <a:tr h="487363">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3111 </a:t>
                      </a:r>
                    </a:p>
                  </a:txBody>
                  <a:tcPr marL="91456" marR="91456" marT="45690" marB="45690"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R001</a:t>
                      </a:r>
                      <a:endParaRPr kumimoji="0" lang="zh-CN" altLang="en-US"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endParaRPr>
                    </a:p>
                  </a:txBody>
                  <a:tcPr marL="91456" marR="91456" marT="45690" marB="45690"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55    </a:t>
                      </a:r>
                      <a:endParaRPr kumimoji="0" lang="zh-CN" altLang="en-US"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endParaRPr>
                    </a:p>
                  </a:txBody>
                  <a:tcPr marL="91456" marR="91456" marT="45690" marB="45690"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17" name="表格 16"/>
          <p:cNvGraphicFramePr>
            <a:graphicFrameLocks noGrp="1"/>
          </p:cNvGraphicFramePr>
          <p:nvPr>
            <p:extLst>
              <p:ext uri="{D42A27DB-BD31-4B8C-83A1-F6EECF244321}">
                <p14:modId xmlns:p14="http://schemas.microsoft.com/office/powerpoint/2010/main" val="3111096738"/>
              </p:ext>
            </p:extLst>
          </p:nvPr>
        </p:nvGraphicFramePr>
        <p:xfrm>
          <a:off x="3066743" y="3338994"/>
          <a:ext cx="3680319" cy="430017"/>
        </p:xfrm>
        <a:graphic>
          <a:graphicData uri="http://schemas.openxmlformats.org/drawingml/2006/table">
            <a:tbl>
              <a:tblPr firstRow="1" bandRow="1">
                <a:effectLst>
                  <a:outerShdw blurRad="50800" dist="38100" dir="16200000" rotWithShape="0">
                    <a:prstClr val="black">
                      <a:alpha val="40000"/>
                    </a:prstClr>
                  </a:outerShdw>
                </a:effectLst>
                <a:tableStyleId>{00A15C55-8517-42AA-B614-E9B94910E393}</a:tableStyleId>
              </a:tblPr>
              <a:tblGrid>
                <a:gridCol w="1226773"/>
                <a:gridCol w="1206937"/>
                <a:gridCol w="1246609"/>
              </a:tblGrid>
              <a:tr h="430017">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u="none" strike="noStrike" cap="none" normalizeH="0" baseline="0" dirty="0" smtClean="0">
                          <a:ln>
                            <a:noFill/>
                          </a:ln>
                          <a:effectLst/>
                          <a:latin typeface="黑体" pitchFamily="2" charset="-122"/>
                          <a:ea typeface="黑体" pitchFamily="2" charset="-122"/>
                        </a:rPr>
                        <a:t>学号 </a:t>
                      </a:r>
                      <a:endParaRPr kumimoji="0" lang="zh-CN" altLang="en-US" sz="2200" b="1" i="0" u="none" strike="noStrike" cap="none" normalizeH="0" baseline="0" dirty="0" smtClean="0">
                        <a:ln>
                          <a:noFill/>
                        </a:ln>
                        <a:solidFill>
                          <a:schemeClr val="tx1"/>
                        </a:solidFill>
                        <a:effectLst/>
                        <a:latin typeface="黑体" pitchFamily="2" charset="-122"/>
                        <a:ea typeface="黑体" pitchFamily="2" charset="-122"/>
                      </a:endParaRPr>
                    </a:p>
                  </a:txBody>
                  <a:tcPr anchor="ctr" horzOverflow="overflow">
                    <a:lnL w="28575" cap="flat" cmpd="sng" algn="ctr">
                      <a:solidFill>
                        <a:schemeClr val="bg1">
                          <a:lumMod val="85000"/>
                        </a:schemeClr>
                      </a:solidFill>
                      <a:prstDash val="sysDash"/>
                      <a:round/>
                      <a:headEnd type="none" w="med" len="med"/>
                      <a:tailEnd type="none" w="med" len="med"/>
                    </a:lnL>
                    <a:lnR w="28575" cap="flat" cmpd="sng" algn="ctr">
                      <a:solidFill>
                        <a:schemeClr val="bg1">
                          <a:lumMod val="85000"/>
                        </a:schemeClr>
                      </a:solidFill>
                      <a:prstDash val="sysDash"/>
                      <a:round/>
                      <a:headEnd type="none" w="med" len="med"/>
                      <a:tailEnd type="none" w="med" len="med"/>
                    </a:lnR>
                    <a:lnT w="28575" cap="flat" cmpd="sng" algn="ctr">
                      <a:solidFill>
                        <a:schemeClr val="bg1">
                          <a:lumMod val="85000"/>
                        </a:schemeClr>
                      </a:solidFill>
                      <a:prstDash val="sysDash"/>
                      <a:round/>
                      <a:headEnd type="none" w="med" len="med"/>
                      <a:tailEnd type="none" w="med" len="med"/>
                    </a:lnT>
                    <a:lnB w="28575" cap="flat" cmpd="sng" algn="ctr">
                      <a:solidFill>
                        <a:schemeClr val="bg1">
                          <a:lumMod val="85000"/>
                        </a:schemeClr>
                      </a:solidFill>
                      <a:prstDash val="sysDash"/>
                      <a:round/>
                      <a:headEnd type="none" w="med" len="med"/>
                      <a:tailEnd type="none" w="med" len="med"/>
                    </a:lnB>
                    <a:solidFill>
                      <a:srgbClr val="0099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u="none" strike="noStrike" cap="none" normalizeH="0" baseline="0" dirty="0" smtClean="0">
                          <a:ln>
                            <a:noFill/>
                          </a:ln>
                          <a:effectLst/>
                          <a:latin typeface="黑体" pitchFamily="2" charset="-122"/>
                          <a:ea typeface="黑体" pitchFamily="2" charset="-122"/>
                        </a:rPr>
                        <a:t>姓名 </a:t>
                      </a:r>
                      <a:endParaRPr kumimoji="0" lang="zh-CN" altLang="en-US" sz="2200" b="1" i="0" u="none" strike="noStrike" cap="none" normalizeH="0" baseline="0" dirty="0" smtClean="0">
                        <a:ln>
                          <a:noFill/>
                        </a:ln>
                        <a:solidFill>
                          <a:schemeClr val="tx1"/>
                        </a:solidFill>
                        <a:effectLst/>
                        <a:latin typeface="黑体" pitchFamily="2" charset="-122"/>
                        <a:ea typeface="黑体" pitchFamily="2" charset="-122"/>
                      </a:endParaRPr>
                    </a:p>
                  </a:txBody>
                  <a:tcPr anchor="ctr" horzOverflow="overflow">
                    <a:lnL w="28575" cap="flat" cmpd="sng" algn="ctr">
                      <a:solidFill>
                        <a:schemeClr val="bg1">
                          <a:lumMod val="85000"/>
                        </a:schemeClr>
                      </a:solidFill>
                      <a:prstDash val="sysDash"/>
                      <a:round/>
                      <a:headEnd type="none" w="med" len="med"/>
                      <a:tailEnd type="none" w="med" len="med"/>
                    </a:lnL>
                    <a:lnR w="28575" cap="flat" cmpd="sng" algn="ctr">
                      <a:solidFill>
                        <a:schemeClr val="bg1">
                          <a:lumMod val="85000"/>
                        </a:schemeClr>
                      </a:solidFill>
                      <a:prstDash val="sysDash"/>
                      <a:round/>
                      <a:headEnd type="none" w="med" len="med"/>
                      <a:tailEnd type="none" w="med" len="med"/>
                    </a:lnR>
                    <a:lnT w="28575" cap="flat" cmpd="sng" algn="ctr">
                      <a:solidFill>
                        <a:schemeClr val="bg1">
                          <a:lumMod val="85000"/>
                        </a:schemeClr>
                      </a:solidFill>
                      <a:prstDash val="sysDash"/>
                      <a:round/>
                      <a:headEnd type="none" w="med" len="med"/>
                      <a:tailEnd type="none" w="med" len="med"/>
                    </a:lnT>
                    <a:lnB w="28575" cap="flat" cmpd="sng" algn="ctr">
                      <a:solidFill>
                        <a:schemeClr val="bg1">
                          <a:lumMod val="85000"/>
                        </a:schemeClr>
                      </a:solidFill>
                      <a:prstDash val="sysDash"/>
                      <a:round/>
                      <a:headEnd type="none" w="med" len="med"/>
                      <a:tailEnd type="none" w="med" len="med"/>
                    </a:lnB>
                    <a:solidFill>
                      <a:srgbClr val="0099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u="none" strike="noStrike" cap="none" normalizeH="0" baseline="0" dirty="0" smtClean="0">
                          <a:ln>
                            <a:noFill/>
                          </a:ln>
                          <a:effectLst/>
                          <a:latin typeface="黑体" pitchFamily="2" charset="-122"/>
                          <a:ea typeface="黑体" pitchFamily="2" charset="-122"/>
                        </a:rPr>
                        <a:t>系别   </a:t>
                      </a:r>
                      <a:endParaRPr kumimoji="0" lang="zh-CN" altLang="en-US" sz="2200" b="1" i="0" u="none" strike="noStrike" cap="none" normalizeH="0" baseline="0" dirty="0" smtClean="0">
                        <a:ln>
                          <a:noFill/>
                        </a:ln>
                        <a:solidFill>
                          <a:schemeClr val="tx1"/>
                        </a:solidFill>
                        <a:effectLst/>
                        <a:latin typeface="黑体" pitchFamily="2" charset="-122"/>
                        <a:ea typeface="黑体" pitchFamily="2" charset="-122"/>
                      </a:endParaRPr>
                    </a:p>
                  </a:txBody>
                  <a:tcPr anchor="ctr" horzOverflow="overflow">
                    <a:lnL w="28575" cap="flat" cmpd="sng" algn="ctr">
                      <a:solidFill>
                        <a:schemeClr val="bg1">
                          <a:lumMod val="85000"/>
                        </a:schemeClr>
                      </a:solidFill>
                      <a:prstDash val="sysDash"/>
                      <a:round/>
                      <a:headEnd type="none" w="med" len="med"/>
                      <a:tailEnd type="none" w="med" len="med"/>
                    </a:lnL>
                    <a:lnR w="28575" cap="flat" cmpd="sng" algn="ctr">
                      <a:solidFill>
                        <a:schemeClr val="bg1">
                          <a:lumMod val="85000"/>
                        </a:schemeClr>
                      </a:solidFill>
                      <a:prstDash val="sysDash"/>
                      <a:round/>
                      <a:headEnd type="none" w="med" len="med"/>
                      <a:tailEnd type="none" w="med" len="med"/>
                    </a:lnR>
                    <a:lnT w="28575" cap="flat" cmpd="sng" algn="ctr">
                      <a:solidFill>
                        <a:schemeClr val="bg1">
                          <a:lumMod val="85000"/>
                        </a:schemeClr>
                      </a:solidFill>
                      <a:prstDash val="sysDash"/>
                      <a:round/>
                      <a:headEnd type="none" w="med" len="med"/>
                      <a:tailEnd type="none" w="med" len="med"/>
                    </a:lnT>
                    <a:lnB w="28575" cap="flat" cmpd="sng" algn="ctr">
                      <a:solidFill>
                        <a:schemeClr val="bg1">
                          <a:lumMod val="85000"/>
                        </a:schemeClr>
                      </a:solidFill>
                      <a:prstDash val="sysDash"/>
                      <a:round/>
                      <a:headEnd type="none" w="med" len="med"/>
                      <a:tailEnd type="none" w="med" len="med"/>
                    </a:lnB>
                    <a:solidFill>
                      <a:srgbClr val="0099FF"/>
                    </a:solidFill>
                  </a:tcPr>
                </a:tc>
              </a:tr>
            </a:tbl>
          </a:graphicData>
        </a:graphic>
      </p:graphicFrame>
      <p:graphicFrame>
        <p:nvGraphicFramePr>
          <p:cNvPr id="18" name="表格 17"/>
          <p:cNvGraphicFramePr>
            <a:graphicFrameLocks noGrp="1"/>
          </p:cNvGraphicFramePr>
          <p:nvPr>
            <p:extLst>
              <p:ext uri="{D42A27DB-BD31-4B8C-83A1-F6EECF244321}">
                <p14:modId xmlns:p14="http://schemas.microsoft.com/office/powerpoint/2010/main" val="1031653597"/>
              </p:ext>
            </p:extLst>
          </p:nvPr>
        </p:nvGraphicFramePr>
        <p:xfrm>
          <a:off x="6737537" y="3338994"/>
          <a:ext cx="3391047" cy="431925"/>
        </p:xfrm>
        <a:graphic>
          <a:graphicData uri="http://schemas.openxmlformats.org/drawingml/2006/table">
            <a:tbl>
              <a:tblPr firstRow="1" bandRow="1">
                <a:effectLst>
                  <a:outerShdw blurRad="50800" dist="38100" dir="16200000" rotWithShape="0">
                    <a:prstClr val="black">
                      <a:alpha val="40000"/>
                    </a:prstClr>
                  </a:outerShdw>
                </a:effectLst>
                <a:tableStyleId>{21E4AEA4-8DFA-4A89-87EB-49C32662AFE0}</a:tableStyleId>
              </a:tblPr>
              <a:tblGrid>
                <a:gridCol w="1143008"/>
                <a:gridCol w="1143008"/>
                <a:gridCol w="1105031"/>
              </a:tblGrid>
              <a:tr h="43192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u="none" strike="noStrike" cap="none" normalizeH="0" baseline="0" dirty="0" smtClean="0">
                          <a:ln>
                            <a:noFill/>
                          </a:ln>
                          <a:effectLst/>
                          <a:latin typeface="黑体" pitchFamily="2" charset="-122"/>
                          <a:ea typeface="黑体" pitchFamily="2" charset="-122"/>
                        </a:rPr>
                        <a:t>学号 </a:t>
                      </a:r>
                      <a:endParaRPr kumimoji="0" lang="zh-CN" altLang="en-US" sz="2200" b="1" i="0" u="none" strike="noStrike" cap="none" normalizeH="0" baseline="0" dirty="0" smtClean="0">
                        <a:ln>
                          <a:noFill/>
                        </a:ln>
                        <a:solidFill>
                          <a:schemeClr val="tx1"/>
                        </a:solidFill>
                        <a:effectLst/>
                        <a:latin typeface="黑体" pitchFamily="2" charset="-122"/>
                        <a:ea typeface="黑体" pitchFamily="2" charset="-122"/>
                      </a:endParaRPr>
                    </a:p>
                  </a:txBody>
                  <a:tcPr anchor="ctr" horzOverflow="overflow">
                    <a:lnL w="28575" cap="flat" cmpd="sng" algn="ctr">
                      <a:solidFill>
                        <a:schemeClr val="bg1">
                          <a:lumMod val="85000"/>
                        </a:schemeClr>
                      </a:solidFill>
                      <a:prstDash val="sysDash"/>
                      <a:round/>
                      <a:headEnd type="none" w="med" len="med"/>
                      <a:tailEnd type="none" w="med" len="med"/>
                    </a:lnL>
                    <a:lnR w="28575" cap="flat" cmpd="sng" algn="ctr">
                      <a:solidFill>
                        <a:schemeClr val="bg1">
                          <a:lumMod val="85000"/>
                        </a:schemeClr>
                      </a:solidFill>
                      <a:prstDash val="sysDash"/>
                      <a:round/>
                      <a:headEnd type="none" w="med" len="med"/>
                      <a:tailEnd type="none" w="med" len="med"/>
                    </a:lnR>
                    <a:lnT w="28575" cap="flat" cmpd="sng" algn="ctr">
                      <a:solidFill>
                        <a:schemeClr val="bg1">
                          <a:lumMod val="85000"/>
                        </a:schemeClr>
                      </a:solidFill>
                      <a:prstDash val="sysDash"/>
                      <a:round/>
                      <a:headEnd type="none" w="med" len="med"/>
                      <a:tailEnd type="none" w="med" len="med"/>
                    </a:lnT>
                    <a:lnB w="28575" cap="flat" cmpd="sng" algn="ctr">
                      <a:solidFill>
                        <a:schemeClr val="bg1">
                          <a:lumMod val="85000"/>
                        </a:schemeClr>
                      </a:solidFill>
                      <a:prstDash val="sysDash"/>
                      <a:round/>
                      <a:headEnd type="none" w="med" len="med"/>
                      <a:tailEnd type="none" w="med" len="med"/>
                    </a:lnB>
                    <a:solidFill>
                      <a:schemeClr val="accent2">
                        <a:lumMod val="75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u="none" strike="noStrike" cap="none" normalizeH="0" baseline="0" dirty="0" smtClean="0">
                          <a:ln>
                            <a:noFill/>
                          </a:ln>
                          <a:effectLst/>
                          <a:latin typeface="黑体" pitchFamily="2" charset="-122"/>
                          <a:ea typeface="黑体" pitchFamily="2" charset="-122"/>
                        </a:rPr>
                        <a:t>课程号 </a:t>
                      </a:r>
                      <a:endParaRPr kumimoji="0" lang="zh-CN" altLang="en-US" sz="2200" b="1" i="0" u="none" strike="noStrike" cap="none" normalizeH="0" baseline="0" dirty="0" smtClean="0">
                        <a:ln>
                          <a:noFill/>
                        </a:ln>
                        <a:solidFill>
                          <a:schemeClr val="tx1"/>
                        </a:solidFill>
                        <a:effectLst/>
                        <a:latin typeface="黑体" pitchFamily="2" charset="-122"/>
                        <a:ea typeface="黑体" pitchFamily="2" charset="-122"/>
                      </a:endParaRPr>
                    </a:p>
                  </a:txBody>
                  <a:tcPr anchor="ctr" horzOverflow="overflow">
                    <a:lnL w="28575" cap="flat" cmpd="sng" algn="ctr">
                      <a:solidFill>
                        <a:schemeClr val="bg1">
                          <a:lumMod val="85000"/>
                        </a:schemeClr>
                      </a:solidFill>
                      <a:prstDash val="sysDash"/>
                      <a:round/>
                      <a:headEnd type="none" w="med" len="med"/>
                      <a:tailEnd type="none" w="med" len="med"/>
                    </a:lnL>
                    <a:lnR w="28575" cap="flat" cmpd="sng" algn="ctr">
                      <a:solidFill>
                        <a:schemeClr val="bg1">
                          <a:lumMod val="85000"/>
                        </a:schemeClr>
                      </a:solidFill>
                      <a:prstDash val="sysDash"/>
                      <a:round/>
                      <a:headEnd type="none" w="med" len="med"/>
                      <a:tailEnd type="none" w="med" len="med"/>
                    </a:lnR>
                    <a:lnT w="28575" cap="flat" cmpd="sng" algn="ctr">
                      <a:solidFill>
                        <a:schemeClr val="bg1">
                          <a:lumMod val="85000"/>
                        </a:schemeClr>
                      </a:solidFill>
                      <a:prstDash val="sysDash"/>
                      <a:round/>
                      <a:headEnd type="none" w="med" len="med"/>
                      <a:tailEnd type="none" w="med" len="med"/>
                    </a:lnT>
                    <a:lnB w="28575" cap="flat" cmpd="sng" algn="ctr">
                      <a:solidFill>
                        <a:schemeClr val="bg1">
                          <a:lumMod val="85000"/>
                        </a:schemeClr>
                      </a:solidFill>
                      <a:prstDash val="sysDash"/>
                      <a:round/>
                      <a:headEnd type="none" w="med" len="med"/>
                      <a:tailEnd type="none" w="med" len="med"/>
                    </a:lnB>
                    <a:solidFill>
                      <a:schemeClr val="accent2">
                        <a:lumMod val="75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bg1"/>
                          </a:solidFill>
                          <a:effectLst/>
                          <a:latin typeface="黑体" pitchFamily="2" charset="-122"/>
                          <a:ea typeface="黑体" pitchFamily="2" charset="-122"/>
                        </a:rPr>
                        <a:t>成绩   </a:t>
                      </a:r>
                    </a:p>
                  </a:txBody>
                  <a:tcPr anchor="ctr" horzOverflow="overflow">
                    <a:lnL w="28575" cap="flat" cmpd="sng" algn="ctr">
                      <a:solidFill>
                        <a:schemeClr val="bg1">
                          <a:lumMod val="85000"/>
                        </a:schemeClr>
                      </a:solidFill>
                      <a:prstDash val="sysDash"/>
                      <a:round/>
                      <a:headEnd type="none" w="med" len="med"/>
                      <a:tailEnd type="none" w="med" len="med"/>
                    </a:lnL>
                    <a:lnR w="28575" cap="flat" cmpd="sng" algn="ctr">
                      <a:solidFill>
                        <a:schemeClr val="bg1">
                          <a:lumMod val="85000"/>
                        </a:schemeClr>
                      </a:solidFill>
                      <a:prstDash val="sysDash"/>
                      <a:round/>
                      <a:headEnd type="none" w="med" len="med"/>
                      <a:tailEnd type="none" w="med" len="med"/>
                    </a:lnR>
                    <a:lnT w="28575" cap="flat" cmpd="sng" algn="ctr">
                      <a:solidFill>
                        <a:schemeClr val="bg1">
                          <a:lumMod val="85000"/>
                        </a:schemeClr>
                      </a:solidFill>
                      <a:prstDash val="sysDash"/>
                      <a:round/>
                      <a:headEnd type="none" w="med" len="med"/>
                      <a:tailEnd type="none" w="med" len="med"/>
                    </a:lnT>
                    <a:lnB w="28575" cap="flat" cmpd="sng" algn="ctr">
                      <a:solidFill>
                        <a:schemeClr val="bg1">
                          <a:lumMod val="85000"/>
                        </a:schemeClr>
                      </a:solidFill>
                      <a:prstDash val="sysDash"/>
                      <a:round/>
                      <a:headEnd type="none" w="med" len="med"/>
                      <a:tailEnd type="none" w="med" len="med"/>
                    </a:lnB>
                    <a:solidFill>
                      <a:schemeClr val="accent2">
                        <a:lumMod val="75000"/>
                      </a:schemeClr>
                    </a:solidFill>
                  </a:tcPr>
                </a:tc>
              </a:tr>
            </a:tbl>
          </a:graphicData>
        </a:graphic>
      </p:graphicFrame>
      <p:graphicFrame>
        <p:nvGraphicFramePr>
          <p:cNvPr id="19" name="表格 18"/>
          <p:cNvGraphicFramePr>
            <a:graphicFrameLocks noGrp="1"/>
          </p:cNvGraphicFramePr>
          <p:nvPr>
            <p:extLst>
              <p:ext uri="{D42A27DB-BD31-4B8C-83A1-F6EECF244321}">
                <p14:modId xmlns:p14="http://schemas.microsoft.com/office/powerpoint/2010/main" val="755396148"/>
              </p:ext>
            </p:extLst>
          </p:nvPr>
        </p:nvGraphicFramePr>
        <p:xfrm>
          <a:off x="2562475" y="1298829"/>
          <a:ext cx="3643311" cy="487620"/>
        </p:xfrm>
        <a:graphic>
          <a:graphicData uri="http://schemas.openxmlformats.org/drawingml/2006/table">
            <a:tbl>
              <a:tblPr firstRow="1" bandRow="1">
                <a:tableStyleId>{616DA210-FB5B-4158-B5E0-FEB733F419BA}</a:tableStyleId>
              </a:tblPr>
              <a:tblGrid>
                <a:gridCol w="1214437"/>
                <a:gridCol w="1214437"/>
                <a:gridCol w="1214437"/>
              </a:tblGrid>
              <a:tr h="487362">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1001</a:t>
                      </a:r>
                      <a:r>
                        <a:rPr kumimoji="0" lang="en-US" altLang="zh-CN" sz="2600" b="1" i="0" u="none" strike="noStrike" cap="none" normalizeH="0" baseline="0" dirty="0" smtClean="0">
                          <a:ln>
                            <a:noFill/>
                          </a:ln>
                          <a:solidFill>
                            <a:schemeClr val="tx1"/>
                          </a:solidFill>
                          <a:effectLst/>
                          <a:latin typeface="楷体_GB2312" pitchFamily="49" charset="-122"/>
                          <a:ea typeface="楷体_GB2312" pitchFamily="49" charset="-122"/>
                        </a:rPr>
                        <a:t> </a:t>
                      </a:r>
                    </a:p>
                  </a:txBody>
                  <a:tcPr marL="91439" marR="91439" marT="45690" marB="45690"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600" b="1" i="0" u="none" strike="noStrike" cap="none" normalizeH="0" baseline="0" dirty="0" smtClean="0">
                          <a:ln>
                            <a:noFill/>
                          </a:ln>
                          <a:solidFill>
                            <a:schemeClr val="tx1"/>
                          </a:solidFill>
                          <a:effectLst/>
                          <a:latin typeface="楷体_GB2312" pitchFamily="49" charset="-122"/>
                          <a:ea typeface="楷体_GB2312" pitchFamily="49" charset="-122"/>
                        </a:rPr>
                        <a:t>李勇 </a:t>
                      </a:r>
                    </a:p>
                  </a:txBody>
                  <a:tcPr marL="91439" marR="91439" marT="45690" marB="45690"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600" b="1" i="0" u="none" strike="noStrike" cap="none" normalizeH="0" baseline="0" dirty="0" smtClean="0">
                          <a:ln>
                            <a:noFill/>
                          </a:ln>
                          <a:solidFill>
                            <a:schemeClr val="tx1"/>
                          </a:solidFill>
                          <a:effectLst/>
                          <a:latin typeface="楷体_GB2312" pitchFamily="49" charset="-122"/>
                          <a:ea typeface="楷体_GB2312" pitchFamily="49" charset="-122"/>
                        </a:rPr>
                        <a:t>信息系    </a:t>
                      </a:r>
                    </a:p>
                  </a:txBody>
                  <a:tcPr marL="91439" marR="91439" marT="45690" marB="45690"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accent4">
                        <a:lumMod val="20000"/>
                        <a:lumOff val="80000"/>
                      </a:schemeClr>
                    </a:solidFill>
                  </a:tcPr>
                </a:tc>
              </a:tr>
            </a:tbl>
          </a:graphicData>
        </a:graphic>
      </p:graphicFrame>
      <p:graphicFrame>
        <p:nvGraphicFramePr>
          <p:cNvPr id="20" name="表格 19"/>
          <p:cNvGraphicFramePr>
            <a:graphicFrameLocks noGrp="1"/>
          </p:cNvGraphicFramePr>
          <p:nvPr>
            <p:extLst>
              <p:ext uri="{D42A27DB-BD31-4B8C-83A1-F6EECF244321}">
                <p14:modId xmlns:p14="http://schemas.microsoft.com/office/powerpoint/2010/main" val="3956723630"/>
              </p:ext>
            </p:extLst>
          </p:nvPr>
        </p:nvGraphicFramePr>
        <p:xfrm>
          <a:off x="6848725" y="1252446"/>
          <a:ext cx="3376611" cy="487620"/>
        </p:xfrm>
        <a:graphic>
          <a:graphicData uri="http://schemas.openxmlformats.org/drawingml/2006/table">
            <a:tbl>
              <a:tblPr firstRow="1" bandRow="1">
                <a:tableStyleId>{616DA210-FB5B-4158-B5E0-FEB733F419BA}</a:tableStyleId>
              </a:tblPr>
              <a:tblGrid>
                <a:gridCol w="1125537"/>
                <a:gridCol w="1125537"/>
                <a:gridCol w="1125537"/>
              </a:tblGrid>
              <a:tr h="487362">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1001 </a:t>
                      </a:r>
                    </a:p>
                  </a:txBody>
                  <a:tcPr marL="91456" marR="91456" marT="45690" marB="45690"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R001</a:t>
                      </a:r>
                      <a:r>
                        <a:rPr kumimoji="0" lang="zh-CN" altLang="en-US"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 </a:t>
                      </a:r>
                    </a:p>
                  </a:txBody>
                  <a:tcPr marL="91456" marR="91456" marT="45690" marB="45690"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95   </a:t>
                      </a:r>
                      <a:r>
                        <a:rPr kumimoji="0" lang="zh-CN" altLang="en-US"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 </a:t>
                      </a:r>
                    </a:p>
                  </a:txBody>
                  <a:tcPr marL="91456" marR="91456" marT="45690" marB="45690"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accent2">
                        <a:lumMod val="20000"/>
                        <a:lumOff val="80000"/>
                      </a:schemeClr>
                    </a:solidFill>
                  </a:tcPr>
                </a:tc>
              </a:tr>
            </a:tbl>
          </a:graphicData>
        </a:graphic>
      </p:graphicFrame>
      <p:graphicFrame>
        <p:nvGraphicFramePr>
          <p:cNvPr id="21" name="表格 20"/>
          <p:cNvGraphicFramePr>
            <a:graphicFrameLocks noGrp="1"/>
          </p:cNvGraphicFramePr>
          <p:nvPr>
            <p:extLst>
              <p:ext uri="{D42A27DB-BD31-4B8C-83A1-F6EECF244321}">
                <p14:modId xmlns:p14="http://schemas.microsoft.com/office/powerpoint/2010/main" val="542924184"/>
              </p:ext>
            </p:extLst>
          </p:nvPr>
        </p:nvGraphicFramePr>
        <p:xfrm>
          <a:off x="2562475" y="1298829"/>
          <a:ext cx="3643311" cy="487620"/>
        </p:xfrm>
        <a:graphic>
          <a:graphicData uri="http://schemas.openxmlformats.org/drawingml/2006/table">
            <a:tbl>
              <a:tblPr firstRow="1" bandRow="1">
                <a:tableStyleId>{616DA210-FB5B-4158-B5E0-FEB733F419BA}</a:tableStyleId>
              </a:tblPr>
              <a:tblGrid>
                <a:gridCol w="1214437"/>
                <a:gridCol w="1214437"/>
                <a:gridCol w="1214437"/>
              </a:tblGrid>
              <a:tr h="487362">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1001</a:t>
                      </a:r>
                      <a:r>
                        <a:rPr kumimoji="0" lang="en-US" altLang="zh-CN" sz="2600" b="1" i="0" u="none" strike="noStrike" cap="none" normalizeH="0" baseline="0" dirty="0" smtClean="0">
                          <a:ln>
                            <a:noFill/>
                          </a:ln>
                          <a:solidFill>
                            <a:schemeClr val="tx1"/>
                          </a:solidFill>
                          <a:effectLst/>
                          <a:latin typeface="楷体_GB2312" pitchFamily="49" charset="-122"/>
                          <a:ea typeface="楷体_GB2312" pitchFamily="49" charset="-122"/>
                        </a:rPr>
                        <a:t> </a:t>
                      </a:r>
                    </a:p>
                  </a:txBody>
                  <a:tcPr marL="91439" marR="91439" marT="45690" marB="45690"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600" b="1" i="0" u="none" strike="noStrike" cap="none" normalizeH="0" baseline="0" dirty="0" smtClean="0">
                          <a:ln>
                            <a:noFill/>
                          </a:ln>
                          <a:solidFill>
                            <a:schemeClr val="tx1"/>
                          </a:solidFill>
                          <a:effectLst/>
                          <a:latin typeface="楷体_GB2312" pitchFamily="49" charset="-122"/>
                          <a:ea typeface="楷体_GB2312" pitchFamily="49" charset="-122"/>
                        </a:rPr>
                        <a:t>李勇 </a:t>
                      </a:r>
                    </a:p>
                  </a:txBody>
                  <a:tcPr marL="91439" marR="91439" marT="45690" marB="45690"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600" b="1" i="0" u="none" strike="noStrike" cap="none" normalizeH="0" baseline="0" dirty="0" smtClean="0">
                          <a:ln>
                            <a:noFill/>
                          </a:ln>
                          <a:solidFill>
                            <a:schemeClr val="tx1"/>
                          </a:solidFill>
                          <a:effectLst/>
                          <a:latin typeface="楷体_GB2312" pitchFamily="49" charset="-122"/>
                          <a:ea typeface="楷体_GB2312" pitchFamily="49" charset="-122"/>
                        </a:rPr>
                        <a:t>信息系    </a:t>
                      </a:r>
                    </a:p>
                  </a:txBody>
                  <a:tcPr marL="91439" marR="91439" marT="45690" marB="45690"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accent4">
                        <a:lumMod val="20000"/>
                        <a:lumOff val="80000"/>
                      </a:schemeClr>
                    </a:solidFill>
                  </a:tcPr>
                </a:tc>
              </a:tr>
            </a:tbl>
          </a:graphicData>
        </a:graphic>
      </p:graphicFrame>
      <p:graphicFrame>
        <p:nvGraphicFramePr>
          <p:cNvPr id="22" name="表格 21"/>
          <p:cNvGraphicFramePr>
            <a:graphicFrameLocks noGrp="1"/>
          </p:cNvGraphicFramePr>
          <p:nvPr>
            <p:extLst>
              <p:ext uri="{D42A27DB-BD31-4B8C-83A1-F6EECF244321}">
                <p14:modId xmlns:p14="http://schemas.microsoft.com/office/powerpoint/2010/main" val="707598607"/>
              </p:ext>
            </p:extLst>
          </p:nvPr>
        </p:nvGraphicFramePr>
        <p:xfrm>
          <a:off x="6848725" y="1712821"/>
          <a:ext cx="3376611" cy="487620"/>
        </p:xfrm>
        <a:graphic>
          <a:graphicData uri="http://schemas.openxmlformats.org/drawingml/2006/table">
            <a:tbl>
              <a:tblPr firstRow="1" bandRow="1">
                <a:tableStyleId>{616DA210-FB5B-4158-B5E0-FEB733F419BA}</a:tableStyleId>
              </a:tblPr>
              <a:tblGrid>
                <a:gridCol w="1125537"/>
                <a:gridCol w="1125537"/>
                <a:gridCol w="1125537"/>
              </a:tblGrid>
              <a:tr h="487362">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1001 </a:t>
                      </a:r>
                    </a:p>
                  </a:txBody>
                  <a:tcPr marL="91456" marR="91456" marT="45690" marB="45690"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S066</a:t>
                      </a:r>
                      <a:r>
                        <a:rPr kumimoji="0" lang="zh-CN" altLang="en-US"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 </a:t>
                      </a:r>
                    </a:p>
                  </a:txBody>
                  <a:tcPr marL="91456" marR="91456" marT="45690" marB="45690"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80    </a:t>
                      </a:r>
                      <a:r>
                        <a:rPr kumimoji="0" lang="zh-CN" altLang="en-US"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   </a:t>
                      </a:r>
                    </a:p>
                  </a:txBody>
                  <a:tcPr marL="91456" marR="91456" marT="45690" marB="45690"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accent2">
                        <a:lumMod val="20000"/>
                        <a:lumOff val="80000"/>
                      </a:schemeClr>
                    </a:solidFill>
                  </a:tcPr>
                </a:tc>
              </a:tr>
            </a:tbl>
          </a:graphicData>
        </a:graphic>
      </p:graphicFrame>
      <p:graphicFrame>
        <p:nvGraphicFramePr>
          <p:cNvPr id="23" name="表格 22"/>
          <p:cNvGraphicFramePr>
            <a:graphicFrameLocks noGrp="1"/>
          </p:cNvGraphicFramePr>
          <p:nvPr>
            <p:extLst>
              <p:ext uri="{D42A27DB-BD31-4B8C-83A1-F6EECF244321}">
                <p14:modId xmlns:p14="http://schemas.microsoft.com/office/powerpoint/2010/main" val="2079265873"/>
              </p:ext>
            </p:extLst>
          </p:nvPr>
        </p:nvGraphicFramePr>
        <p:xfrm>
          <a:off x="3062537" y="3783491"/>
          <a:ext cx="7072313" cy="427038"/>
        </p:xfrm>
        <a:graphic>
          <a:graphicData uri="http://schemas.openxmlformats.org/drawingml/2006/table">
            <a:tbl>
              <a:tblPr firstRow="1" bandRow="1">
                <a:tableStyleId>{5940675A-B579-460E-94D1-54222C63F5DA}</a:tableStyleId>
              </a:tblPr>
              <a:tblGrid>
                <a:gridCol w="1227606"/>
                <a:gridCol w="1206051"/>
                <a:gridCol w="1232557"/>
                <a:gridCol w="1153037"/>
                <a:gridCol w="1139784"/>
                <a:gridCol w="1113278"/>
              </a:tblGrid>
              <a:tr h="427038">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1001</a:t>
                      </a:r>
                      <a:r>
                        <a:rPr kumimoji="0" lang="en-US" altLang="zh-CN" sz="2200" b="1" i="0" u="none" strike="noStrike" cap="none" normalizeH="0" baseline="0" dirty="0" smtClean="0">
                          <a:ln>
                            <a:noFill/>
                          </a:ln>
                          <a:solidFill>
                            <a:schemeClr val="tx1"/>
                          </a:solidFill>
                          <a:effectLst/>
                          <a:latin typeface="楷体_GB2312" pitchFamily="49" charset="-122"/>
                          <a:ea typeface="楷体_GB2312" pitchFamily="49" charset="-122"/>
                        </a:rPr>
                        <a:t> </a:t>
                      </a:r>
                    </a:p>
                  </a:txBody>
                  <a:tcPr marL="91448" marR="91448" marT="45754" marB="45754"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李勇 </a:t>
                      </a:r>
                    </a:p>
                  </a:txBody>
                  <a:tcPr marL="91448" marR="91448" marT="45754" marB="45754"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信息系      </a:t>
                      </a:r>
                    </a:p>
                  </a:txBody>
                  <a:tcPr marL="91448" marR="91448" marT="45754" marB="45754"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1001 </a:t>
                      </a:r>
                    </a:p>
                  </a:txBody>
                  <a:tcPr marL="91448" marR="91448" marT="45754" marB="45754"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R001</a:t>
                      </a:r>
                      <a:r>
                        <a:rPr kumimoji="0" lang="zh-CN" altLang="en-US"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 </a:t>
                      </a:r>
                    </a:p>
                  </a:txBody>
                  <a:tcPr marL="91448" marR="91448" marT="45754" marB="45754"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95          </a:t>
                      </a:r>
                      <a:r>
                        <a:rPr kumimoji="0" lang="zh-CN" altLang="en-US"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 </a:t>
                      </a:r>
                    </a:p>
                  </a:txBody>
                  <a:tcPr marL="91448" marR="91448" marT="45754" marB="45754"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r>
            </a:tbl>
          </a:graphicData>
        </a:graphic>
      </p:graphicFrame>
      <p:graphicFrame>
        <p:nvGraphicFramePr>
          <p:cNvPr id="24" name="表格 23"/>
          <p:cNvGraphicFramePr>
            <a:graphicFrameLocks noGrp="1"/>
          </p:cNvGraphicFramePr>
          <p:nvPr>
            <p:extLst>
              <p:ext uri="{D42A27DB-BD31-4B8C-83A1-F6EECF244321}">
                <p14:modId xmlns:p14="http://schemas.microsoft.com/office/powerpoint/2010/main" val="3308501687"/>
              </p:ext>
            </p:extLst>
          </p:nvPr>
        </p:nvGraphicFramePr>
        <p:xfrm>
          <a:off x="3062537" y="4170841"/>
          <a:ext cx="7072313" cy="427038"/>
        </p:xfrm>
        <a:graphic>
          <a:graphicData uri="http://schemas.openxmlformats.org/drawingml/2006/table">
            <a:tbl>
              <a:tblPr firstRow="1" bandRow="1">
                <a:tableStyleId>{5940675A-B579-460E-94D1-54222C63F5DA}</a:tableStyleId>
              </a:tblPr>
              <a:tblGrid>
                <a:gridCol w="1227606"/>
                <a:gridCol w="1206051"/>
                <a:gridCol w="1232557"/>
                <a:gridCol w="1153037"/>
                <a:gridCol w="1139784"/>
                <a:gridCol w="1113278"/>
              </a:tblGrid>
              <a:tr h="427038">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1001</a:t>
                      </a:r>
                      <a:r>
                        <a:rPr kumimoji="0" lang="en-US" altLang="zh-CN" sz="2200" b="1" i="0" u="none" strike="noStrike" cap="none" normalizeH="0" baseline="0" dirty="0" smtClean="0">
                          <a:ln>
                            <a:noFill/>
                          </a:ln>
                          <a:solidFill>
                            <a:schemeClr val="tx1"/>
                          </a:solidFill>
                          <a:effectLst/>
                          <a:latin typeface="楷体_GB2312" pitchFamily="49" charset="-122"/>
                          <a:ea typeface="楷体_GB2312" pitchFamily="49" charset="-122"/>
                        </a:rPr>
                        <a:t> </a:t>
                      </a:r>
                    </a:p>
                  </a:txBody>
                  <a:tcPr marL="91448" marR="91448" marT="45754" marB="45754"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李勇 </a:t>
                      </a:r>
                    </a:p>
                  </a:txBody>
                  <a:tcPr marL="91448" marR="91448" marT="45754" marB="45754"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信息系    </a:t>
                      </a:r>
                    </a:p>
                  </a:txBody>
                  <a:tcPr marL="91448" marR="91448" marT="45754" marB="45754"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1001 </a:t>
                      </a:r>
                    </a:p>
                  </a:txBody>
                  <a:tcPr marL="91448" marR="91448" marT="45754" marB="45754"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S066</a:t>
                      </a:r>
                      <a:r>
                        <a:rPr kumimoji="0" lang="zh-CN" altLang="en-US"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 </a:t>
                      </a:r>
                    </a:p>
                  </a:txBody>
                  <a:tcPr marL="91448" marR="91448" marT="45754" marB="45754"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80       </a:t>
                      </a:r>
                      <a:r>
                        <a:rPr kumimoji="0" lang="zh-CN" altLang="en-US"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   </a:t>
                      </a:r>
                    </a:p>
                  </a:txBody>
                  <a:tcPr marL="91448" marR="91448" marT="45754" marB="45754"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r>
            </a:tbl>
          </a:graphicData>
        </a:graphic>
      </p:graphicFrame>
      <p:graphicFrame>
        <p:nvGraphicFramePr>
          <p:cNvPr id="25" name="表格 24"/>
          <p:cNvGraphicFramePr>
            <a:graphicFrameLocks noGrp="1"/>
          </p:cNvGraphicFramePr>
          <p:nvPr>
            <p:extLst>
              <p:ext uri="{D42A27DB-BD31-4B8C-83A1-F6EECF244321}">
                <p14:modId xmlns:p14="http://schemas.microsoft.com/office/powerpoint/2010/main" val="344597591"/>
              </p:ext>
            </p:extLst>
          </p:nvPr>
        </p:nvGraphicFramePr>
        <p:xfrm>
          <a:off x="2550599" y="1291514"/>
          <a:ext cx="3643311" cy="487620"/>
        </p:xfrm>
        <a:graphic>
          <a:graphicData uri="http://schemas.openxmlformats.org/drawingml/2006/table">
            <a:tbl>
              <a:tblPr firstRow="1" bandRow="1">
                <a:tableStyleId>{616DA210-FB5B-4158-B5E0-FEB733F419BA}</a:tableStyleId>
              </a:tblPr>
              <a:tblGrid>
                <a:gridCol w="1214437"/>
                <a:gridCol w="1214437"/>
                <a:gridCol w="1214437"/>
              </a:tblGrid>
              <a:tr h="487362">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1001</a:t>
                      </a:r>
                      <a:r>
                        <a:rPr kumimoji="0" lang="en-US" altLang="zh-CN" sz="2600" b="1" i="0" u="none" strike="noStrike" cap="none" normalizeH="0" baseline="0" dirty="0" smtClean="0">
                          <a:ln>
                            <a:noFill/>
                          </a:ln>
                          <a:solidFill>
                            <a:schemeClr val="tx1"/>
                          </a:solidFill>
                          <a:effectLst/>
                          <a:latin typeface="楷体_GB2312" pitchFamily="49" charset="-122"/>
                          <a:ea typeface="楷体_GB2312" pitchFamily="49" charset="-122"/>
                        </a:rPr>
                        <a:t> </a:t>
                      </a:r>
                    </a:p>
                  </a:txBody>
                  <a:tcPr marL="91439" marR="91439" marT="45690" marB="45690"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600" b="1" i="0" u="none" strike="noStrike" cap="none" normalizeH="0" baseline="0" dirty="0" smtClean="0">
                          <a:ln>
                            <a:noFill/>
                          </a:ln>
                          <a:solidFill>
                            <a:schemeClr val="tx1"/>
                          </a:solidFill>
                          <a:effectLst/>
                          <a:latin typeface="楷体_GB2312" pitchFamily="49" charset="-122"/>
                          <a:ea typeface="楷体_GB2312" pitchFamily="49" charset="-122"/>
                        </a:rPr>
                        <a:t>李勇 </a:t>
                      </a:r>
                    </a:p>
                  </a:txBody>
                  <a:tcPr marL="91439" marR="91439" marT="45690" marB="45690"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600" b="1" i="0" u="none" strike="noStrike" cap="none" normalizeH="0" baseline="0" dirty="0" smtClean="0">
                          <a:ln>
                            <a:noFill/>
                          </a:ln>
                          <a:solidFill>
                            <a:schemeClr val="tx1"/>
                          </a:solidFill>
                          <a:effectLst/>
                          <a:latin typeface="楷体_GB2312" pitchFamily="49" charset="-122"/>
                          <a:ea typeface="楷体_GB2312" pitchFamily="49" charset="-122"/>
                        </a:rPr>
                        <a:t>信息系    </a:t>
                      </a:r>
                    </a:p>
                  </a:txBody>
                  <a:tcPr marL="91439" marR="91439" marT="45690" marB="45690"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accent4">
                        <a:lumMod val="20000"/>
                        <a:lumOff val="80000"/>
                      </a:schemeClr>
                    </a:solidFill>
                  </a:tcPr>
                </a:tc>
              </a:tr>
            </a:tbl>
          </a:graphicData>
        </a:graphic>
      </p:graphicFrame>
      <p:graphicFrame>
        <p:nvGraphicFramePr>
          <p:cNvPr id="26" name="表格 25"/>
          <p:cNvGraphicFramePr>
            <a:graphicFrameLocks noGrp="1"/>
          </p:cNvGraphicFramePr>
          <p:nvPr>
            <p:extLst>
              <p:ext uri="{D42A27DB-BD31-4B8C-83A1-F6EECF244321}">
                <p14:modId xmlns:p14="http://schemas.microsoft.com/office/powerpoint/2010/main" val="178262668"/>
              </p:ext>
            </p:extLst>
          </p:nvPr>
        </p:nvGraphicFramePr>
        <p:xfrm>
          <a:off x="6848725" y="2193833"/>
          <a:ext cx="3376611" cy="487620"/>
        </p:xfrm>
        <a:graphic>
          <a:graphicData uri="http://schemas.openxmlformats.org/drawingml/2006/table">
            <a:tbl>
              <a:tblPr firstRow="1" bandRow="1">
                <a:tableStyleId>{616DA210-FB5B-4158-B5E0-FEB733F419BA}</a:tableStyleId>
              </a:tblPr>
              <a:tblGrid>
                <a:gridCol w="1125537"/>
                <a:gridCol w="1125537"/>
                <a:gridCol w="1125537"/>
              </a:tblGrid>
              <a:tr h="487363">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3111 </a:t>
                      </a:r>
                    </a:p>
                  </a:txBody>
                  <a:tcPr marL="91456" marR="91456" marT="45690" marB="45690"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R001</a:t>
                      </a:r>
                      <a:endParaRPr kumimoji="0" lang="zh-CN" altLang="en-US"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endParaRPr>
                    </a:p>
                  </a:txBody>
                  <a:tcPr marL="91456" marR="91456" marT="45690" marB="45690"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55    </a:t>
                      </a:r>
                      <a:endParaRPr kumimoji="0" lang="zh-CN" altLang="en-US"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endParaRPr>
                    </a:p>
                  </a:txBody>
                  <a:tcPr marL="91456" marR="91456" marT="45690" marB="45690"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accent2">
                        <a:lumMod val="20000"/>
                        <a:lumOff val="80000"/>
                      </a:schemeClr>
                    </a:solidFill>
                  </a:tcPr>
                </a:tc>
              </a:tr>
            </a:tbl>
          </a:graphicData>
        </a:graphic>
      </p:graphicFrame>
      <p:graphicFrame>
        <p:nvGraphicFramePr>
          <p:cNvPr id="27" name="表格 26"/>
          <p:cNvGraphicFramePr>
            <a:graphicFrameLocks noGrp="1"/>
          </p:cNvGraphicFramePr>
          <p:nvPr>
            <p:extLst>
              <p:ext uri="{D42A27DB-BD31-4B8C-83A1-F6EECF244321}">
                <p14:modId xmlns:p14="http://schemas.microsoft.com/office/powerpoint/2010/main" val="2403790561"/>
              </p:ext>
            </p:extLst>
          </p:nvPr>
        </p:nvGraphicFramePr>
        <p:xfrm>
          <a:off x="3062537" y="4578830"/>
          <a:ext cx="7072313" cy="427037"/>
        </p:xfrm>
        <a:graphic>
          <a:graphicData uri="http://schemas.openxmlformats.org/drawingml/2006/table">
            <a:tbl>
              <a:tblPr firstRow="1" bandRow="1">
                <a:tableStyleId>{5940675A-B579-460E-94D1-54222C63F5DA}</a:tableStyleId>
              </a:tblPr>
              <a:tblGrid>
                <a:gridCol w="1227606"/>
                <a:gridCol w="1206051"/>
                <a:gridCol w="1232557"/>
                <a:gridCol w="1153037"/>
                <a:gridCol w="1139784"/>
                <a:gridCol w="1113278"/>
              </a:tblGrid>
              <a:tr h="427037">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3111 </a:t>
                      </a:r>
                    </a:p>
                  </a:txBody>
                  <a:tcPr marL="91448" marR="91448" marT="45754" marB="45754"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刘晨 </a:t>
                      </a:r>
                    </a:p>
                  </a:txBody>
                  <a:tcPr marL="91448" marR="91448" marT="45754" marB="45754"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信息系     </a:t>
                      </a:r>
                    </a:p>
                  </a:txBody>
                  <a:tcPr marL="91448" marR="91448" marT="45754" marB="45754"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3111 </a:t>
                      </a:r>
                    </a:p>
                  </a:txBody>
                  <a:tcPr marL="91448" marR="91448" marT="45754" marB="45754"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R001</a:t>
                      </a:r>
                      <a:endParaRPr kumimoji="0" lang="zh-CN" altLang="en-US"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endParaRPr>
                    </a:p>
                  </a:txBody>
                  <a:tcPr marL="91448" marR="91448" marT="45754" marB="45754"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55       </a:t>
                      </a:r>
                      <a:endParaRPr kumimoji="0" lang="zh-CN" altLang="en-US"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endParaRPr>
                    </a:p>
                  </a:txBody>
                  <a:tcPr marL="91448" marR="91448" marT="45754" marB="45754"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r>
            </a:tbl>
          </a:graphicData>
        </a:graphic>
      </p:graphicFrame>
      <p:sp>
        <p:nvSpPr>
          <p:cNvPr id="28" name="TextBox 27"/>
          <p:cNvSpPr txBox="1"/>
          <p:nvPr/>
        </p:nvSpPr>
        <p:spPr>
          <a:xfrm>
            <a:off x="2196575" y="5660307"/>
            <a:ext cx="5833101" cy="461665"/>
          </a:xfrm>
          <a:prstGeom prst="rect">
            <a:avLst/>
          </a:prstGeom>
          <a:gradFill>
            <a:gsLst>
              <a:gs pos="0">
                <a:schemeClr val="accent1">
                  <a:tint val="66000"/>
                  <a:satMod val="160000"/>
                </a:schemeClr>
              </a:gs>
              <a:gs pos="50000">
                <a:schemeClr val="accent1">
                  <a:lumMod val="20000"/>
                  <a:lumOff val="80000"/>
                </a:schemeClr>
              </a:gs>
              <a:gs pos="100000">
                <a:schemeClr val="bg1"/>
              </a:gs>
            </a:gsLst>
            <a:lin ang="5400000" scaled="0"/>
          </a:gradFill>
          <a:effectLst>
            <a:outerShdw blurRad="76200" dir="13500000" sy="23000" kx="1200000" algn="br" rotWithShape="0">
              <a:prstClr val="black">
                <a:alpha val="20000"/>
              </a:prstClr>
            </a:outerShdw>
            <a:softEdge rad="63500"/>
          </a:effectLst>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CN" altLang="en-US" sz="2400" b="1" dirty="0">
                <a:solidFill>
                  <a:schemeClr val="tx1"/>
                </a:solidFill>
                <a:latin typeface="楷体_GB2312" pitchFamily="49" charset="-122"/>
                <a:ea typeface="楷体_GB2312" pitchFamily="49" charset="-122"/>
              </a:rPr>
              <a:t>连接条件</a:t>
            </a:r>
            <a:r>
              <a:rPr lang="zh-CN" altLang="en-US" sz="2400" b="1" dirty="0" smtClean="0">
                <a:solidFill>
                  <a:schemeClr val="tx1"/>
                </a:solidFill>
                <a:latin typeface="楷体_GB2312" pitchFamily="49" charset="-122"/>
                <a:ea typeface="楷体_GB2312" pitchFamily="49" charset="-122"/>
              </a:rPr>
              <a:t>：学生</a:t>
            </a:r>
            <a:r>
              <a:rPr lang="zh-CN" altLang="en-US" sz="2400" b="1" dirty="0">
                <a:solidFill>
                  <a:schemeClr val="tx1"/>
                </a:solidFill>
                <a:latin typeface="楷体_GB2312" pitchFamily="49" charset="-122"/>
                <a:ea typeface="楷体_GB2312" pitchFamily="49" charset="-122"/>
              </a:rPr>
              <a:t>表</a:t>
            </a:r>
            <a:r>
              <a:rPr lang="en-US" altLang="zh-CN" sz="2400" b="1" dirty="0">
                <a:solidFill>
                  <a:schemeClr val="tx1"/>
                </a:solidFill>
                <a:latin typeface="楷体_GB2312" pitchFamily="49" charset="-122"/>
                <a:ea typeface="楷体_GB2312" pitchFamily="49" charset="-122"/>
              </a:rPr>
              <a:t>.</a:t>
            </a:r>
            <a:r>
              <a:rPr lang="zh-CN" altLang="en-US" sz="2400" b="1" dirty="0">
                <a:solidFill>
                  <a:schemeClr val="tx1"/>
                </a:solidFill>
                <a:latin typeface="楷体_GB2312" pitchFamily="49" charset="-122"/>
                <a:ea typeface="楷体_GB2312" pitchFamily="49" charset="-122"/>
              </a:rPr>
              <a:t>学号 </a:t>
            </a:r>
            <a:r>
              <a:rPr lang="en-US" altLang="zh-CN" sz="2400" b="1" dirty="0">
                <a:solidFill>
                  <a:schemeClr val="tx1"/>
                </a:solidFill>
                <a:latin typeface="楷体_GB2312" pitchFamily="49" charset="-122"/>
                <a:ea typeface="楷体_GB2312" pitchFamily="49" charset="-122"/>
              </a:rPr>
              <a:t>= </a:t>
            </a:r>
            <a:r>
              <a:rPr lang="zh-CN" altLang="en-US" sz="2400" b="1" dirty="0">
                <a:solidFill>
                  <a:schemeClr val="tx1"/>
                </a:solidFill>
                <a:latin typeface="楷体_GB2312" pitchFamily="49" charset="-122"/>
                <a:ea typeface="楷体_GB2312" pitchFamily="49" charset="-122"/>
              </a:rPr>
              <a:t>成绩表</a:t>
            </a:r>
            <a:r>
              <a:rPr lang="en-US" altLang="zh-CN" sz="2400" b="1" dirty="0">
                <a:solidFill>
                  <a:schemeClr val="tx1"/>
                </a:solidFill>
                <a:latin typeface="楷体_GB2312" pitchFamily="49" charset="-122"/>
                <a:ea typeface="楷体_GB2312" pitchFamily="49" charset="-122"/>
              </a:rPr>
              <a:t>.</a:t>
            </a:r>
            <a:r>
              <a:rPr lang="zh-CN" altLang="en-US" sz="2400" b="1" dirty="0">
                <a:solidFill>
                  <a:schemeClr val="tx1"/>
                </a:solidFill>
                <a:latin typeface="楷体_GB2312" pitchFamily="49" charset="-122"/>
                <a:ea typeface="楷体_GB2312" pitchFamily="49" charset="-122"/>
              </a:rPr>
              <a:t>学号                </a:t>
            </a:r>
          </a:p>
        </p:txBody>
      </p:sp>
      <p:sp>
        <p:nvSpPr>
          <p:cNvPr id="29" name="虚尾箭头 28"/>
          <p:cNvSpPr/>
          <p:nvPr/>
        </p:nvSpPr>
        <p:spPr>
          <a:xfrm rot="5400000">
            <a:off x="8235405" y="2666115"/>
            <a:ext cx="584200" cy="785812"/>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 name="TextBox 29"/>
          <p:cNvSpPr txBox="1"/>
          <p:nvPr/>
        </p:nvSpPr>
        <p:spPr>
          <a:xfrm>
            <a:off x="1919576" y="881542"/>
            <a:ext cx="553998" cy="1623201"/>
          </a:xfrm>
          <a:prstGeom prst="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vert="eaVert" wrap="none">
            <a:spAutoFit/>
          </a:bodyPr>
          <a:lstStyle/>
          <a:p>
            <a:pPr>
              <a:defRPr/>
            </a:pPr>
            <a:r>
              <a:rPr lang="zh-CN" altLang="en-US" sz="2400" b="1" dirty="0">
                <a:solidFill>
                  <a:srgbClr val="C00000"/>
                </a:solidFill>
                <a:latin typeface="黑体" pitchFamily="2" charset="-122"/>
                <a:ea typeface="黑体" pitchFamily="2" charset="-122"/>
              </a:rPr>
              <a:t> 学生表  </a:t>
            </a:r>
            <a:r>
              <a:rPr lang="en-US" altLang="zh-CN" sz="2400" b="1" dirty="0">
                <a:solidFill>
                  <a:srgbClr val="C00000"/>
                </a:solidFill>
                <a:latin typeface="黑体" pitchFamily="2" charset="-122"/>
                <a:ea typeface="黑体" pitchFamily="2" charset="-122"/>
              </a:rPr>
              <a:t> </a:t>
            </a:r>
            <a:endParaRPr lang="zh-CN" altLang="en-US" sz="2400" b="1" dirty="0">
              <a:solidFill>
                <a:srgbClr val="C00000"/>
              </a:solidFill>
              <a:latin typeface="黑体" pitchFamily="2" charset="-122"/>
              <a:ea typeface="黑体" pitchFamily="2" charset="-122"/>
            </a:endParaRPr>
          </a:p>
        </p:txBody>
      </p:sp>
      <p:graphicFrame>
        <p:nvGraphicFramePr>
          <p:cNvPr id="31" name="表格 30"/>
          <p:cNvGraphicFramePr>
            <a:graphicFrameLocks noGrp="1"/>
          </p:cNvGraphicFramePr>
          <p:nvPr>
            <p:extLst>
              <p:ext uri="{D42A27DB-BD31-4B8C-83A1-F6EECF244321}">
                <p14:modId xmlns:p14="http://schemas.microsoft.com/office/powerpoint/2010/main" val="586668559"/>
              </p:ext>
            </p:extLst>
          </p:nvPr>
        </p:nvGraphicFramePr>
        <p:xfrm>
          <a:off x="2562475" y="1747313"/>
          <a:ext cx="3643311" cy="487620"/>
        </p:xfrm>
        <a:graphic>
          <a:graphicData uri="http://schemas.openxmlformats.org/drawingml/2006/table">
            <a:tbl>
              <a:tblPr firstRow="1" bandRow="1">
                <a:tableStyleId>{616DA210-FB5B-4158-B5E0-FEB733F419BA}</a:tableStyleId>
              </a:tblPr>
              <a:tblGrid>
                <a:gridCol w="1214437"/>
                <a:gridCol w="1214437"/>
                <a:gridCol w="1214437"/>
              </a:tblGrid>
              <a:tr h="487363">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3111 </a:t>
                      </a:r>
                    </a:p>
                  </a:txBody>
                  <a:tcPr marL="91439" marR="91439" marT="45690" marB="45690"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600" b="1" i="0" u="none" strike="noStrike" cap="none" normalizeH="0" baseline="0" dirty="0" smtClean="0">
                          <a:ln>
                            <a:noFill/>
                          </a:ln>
                          <a:solidFill>
                            <a:schemeClr val="tx1"/>
                          </a:solidFill>
                          <a:effectLst/>
                          <a:latin typeface="楷体_GB2312" pitchFamily="49" charset="-122"/>
                          <a:ea typeface="楷体_GB2312" pitchFamily="49" charset="-122"/>
                        </a:rPr>
                        <a:t>刘晨 </a:t>
                      </a:r>
                    </a:p>
                  </a:txBody>
                  <a:tcPr marL="91439" marR="91439" marT="45690" marB="45690"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600" b="1" i="0" u="none" strike="noStrike" cap="none" normalizeH="0" baseline="0" dirty="0" smtClean="0">
                          <a:ln>
                            <a:noFill/>
                          </a:ln>
                          <a:solidFill>
                            <a:schemeClr val="tx1"/>
                          </a:solidFill>
                          <a:effectLst/>
                          <a:latin typeface="楷体_GB2312" pitchFamily="49" charset="-122"/>
                          <a:ea typeface="楷体_GB2312" pitchFamily="49" charset="-122"/>
                        </a:rPr>
                        <a:t>信息系     </a:t>
                      </a:r>
                    </a:p>
                  </a:txBody>
                  <a:tcPr marL="91439" marR="91439" marT="45690" marB="45690"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accent4">
                        <a:lumMod val="20000"/>
                        <a:lumOff val="80000"/>
                      </a:schemeClr>
                    </a:solidFill>
                  </a:tcPr>
                </a:tc>
              </a:tr>
            </a:tbl>
          </a:graphicData>
        </a:graphic>
      </p:graphicFrame>
      <p:graphicFrame>
        <p:nvGraphicFramePr>
          <p:cNvPr id="32" name="表格 31"/>
          <p:cNvGraphicFramePr>
            <a:graphicFrameLocks noGrp="1"/>
          </p:cNvGraphicFramePr>
          <p:nvPr>
            <p:extLst>
              <p:ext uri="{D42A27DB-BD31-4B8C-83A1-F6EECF244321}">
                <p14:modId xmlns:p14="http://schemas.microsoft.com/office/powerpoint/2010/main" val="2282443649"/>
              </p:ext>
            </p:extLst>
          </p:nvPr>
        </p:nvGraphicFramePr>
        <p:xfrm>
          <a:off x="2562475" y="2234933"/>
          <a:ext cx="3643311" cy="487620"/>
        </p:xfrm>
        <a:graphic>
          <a:graphicData uri="http://schemas.openxmlformats.org/drawingml/2006/table">
            <a:tbl>
              <a:tblPr firstRow="1" bandRow="1">
                <a:tableStyleId>{616DA210-FB5B-4158-B5E0-FEB733F419BA}</a:tableStyleId>
              </a:tblPr>
              <a:tblGrid>
                <a:gridCol w="1214437"/>
                <a:gridCol w="1214437"/>
                <a:gridCol w="1214437"/>
              </a:tblGrid>
              <a:tr h="487363">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3220 </a:t>
                      </a:r>
                    </a:p>
                  </a:txBody>
                  <a:tcPr marL="91439" marR="91439" marT="45690" marB="45690"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600" b="1" i="0" u="none" strike="noStrike" cap="none" normalizeH="0" baseline="0" dirty="0" smtClean="0">
                          <a:ln>
                            <a:noFill/>
                          </a:ln>
                          <a:solidFill>
                            <a:schemeClr val="tx1"/>
                          </a:solidFill>
                          <a:effectLst/>
                          <a:latin typeface="楷体_GB2312" pitchFamily="49" charset="-122"/>
                          <a:ea typeface="楷体_GB2312" pitchFamily="49" charset="-122"/>
                        </a:rPr>
                        <a:t>王敏 </a:t>
                      </a:r>
                    </a:p>
                  </a:txBody>
                  <a:tcPr marL="91439" marR="91439" marT="45690" marB="45690"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600" b="1" i="0" u="none" strike="noStrike" cap="none" normalizeH="0" baseline="0" dirty="0" smtClean="0">
                          <a:ln>
                            <a:noFill/>
                          </a:ln>
                          <a:solidFill>
                            <a:schemeClr val="tx1"/>
                          </a:solidFill>
                          <a:effectLst/>
                          <a:latin typeface="楷体_GB2312" pitchFamily="49" charset="-122"/>
                          <a:ea typeface="楷体_GB2312" pitchFamily="49" charset="-122"/>
                        </a:rPr>
                        <a:t>会计系      </a:t>
                      </a:r>
                    </a:p>
                  </a:txBody>
                  <a:tcPr marL="91439" marR="91439" marT="45690" marB="45690"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accent4">
                        <a:lumMod val="20000"/>
                        <a:lumOff val="80000"/>
                      </a:schemeClr>
                    </a:solidFill>
                  </a:tcPr>
                </a:tc>
              </a:tr>
            </a:tbl>
          </a:graphicData>
        </a:graphic>
      </p:graphicFrame>
      <p:graphicFrame>
        <p:nvGraphicFramePr>
          <p:cNvPr id="33" name="表格 32"/>
          <p:cNvGraphicFramePr>
            <a:graphicFrameLocks noGrp="1"/>
          </p:cNvGraphicFramePr>
          <p:nvPr>
            <p:extLst>
              <p:ext uri="{D42A27DB-BD31-4B8C-83A1-F6EECF244321}">
                <p14:modId xmlns:p14="http://schemas.microsoft.com/office/powerpoint/2010/main" val="680046276"/>
              </p:ext>
            </p:extLst>
          </p:nvPr>
        </p:nvGraphicFramePr>
        <p:xfrm>
          <a:off x="3062537" y="4982055"/>
          <a:ext cx="7072313" cy="427037"/>
        </p:xfrm>
        <a:graphic>
          <a:graphicData uri="http://schemas.openxmlformats.org/drawingml/2006/table">
            <a:tbl>
              <a:tblPr firstRow="1" bandRow="1">
                <a:tableStyleId>{5940675A-B579-460E-94D1-54222C63F5DA}</a:tableStyleId>
              </a:tblPr>
              <a:tblGrid>
                <a:gridCol w="1227606"/>
                <a:gridCol w="1206051"/>
                <a:gridCol w="1232557"/>
                <a:gridCol w="1153037"/>
                <a:gridCol w="1139784"/>
                <a:gridCol w="1113278"/>
              </a:tblGrid>
              <a:tr h="427037">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3220 </a:t>
                      </a:r>
                    </a:p>
                  </a:txBody>
                  <a:tcPr marL="91448" marR="91448" marT="45754" marB="45754"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王敏 </a:t>
                      </a:r>
                    </a:p>
                  </a:txBody>
                  <a:tcPr marL="91448" marR="91448" marT="45754" marB="45754"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会计系     </a:t>
                      </a:r>
                    </a:p>
                  </a:txBody>
                  <a:tcPr marL="91448" marR="91448" marT="45754" marB="45754"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NULL     </a:t>
                      </a:r>
                    </a:p>
                  </a:txBody>
                  <a:tcPr marL="91448" marR="91448" marT="45754" marB="45754"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NULL     </a:t>
                      </a:r>
                      <a:endParaRPr kumimoji="0" lang="zh-CN" altLang="en-US"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endParaRPr>
                    </a:p>
                  </a:txBody>
                  <a:tcPr marL="91448" marR="91448" marT="45754" marB="45754"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NULL           </a:t>
                      </a:r>
                      <a:endParaRPr kumimoji="0" lang="zh-CN" altLang="en-US"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endParaRPr>
                    </a:p>
                  </a:txBody>
                  <a:tcPr marL="91448" marR="91448" marT="45754" marB="45754"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r>
            </a:tbl>
          </a:graphicData>
        </a:graphic>
      </p:graphicFrame>
      <p:sp>
        <p:nvSpPr>
          <p:cNvPr id="16" name="虚尾箭头 15"/>
          <p:cNvSpPr/>
          <p:nvPr/>
        </p:nvSpPr>
        <p:spPr>
          <a:xfrm rot="5400000">
            <a:off x="4092030" y="2710191"/>
            <a:ext cx="584200" cy="785812"/>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4" name="页脚占位符 33"/>
          <p:cNvSpPr>
            <a:spLocks noGrp="1"/>
          </p:cNvSpPr>
          <p:nvPr>
            <p:ph type="ftr" sz="quarter" idx="11"/>
          </p:nvPr>
        </p:nvSpPr>
        <p:spPr/>
        <p:txBody>
          <a:bodyPr/>
          <a:lstStyle/>
          <a:p>
            <a:r>
              <a:rPr lang="zh-CN" altLang="en-US" smtClean="0"/>
              <a:t>信息工程学院 数据库应用</a:t>
            </a:r>
            <a:endParaRPr lang="en-US" dirty="0"/>
          </a:p>
        </p:txBody>
      </p:sp>
      <p:sp>
        <p:nvSpPr>
          <p:cNvPr id="35" name="灯片编号占位符 34"/>
          <p:cNvSpPr>
            <a:spLocks noGrp="1"/>
          </p:cNvSpPr>
          <p:nvPr>
            <p:ph type="sldNum" sz="quarter" idx="12"/>
          </p:nvPr>
        </p:nvSpPr>
        <p:spPr/>
        <p:txBody>
          <a:bodyPr/>
          <a:lstStyle/>
          <a:p>
            <a:fld id="{D57F1E4F-1CFF-5643-939E-217C01CDF565}" type="slidenum">
              <a:rPr lang="en-US" smtClean="0"/>
              <a:pPr/>
              <a:t>40</a:t>
            </a:fld>
            <a:endParaRPr lang="en-US" dirty="0"/>
          </a:p>
        </p:txBody>
      </p:sp>
    </p:spTree>
    <p:extLst>
      <p:ext uri="{BB962C8B-B14F-4D97-AF65-F5344CB8AC3E}">
        <p14:creationId xmlns:p14="http://schemas.microsoft.com/office/powerpoint/2010/main" val="30778710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1000"/>
                                        <p:tgtEl>
                                          <p:spTgt spid="8"/>
                                        </p:tgtEl>
                                      </p:cBhvr>
                                    </p:animEffect>
                                  </p:childTnLst>
                                </p:cTn>
                              </p:par>
                              <p:par>
                                <p:cTn id="8" presetID="22"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1000"/>
                                        <p:tgtEl>
                                          <p:spTgt spid="9"/>
                                        </p:tgtEl>
                                      </p:cBhvr>
                                    </p:animEffect>
                                  </p:childTnLst>
                                </p:cTn>
                              </p:par>
                              <p:par>
                                <p:cTn id="11" presetID="22" presetClass="entr" presetSubtype="1"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up)">
                                      <p:cBhvr>
                                        <p:cTn id="13" dur="1000"/>
                                        <p:tgtEl>
                                          <p:spTgt spid="10"/>
                                        </p:tgtEl>
                                      </p:cBhvr>
                                    </p:animEffect>
                                  </p:childTnLst>
                                </p:cTn>
                              </p:par>
                              <p:par>
                                <p:cTn id="14" presetID="22" presetClass="entr" presetSubtype="1"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up)">
                                      <p:cBhvr>
                                        <p:cTn id="16" dur="1000"/>
                                        <p:tgtEl>
                                          <p:spTgt spid="11"/>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wipe(up)">
                                      <p:cBhvr>
                                        <p:cTn id="19" dur="500"/>
                                        <p:tgtEl>
                                          <p:spTgt spid="30"/>
                                        </p:tgtEl>
                                      </p:cBhvr>
                                    </p:animEffect>
                                  </p:childTnLst>
                                </p:cTn>
                              </p:par>
                            </p:childTnLst>
                          </p:cTn>
                        </p:par>
                        <p:par>
                          <p:cTn id="20" fill="hold">
                            <p:stCondLst>
                              <p:cond delay="1000"/>
                            </p:stCondLst>
                            <p:childTnLst>
                              <p:par>
                                <p:cTn id="21" presetID="22" presetClass="entr" presetSubtype="1"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up)">
                                      <p:cBhvr>
                                        <p:cTn id="23" dur="1000"/>
                                        <p:tgtEl>
                                          <p:spTgt spid="12"/>
                                        </p:tgtEl>
                                      </p:cBhvr>
                                    </p:animEffect>
                                  </p:childTnLst>
                                </p:cTn>
                              </p:par>
                              <p:par>
                                <p:cTn id="24" presetID="22" presetClass="entr" presetSubtype="1" fill="hold"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up)">
                                      <p:cBhvr>
                                        <p:cTn id="26" dur="1000"/>
                                        <p:tgtEl>
                                          <p:spTgt spid="13"/>
                                        </p:tgtEl>
                                      </p:cBhvr>
                                    </p:animEffect>
                                  </p:childTnLst>
                                </p:cTn>
                              </p:par>
                              <p:par>
                                <p:cTn id="27" presetID="22" presetClass="entr" presetSubtype="1"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up)">
                                      <p:cBhvr>
                                        <p:cTn id="29" dur="1000"/>
                                        <p:tgtEl>
                                          <p:spTgt spid="14"/>
                                        </p:tgtEl>
                                      </p:cBhvr>
                                    </p:animEffect>
                                  </p:childTnLst>
                                </p:cTn>
                              </p:par>
                              <p:par>
                                <p:cTn id="30" presetID="22" presetClass="entr" presetSubtype="1" fill="hold"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up)">
                                      <p:cBhvr>
                                        <p:cTn id="32" dur="1000"/>
                                        <p:tgtEl>
                                          <p:spTgt spid="15"/>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up)">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nodeType="clickEffect">
                                  <p:stCondLst>
                                    <p:cond delay="0"/>
                                  </p:stCondLst>
                                  <p:childTnLst>
                                    <p:set>
                                      <p:cBhvr>
                                        <p:cTn id="39" dur="1" fill="hold">
                                          <p:stCondLst>
                                            <p:cond delay="0"/>
                                          </p:stCondLst>
                                        </p:cTn>
                                        <p:tgtEl>
                                          <p:spTgt spid="28"/>
                                        </p:tgtEl>
                                        <p:attrNameLst>
                                          <p:attrName>style.visibility</p:attrName>
                                        </p:attrNameLst>
                                      </p:cBhvr>
                                      <p:to>
                                        <p:strVal val="visible"/>
                                      </p:to>
                                    </p:set>
                                    <p:anim calcmode="lin" valueType="num">
                                      <p:cBhvr additive="base">
                                        <p:cTn id="40" dur="500" fill="hold"/>
                                        <p:tgtEl>
                                          <p:spTgt spid="28"/>
                                        </p:tgtEl>
                                        <p:attrNameLst>
                                          <p:attrName>ppt_x</p:attrName>
                                        </p:attrNameLst>
                                      </p:cBhvr>
                                      <p:tavLst>
                                        <p:tav tm="0">
                                          <p:val>
                                            <p:strVal val="0-#ppt_w/2"/>
                                          </p:val>
                                        </p:tav>
                                        <p:tav tm="100000">
                                          <p:val>
                                            <p:strVal val="#ppt_x"/>
                                          </p:val>
                                        </p:tav>
                                      </p:tavLst>
                                    </p:anim>
                                    <p:anim calcmode="lin" valueType="num">
                                      <p:cBhvr additive="base">
                                        <p:cTn id="41"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7" presetClass="entr" presetSubtype="1"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 calcmode="lin" valueType="num">
                                      <p:cBhvr>
                                        <p:cTn id="46" dur="500" fill="hold"/>
                                        <p:tgtEl>
                                          <p:spTgt spid="16"/>
                                        </p:tgtEl>
                                        <p:attrNameLst>
                                          <p:attrName>ppt_x</p:attrName>
                                        </p:attrNameLst>
                                      </p:cBhvr>
                                      <p:tavLst>
                                        <p:tav tm="0">
                                          <p:val>
                                            <p:strVal val="#ppt_x"/>
                                          </p:val>
                                        </p:tav>
                                        <p:tav tm="100000">
                                          <p:val>
                                            <p:strVal val="#ppt_x"/>
                                          </p:val>
                                        </p:tav>
                                      </p:tavLst>
                                    </p:anim>
                                    <p:anim calcmode="lin" valueType="num">
                                      <p:cBhvr>
                                        <p:cTn id="47" dur="500" fill="hold"/>
                                        <p:tgtEl>
                                          <p:spTgt spid="16"/>
                                        </p:tgtEl>
                                        <p:attrNameLst>
                                          <p:attrName>ppt_y</p:attrName>
                                        </p:attrNameLst>
                                      </p:cBhvr>
                                      <p:tavLst>
                                        <p:tav tm="0">
                                          <p:val>
                                            <p:strVal val="#ppt_y-#ppt_h/2"/>
                                          </p:val>
                                        </p:tav>
                                        <p:tav tm="100000">
                                          <p:val>
                                            <p:strVal val="#ppt_y"/>
                                          </p:val>
                                        </p:tav>
                                      </p:tavLst>
                                    </p:anim>
                                    <p:anim calcmode="lin" valueType="num">
                                      <p:cBhvr>
                                        <p:cTn id="48" dur="500" fill="hold"/>
                                        <p:tgtEl>
                                          <p:spTgt spid="16"/>
                                        </p:tgtEl>
                                        <p:attrNameLst>
                                          <p:attrName>ppt_w</p:attrName>
                                        </p:attrNameLst>
                                      </p:cBhvr>
                                      <p:tavLst>
                                        <p:tav tm="0">
                                          <p:val>
                                            <p:strVal val="#ppt_w"/>
                                          </p:val>
                                        </p:tav>
                                        <p:tav tm="100000">
                                          <p:val>
                                            <p:strVal val="#ppt_w"/>
                                          </p:val>
                                        </p:tav>
                                      </p:tavLst>
                                    </p:anim>
                                    <p:anim calcmode="lin" valueType="num">
                                      <p:cBhvr>
                                        <p:cTn id="49" dur="500" fill="hold"/>
                                        <p:tgtEl>
                                          <p:spTgt spid="16"/>
                                        </p:tgtEl>
                                        <p:attrNameLst>
                                          <p:attrName>ppt_h</p:attrName>
                                        </p:attrNameLst>
                                      </p:cBhvr>
                                      <p:tavLst>
                                        <p:tav tm="0">
                                          <p:val>
                                            <p:fltVal val="0"/>
                                          </p:val>
                                        </p:tav>
                                        <p:tav tm="100000">
                                          <p:val>
                                            <p:strVal val="#ppt_h"/>
                                          </p:val>
                                        </p:tav>
                                      </p:tavLst>
                                    </p:anim>
                                  </p:childTnLst>
                                </p:cTn>
                              </p:par>
                              <p:par>
                                <p:cTn id="50" presetID="10" presetClass="entr" presetSubtype="0" fill="hold" nodeType="with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1000"/>
                                        <p:tgtEl>
                                          <p:spTgt spid="17"/>
                                        </p:tgtEl>
                                      </p:cBhvr>
                                    </p:animEffect>
                                  </p:childTnLst>
                                </p:cTn>
                              </p:par>
                              <p:par>
                                <p:cTn id="53" presetID="17" presetClass="entr" presetSubtype="1"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anim calcmode="lin" valueType="num">
                                      <p:cBhvr>
                                        <p:cTn id="55" dur="500" fill="hold"/>
                                        <p:tgtEl>
                                          <p:spTgt spid="29"/>
                                        </p:tgtEl>
                                        <p:attrNameLst>
                                          <p:attrName>ppt_x</p:attrName>
                                        </p:attrNameLst>
                                      </p:cBhvr>
                                      <p:tavLst>
                                        <p:tav tm="0">
                                          <p:val>
                                            <p:strVal val="#ppt_x"/>
                                          </p:val>
                                        </p:tav>
                                        <p:tav tm="100000">
                                          <p:val>
                                            <p:strVal val="#ppt_x"/>
                                          </p:val>
                                        </p:tav>
                                      </p:tavLst>
                                    </p:anim>
                                    <p:anim calcmode="lin" valueType="num">
                                      <p:cBhvr>
                                        <p:cTn id="56" dur="500" fill="hold"/>
                                        <p:tgtEl>
                                          <p:spTgt spid="29"/>
                                        </p:tgtEl>
                                        <p:attrNameLst>
                                          <p:attrName>ppt_y</p:attrName>
                                        </p:attrNameLst>
                                      </p:cBhvr>
                                      <p:tavLst>
                                        <p:tav tm="0">
                                          <p:val>
                                            <p:strVal val="#ppt_y-#ppt_h/2"/>
                                          </p:val>
                                        </p:tav>
                                        <p:tav tm="100000">
                                          <p:val>
                                            <p:strVal val="#ppt_y"/>
                                          </p:val>
                                        </p:tav>
                                      </p:tavLst>
                                    </p:anim>
                                    <p:anim calcmode="lin" valueType="num">
                                      <p:cBhvr>
                                        <p:cTn id="57" dur="500" fill="hold"/>
                                        <p:tgtEl>
                                          <p:spTgt spid="29"/>
                                        </p:tgtEl>
                                        <p:attrNameLst>
                                          <p:attrName>ppt_w</p:attrName>
                                        </p:attrNameLst>
                                      </p:cBhvr>
                                      <p:tavLst>
                                        <p:tav tm="0">
                                          <p:val>
                                            <p:strVal val="#ppt_w"/>
                                          </p:val>
                                        </p:tav>
                                        <p:tav tm="100000">
                                          <p:val>
                                            <p:strVal val="#ppt_w"/>
                                          </p:val>
                                        </p:tav>
                                      </p:tavLst>
                                    </p:anim>
                                    <p:anim calcmode="lin" valueType="num">
                                      <p:cBhvr>
                                        <p:cTn id="58" dur="500" fill="hold"/>
                                        <p:tgtEl>
                                          <p:spTgt spid="29"/>
                                        </p:tgtEl>
                                        <p:attrNameLst>
                                          <p:attrName>ppt_h</p:attrName>
                                        </p:attrNameLst>
                                      </p:cBhvr>
                                      <p:tavLst>
                                        <p:tav tm="0">
                                          <p:val>
                                            <p:fltVal val="0"/>
                                          </p:val>
                                        </p:tav>
                                        <p:tav tm="100000">
                                          <p:val>
                                            <p:strVal val="#ppt_h"/>
                                          </p:val>
                                        </p:tav>
                                      </p:tavLst>
                                    </p:anim>
                                  </p:childTnLst>
                                </p:cTn>
                              </p:par>
                              <p:par>
                                <p:cTn id="59" presetID="10" presetClass="entr" presetSubtype="0" fill="hold" nodeType="with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fade">
                                      <p:cBhvr>
                                        <p:cTn id="61" dur="1000"/>
                                        <p:tgtEl>
                                          <p:spTgt spid="18"/>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19"/>
                                        </p:tgtEl>
                                        <p:attrNameLst>
                                          <p:attrName>style.visibility</p:attrName>
                                        </p:attrNameLst>
                                      </p:cBhvr>
                                      <p:to>
                                        <p:strVal val="visible"/>
                                      </p:to>
                                    </p:set>
                                    <p:animEffect transition="in" filter="fade">
                                      <p:cBhvr>
                                        <p:cTn id="66" dur="1000"/>
                                        <p:tgtEl>
                                          <p:spTgt spid="19"/>
                                        </p:tgtEl>
                                      </p:cBhvr>
                                    </p:animEffect>
                                  </p:childTnLst>
                                </p:cTn>
                              </p:par>
                              <p:par>
                                <p:cTn id="67" presetID="10" presetClass="entr" presetSubtype="0" fill="hold" nodeType="with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1000"/>
                                        <p:tgtEl>
                                          <p:spTgt spid="20"/>
                                        </p:tgtEl>
                                      </p:cBhvr>
                                    </p:animEffect>
                                  </p:childTnLst>
                                </p:cTn>
                              </p:par>
                            </p:childTnLst>
                          </p:cTn>
                        </p:par>
                        <p:par>
                          <p:cTn id="70" fill="hold">
                            <p:stCondLst>
                              <p:cond delay="1000"/>
                            </p:stCondLst>
                            <p:childTnLst>
                              <p:par>
                                <p:cTn id="71" presetID="26" presetClass="emph" presetSubtype="0" fill="hold" nodeType="afterEffect">
                                  <p:stCondLst>
                                    <p:cond delay="0"/>
                                  </p:stCondLst>
                                  <p:childTnLst>
                                    <p:animEffect transition="out" filter="fade">
                                      <p:cBhvr>
                                        <p:cTn id="72" dur="500" tmFilter="0, 0; .2, .5; .8, .5; 1, 0"/>
                                        <p:tgtEl>
                                          <p:spTgt spid="28"/>
                                        </p:tgtEl>
                                      </p:cBhvr>
                                    </p:animEffect>
                                    <p:animScale>
                                      <p:cBhvr>
                                        <p:cTn id="73" dur="250" autoRev="1" fill="hold"/>
                                        <p:tgtEl>
                                          <p:spTgt spid="28"/>
                                        </p:tgtEl>
                                      </p:cBhvr>
                                      <p:by x="105000" y="105000"/>
                                    </p:animScale>
                                  </p:childTnLst>
                                </p:cTn>
                              </p:par>
                            </p:childTnLst>
                          </p:cTn>
                        </p:par>
                        <p:par>
                          <p:cTn id="74" fill="hold">
                            <p:stCondLst>
                              <p:cond delay="1500"/>
                            </p:stCondLst>
                            <p:childTnLst>
                              <p:par>
                                <p:cTn id="75" presetID="49" presetClass="path" presetSubtype="0" accel="50000" fill="hold" nodeType="afterEffect">
                                  <p:stCondLst>
                                    <p:cond delay="0"/>
                                  </p:stCondLst>
                                  <p:childTnLst>
                                    <p:animMotion origin="layout" path="M 4.79167E-6 1.48148E-6 L 0.01705 0.06759 " pathEditMode="relative" rAng="0" ptsTypes="AA">
                                      <p:cBhvr>
                                        <p:cTn id="76" dur="1000" fill="hold"/>
                                        <p:tgtEl>
                                          <p:spTgt spid="19"/>
                                        </p:tgtEl>
                                        <p:attrNameLst>
                                          <p:attrName>ppt_x</p:attrName>
                                          <p:attrName>ppt_y</p:attrName>
                                        </p:attrNameLst>
                                      </p:cBhvr>
                                      <p:rCtr x="846" y="3380"/>
                                    </p:animMotion>
                                  </p:childTnLst>
                                </p:cTn>
                              </p:par>
                              <p:par>
                                <p:cTn id="77" presetID="56" presetClass="path" presetSubtype="0" accel="50000" decel="50000" fill="hold" nodeType="withEffect">
                                  <p:stCondLst>
                                    <p:cond delay="0"/>
                                  </p:stCondLst>
                                  <p:childTnLst>
                                    <p:animMotion origin="layout" path="M -2.08333E-7 4.44444E-6 L -0.03724 0.0743 " pathEditMode="relative" rAng="0" ptsTypes="AA">
                                      <p:cBhvr>
                                        <p:cTn id="78" dur="1000" fill="hold"/>
                                        <p:tgtEl>
                                          <p:spTgt spid="20"/>
                                        </p:tgtEl>
                                        <p:attrNameLst>
                                          <p:attrName>ppt_x</p:attrName>
                                          <p:attrName>ppt_y</p:attrName>
                                        </p:attrNameLst>
                                      </p:cBhvr>
                                      <p:rCtr x="-1862" y="3704"/>
                                    </p:animMotion>
                                  </p:childTnLst>
                                </p:cTn>
                              </p:par>
                            </p:childTnLst>
                          </p:cTn>
                        </p:par>
                        <p:par>
                          <p:cTn id="79" fill="hold">
                            <p:stCondLst>
                              <p:cond delay="2500"/>
                            </p:stCondLst>
                            <p:childTnLst>
                              <p:par>
                                <p:cTn id="80" presetID="10" presetClass="exit" presetSubtype="0" fill="hold" nodeType="afterEffect">
                                  <p:stCondLst>
                                    <p:cond delay="0"/>
                                  </p:stCondLst>
                                  <p:childTnLst>
                                    <p:animEffect transition="out" filter="fade">
                                      <p:cBhvr>
                                        <p:cTn id="81" dur="1000"/>
                                        <p:tgtEl>
                                          <p:spTgt spid="19"/>
                                        </p:tgtEl>
                                      </p:cBhvr>
                                    </p:animEffect>
                                    <p:set>
                                      <p:cBhvr>
                                        <p:cTn id="82" dur="1" fill="hold">
                                          <p:stCondLst>
                                            <p:cond delay="999"/>
                                          </p:stCondLst>
                                        </p:cTn>
                                        <p:tgtEl>
                                          <p:spTgt spid="19"/>
                                        </p:tgtEl>
                                        <p:attrNameLst>
                                          <p:attrName>style.visibility</p:attrName>
                                        </p:attrNameLst>
                                      </p:cBhvr>
                                      <p:to>
                                        <p:strVal val="hidden"/>
                                      </p:to>
                                    </p:set>
                                  </p:childTnLst>
                                </p:cTn>
                              </p:par>
                              <p:par>
                                <p:cTn id="83" presetID="10" presetClass="exit" presetSubtype="0" fill="hold" nodeType="withEffect">
                                  <p:stCondLst>
                                    <p:cond delay="0"/>
                                  </p:stCondLst>
                                  <p:childTnLst>
                                    <p:animEffect transition="out" filter="fade">
                                      <p:cBhvr>
                                        <p:cTn id="84" dur="1000"/>
                                        <p:tgtEl>
                                          <p:spTgt spid="20"/>
                                        </p:tgtEl>
                                      </p:cBhvr>
                                    </p:animEffect>
                                    <p:set>
                                      <p:cBhvr>
                                        <p:cTn id="85" dur="1" fill="hold">
                                          <p:stCondLst>
                                            <p:cond delay="999"/>
                                          </p:stCondLst>
                                        </p:cTn>
                                        <p:tgtEl>
                                          <p:spTgt spid="20"/>
                                        </p:tgtEl>
                                        <p:attrNameLst>
                                          <p:attrName>style.visibility</p:attrName>
                                        </p:attrNameLst>
                                      </p:cBhvr>
                                      <p:to>
                                        <p:strVal val="hidden"/>
                                      </p:to>
                                    </p:set>
                                  </p:childTnLst>
                                </p:cTn>
                              </p:par>
                            </p:childTnLst>
                          </p:cTn>
                        </p:par>
                        <p:par>
                          <p:cTn id="86" fill="hold">
                            <p:stCondLst>
                              <p:cond delay="3500"/>
                            </p:stCondLst>
                            <p:childTnLst>
                              <p:par>
                                <p:cTn id="87" presetID="10" presetClass="entr" presetSubtype="0" fill="hold" nodeType="afterEffect">
                                  <p:stCondLst>
                                    <p:cond delay="0"/>
                                  </p:stCondLst>
                                  <p:childTnLst>
                                    <p:set>
                                      <p:cBhvr>
                                        <p:cTn id="88" dur="1" fill="hold">
                                          <p:stCondLst>
                                            <p:cond delay="0"/>
                                          </p:stCondLst>
                                        </p:cTn>
                                        <p:tgtEl>
                                          <p:spTgt spid="23"/>
                                        </p:tgtEl>
                                        <p:attrNameLst>
                                          <p:attrName>style.visibility</p:attrName>
                                        </p:attrNameLst>
                                      </p:cBhvr>
                                      <p:to>
                                        <p:strVal val="visible"/>
                                      </p:to>
                                    </p:set>
                                    <p:animEffect transition="in" filter="fade">
                                      <p:cBhvr>
                                        <p:cTn id="89" dur="1000"/>
                                        <p:tgtEl>
                                          <p:spTgt spid="23"/>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nodeType="clickEffect">
                                  <p:stCondLst>
                                    <p:cond delay="0"/>
                                  </p:stCondLst>
                                  <p:childTnLst>
                                    <p:set>
                                      <p:cBhvr>
                                        <p:cTn id="93" dur="1" fill="hold">
                                          <p:stCondLst>
                                            <p:cond delay="0"/>
                                          </p:stCondLst>
                                        </p:cTn>
                                        <p:tgtEl>
                                          <p:spTgt spid="21"/>
                                        </p:tgtEl>
                                        <p:attrNameLst>
                                          <p:attrName>style.visibility</p:attrName>
                                        </p:attrNameLst>
                                      </p:cBhvr>
                                      <p:to>
                                        <p:strVal val="visible"/>
                                      </p:to>
                                    </p:set>
                                    <p:animEffect transition="in" filter="fade">
                                      <p:cBhvr>
                                        <p:cTn id="94" dur="1000"/>
                                        <p:tgtEl>
                                          <p:spTgt spid="21"/>
                                        </p:tgtEl>
                                      </p:cBhvr>
                                    </p:animEffect>
                                  </p:childTnLst>
                                </p:cTn>
                              </p:par>
                              <p:par>
                                <p:cTn id="95" presetID="10" presetClass="entr" presetSubtype="0" fill="hold" nodeType="withEffect">
                                  <p:stCondLst>
                                    <p:cond delay="0"/>
                                  </p:stCondLst>
                                  <p:childTnLst>
                                    <p:set>
                                      <p:cBhvr>
                                        <p:cTn id="96" dur="1" fill="hold">
                                          <p:stCondLst>
                                            <p:cond delay="0"/>
                                          </p:stCondLst>
                                        </p:cTn>
                                        <p:tgtEl>
                                          <p:spTgt spid="22"/>
                                        </p:tgtEl>
                                        <p:attrNameLst>
                                          <p:attrName>style.visibility</p:attrName>
                                        </p:attrNameLst>
                                      </p:cBhvr>
                                      <p:to>
                                        <p:strVal val="visible"/>
                                      </p:to>
                                    </p:set>
                                    <p:animEffect transition="in" filter="fade">
                                      <p:cBhvr>
                                        <p:cTn id="97" dur="1000"/>
                                        <p:tgtEl>
                                          <p:spTgt spid="22"/>
                                        </p:tgtEl>
                                      </p:cBhvr>
                                    </p:animEffect>
                                  </p:childTnLst>
                                </p:cTn>
                              </p:par>
                            </p:childTnLst>
                          </p:cTn>
                        </p:par>
                        <p:par>
                          <p:cTn id="98" fill="hold">
                            <p:stCondLst>
                              <p:cond delay="1000"/>
                            </p:stCondLst>
                            <p:childTnLst>
                              <p:par>
                                <p:cTn id="99" presetID="26" presetClass="emph" presetSubtype="0" fill="hold" nodeType="afterEffect">
                                  <p:stCondLst>
                                    <p:cond delay="0"/>
                                  </p:stCondLst>
                                  <p:childTnLst>
                                    <p:animEffect transition="out" filter="fade">
                                      <p:cBhvr>
                                        <p:cTn id="100" dur="500" tmFilter="0, 0; .2, .5; .8, .5; 1, 0"/>
                                        <p:tgtEl>
                                          <p:spTgt spid="28"/>
                                        </p:tgtEl>
                                      </p:cBhvr>
                                    </p:animEffect>
                                    <p:animScale>
                                      <p:cBhvr>
                                        <p:cTn id="101" dur="250" autoRev="1" fill="hold"/>
                                        <p:tgtEl>
                                          <p:spTgt spid="28"/>
                                        </p:tgtEl>
                                      </p:cBhvr>
                                      <p:by x="105000" y="105000"/>
                                    </p:animScale>
                                  </p:childTnLst>
                                </p:cTn>
                              </p:par>
                            </p:childTnLst>
                          </p:cTn>
                        </p:par>
                        <p:par>
                          <p:cTn id="102" fill="hold">
                            <p:stCondLst>
                              <p:cond delay="1500"/>
                            </p:stCondLst>
                            <p:childTnLst>
                              <p:par>
                                <p:cTn id="103" presetID="49" presetClass="path" presetSubtype="0" accel="50000" fill="hold" nodeType="afterEffect">
                                  <p:stCondLst>
                                    <p:cond delay="0"/>
                                  </p:stCondLst>
                                  <p:childTnLst>
                                    <p:animMotion origin="layout" path="M 4.79167E-6 1.48148E-6 L 0.00664 0.09629 " pathEditMode="relative" rAng="0" ptsTypes="AA">
                                      <p:cBhvr>
                                        <p:cTn id="104" dur="2000" fill="hold"/>
                                        <p:tgtEl>
                                          <p:spTgt spid="21"/>
                                        </p:tgtEl>
                                        <p:attrNameLst>
                                          <p:attrName>ppt_x</p:attrName>
                                          <p:attrName>ppt_y</p:attrName>
                                        </p:attrNameLst>
                                      </p:cBhvr>
                                      <p:rCtr x="326" y="4815"/>
                                    </p:animMotion>
                                  </p:childTnLst>
                                </p:cTn>
                              </p:par>
                              <p:par>
                                <p:cTn id="105" presetID="56" presetClass="path" presetSubtype="0" accel="50000" decel="50000" fill="hold" nodeType="withEffect">
                                  <p:stCondLst>
                                    <p:cond delay="0"/>
                                  </p:stCondLst>
                                  <p:childTnLst>
                                    <p:animMotion origin="layout" path="M -2.08333E-7 4.81481E-6 L -0.04687 0.03587 " pathEditMode="relative" rAng="0" ptsTypes="AA">
                                      <p:cBhvr>
                                        <p:cTn id="106" dur="2000" fill="hold"/>
                                        <p:tgtEl>
                                          <p:spTgt spid="22"/>
                                        </p:tgtEl>
                                        <p:attrNameLst>
                                          <p:attrName>ppt_x</p:attrName>
                                          <p:attrName>ppt_y</p:attrName>
                                        </p:attrNameLst>
                                      </p:cBhvr>
                                      <p:rCtr x="-2344" y="1782"/>
                                    </p:animMotion>
                                  </p:childTnLst>
                                </p:cTn>
                              </p:par>
                            </p:childTnLst>
                          </p:cTn>
                        </p:par>
                        <p:par>
                          <p:cTn id="107" fill="hold">
                            <p:stCondLst>
                              <p:cond delay="3500"/>
                            </p:stCondLst>
                            <p:childTnLst>
                              <p:par>
                                <p:cTn id="108" presetID="10" presetClass="exit" presetSubtype="0" fill="hold" nodeType="afterEffect">
                                  <p:stCondLst>
                                    <p:cond delay="0"/>
                                  </p:stCondLst>
                                  <p:childTnLst>
                                    <p:animEffect transition="out" filter="fade">
                                      <p:cBhvr>
                                        <p:cTn id="109" dur="1000"/>
                                        <p:tgtEl>
                                          <p:spTgt spid="21"/>
                                        </p:tgtEl>
                                      </p:cBhvr>
                                    </p:animEffect>
                                    <p:set>
                                      <p:cBhvr>
                                        <p:cTn id="110" dur="1" fill="hold">
                                          <p:stCondLst>
                                            <p:cond delay="999"/>
                                          </p:stCondLst>
                                        </p:cTn>
                                        <p:tgtEl>
                                          <p:spTgt spid="21"/>
                                        </p:tgtEl>
                                        <p:attrNameLst>
                                          <p:attrName>style.visibility</p:attrName>
                                        </p:attrNameLst>
                                      </p:cBhvr>
                                      <p:to>
                                        <p:strVal val="hidden"/>
                                      </p:to>
                                    </p:set>
                                  </p:childTnLst>
                                </p:cTn>
                              </p:par>
                              <p:par>
                                <p:cTn id="111" presetID="10" presetClass="exit" presetSubtype="0" fill="hold" nodeType="withEffect">
                                  <p:stCondLst>
                                    <p:cond delay="0"/>
                                  </p:stCondLst>
                                  <p:childTnLst>
                                    <p:animEffect transition="out" filter="fade">
                                      <p:cBhvr>
                                        <p:cTn id="112" dur="1000"/>
                                        <p:tgtEl>
                                          <p:spTgt spid="22"/>
                                        </p:tgtEl>
                                      </p:cBhvr>
                                    </p:animEffect>
                                    <p:set>
                                      <p:cBhvr>
                                        <p:cTn id="113" dur="1" fill="hold">
                                          <p:stCondLst>
                                            <p:cond delay="999"/>
                                          </p:stCondLst>
                                        </p:cTn>
                                        <p:tgtEl>
                                          <p:spTgt spid="22"/>
                                        </p:tgtEl>
                                        <p:attrNameLst>
                                          <p:attrName>style.visibility</p:attrName>
                                        </p:attrNameLst>
                                      </p:cBhvr>
                                      <p:to>
                                        <p:strVal val="hidden"/>
                                      </p:to>
                                    </p:set>
                                  </p:childTnLst>
                                </p:cTn>
                              </p:par>
                            </p:childTnLst>
                          </p:cTn>
                        </p:par>
                        <p:par>
                          <p:cTn id="114" fill="hold">
                            <p:stCondLst>
                              <p:cond delay="4500"/>
                            </p:stCondLst>
                            <p:childTnLst>
                              <p:par>
                                <p:cTn id="115" presetID="10" presetClass="entr" presetSubtype="0" fill="hold" nodeType="afterEffect">
                                  <p:stCondLst>
                                    <p:cond delay="0"/>
                                  </p:stCondLst>
                                  <p:childTnLst>
                                    <p:set>
                                      <p:cBhvr>
                                        <p:cTn id="116" dur="1" fill="hold">
                                          <p:stCondLst>
                                            <p:cond delay="0"/>
                                          </p:stCondLst>
                                        </p:cTn>
                                        <p:tgtEl>
                                          <p:spTgt spid="24"/>
                                        </p:tgtEl>
                                        <p:attrNameLst>
                                          <p:attrName>style.visibility</p:attrName>
                                        </p:attrNameLst>
                                      </p:cBhvr>
                                      <p:to>
                                        <p:strVal val="visible"/>
                                      </p:to>
                                    </p:set>
                                    <p:animEffect transition="in" filter="fade">
                                      <p:cBhvr>
                                        <p:cTn id="117" dur="1000"/>
                                        <p:tgtEl>
                                          <p:spTgt spid="24"/>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nodeType="clickEffect">
                                  <p:stCondLst>
                                    <p:cond delay="0"/>
                                  </p:stCondLst>
                                  <p:childTnLst>
                                    <p:set>
                                      <p:cBhvr>
                                        <p:cTn id="121" dur="1" fill="hold">
                                          <p:stCondLst>
                                            <p:cond delay="0"/>
                                          </p:stCondLst>
                                        </p:cTn>
                                        <p:tgtEl>
                                          <p:spTgt spid="25"/>
                                        </p:tgtEl>
                                        <p:attrNameLst>
                                          <p:attrName>style.visibility</p:attrName>
                                        </p:attrNameLst>
                                      </p:cBhvr>
                                      <p:to>
                                        <p:strVal val="visible"/>
                                      </p:to>
                                    </p:set>
                                    <p:animEffect transition="in" filter="fade">
                                      <p:cBhvr>
                                        <p:cTn id="122" dur="1000"/>
                                        <p:tgtEl>
                                          <p:spTgt spid="25"/>
                                        </p:tgtEl>
                                      </p:cBhvr>
                                    </p:animEffect>
                                  </p:childTnLst>
                                </p:cTn>
                              </p:par>
                              <p:par>
                                <p:cTn id="123" presetID="10" presetClass="entr" presetSubtype="0" fill="hold" nodeType="withEffect">
                                  <p:stCondLst>
                                    <p:cond delay="0"/>
                                  </p:stCondLst>
                                  <p:childTnLst>
                                    <p:set>
                                      <p:cBhvr>
                                        <p:cTn id="124" dur="1" fill="hold">
                                          <p:stCondLst>
                                            <p:cond delay="0"/>
                                          </p:stCondLst>
                                        </p:cTn>
                                        <p:tgtEl>
                                          <p:spTgt spid="26"/>
                                        </p:tgtEl>
                                        <p:attrNameLst>
                                          <p:attrName>style.visibility</p:attrName>
                                        </p:attrNameLst>
                                      </p:cBhvr>
                                      <p:to>
                                        <p:strVal val="visible"/>
                                      </p:to>
                                    </p:set>
                                    <p:animEffect transition="in" filter="fade">
                                      <p:cBhvr>
                                        <p:cTn id="125" dur="1000"/>
                                        <p:tgtEl>
                                          <p:spTgt spid="26"/>
                                        </p:tgtEl>
                                      </p:cBhvr>
                                    </p:animEffect>
                                  </p:childTnLst>
                                </p:cTn>
                              </p:par>
                            </p:childTnLst>
                          </p:cTn>
                        </p:par>
                      </p:childTnLst>
                    </p:cTn>
                  </p:par>
                  <p:par>
                    <p:cTn id="126" fill="hold">
                      <p:stCondLst>
                        <p:cond delay="indefinite"/>
                      </p:stCondLst>
                      <p:childTnLst>
                        <p:par>
                          <p:cTn id="127" fill="hold">
                            <p:stCondLst>
                              <p:cond delay="0"/>
                            </p:stCondLst>
                            <p:childTnLst>
                              <p:par>
                                <p:cTn id="128" presetID="10" presetClass="exit" presetSubtype="0" fill="hold" nodeType="clickEffect">
                                  <p:stCondLst>
                                    <p:cond delay="0"/>
                                  </p:stCondLst>
                                  <p:childTnLst>
                                    <p:animEffect transition="out" filter="fade">
                                      <p:cBhvr>
                                        <p:cTn id="129" dur="1000"/>
                                        <p:tgtEl>
                                          <p:spTgt spid="25"/>
                                        </p:tgtEl>
                                      </p:cBhvr>
                                    </p:animEffect>
                                    <p:set>
                                      <p:cBhvr>
                                        <p:cTn id="130" dur="1" fill="hold">
                                          <p:stCondLst>
                                            <p:cond delay="999"/>
                                          </p:stCondLst>
                                        </p:cTn>
                                        <p:tgtEl>
                                          <p:spTgt spid="25"/>
                                        </p:tgtEl>
                                        <p:attrNameLst>
                                          <p:attrName>style.visibility</p:attrName>
                                        </p:attrNameLst>
                                      </p:cBhvr>
                                      <p:to>
                                        <p:strVal val="hidden"/>
                                      </p:to>
                                    </p:set>
                                  </p:childTnLst>
                                </p:cTn>
                              </p:par>
                              <p:par>
                                <p:cTn id="131" presetID="10" presetClass="exit" presetSubtype="0" fill="hold" nodeType="withEffect">
                                  <p:stCondLst>
                                    <p:cond delay="0"/>
                                  </p:stCondLst>
                                  <p:childTnLst>
                                    <p:animEffect transition="out" filter="fade">
                                      <p:cBhvr>
                                        <p:cTn id="132" dur="1000"/>
                                        <p:tgtEl>
                                          <p:spTgt spid="26"/>
                                        </p:tgtEl>
                                      </p:cBhvr>
                                    </p:animEffect>
                                    <p:set>
                                      <p:cBhvr>
                                        <p:cTn id="133" dur="1" fill="hold">
                                          <p:stCondLst>
                                            <p:cond delay="999"/>
                                          </p:stCondLst>
                                        </p:cTn>
                                        <p:tgtEl>
                                          <p:spTgt spid="26"/>
                                        </p:tgtEl>
                                        <p:attrNameLst>
                                          <p:attrName>style.visibility</p:attrName>
                                        </p:attrNameLst>
                                      </p:cBhvr>
                                      <p:to>
                                        <p:strVal val="hidden"/>
                                      </p:to>
                                    </p:se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nodeType="clickEffect">
                                  <p:stCondLst>
                                    <p:cond delay="0"/>
                                  </p:stCondLst>
                                  <p:childTnLst>
                                    <p:set>
                                      <p:cBhvr>
                                        <p:cTn id="137" dur="1" fill="hold">
                                          <p:stCondLst>
                                            <p:cond delay="0"/>
                                          </p:stCondLst>
                                        </p:cTn>
                                        <p:tgtEl>
                                          <p:spTgt spid="31"/>
                                        </p:tgtEl>
                                        <p:attrNameLst>
                                          <p:attrName>style.visibility</p:attrName>
                                        </p:attrNameLst>
                                      </p:cBhvr>
                                      <p:to>
                                        <p:strVal val="visible"/>
                                      </p:to>
                                    </p:set>
                                    <p:animEffect transition="in" filter="fade">
                                      <p:cBhvr>
                                        <p:cTn id="138" dur="1000"/>
                                        <p:tgtEl>
                                          <p:spTgt spid="31"/>
                                        </p:tgtEl>
                                      </p:cBhvr>
                                    </p:animEffect>
                                  </p:childTnLst>
                                </p:cTn>
                              </p:par>
                              <p:par>
                                <p:cTn id="139" presetID="10" presetClass="entr" presetSubtype="0" fill="hold" nodeType="withEffect">
                                  <p:stCondLst>
                                    <p:cond delay="0"/>
                                  </p:stCondLst>
                                  <p:childTnLst>
                                    <p:set>
                                      <p:cBhvr>
                                        <p:cTn id="140" dur="1" fill="hold">
                                          <p:stCondLst>
                                            <p:cond delay="0"/>
                                          </p:stCondLst>
                                        </p:cTn>
                                        <p:tgtEl>
                                          <p:spTgt spid="26"/>
                                        </p:tgtEl>
                                        <p:attrNameLst>
                                          <p:attrName>style.visibility</p:attrName>
                                        </p:attrNameLst>
                                      </p:cBhvr>
                                      <p:to>
                                        <p:strVal val="visible"/>
                                      </p:to>
                                    </p:set>
                                    <p:animEffect transition="in" filter="fade">
                                      <p:cBhvr>
                                        <p:cTn id="141" dur="1000"/>
                                        <p:tgtEl>
                                          <p:spTgt spid="26"/>
                                        </p:tgtEl>
                                      </p:cBhvr>
                                    </p:animEffect>
                                  </p:childTnLst>
                                </p:cTn>
                              </p:par>
                            </p:childTnLst>
                          </p:cTn>
                        </p:par>
                      </p:childTnLst>
                    </p:cTn>
                  </p:par>
                  <p:par>
                    <p:cTn id="142" fill="hold">
                      <p:stCondLst>
                        <p:cond delay="indefinite"/>
                      </p:stCondLst>
                      <p:childTnLst>
                        <p:par>
                          <p:cTn id="143" fill="hold">
                            <p:stCondLst>
                              <p:cond delay="0"/>
                            </p:stCondLst>
                            <p:childTnLst>
                              <p:par>
                                <p:cTn id="144" presetID="10" presetClass="exit" presetSubtype="0" fill="hold" nodeType="clickEffect">
                                  <p:stCondLst>
                                    <p:cond delay="0"/>
                                  </p:stCondLst>
                                  <p:childTnLst>
                                    <p:animEffect transition="out" filter="fade">
                                      <p:cBhvr>
                                        <p:cTn id="145" dur="1000"/>
                                        <p:tgtEl>
                                          <p:spTgt spid="31"/>
                                        </p:tgtEl>
                                      </p:cBhvr>
                                    </p:animEffect>
                                    <p:set>
                                      <p:cBhvr>
                                        <p:cTn id="146" dur="1" fill="hold">
                                          <p:stCondLst>
                                            <p:cond delay="999"/>
                                          </p:stCondLst>
                                        </p:cTn>
                                        <p:tgtEl>
                                          <p:spTgt spid="31"/>
                                        </p:tgtEl>
                                        <p:attrNameLst>
                                          <p:attrName>style.visibility</p:attrName>
                                        </p:attrNameLst>
                                      </p:cBhvr>
                                      <p:to>
                                        <p:strVal val="hidden"/>
                                      </p:to>
                                    </p:set>
                                  </p:childTnLst>
                                </p:cTn>
                              </p:par>
                              <p:par>
                                <p:cTn id="147" presetID="10" presetClass="exit" presetSubtype="0" fill="hold" nodeType="withEffect">
                                  <p:stCondLst>
                                    <p:cond delay="0"/>
                                  </p:stCondLst>
                                  <p:childTnLst>
                                    <p:animEffect transition="out" filter="fade">
                                      <p:cBhvr>
                                        <p:cTn id="148" dur="1000"/>
                                        <p:tgtEl>
                                          <p:spTgt spid="26"/>
                                        </p:tgtEl>
                                      </p:cBhvr>
                                    </p:animEffect>
                                    <p:set>
                                      <p:cBhvr>
                                        <p:cTn id="149" dur="1" fill="hold">
                                          <p:stCondLst>
                                            <p:cond delay="999"/>
                                          </p:stCondLst>
                                        </p:cTn>
                                        <p:tgtEl>
                                          <p:spTgt spid="26"/>
                                        </p:tgtEl>
                                        <p:attrNameLst>
                                          <p:attrName>style.visibility</p:attrName>
                                        </p:attrNameLst>
                                      </p:cBhvr>
                                      <p:to>
                                        <p:strVal val="hidden"/>
                                      </p:to>
                                    </p:set>
                                  </p:childTnLst>
                                </p:cTn>
                              </p:par>
                            </p:childTnLst>
                          </p:cTn>
                        </p:par>
                        <p:par>
                          <p:cTn id="150" fill="hold">
                            <p:stCondLst>
                              <p:cond delay="1000"/>
                            </p:stCondLst>
                            <p:childTnLst>
                              <p:par>
                                <p:cTn id="151" presetID="10" presetClass="entr" presetSubtype="0" fill="hold" nodeType="afterEffect">
                                  <p:stCondLst>
                                    <p:cond delay="0"/>
                                  </p:stCondLst>
                                  <p:childTnLst>
                                    <p:set>
                                      <p:cBhvr>
                                        <p:cTn id="152" dur="1" fill="hold">
                                          <p:stCondLst>
                                            <p:cond delay="0"/>
                                          </p:stCondLst>
                                        </p:cTn>
                                        <p:tgtEl>
                                          <p:spTgt spid="27"/>
                                        </p:tgtEl>
                                        <p:attrNameLst>
                                          <p:attrName>style.visibility</p:attrName>
                                        </p:attrNameLst>
                                      </p:cBhvr>
                                      <p:to>
                                        <p:strVal val="visible"/>
                                      </p:to>
                                    </p:set>
                                    <p:animEffect transition="in" filter="fade">
                                      <p:cBhvr>
                                        <p:cTn id="153" dur="1000"/>
                                        <p:tgtEl>
                                          <p:spTgt spid="27"/>
                                        </p:tgtEl>
                                      </p:cBhvr>
                                    </p:animEffect>
                                  </p:childTnLst>
                                </p:cTn>
                              </p:par>
                            </p:childTnLst>
                          </p:cTn>
                        </p:par>
                      </p:childTnLst>
                    </p:cTn>
                  </p:par>
                  <p:par>
                    <p:cTn id="154" fill="hold">
                      <p:stCondLst>
                        <p:cond delay="indefinite"/>
                      </p:stCondLst>
                      <p:childTnLst>
                        <p:par>
                          <p:cTn id="155" fill="hold">
                            <p:stCondLst>
                              <p:cond delay="0"/>
                            </p:stCondLst>
                            <p:childTnLst>
                              <p:par>
                                <p:cTn id="156" presetID="10" presetClass="entr" presetSubtype="0" fill="hold" nodeType="clickEffect">
                                  <p:stCondLst>
                                    <p:cond delay="0"/>
                                  </p:stCondLst>
                                  <p:childTnLst>
                                    <p:set>
                                      <p:cBhvr>
                                        <p:cTn id="157" dur="1" fill="hold">
                                          <p:stCondLst>
                                            <p:cond delay="0"/>
                                          </p:stCondLst>
                                        </p:cTn>
                                        <p:tgtEl>
                                          <p:spTgt spid="32"/>
                                        </p:tgtEl>
                                        <p:attrNameLst>
                                          <p:attrName>style.visibility</p:attrName>
                                        </p:attrNameLst>
                                      </p:cBhvr>
                                      <p:to>
                                        <p:strVal val="visible"/>
                                      </p:to>
                                    </p:set>
                                    <p:animEffect transition="in" filter="fade">
                                      <p:cBhvr>
                                        <p:cTn id="158" dur="1000"/>
                                        <p:tgtEl>
                                          <p:spTgt spid="32"/>
                                        </p:tgtEl>
                                      </p:cBhvr>
                                    </p:animEffect>
                                  </p:childTnLst>
                                </p:cTn>
                              </p:par>
                            </p:childTnLst>
                          </p:cTn>
                        </p:par>
                      </p:childTnLst>
                    </p:cTn>
                  </p:par>
                  <p:par>
                    <p:cTn id="159" fill="hold">
                      <p:stCondLst>
                        <p:cond delay="indefinite"/>
                      </p:stCondLst>
                      <p:childTnLst>
                        <p:par>
                          <p:cTn id="160" fill="hold">
                            <p:stCondLst>
                              <p:cond delay="0"/>
                            </p:stCondLst>
                            <p:childTnLst>
                              <p:par>
                                <p:cTn id="161" presetID="26" presetClass="emph" presetSubtype="0" fill="hold" nodeType="clickEffect">
                                  <p:stCondLst>
                                    <p:cond delay="0"/>
                                  </p:stCondLst>
                                  <p:childTnLst>
                                    <p:animEffect transition="out" filter="fade">
                                      <p:cBhvr>
                                        <p:cTn id="162" dur="500" tmFilter="0, 0; .2, .5; .8, .5; 1, 0"/>
                                        <p:tgtEl>
                                          <p:spTgt spid="28"/>
                                        </p:tgtEl>
                                      </p:cBhvr>
                                    </p:animEffect>
                                    <p:animScale>
                                      <p:cBhvr>
                                        <p:cTn id="163" dur="250" autoRev="1" fill="hold"/>
                                        <p:tgtEl>
                                          <p:spTgt spid="28"/>
                                        </p:tgtEl>
                                      </p:cBhvr>
                                      <p:by x="105000" y="105000"/>
                                    </p:animScale>
                                  </p:childTnLst>
                                </p:cTn>
                              </p:par>
                            </p:childTnLst>
                          </p:cTn>
                        </p:par>
                        <p:par>
                          <p:cTn id="164" fill="hold">
                            <p:stCondLst>
                              <p:cond delay="500"/>
                            </p:stCondLst>
                            <p:childTnLst>
                              <p:par>
                                <p:cTn id="165" presetID="10" presetClass="entr" presetSubtype="0" fill="hold" nodeType="afterEffect">
                                  <p:stCondLst>
                                    <p:cond delay="0"/>
                                  </p:stCondLst>
                                  <p:childTnLst>
                                    <p:set>
                                      <p:cBhvr>
                                        <p:cTn id="166" dur="1" fill="hold">
                                          <p:stCondLst>
                                            <p:cond delay="0"/>
                                          </p:stCondLst>
                                        </p:cTn>
                                        <p:tgtEl>
                                          <p:spTgt spid="33"/>
                                        </p:tgtEl>
                                        <p:attrNameLst>
                                          <p:attrName>style.visibility</p:attrName>
                                        </p:attrNameLst>
                                      </p:cBhvr>
                                      <p:to>
                                        <p:strVal val="visible"/>
                                      </p:to>
                                    </p:set>
                                    <p:animEffect transition="in" filter="fade">
                                      <p:cBhvr>
                                        <p:cTn id="167" dur="1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9" grpId="0" animBg="1"/>
      <p:bldP spid="30" grpId="0" animBg="1"/>
      <p:bldP spid="1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外连接解决查询成绩   </a:t>
            </a:r>
            <a:endParaRPr lang="zh-CN" altLang="en-US" dirty="0"/>
          </a:p>
        </p:txBody>
      </p:sp>
      <p:sp>
        <p:nvSpPr>
          <p:cNvPr id="3" name="内容占位符 2"/>
          <p:cNvSpPr>
            <a:spLocks noGrp="1"/>
          </p:cNvSpPr>
          <p:nvPr>
            <p:ph idx="1"/>
          </p:nvPr>
        </p:nvSpPr>
        <p:spPr/>
        <p:txBody>
          <a:bodyPr>
            <a:normAutofit/>
          </a:bodyPr>
          <a:lstStyle/>
          <a:p>
            <a:r>
              <a:rPr lang="zh-CN" altLang="en-US" dirty="0" smtClean="0"/>
              <a:t>查询所有学生的选课情况，包括没选课的学生。要求包括学生的学号、姓名、所修课程号和成绩。       </a:t>
            </a:r>
          </a:p>
          <a:p>
            <a:pPr marL="324000" lvl="1" indent="0">
              <a:buNone/>
            </a:pPr>
            <a:r>
              <a:rPr lang="en-US" altLang="zh-CN" dirty="0" smtClean="0"/>
              <a:t>SELECT  </a:t>
            </a:r>
            <a:r>
              <a:rPr lang="zh-CN" altLang="en-US" dirty="0" smtClean="0"/>
              <a:t>学生表</a:t>
            </a:r>
            <a:r>
              <a:rPr lang="en-US" altLang="zh-CN" dirty="0" smtClean="0"/>
              <a:t>.</a:t>
            </a:r>
            <a:r>
              <a:rPr lang="zh-CN" altLang="en-US" dirty="0" smtClean="0"/>
              <a:t>学号</a:t>
            </a:r>
            <a:r>
              <a:rPr lang="en-US" altLang="zh-CN" dirty="0" smtClean="0"/>
              <a:t>, </a:t>
            </a:r>
            <a:r>
              <a:rPr lang="zh-CN" altLang="en-US" dirty="0" smtClean="0"/>
              <a:t>姓名</a:t>
            </a:r>
            <a:r>
              <a:rPr lang="en-US" altLang="zh-CN" dirty="0" smtClean="0"/>
              <a:t>, </a:t>
            </a:r>
            <a:r>
              <a:rPr lang="zh-CN" altLang="en-US" dirty="0" smtClean="0"/>
              <a:t>课程号</a:t>
            </a:r>
            <a:r>
              <a:rPr lang="en-US" altLang="zh-CN" dirty="0" smtClean="0"/>
              <a:t>, </a:t>
            </a:r>
            <a:r>
              <a:rPr lang="zh-CN" altLang="en-US" dirty="0" smtClean="0"/>
              <a:t>成绩</a:t>
            </a:r>
            <a:endParaRPr lang="en-US" altLang="zh-CN" dirty="0" smtClean="0"/>
          </a:p>
          <a:p>
            <a:pPr marL="324000" lvl="1" indent="0">
              <a:buNone/>
            </a:pPr>
            <a:r>
              <a:rPr lang="en-US" altLang="zh-CN" dirty="0" smtClean="0"/>
              <a:t>FROM </a:t>
            </a:r>
            <a:r>
              <a:rPr lang="zh-CN" altLang="en-US" dirty="0" smtClean="0"/>
              <a:t>学生</a:t>
            </a:r>
            <a:r>
              <a:rPr lang="zh-CN" altLang="en-US" dirty="0"/>
              <a:t>表 </a:t>
            </a:r>
            <a:r>
              <a:rPr lang="en-US" altLang="zh-CN" dirty="0"/>
              <a:t>LEFT JOIN </a:t>
            </a:r>
            <a:r>
              <a:rPr lang="zh-CN" altLang="en-US" dirty="0"/>
              <a:t>成绩表 </a:t>
            </a:r>
            <a:r>
              <a:rPr lang="en-US" altLang="zh-CN" dirty="0" smtClean="0"/>
              <a:t>ON </a:t>
            </a:r>
            <a:r>
              <a:rPr lang="zh-CN" altLang="en-US" dirty="0" smtClean="0"/>
              <a:t>学生</a:t>
            </a:r>
            <a:r>
              <a:rPr lang="zh-CN" altLang="en-US" dirty="0"/>
              <a:t>表</a:t>
            </a:r>
            <a:r>
              <a:rPr lang="en-US" altLang="zh-CN" dirty="0"/>
              <a:t>.</a:t>
            </a:r>
            <a:r>
              <a:rPr lang="zh-CN" altLang="en-US" dirty="0"/>
              <a:t>学</a:t>
            </a:r>
            <a:r>
              <a:rPr lang="zh-CN" altLang="en-US" dirty="0" smtClean="0"/>
              <a:t>号</a:t>
            </a:r>
            <a:r>
              <a:rPr lang="en-US" altLang="zh-CN" dirty="0" smtClean="0"/>
              <a:t>=</a:t>
            </a:r>
            <a:r>
              <a:rPr lang="zh-CN" altLang="en-US" dirty="0" smtClean="0"/>
              <a:t>课程表</a:t>
            </a:r>
            <a:r>
              <a:rPr lang="en-US" altLang="zh-CN" dirty="0" smtClean="0"/>
              <a:t>.</a:t>
            </a:r>
            <a:r>
              <a:rPr lang="zh-CN" altLang="en-US" dirty="0" smtClean="0"/>
              <a:t>学号</a:t>
            </a:r>
            <a:endParaRPr lang="en-US" altLang="zh-CN" dirty="0" smtClean="0"/>
          </a:p>
        </p:txBody>
      </p:sp>
      <p:sp>
        <p:nvSpPr>
          <p:cNvPr id="14" name="页脚占位符 13"/>
          <p:cNvSpPr>
            <a:spLocks noGrp="1"/>
          </p:cNvSpPr>
          <p:nvPr>
            <p:ph type="ftr" sz="quarter" idx="11"/>
          </p:nvPr>
        </p:nvSpPr>
        <p:spPr/>
        <p:txBody>
          <a:bodyPr/>
          <a:lstStyle/>
          <a:p>
            <a:r>
              <a:rPr lang="zh-CN" altLang="en-US" smtClean="0"/>
              <a:t>信息工程学院 数据库应用</a:t>
            </a:r>
            <a:endParaRPr lang="en-US" dirty="0"/>
          </a:p>
        </p:txBody>
      </p:sp>
      <p:sp>
        <p:nvSpPr>
          <p:cNvPr id="15" name="灯片编号占位符 14"/>
          <p:cNvSpPr>
            <a:spLocks noGrp="1"/>
          </p:cNvSpPr>
          <p:nvPr>
            <p:ph type="sldNum" sz="quarter" idx="12"/>
          </p:nvPr>
        </p:nvSpPr>
        <p:spPr/>
        <p:txBody>
          <a:bodyPr/>
          <a:lstStyle/>
          <a:p>
            <a:fld id="{D57F1E4F-1CFF-5643-939E-217C01CDF565}" type="slidenum">
              <a:rPr lang="en-US" smtClean="0"/>
              <a:pPr/>
              <a:t>41</a:t>
            </a:fld>
            <a:endParaRPr lang="en-US" dirty="0"/>
          </a:p>
        </p:txBody>
      </p:sp>
    </p:spTree>
    <p:extLst>
      <p:ext uri="{BB962C8B-B14F-4D97-AF65-F5344CB8AC3E}">
        <p14:creationId xmlns:p14="http://schemas.microsoft.com/office/powerpoint/2010/main" val="3082096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iterate type="lt">
                                    <p:tmPct val="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par>
                                <p:cTn id="8" presetID="27" presetClass="entr" presetSubtype="0" fill="hold" nodeType="withEffect">
                                  <p:stCondLst>
                                    <p:cond delay="0"/>
                                  </p:stCondLst>
                                  <p:iterate type="lt">
                                    <p:tmPct val="50000"/>
                                  </p:iterate>
                                  <p:childTnLst>
                                    <p:set>
                                      <p:cBhvr>
                                        <p:cTn id="9" dur="1" fill="hold">
                                          <p:stCondLst>
                                            <p:cond delay="0"/>
                                          </p:stCondLst>
                                        </p:cTn>
                                        <p:tgtEl>
                                          <p:spTgt spid="3">
                                            <p:txEl>
                                              <p:pRg st="1" end="1"/>
                                            </p:txEl>
                                          </p:spTgt>
                                        </p:tgtEl>
                                        <p:attrNameLst>
                                          <p:attrName>style.visibility</p:attrName>
                                        </p:attrNameLst>
                                      </p:cBhvr>
                                      <p:to>
                                        <p:strVal val="visible"/>
                                      </p:to>
                                    </p:set>
                                    <p:anim calcmode="discrete" valueType="clr">
                                      <p:cBhvr override="childStyle">
                                        <p:cTn id="10" dur="80"/>
                                        <p:tgtEl>
                                          <p:spTgt spid="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1" dur="80"/>
                                        <p:tgtEl>
                                          <p:spTgt spid="3">
                                            <p:txEl>
                                              <p:pRg st="1" end="1"/>
                                            </p:txEl>
                                          </p:spTgt>
                                        </p:tgtEl>
                                        <p:attrNameLst>
                                          <p:attrName>fillcolor</p:attrName>
                                        </p:attrNameLst>
                                      </p:cBhvr>
                                      <p:tavLst>
                                        <p:tav tm="0">
                                          <p:val>
                                            <p:clrVal>
                                              <a:schemeClr val="accent2"/>
                                            </p:clrVal>
                                          </p:val>
                                        </p:tav>
                                        <p:tav tm="50000">
                                          <p:val>
                                            <p:clrVal>
                                              <a:schemeClr val="hlink"/>
                                            </p:clrVal>
                                          </p:val>
                                        </p:tav>
                                      </p:tavLst>
                                    </p:anim>
                                    <p:set>
                                      <p:cBhvr>
                                        <p:cTn id="12" dur="80"/>
                                        <p:tgtEl>
                                          <p:spTgt spid="3">
                                            <p:txEl>
                                              <p:pRg st="1" end="1"/>
                                            </p:txEl>
                                          </p:spTgt>
                                        </p:tgtEl>
                                        <p:attrNameLst>
                                          <p:attrName>fill.type</p:attrName>
                                        </p:attrNameLst>
                                      </p:cBhvr>
                                      <p:to>
                                        <p:strVal val="solid"/>
                                      </p:to>
                                    </p:set>
                                  </p:childTnLst>
                                </p:cTn>
                              </p:par>
                              <p:par>
                                <p:cTn id="13" presetID="27" presetClass="entr" presetSubtype="0" fill="hold" nodeType="withEffect">
                                  <p:stCondLst>
                                    <p:cond delay="0"/>
                                  </p:stCondLst>
                                  <p:iterate type="lt">
                                    <p:tmPct val="50000"/>
                                  </p:iterate>
                                  <p:childTnLst>
                                    <p:set>
                                      <p:cBhvr>
                                        <p:cTn id="14" dur="1" fill="hold">
                                          <p:stCondLst>
                                            <p:cond delay="0"/>
                                          </p:stCondLst>
                                        </p:cTn>
                                        <p:tgtEl>
                                          <p:spTgt spid="3">
                                            <p:txEl>
                                              <p:pRg st="2" end="2"/>
                                            </p:txEl>
                                          </p:spTgt>
                                        </p:tgtEl>
                                        <p:attrNameLst>
                                          <p:attrName>style.visibility</p:attrName>
                                        </p:attrNameLst>
                                      </p:cBhvr>
                                      <p:to>
                                        <p:strVal val="visible"/>
                                      </p:to>
                                    </p:set>
                                    <p:anim calcmode="discrete" valueType="clr">
                                      <p:cBhvr override="childStyle">
                                        <p:cTn id="15" dur="80"/>
                                        <p:tgtEl>
                                          <p:spTgt spid="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6" dur="80"/>
                                        <p:tgtEl>
                                          <p:spTgt spid="3">
                                            <p:txEl>
                                              <p:pRg st="2" end="2"/>
                                            </p:txEl>
                                          </p:spTgt>
                                        </p:tgtEl>
                                        <p:attrNameLst>
                                          <p:attrName>fillcolor</p:attrName>
                                        </p:attrNameLst>
                                      </p:cBhvr>
                                      <p:tavLst>
                                        <p:tav tm="0">
                                          <p:val>
                                            <p:clrVal>
                                              <a:schemeClr val="accent2"/>
                                            </p:clrVal>
                                          </p:val>
                                        </p:tav>
                                        <p:tav tm="50000">
                                          <p:val>
                                            <p:clrVal>
                                              <a:schemeClr val="hlink"/>
                                            </p:clrVal>
                                          </p:val>
                                        </p:tav>
                                      </p:tavLst>
                                    </p:anim>
                                    <p:set>
                                      <p:cBhvr>
                                        <p:cTn id="17" dur="80"/>
                                        <p:tgtEl>
                                          <p:spTgt spid="3">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mtClean="0"/>
              <a:t>外连接思考</a:t>
            </a:r>
            <a:endParaRPr lang="zh-CN" altLang="en-US" dirty="0"/>
          </a:p>
        </p:txBody>
      </p:sp>
      <p:sp>
        <p:nvSpPr>
          <p:cNvPr id="5" name="内容占位符 4"/>
          <p:cNvSpPr>
            <a:spLocks noGrp="1"/>
          </p:cNvSpPr>
          <p:nvPr>
            <p:ph idx="1"/>
          </p:nvPr>
        </p:nvSpPr>
        <p:spPr/>
        <p:txBody>
          <a:bodyPr/>
          <a:lstStyle/>
          <a:p>
            <a:r>
              <a:rPr lang="zh-CN" altLang="en-US" dirty="0" smtClean="0"/>
              <a:t>查询所有学生的选课情况，包括没选课的学生。可否使用右外连接？如何定义</a:t>
            </a:r>
            <a:r>
              <a:rPr lang="en-US" altLang="zh-CN" dirty="0" smtClean="0"/>
              <a:t>SQL</a:t>
            </a:r>
            <a:r>
              <a:rPr lang="zh-CN" altLang="en-US" dirty="0" smtClean="0"/>
              <a:t>语句？</a:t>
            </a:r>
            <a:endParaRPr lang="en-US" altLang="zh-CN" dirty="0" smtClean="0"/>
          </a:p>
          <a:p>
            <a:pPr marL="324000" lvl="1" indent="0">
              <a:buNone/>
            </a:pPr>
            <a:r>
              <a:rPr lang="en-US" altLang="zh-CN" dirty="0"/>
              <a:t>SELECT  </a:t>
            </a:r>
            <a:r>
              <a:rPr lang="zh-CN" altLang="en-US" dirty="0"/>
              <a:t>学生表</a:t>
            </a:r>
            <a:r>
              <a:rPr lang="en-US" altLang="zh-CN" dirty="0"/>
              <a:t>.</a:t>
            </a:r>
            <a:r>
              <a:rPr lang="zh-CN" altLang="en-US" dirty="0"/>
              <a:t>学号</a:t>
            </a:r>
            <a:r>
              <a:rPr lang="en-US" altLang="zh-CN" dirty="0"/>
              <a:t>, </a:t>
            </a:r>
            <a:r>
              <a:rPr lang="zh-CN" altLang="en-US" dirty="0"/>
              <a:t>姓名</a:t>
            </a:r>
            <a:r>
              <a:rPr lang="en-US" altLang="zh-CN" dirty="0"/>
              <a:t>, </a:t>
            </a:r>
            <a:r>
              <a:rPr lang="zh-CN" altLang="en-US" dirty="0"/>
              <a:t>课程号</a:t>
            </a:r>
            <a:r>
              <a:rPr lang="en-US" altLang="zh-CN" dirty="0"/>
              <a:t>, </a:t>
            </a:r>
            <a:r>
              <a:rPr lang="zh-CN" altLang="en-US" dirty="0"/>
              <a:t>成绩</a:t>
            </a:r>
            <a:endParaRPr lang="en-US" altLang="zh-CN" dirty="0"/>
          </a:p>
          <a:p>
            <a:pPr marL="324000" lvl="1" indent="0">
              <a:buNone/>
            </a:pPr>
            <a:r>
              <a:rPr lang="en-US" altLang="zh-CN" dirty="0"/>
              <a:t>FROM </a:t>
            </a:r>
            <a:r>
              <a:rPr lang="zh-CN" altLang="en-US" dirty="0" smtClean="0"/>
              <a:t>成绩表</a:t>
            </a:r>
            <a:r>
              <a:rPr lang="en-US" altLang="zh-CN" dirty="0" smtClean="0"/>
              <a:t> RIGHT JOIN </a:t>
            </a:r>
            <a:r>
              <a:rPr lang="zh-CN" altLang="en-US" dirty="0" smtClean="0"/>
              <a:t>学生表 </a:t>
            </a:r>
            <a:r>
              <a:rPr lang="en-US" altLang="zh-CN" dirty="0" smtClean="0"/>
              <a:t>ON </a:t>
            </a:r>
            <a:r>
              <a:rPr lang="zh-CN" altLang="en-US" dirty="0"/>
              <a:t>学生表</a:t>
            </a:r>
            <a:r>
              <a:rPr lang="en-US" altLang="zh-CN" dirty="0"/>
              <a:t>.</a:t>
            </a:r>
            <a:r>
              <a:rPr lang="zh-CN" altLang="en-US" dirty="0"/>
              <a:t>学号</a:t>
            </a:r>
            <a:r>
              <a:rPr lang="en-US" altLang="zh-CN" dirty="0"/>
              <a:t>, </a:t>
            </a:r>
            <a:r>
              <a:rPr lang="zh-CN" altLang="en-US" dirty="0"/>
              <a:t>姓名</a:t>
            </a:r>
            <a:r>
              <a:rPr lang="en-US" altLang="zh-CN" dirty="0"/>
              <a:t>, </a:t>
            </a:r>
            <a:r>
              <a:rPr lang="zh-CN" altLang="en-US" dirty="0"/>
              <a:t>课程号</a:t>
            </a:r>
            <a:r>
              <a:rPr lang="en-US" altLang="zh-CN" dirty="0"/>
              <a:t>, </a:t>
            </a:r>
            <a:r>
              <a:rPr lang="zh-CN" altLang="en-US" dirty="0"/>
              <a:t>成绩 </a:t>
            </a:r>
            <a:endParaRPr lang="en-US" altLang="zh-CN" dirty="0"/>
          </a:p>
        </p:txBody>
      </p:sp>
      <p:sp>
        <p:nvSpPr>
          <p:cNvPr id="15" name="TextBox 14">
            <a:hlinkClick r:id="rId2" action="ppaction://hlinksldjump"/>
          </p:cNvPr>
          <p:cNvSpPr txBox="1"/>
          <p:nvPr/>
        </p:nvSpPr>
        <p:spPr>
          <a:xfrm>
            <a:off x="8656466" y="5397135"/>
            <a:ext cx="1731564" cy="461665"/>
          </a:xfrm>
          <a:prstGeom prst="rect">
            <a:avLst/>
          </a:prstGeom>
          <a:ln>
            <a:solidFill>
              <a:schemeClr val="tx1">
                <a:lumMod val="90000"/>
                <a:lumOff val="10000"/>
              </a:schemeClr>
            </a:solidFill>
          </a:ln>
        </p:spPr>
        <p:style>
          <a:lnRef idx="0">
            <a:schemeClr val="accent1"/>
          </a:lnRef>
          <a:fillRef idx="3">
            <a:schemeClr val="accent1"/>
          </a:fillRef>
          <a:effectRef idx="3">
            <a:schemeClr val="accent1"/>
          </a:effectRef>
          <a:fontRef idx="minor">
            <a:schemeClr val="lt1"/>
          </a:fontRef>
        </p:style>
        <p:txBody>
          <a:bodyPr wrap="none" rtlCol="0">
            <a:spAutoFit/>
          </a:bodyPr>
          <a:lstStyle/>
          <a:p>
            <a:r>
              <a:rPr lang="zh-CN" altLang="en-US" sz="2400" b="1" dirty="0">
                <a:solidFill>
                  <a:schemeClr val="bg1"/>
                </a:solidFill>
                <a:latin typeface="楷体_GB2312" pitchFamily="49" charset="-122"/>
                <a:ea typeface="楷体_GB2312" pitchFamily="49" charset="-122"/>
              </a:rPr>
              <a:t>外连接对比</a:t>
            </a:r>
          </a:p>
        </p:txBody>
      </p:sp>
      <p:sp>
        <p:nvSpPr>
          <p:cNvPr id="8" name="页脚占位符 7"/>
          <p:cNvSpPr>
            <a:spLocks noGrp="1"/>
          </p:cNvSpPr>
          <p:nvPr>
            <p:ph type="ftr" sz="quarter" idx="11"/>
          </p:nvPr>
        </p:nvSpPr>
        <p:spPr/>
        <p:txBody>
          <a:bodyPr/>
          <a:lstStyle/>
          <a:p>
            <a:r>
              <a:rPr lang="zh-CN" altLang="en-US" smtClean="0"/>
              <a:t>信息工程学院 数据库应用</a:t>
            </a:r>
            <a:endParaRPr lang="en-US" dirty="0"/>
          </a:p>
        </p:txBody>
      </p:sp>
      <p:sp>
        <p:nvSpPr>
          <p:cNvPr id="16" name="灯片编号占位符 15"/>
          <p:cNvSpPr>
            <a:spLocks noGrp="1"/>
          </p:cNvSpPr>
          <p:nvPr>
            <p:ph type="sldNum" sz="quarter" idx="12"/>
          </p:nvPr>
        </p:nvSpPr>
        <p:spPr/>
        <p:txBody>
          <a:bodyPr/>
          <a:lstStyle/>
          <a:p>
            <a:fld id="{D57F1E4F-1CFF-5643-939E-217C01CDF565}" type="slidenum">
              <a:rPr lang="en-US" smtClean="0"/>
              <a:pPr/>
              <a:t>42</a:t>
            </a:fld>
            <a:endParaRPr lang="en-US" dirty="0"/>
          </a:p>
        </p:txBody>
      </p:sp>
    </p:spTree>
    <p:extLst>
      <p:ext uri="{BB962C8B-B14F-4D97-AF65-F5344CB8AC3E}">
        <p14:creationId xmlns:p14="http://schemas.microsoft.com/office/powerpoint/2010/main" val="11095723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虚尾箭头 38"/>
          <p:cNvSpPr/>
          <p:nvPr/>
        </p:nvSpPr>
        <p:spPr>
          <a:xfrm rot="5400000">
            <a:off x="4696923" y="3384262"/>
            <a:ext cx="2195766" cy="785812"/>
          </a:xfrm>
          <a:prstGeom prst="stripedRightArrow">
            <a:avLst/>
          </a:prstGeom>
        </p:spPr>
        <p:style>
          <a:lnRef idx="1">
            <a:schemeClr val="dk1"/>
          </a:lnRef>
          <a:fillRef idx="2">
            <a:schemeClr val="dk1"/>
          </a:fillRef>
          <a:effectRef idx="1">
            <a:schemeClr val="dk1"/>
          </a:effectRef>
          <a:fontRef idx="minor">
            <a:schemeClr val="dk1"/>
          </a:fontRef>
        </p:style>
        <p:txBody>
          <a:bodyPr anchor="ctr"/>
          <a:lstStyle/>
          <a:p>
            <a:pPr algn="ctr">
              <a:defRPr/>
            </a:pPr>
            <a:endParaRPr lang="zh-CN" altLang="en-US"/>
          </a:p>
        </p:txBody>
      </p:sp>
      <p:sp>
        <p:nvSpPr>
          <p:cNvPr id="2" name="标题 1"/>
          <p:cNvSpPr>
            <a:spLocks noGrp="1"/>
          </p:cNvSpPr>
          <p:nvPr>
            <p:ph type="title"/>
          </p:nvPr>
        </p:nvSpPr>
        <p:spPr/>
        <p:txBody>
          <a:bodyPr/>
          <a:lstStyle/>
          <a:p>
            <a:r>
              <a:rPr lang="zh-CN" altLang="en-US" smtClean="0"/>
              <a:t>外连接对比</a:t>
            </a:r>
            <a:r>
              <a:rPr lang="en-US" altLang="zh-CN" smtClean="0"/>
              <a:t>-</a:t>
            </a:r>
            <a:r>
              <a:rPr lang="zh-CN" altLang="en-US" smtClean="0"/>
              <a:t>左外连接</a:t>
            </a:r>
            <a:endParaRPr lang="zh-CN" altLang="en-US" dirty="0"/>
          </a:p>
        </p:txBody>
      </p:sp>
      <p:graphicFrame>
        <p:nvGraphicFramePr>
          <p:cNvPr id="31" name="表格 30"/>
          <p:cNvGraphicFramePr>
            <a:graphicFrameLocks noGrp="1"/>
          </p:cNvGraphicFramePr>
          <p:nvPr>
            <p:extLst>
              <p:ext uri="{D42A27DB-BD31-4B8C-83A1-F6EECF244321}">
                <p14:modId xmlns:p14="http://schemas.microsoft.com/office/powerpoint/2010/main" val="3134004356"/>
              </p:ext>
            </p:extLst>
          </p:nvPr>
        </p:nvGraphicFramePr>
        <p:xfrm>
          <a:off x="2330067" y="1536277"/>
          <a:ext cx="2690811" cy="1706880"/>
        </p:xfrm>
        <a:graphic>
          <a:graphicData uri="http://schemas.openxmlformats.org/drawingml/2006/table">
            <a:tbl>
              <a:tblPr firstRow="1" bandRow="1">
                <a:tableStyleId>{17292A2E-F333-43FB-9621-5CBBE7FDCDCB}</a:tableStyleId>
              </a:tblPr>
              <a:tblGrid>
                <a:gridCol w="896937"/>
                <a:gridCol w="896937"/>
                <a:gridCol w="896937"/>
              </a:tblGrid>
              <a:tr h="240107">
                <a:tc>
                  <a:txBody>
                    <a:bodyPr/>
                    <a:lstStyle/>
                    <a:p>
                      <a:pPr algn="ctr"/>
                      <a:r>
                        <a:rPr lang="en-US" altLang="zh-CN" sz="2200" b="1" dirty="0" smtClean="0">
                          <a:latin typeface="Times New Roman" pitchFamily="18" charset="0"/>
                          <a:cs typeface="Times New Roman" pitchFamily="18" charset="0"/>
                        </a:rPr>
                        <a:t>A</a:t>
                      </a:r>
                      <a:endParaRPr lang="zh-CN" altLang="en-US" sz="22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dirty="0" smtClean="0">
                          <a:latin typeface="Times New Roman" pitchFamily="18" charset="0"/>
                          <a:cs typeface="Times New Roman" pitchFamily="18" charset="0"/>
                        </a:rPr>
                        <a:t>B</a:t>
                      </a:r>
                      <a:endParaRPr lang="zh-CN" altLang="en-US" sz="22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dirty="0" smtClean="0">
                          <a:latin typeface="Times New Roman" pitchFamily="18" charset="0"/>
                          <a:cs typeface="Times New Roman" pitchFamily="18" charset="0"/>
                        </a:rPr>
                        <a:t>C</a:t>
                      </a:r>
                      <a:endParaRPr lang="zh-CN" altLang="en-US" sz="22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0107">
                <a:tc>
                  <a:txBody>
                    <a:bodyPr/>
                    <a:lstStyle/>
                    <a:p>
                      <a:pPr algn="ctr"/>
                      <a:r>
                        <a:rPr lang="en-US" altLang="zh-CN" sz="2200" b="1" dirty="0" smtClean="0">
                          <a:latin typeface="Times New Roman" pitchFamily="18" charset="0"/>
                          <a:cs typeface="Times New Roman" pitchFamily="18" charset="0"/>
                        </a:rPr>
                        <a:t>a1</a:t>
                      </a:r>
                      <a:endParaRPr lang="zh-CN" altLang="en-US" sz="22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dirty="0" smtClean="0">
                          <a:latin typeface="Times New Roman" pitchFamily="18" charset="0"/>
                          <a:cs typeface="Times New Roman" pitchFamily="18" charset="0"/>
                        </a:rPr>
                        <a:t>b1</a:t>
                      </a:r>
                      <a:endParaRPr lang="zh-CN" altLang="en-US" sz="22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dirty="0" smtClean="0">
                          <a:latin typeface="Times New Roman" pitchFamily="18" charset="0"/>
                          <a:cs typeface="Times New Roman" pitchFamily="18" charset="0"/>
                        </a:rPr>
                        <a:t>c1</a:t>
                      </a:r>
                      <a:endParaRPr lang="zh-CN" altLang="en-US" sz="22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0107">
                <a:tc>
                  <a:txBody>
                    <a:bodyPr/>
                    <a:lstStyle/>
                    <a:p>
                      <a:pPr algn="ctr"/>
                      <a:r>
                        <a:rPr lang="en-US" altLang="zh-CN" sz="2200" b="1" dirty="0" smtClean="0">
                          <a:latin typeface="Times New Roman" pitchFamily="18" charset="0"/>
                          <a:cs typeface="Times New Roman" pitchFamily="18" charset="0"/>
                        </a:rPr>
                        <a:t>a2</a:t>
                      </a:r>
                      <a:endParaRPr lang="zh-CN" altLang="en-US" sz="22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dirty="0" smtClean="0">
                          <a:latin typeface="Times New Roman" pitchFamily="18" charset="0"/>
                          <a:cs typeface="Times New Roman" pitchFamily="18" charset="0"/>
                        </a:rPr>
                        <a:t>b2</a:t>
                      </a:r>
                      <a:endParaRPr lang="zh-CN" altLang="en-US" sz="22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dirty="0" smtClean="0">
                          <a:latin typeface="Times New Roman" pitchFamily="18" charset="0"/>
                          <a:cs typeface="Times New Roman" pitchFamily="18" charset="0"/>
                        </a:rPr>
                        <a:t>c2</a:t>
                      </a:r>
                      <a:endParaRPr lang="zh-CN" altLang="en-US" sz="22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0107">
                <a:tc>
                  <a:txBody>
                    <a:bodyPr/>
                    <a:lstStyle/>
                    <a:p>
                      <a:pPr algn="ctr"/>
                      <a:r>
                        <a:rPr lang="en-US" altLang="zh-CN" sz="2200" b="1" dirty="0" smtClean="0">
                          <a:latin typeface="Times New Roman" pitchFamily="18" charset="0"/>
                          <a:cs typeface="Times New Roman" pitchFamily="18" charset="0"/>
                        </a:rPr>
                        <a:t>a3</a:t>
                      </a:r>
                      <a:endParaRPr lang="zh-CN" altLang="en-US" sz="22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dirty="0" smtClean="0">
                          <a:latin typeface="Times New Roman" pitchFamily="18" charset="0"/>
                          <a:cs typeface="Times New Roman" pitchFamily="18" charset="0"/>
                        </a:rPr>
                        <a:t>b3</a:t>
                      </a:r>
                      <a:endParaRPr lang="zh-CN" altLang="en-US" sz="22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dirty="0" smtClean="0">
                          <a:latin typeface="Times New Roman" pitchFamily="18" charset="0"/>
                          <a:cs typeface="Times New Roman" pitchFamily="18" charset="0"/>
                        </a:rPr>
                        <a:t>c3</a:t>
                      </a:r>
                      <a:endParaRPr lang="zh-CN" altLang="en-US" sz="22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32" name="表格 31"/>
          <p:cNvGraphicFramePr>
            <a:graphicFrameLocks noGrp="1"/>
          </p:cNvGraphicFramePr>
          <p:nvPr>
            <p:extLst>
              <p:ext uri="{D42A27DB-BD31-4B8C-83A1-F6EECF244321}">
                <p14:modId xmlns:p14="http://schemas.microsoft.com/office/powerpoint/2010/main" val="3143121491"/>
              </p:ext>
            </p:extLst>
          </p:nvPr>
        </p:nvGraphicFramePr>
        <p:xfrm>
          <a:off x="6711618" y="1536277"/>
          <a:ext cx="2762248" cy="1584960"/>
        </p:xfrm>
        <a:graphic>
          <a:graphicData uri="http://schemas.openxmlformats.org/drawingml/2006/table">
            <a:tbl>
              <a:tblPr firstRow="1" bandRow="1">
                <a:tableStyleId>{72833802-FEF1-4C79-8D5D-14CF1EAF98D9}</a:tableStyleId>
              </a:tblPr>
              <a:tblGrid>
                <a:gridCol w="1381124"/>
                <a:gridCol w="1381124"/>
              </a:tblGrid>
              <a:tr h="320143">
                <a:tc>
                  <a:txBody>
                    <a:bodyPr/>
                    <a:lstStyle/>
                    <a:p>
                      <a:pPr algn="ctr"/>
                      <a:r>
                        <a:rPr lang="en-US" altLang="zh-CN" sz="2000" b="1" dirty="0" smtClean="0">
                          <a:latin typeface="Times New Roman" pitchFamily="18" charset="0"/>
                          <a:cs typeface="Times New Roman" pitchFamily="18" charset="0"/>
                        </a:rPr>
                        <a:t>C</a:t>
                      </a:r>
                      <a:endParaRPr lang="zh-CN" altLang="en-US"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dirty="0" smtClean="0">
                          <a:latin typeface="Times New Roman" pitchFamily="18" charset="0"/>
                          <a:cs typeface="Times New Roman" pitchFamily="18" charset="0"/>
                        </a:rPr>
                        <a:t>D</a:t>
                      </a:r>
                      <a:endParaRPr lang="zh-CN" altLang="en-US"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0143">
                <a:tc>
                  <a:txBody>
                    <a:bodyPr/>
                    <a:lstStyle/>
                    <a:p>
                      <a:pPr algn="ctr"/>
                      <a:r>
                        <a:rPr lang="en-US" altLang="zh-CN" sz="2000" b="1" dirty="0" smtClean="0">
                          <a:latin typeface="Times New Roman" pitchFamily="18" charset="0"/>
                          <a:cs typeface="Times New Roman" pitchFamily="18" charset="0"/>
                        </a:rPr>
                        <a:t>c1</a:t>
                      </a:r>
                      <a:endParaRPr lang="zh-CN" altLang="en-US"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dirty="0" smtClean="0">
                          <a:latin typeface="Times New Roman" pitchFamily="18" charset="0"/>
                          <a:cs typeface="Times New Roman" pitchFamily="18" charset="0"/>
                        </a:rPr>
                        <a:t>d1</a:t>
                      </a:r>
                      <a:endParaRPr lang="zh-CN" altLang="en-US"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0143">
                <a:tc>
                  <a:txBody>
                    <a:bodyPr/>
                    <a:lstStyle/>
                    <a:p>
                      <a:pPr algn="ctr"/>
                      <a:r>
                        <a:rPr lang="en-US" altLang="zh-CN" sz="2000" b="1" dirty="0" smtClean="0">
                          <a:latin typeface="Times New Roman" pitchFamily="18" charset="0"/>
                          <a:cs typeface="Times New Roman" pitchFamily="18" charset="0"/>
                        </a:rPr>
                        <a:t>c2</a:t>
                      </a:r>
                      <a:endParaRPr lang="zh-CN" altLang="en-US"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dirty="0" smtClean="0">
                          <a:latin typeface="Times New Roman" pitchFamily="18" charset="0"/>
                          <a:cs typeface="Times New Roman" pitchFamily="18" charset="0"/>
                        </a:rPr>
                        <a:t>d2</a:t>
                      </a:r>
                      <a:endParaRPr lang="zh-CN" altLang="en-US"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0143">
                <a:tc>
                  <a:txBody>
                    <a:bodyPr/>
                    <a:lstStyle/>
                    <a:p>
                      <a:pPr algn="ctr"/>
                      <a:r>
                        <a:rPr lang="en-US" altLang="zh-CN" sz="2000" b="1" dirty="0" smtClean="0">
                          <a:latin typeface="Times New Roman" pitchFamily="18" charset="0"/>
                          <a:cs typeface="Times New Roman" pitchFamily="18" charset="0"/>
                        </a:rPr>
                        <a:t>c4</a:t>
                      </a:r>
                      <a:endParaRPr lang="zh-CN" altLang="en-US"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dirty="0" smtClean="0">
                          <a:latin typeface="Times New Roman" pitchFamily="18" charset="0"/>
                          <a:cs typeface="Times New Roman" pitchFamily="18" charset="0"/>
                        </a:rPr>
                        <a:t>d4</a:t>
                      </a:r>
                      <a:endParaRPr lang="zh-CN" altLang="en-US"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33" name="表格 32"/>
          <p:cNvGraphicFramePr>
            <a:graphicFrameLocks noGrp="1"/>
          </p:cNvGraphicFramePr>
          <p:nvPr>
            <p:extLst>
              <p:ext uri="{D42A27DB-BD31-4B8C-83A1-F6EECF244321}">
                <p14:modId xmlns:p14="http://schemas.microsoft.com/office/powerpoint/2010/main" val="1931710683"/>
              </p:ext>
            </p:extLst>
          </p:nvPr>
        </p:nvGraphicFramePr>
        <p:xfrm>
          <a:off x="2830132" y="4815205"/>
          <a:ext cx="6096000" cy="1706880"/>
        </p:xfrm>
        <a:graphic>
          <a:graphicData uri="http://schemas.openxmlformats.org/drawingml/2006/table">
            <a:tbl>
              <a:tblPr firstRow="1" bandRow="1">
                <a:tableStyleId>{69012ECD-51FC-41F1-AA8D-1B2483CD663E}</a:tableStyleId>
              </a:tblPr>
              <a:tblGrid>
                <a:gridCol w="1219200"/>
                <a:gridCol w="1219200"/>
                <a:gridCol w="1219200"/>
                <a:gridCol w="1219200"/>
                <a:gridCol w="1219200"/>
              </a:tblGrid>
              <a:tr h="370840">
                <a:tc>
                  <a:txBody>
                    <a:bodyPr/>
                    <a:lstStyle/>
                    <a:p>
                      <a:pPr algn="ctr"/>
                      <a:r>
                        <a:rPr lang="en-US" altLang="zh-CN" sz="2200" b="1" dirty="0" smtClean="0">
                          <a:latin typeface="Times New Roman" pitchFamily="18" charset="0"/>
                          <a:cs typeface="Times New Roman" pitchFamily="18" charset="0"/>
                        </a:rPr>
                        <a:t>A</a:t>
                      </a:r>
                      <a:endParaRPr lang="zh-CN" altLang="en-US" sz="22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dirty="0" smtClean="0">
                          <a:latin typeface="Times New Roman" pitchFamily="18" charset="0"/>
                          <a:cs typeface="Times New Roman" pitchFamily="18" charset="0"/>
                        </a:rPr>
                        <a:t>B</a:t>
                      </a:r>
                      <a:endParaRPr lang="zh-CN" altLang="en-US" sz="22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dirty="0" smtClean="0">
                          <a:latin typeface="Times New Roman" pitchFamily="18" charset="0"/>
                          <a:cs typeface="Times New Roman" pitchFamily="18" charset="0"/>
                        </a:rPr>
                        <a:t>R.C</a:t>
                      </a:r>
                      <a:endParaRPr lang="zh-CN" altLang="en-US" sz="22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dirty="0" smtClean="0">
                          <a:latin typeface="Times New Roman" pitchFamily="18" charset="0"/>
                          <a:cs typeface="Times New Roman" pitchFamily="18" charset="0"/>
                        </a:rPr>
                        <a:t>S.C</a:t>
                      </a:r>
                      <a:endParaRPr lang="zh-CN" altLang="en-US" sz="22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dirty="0" smtClean="0">
                          <a:latin typeface="Times New Roman" pitchFamily="18" charset="0"/>
                          <a:cs typeface="Times New Roman" pitchFamily="18" charset="0"/>
                        </a:rPr>
                        <a:t>D</a:t>
                      </a:r>
                      <a:endParaRPr lang="zh-CN" altLang="en-US" sz="22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sz="2200" b="1" dirty="0" smtClean="0">
                          <a:latin typeface="Times New Roman" pitchFamily="18" charset="0"/>
                          <a:cs typeface="Times New Roman" pitchFamily="18" charset="0"/>
                        </a:rPr>
                        <a:t>a1</a:t>
                      </a:r>
                      <a:endParaRPr lang="zh-CN" altLang="en-US" sz="22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dirty="0" smtClean="0">
                          <a:latin typeface="Times New Roman" pitchFamily="18" charset="0"/>
                          <a:cs typeface="Times New Roman" pitchFamily="18" charset="0"/>
                        </a:rPr>
                        <a:t>b1</a:t>
                      </a:r>
                      <a:endParaRPr lang="zh-CN" altLang="en-US" sz="22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dirty="0" smtClean="0">
                          <a:latin typeface="Times New Roman" pitchFamily="18" charset="0"/>
                          <a:cs typeface="Times New Roman" pitchFamily="18" charset="0"/>
                        </a:rPr>
                        <a:t>c1</a:t>
                      </a:r>
                      <a:endParaRPr lang="zh-CN" altLang="en-US" sz="22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dirty="0" smtClean="0">
                          <a:latin typeface="Times New Roman" pitchFamily="18" charset="0"/>
                          <a:cs typeface="Times New Roman" pitchFamily="18" charset="0"/>
                        </a:rPr>
                        <a:t>c1</a:t>
                      </a:r>
                      <a:endParaRPr lang="zh-CN" altLang="en-US" sz="22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dirty="0" smtClean="0">
                          <a:latin typeface="Times New Roman" pitchFamily="18" charset="0"/>
                          <a:cs typeface="Times New Roman" pitchFamily="18" charset="0"/>
                        </a:rPr>
                        <a:t>d1</a:t>
                      </a:r>
                      <a:endParaRPr lang="zh-CN" altLang="en-US" sz="22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sz="2200" b="1" dirty="0" smtClean="0">
                          <a:latin typeface="Times New Roman" pitchFamily="18" charset="0"/>
                          <a:cs typeface="Times New Roman" pitchFamily="18" charset="0"/>
                        </a:rPr>
                        <a:t>a2</a:t>
                      </a:r>
                      <a:endParaRPr lang="zh-CN" altLang="en-US" sz="22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dirty="0" smtClean="0">
                          <a:latin typeface="Times New Roman" pitchFamily="18" charset="0"/>
                          <a:cs typeface="Times New Roman" pitchFamily="18" charset="0"/>
                        </a:rPr>
                        <a:t>b2</a:t>
                      </a:r>
                      <a:endParaRPr lang="zh-CN" altLang="en-US" sz="22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dirty="0" smtClean="0">
                          <a:latin typeface="Times New Roman" pitchFamily="18" charset="0"/>
                          <a:cs typeface="Times New Roman" pitchFamily="18" charset="0"/>
                        </a:rPr>
                        <a:t>c2</a:t>
                      </a:r>
                      <a:endParaRPr lang="zh-CN" altLang="en-US" sz="22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dirty="0" smtClean="0">
                          <a:latin typeface="Times New Roman" pitchFamily="18" charset="0"/>
                          <a:cs typeface="Times New Roman" pitchFamily="18" charset="0"/>
                        </a:rPr>
                        <a:t>c2</a:t>
                      </a:r>
                      <a:endParaRPr lang="zh-CN" altLang="en-US" sz="22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dirty="0" smtClean="0">
                          <a:latin typeface="Times New Roman" pitchFamily="18" charset="0"/>
                          <a:cs typeface="Times New Roman" pitchFamily="18" charset="0"/>
                        </a:rPr>
                        <a:t>d2</a:t>
                      </a:r>
                      <a:endParaRPr lang="zh-CN" altLang="en-US" sz="22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sz="2200" b="1" dirty="0" smtClean="0">
                          <a:latin typeface="Times New Roman" pitchFamily="18" charset="0"/>
                          <a:cs typeface="Times New Roman" pitchFamily="18" charset="0"/>
                        </a:rPr>
                        <a:t>a3</a:t>
                      </a:r>
                      <a:endParaRPr lang="zh-CN" altLang="en-US" sz="22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dirty="0" smtClean="0">
                          <a:latin typeface="Times New Roman" pitchFamily="18" charset="0"/>
                          <a:cs typeface="Times New Roman" pitchFamily="18" charset="0"/>
                        </a:rPr>
                        <a:t>b3</a:t>
                      </a:r>
                      <a:endParaRPr lang="zh-CN" altLang="en-US" sz="22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dirty="0" smtClean="0">
                          <a:latin typeface="Times New Roman" pitchFamily="18" charset="0"/>
                          <a:cs typeface="Times New Roman" pitchFamily="18" charset="0"/>
                        </a:rPr>
                        <a:t>c3</a:t>
                      </a:r>
                      <a:endParaRPr lang="zh-CN" altLang="en-US" sz="22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dirty="0" smtClean="0">
                          <a:latin typeface="Times New Roman" pitchFamily="18" charset="0"/>
                          <a:cs typeface="Times New Roman" pitchFamily="18" charset="0"/>
                        </a:rPr>
                        <a:t>NULL</a:t>
                      </a:r>
                      <a:endParaRPr lang="zh-CN" altLang="en-US" sz="22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dirty="0" smtClean="0">
                          <a:latin typeface="Times New Roman" pitchFamily="18" charset="0"/>
                          <a:cs typeface="Times New Roman" pitchFamily="18" charset="0"/>
                        </a:rPr>
                        <a:t>NULL</a:t>
                      </a:r>
                      <a:endParaRPr lang="zh-CN" altLang="en-US" sz="22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4" name="TextBox 33"/>
          <p:cNvSpPr txBox="1"/>
          <p:nvPr/>
        </p:nvSpPr>
        <p:spPr>
          <a:xfrm>
            <a:off x="1687125" y="1607716"/>
            <a:ext cx="518091" cy="646331"/>
          </a:xfrm>
          <a:prstGeom prst="rect">
            <a:avLst/>
          </a:prstGeom>
          <a:noFill/>
        </p:spPr>
        <p:txBody>
          <a:bodyPr wrap="none" rtlCol="0">
            <a:spAutoFit/>
          </a:bodyPr>
          <a:lstStyle/>
          <a:p>
            <a:r>
              <a:rPr lang="en-US" altLang="zh-CN" sz="3600" b="1" dirty="0">
                <a:latin typeface="Times New Roman" pitchFamily="18" charset="0"/>
                <a:cs typeface="Times New Roman" pitchFamily="18" charset="0"/>
              </a:rPr>
              <a:t>R</a:t>
            </a:r>
            <a:endParaRPr lang="zh-CN" altLang="en-US" sz="3600" b="1" dirty="0">
              <a:latin typeface="Times New Roman" pitchFamily="18" charset="0"/>
              <a:cs typeface="Times New Roman" pitchFamily="18" charset="0"/>
            </a:endParaRPr>
          </a:p>
        </p:txBody>
      </p:sp>
      <p:sp>
        <p:nvSpPr>
          <p:cNvPr id="35" name="TextBox 34"/>
          <p:cNvSpPr txBox="1"/>
          <p:nvPr/>
        </p:nvSpPr>
        <p:spPr>
          <a:xfrm>
            <a:off x="6026817" y="1607716"/>
            <a:ext cx="441146" cy="646331"/>
          </a:xfrm>
          <a:prstGeom prst="rect">
            <a:avLst/>
          </a:prstGeom>
          <a:noFill/>
        </p:spPr>
        <p:txBody>
          <a:bodyPr wrap="none" rtlCol="0">
            <a:spAutoFit/>
          </a:bodyPr>
          <a:lstStyle/>
          <a:p>
            <a:r>
              <a:rPr lang="en-US" altLang="zh-CN" sz="3600" b="1" dirty="0">
                <a:latin typeface="Times New Roman" pitchFamily="18" charset="0"/>
                <a:cs typeface="Times New Roman" pitchFamily="18" charset="0"/>
              </a:rPr>
              <a:t>S</a:t>
            </a:r>
            <a:endParaRPr lang="zh-CN" altLang="en-US" sz="3600" b="1" dirty="0">
              <a:latin typeface="Times New Roman" pitchFamily="18" charset="0"/>
              <a:cs typeface="Times New Roman" pitchFamily="18" charset="0"/>
            </a:endParaRPr>
          </a:p>
        </p:txBody>
      </p:sp>
      <p:grpSp>
        <p:nvGrpSpPr>
          <p:cNvPr id="36" name="Group 13"/>
          <p:cNvGrpSpPr>
            <a:grpSpLocks/>
          </p:cNvGrpSpPr>
          <p:nvPr/>
        </p:nvGrpSpPr>
        <p:grpSpPr bwMode="auto">
          <a:xfrm>
            <a:off x="3444574" y="3389113"/>
            <a:ext cx="5029160" cy="1004684"/>
            <a:chOff x="612" y="1375"/>
            <a:chExt cx="4626" cy="580"/>
          </a:xfrm>
        </p:grpSpPr>
        <p:sp>
          <p:nvSpPr>
            <p:cNvPr id="37" name="Rectangle 14"/>
            <p:cNvSpPr>
              <a:spLocks noChangeArrowheads="1"/>
            </p:cNvSpPr>
            <p:nvPr/>
          </p:nvSpPr>
          <p:spPr bwMode="auto">
            <a:xfrm>
              <a:off x="733" y="1375"/>
              <a:ext cx="4395" cy="187"/>
            </a:xfrm>
            <a:prstGeom prst="rect">
              <a:avLst/>
            </a:prstGeom>
            <a:gradFill rotWithShape="1">
              <a:gsLst>
                <a:gs pos="0">
                  <a:schemeClr val="bg1"/>
                </a:gs>
                <a:gs pos="100000">
                  <a:schemeClr val="folHlink"/>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38" name="Rectangle 15"/>
            <p:cNvSpPr>
              <a:spLocks noChangeArrowheads="1"/>
            </p:cNvSpPr>
            <p:nvPr/>
          </p:nvSpPr>
          <p:spPr bwMode="auto">
            <a:xfrm>
              <a:off x="612" y="1441"/>
              <a:ext cx="4626" cy="514"/>
            </a:xfrm>
            <a:prstGeom prst="rect">
              <a:avLst/>
            </a:prstGeom>
            <a:solidFill>
              <a:schemeClr val="bg1"/>
            </a:solidFill>
            <a:ln w="12700">
              <a:solidFill>
                <a:schemeClr val="tx1"/>
              </a:solidFill>
              <a:miter lim="800000"/>
              <a:headEnd/>
              <a:tailEnd/>
            </a:ln>
            <a:effectLst>
              <a:outerShdw dist="107763" dir="2700000" algn="ctr" rotWithShape="0">
                <a:srgbClr val="0099CC">
                  <a:alpha val="50000"/>
                </a:srgbClr>
              </a:outerShdw>
            </a:effectLst>
          </p:spPr>
          <p:txBody>
            <a:bodyPr lIns="90488" tIns="44450" rIns="90488" bIns="44450">
              <a:spAutoFit/>
            </a:bodyPr>
            <a:lstStyle/>
            <a:p>
              <a:pPr eaLnBrk="1" hangingPunct="1">
                <a:defRPr/>
              </a:pPr>
              <a:endParaRPr lang="zh-CN" altLang="en-US" sz="800" b="1" dirty="0">
                <a:latin typeface="Arial" charset="0"/>
                <a:ea typeface="宋体" charset="-122"/>
              </a:endParaRPr>
            </a:p>
            <a:p>
              <a:pPr>
                <a:defRPr/>
              </a:pPr>
              <a:r>
                <a:rPr lang="en-US" altLang="zh-CN" sz="2200" b="1" dirty="0">
                  <a:latin typeface="Arial" pitchFamily="34" charset="0"/>
                  <a:cs typeface="Arial" pitchFamily="34" charset="0"/>
                </a:rPr>
                <a:t>SELECT * </a:t>
              </a:r>
            </a:p>
            <a:p>
              <a:pPr>
                <a:defRPr/>
              </a:pPr>
              <a:r>
                <a:rPr lang="en-US" altLang="zh-CN" sz="2200" b="1" dirty="0">
                  <a:latin typeface="Arial" pitchFamily="34" charset="0"/>
                  <a:cs typeface="Arial" pitchFamily="34" charset="0"/>
                </a:rPr>
                <a:t>FROM R </a:t>
              </a:r>
              <a:r>
                <a:rPr lang="en-US" altLang="zh-CN" sz="2200" b="1" dirty="0">
                  <a:solidFill>
                    <a:srgbClr val="FF0000"/>
                  </a:solidFill>
                  <a:latin typeface="Arial" pitchFamily="34" charset="0"/>
                  <a:cs typeface="Arial" pitchFamily="34" charset="0"/>
                </a:rPr>
                <a:t>LEFT JOIN </a:t>
              </a:r>
              <a:r>
                <a:rPr lang="en-US" altLang="zh-CN" sz="2200" b="1" dirty="0">
                  <a:latin typeface="Arial" pitchFamily="34" charset="0"/>
                  <a:cs typeface="Arial" pitchFamily="34" charset="0"/>
                </a:rPr>
                <a:t>S ON R.C = S.C</a:t>
              </a:r>
            </a:p>
          </p:txBody>
        </p:sp>
      </p:grpSp>
      <p:sp>
        <p:nvSpPr>
          <p:cNvPr id="8" name="页脚占位符 7"/>
          <p:cNvSpPr>
            <a:spLocks noGrp="1"/>
          </p:cNvSpPr>
          <p:nvPr>
            <p:ph type="ftr" sz="quarter" idx="11"/>
          </p:nvPr>
        </p:nvSpPr>
        <p:spPr/>
        <p:txBody>
          <a:bodyPr/>
          <a:lstStyle/>
          <a:p>
            <a:r>
              <a:rPr lang="zh-CN" altLang="en-US" smtClean="0"/>
              <a:t>信息工程学院 数据库应用</a:t>
            </a:r>
            <a:endParaRPr lang="en-US" dirty="0"/>
          </a:p>
        </p:txBody>
      </p:sp>
      <p:sp>
        <p:nvSpPr>
          <p:cNvPr id="9" name="灯片编号占位符 8"/>
          <p:cNvSpPr>
            <a:spLocks noGrp="1"/>
          </p:cNvSpPr>
          <p:nvPr>
            <p:ph type="sldNum" sz="quarter" idx="12"/>
          </p:nvPr>
        </p:nvSpPr>
        <p:spPr/>
        <p:txBody>
          <a:bodyPr/>
          <a:lstStyle/>
          <a:p>
            <a:fld id="{D57F1E4F-1CFF-5643-939E-217C01CDF565}" type="slidenum">
              <a:rPr lang="en-US" smtClean="0"/>
              <a:pPr/>
              <a:t>43</a:t>
            </a:fld>
            <a:endParaRPr lang="en-US" dirty="0"/>
          </a:p>
        </p:txBody>
      </p:sp>
    </p:spTree>
    <p:extLst>
      <p:ext uri="{BB962C8B-B14F-4D97-AF65-F5344CB8AC3E}">
        <p14:creationId xmlns:p14="http://schemas.microsoft.com/office/powerpoint/2010/main" val="2690421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up)">
                                      <p:cBhvr>
                                        <p:cTn id="7" dur="500"/>
                                        <p:tgtEl>
                                          <p:spTgt spid="31"/>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ipe(up)">
                                      <p:cBhvr>
                                        <p:cTn id="10" dur="500"/>
                                        <p:tgtEl>
                                          <p:spTgt spid="34"/>
                                        </p:tgtEl>
                                      </p:cBhvr>
                                    </p:animEffect>
                                  </p:childTnLst>
                                </p:cTn>
                              </p:par>
                              <p:par>
                                <p:cTn id="11" presetID="22" presetClass="entr" presetSubtype="1"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up)">
                                      <p:cBhvr>
                                        <p:cTn id="13" dur="500"/>
                                        <p:tgtEl>
                                          <p:spTgt spid="32"/>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up)">
                                      <p:cBhvr>
                                        <p:cTn id="16" dur="500"/>
                                        <p:tgtEl>
                                          <p:spTgt spid="35"/>
                                        </p:tgtEl>
                                      </p:cBhvr>
                                    </p:animEffect>
                                  </p:childTnLst>
                                </p:cTn>
                              </p:par>
                            </p:childTnLst>
                          </p:cTn>
                        </p:par>
                      </p:childTnLst>
                    </p:cTn>
                  </p:par>
                  <p:par>
                    <p:cTn id="17" fill="hold">
                      <p:stCondLst>
                        <p:cond delay="indefinite"/>
                      </p:stCondLst>
                      <p:childTnLst>
                        <p:par>
                          <p:cTn id="18" fill="hold">
                            <p:stCondLst>
                              <p:cond delay="0"/>
                            </p:stCondLst>
                            <p:childTnLst>
                              <p:par>
                                <p:cTn id="19" presetID="17" presetClass="entr" presetSubtype="1" fill="hold" grpId="0" nodeType="clickEffect">
                                  <p:stCondLst>
                                    <p:cond delay="0"/>
                                  </p:stCondLst>
                                  <p:childTnLst>
                                    <p:set>
                                      <p:cBhvr>
                                        <p:cTn id="20" dur="1" fill="hold">
                                          <p:stCondLst>
                                            <p:cond delay="0"/>
                                          </p:stCondLst>
                                        </p:cTn>
                                        <p:tgtEl>
                                          <p:spTgt spid="39"/>
                                        </p:tgtEl>
                                        <p:attrNameLst>
                                          <p:attrName>style.visibility</p:attrName>
                                        </p:attrNameLst>
                                      </p:cBhvr>
                                      <p:to>
                                        <p:strVal val="visible"/>
                                      </p:to>
                                    </p:set>
                                    <p:anim calcmode="lin" valueType="num">
                                      <p:cBhvr>
                                        <p:cTn id="21" dur="500" fill="hold"/>
                                        <p:tgtEl>
                                          <p:spTgt spid="39"/>
                                        </p:tgtEl>
                                        <p:attrNameLst>
                                          <p:attrName>ppt_x</p:attrName>
                                        </p:attrNameLst>
                                      </p:cBhvr>
                                      <p:tavLst>
                                        <p:tav tm="0">
                                          <p:val>
                                            <p:strVal val="#ppt_x"/>
                                          </p:val>
                                        </p:tav>
                                        <p:tav tm="100000">
                                          <p:val>
                                            <p:strVal val="#ppt_x"/>
                                          </p:val>
                                        </p:tav>
                                      </p:tavLst>
                                    </p:anim>
                                    <p:anim calcmode="lin" valueType="num">
                                      <p:cBhvr>
                                        <p:cTn id="22" dur="500" fill="hold"/>
                                        <p:tgtEl>
                                          <p:spTgt spid="39"/>
                                        </p:tgtEl>
                                        <p:attrNameLst>
                                          <p:attrName>ppt_y</p:attrName>
                                        </p:attrNameLst>
                                      </p:cBhvr>
                                      <p:tavLst>
                                        <p:tav tm="0">
                                          <p:val>
                                            <p:strVal val="#ppt_y-#ppt_h/2"/>
                                          </p:val>
                                        </p:tav>
                                        <p:tav tm="100000">
                                          <p:val>
                                            <p:strVal val="#ppt_y"/>
                                          </p:val>
                                        </p:tav>
                                      </p:tavLst>
                                    </p:anim>
                                    <p:anim calcmode="lin" valueType="num">
                                      <p:cBhvr>
                                        <p:cTn id="23" dur="500" fill="hold"/>
                                        <p:tgtEl>
                                          <p:spTgt spid="39"/>
                                        </p:tgtEl>
                                        <p:attrNameLst>
                                          <p:attrName>ppt_w</p:attrName>
                                        </p:attrNameLst>
                                      </p:cBhvr>
                                      <p:tavLst>
                                        <p:tav tm="0">
                                          <p:val>
                                            <p:strVal val="#ppt_w"/>
                                          </p:val>
                                        </p:tav>
                                        <p:tav tm="100000">
                                          <p:val>
                                            <p:strVal val="#ppt_w"/>
                                          </p:val>
                                        </p:tav>
                                      </p:tavLst>
                                    </p:anim>
                                    <p:anim calcmode="lin" valueType="num">
                                      <p:cBhvr>
                                        <p:cTn id="24" dur="500" fill="hold"/>
                                        <p:tgtEl>
                                          <p:spTgt spid="39"/>
                                        </p:tgtEl>
                                        <p:attrNameLst>
                                          <p:attrName>ppt_h</p:attrName>
                                        </p:attrNameLst>
                                      </p:cBhvr>
                                      <p:tavLst>
                                        <p:tav tm="0">
                                          <p:val>
                                            <p:fltVal val="0"/>
                                          </p:val>
                                        </p:tav>
                                        <p:tav tm="100000">
                                          <p:val>
                                            <p:strVal val="#ppt_h"/>
                                          </p:val>
                                        </p:tav>
                                      </p:tavLst>
                                    </p:anim>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wipe(left)">
                                      <p:cBhvr>
                                        <p:cTn id="28" dur="500"/>
                                        <p:tgtEl>
                                          <p:spTgt spid="3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wipe(up)">
                                      <p:cBhvr>
                                        <p:cTn id="3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4" grpId="0"/>
      <p:bldP spid="3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虚尾箭头 38"/>
          <p:cNvSpPr/>
          <p:nvPr/>
        </p:nvSpPr>
        <p:spPr>
          <a:xfrm rot="5400000">
            <a:off x="4962395" y="3373574"/>
            <a:ext cx="2195766" cy="785812"/>
          </a:xfrm>
          <a:prstGeom prst="stripedRightArrow">
            <a:avLst/>
          </a:prstGeom>
        </p:spPr>
        <p:style>
          <a:lnRef idx="1">
            <a:schemeClr val="dk1"/>
          </a:lnRef>
          <a:fillRef idx="2">
            <a:schemeClr val="dk1"/>
          </a:fillRef>
          <a:effectRef idx="1">
            <a:schemeClr val="dk1"/>
          </a:effectRef>
          <a:fontRef idx="minor">
            <a:schemeClr val="dk1"/>
          </a:fontRef>
        </p:style>
        <p:txBody>
          <a:bodyPr anchor="ctr"/>
          <a:lstStyle/>
          <a:p>
            <a:pPr algn="ctr">
              <a:defRPr/>
            </a:pPr>
            <a:endParaRPr lang="zh-CN" altLang="en-US"/>
          </a:p>
        </p:txBody>
      </p:sp>
      <p:sp>
        <p:nvSpPr>
          <p:cNvPr id="2" name="标题 1"/>
          <p:cNvSpPr>
            <a:spLocks noGrp="1"/>
          </p:cNvSpPr>
          <p:nvPr>
            <p:ph type="title"/>
          </p:nvPr>
        </p:nvSpPr>
        <p:spPr/>
        <p:txBody>
          <a:bodyPr/>
          <a:lstStyle/>
          <a:p>
            <a:r>
              <a:rPr lang="zh-CN" altLang="en-US" smtClean="0"/>
              <a:t>外连接对比</a:t>
            </a:r>
            <a:r>
              <a:rPr lang="en-US" altLang="zh-CN" smtClean="0"/>
              <a:t>-</a:t>
            </a:r>
            <a:r>
              <a:rPr lang="zh-CN" altLang="en-US" smtClean="0"/>
              <a:t>右外连接</a:t>
            </a:r>
            <a:endParaRPr lang="zh-CN" altLang="en-US" dirty="0"/>
          </a:p>
        </p:txBody>
      </p:sp>
      <p:graphicFrame>
        <p:nvGraphicFramePr>
          <p:cNvPr id="31" name="表格 30"/>
          <p:cNvGraphicFramePr>
            <a:graphicFrameLocks noGrp="1"/>
          </p:cNvGraphicFramePr>
          <p:nvPr>
            <p:extLst>
              <p:ext uri="{D42A27DB-BD31-4B8C-83A1-F6EECF244321}">
                <p14:modId xmlns:p14="http://schemas.microsoft.com/office/powerpoint/2010/main" val="2847610096"/>
              </p:ext>
            </p:extLst>
          </p:nvPr>
        </p:nvGraphicFramePr>
        <p:xfrm>
          <a:off x="2595539" y="1506777"/>
          <a:ext cx="2690811" cy="1584960"/>
        </p:xfrm>
        <a:graphic>
          <a:graphicData uri="http://schemas.openxmlformats.org/drawingml/2006/table">
            <a:tbl>
              <a:tblPr firstRow="1" bandRow="1">
                <a:tableStyleId>{17292A2E-F333-43FB-9621-5CBBE7FDCDCB}</a:tableStyleId>
              </a:tblPr>
              <a:tblGrid>
                <a:gridCol w="896937"/>
                <a:gridCol w="896937"/>
                <a:gridCol w="896937"/>
              </a:tblGrid>
              <a:tr h="240107">
                <a:tc>
                  <a:txBody>
                    <a:bodyPr/>
                    <a:lstStyle/>
                    <a:p>
                      <a:pPr algn="ctr"/>
                      <a:r>
                        <a:rPr lang="en-US" altLang="zh-CN" sz="2000" b="1" dirty="0" smtClean="0">
                          <a:latin typeface="Times New Roman" pitchFamily="18" charset="0"/>
                          <a:cs typeface="Times New Roman" pitchFamily="18" charset="0"/>
                        </a:rPr>
                        <a:t>A</a:t>
                      </a:r>
                      <a:endParaRPr lang="zh-CN" altLang="en-US"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dirty="0" smtClean="0">
                          <a:latin typeface="Times New Roman" pitchFamily="18" charset="0"/>
                          <a:cs typeface="Times New Roman" pitchFamily="18" charset="0"/>
                        </a:rPr>
                        <a:t>B</a:t>
                      </a:r>
                      <a:endParaRPr lang="zh-CN" altLang="en-US"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dirty="0" smtClean="0">
                          <a:latin typeface="Times New Roman" pitchFamily="18" charset="0"/>
                          <a:cs typeface="Times New Roman" pitchFamily="18" charset="0"/>
                        </a:rPr>
                        <a:t>C</a:t>
                      </a:r>
                      <a:endParaRPr lang="zh-CN" altLang="en-US"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0107">
                <a:tc>
                  <a:txBody>
                    <a:bodyPr/>
                    <a:lstStyle/>
                    <a:p>
                      <a:pPr algn="ctr"/>
                      <a:r>
                        <a:rPr lang="en-US" altLang="zh-CN" sz="2000" b="1" dirty="0" smtClean="0">
                          <a:latin typeface="Times New Roman" pitchFamily="18" charset="0"/>
                          <a:cs typeface="Times New Roman" pitchFamily="18" charset="0"/>
                        </a:rPr>
                        <a:t>a1</a:t>
                      </a:r>
                      <a:endParaRPr lang="zh-CN" altLang="en-US"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dirty="0" smtClean="0">
                          <a:latin typeface="Times New Roman" pitchFamily="18" charset="0"/>
                          <a:cs typeface="Times New Roman" pitchFamily="18" charset="0"/>
                        </a:rPr>
                        <a:t>b1</a:t>
                      </a:r>
                      <a:endParaRPr lang="zh-CN" altLang="en-US"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dirty="0" smtClean="0">
                          <a:latin typeface="Times New Roman" pitchFamily="18" charset="0"/>
                          <a:cs typeface="Times New Roman" pitchFamily="18" charset="0"/>
                        </a:rPr>
                        <a:t>c1</a:t>
                      </a:r>
                      <a:endParaRPr lang="zh-CN" altLang="en-US"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0107">
                <a:tc>
                  <a:txBody>
                    <a:bodyPr/>
                    <a:lstStyle/>
                    <a:p>
                      <a:pPr algn="ctr"/>
                      <a:r>
                        <a:rPr lang="en-US" altLang="zh-CN" sz="2000" b="1" dirty="0" smtClean="0">
                          <a:latin typeface="Times New Roman" pitchFamily="18" charset="0"/>
                          <a:cs typeface="Times New Roman" pitchFamily="18" charset="0"/>
                        </a:rPr>
                        <a:t>a2</a:t>
                      </a:r>
                      <a:endParaRPr lang="zh-CN" altLang="en-US"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dirty="0" smtClean="0">
                          <a:latin typeface="Times New Roman" pitchFamily="18" charset="0"/>
                          <a:cs typeface="Times New Roman" pitchFamily="18" charset="0"/>
                        </a:rPr>
                        <a:t>b2</a:t>
                      </a:r>
                      <a:endParaRPr lang="zh-CN" altLang="en-US"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dirty="0" smtClean="0">
                          <a:latin typeface="Times New Roman" pitchFamily="18" charset="0"/>
                          <a:cs typeface="Times New Roman" pitchFamily="18" charset="0"/>
                        </a:rPr>
                        <a:t>c2</a:t>
                      </a:r>
                      <a:endParaRPr lang="zh-CN" altLang="en-US"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0107">
                <a:tc>
                  <a:txBody>
                    <a:bodyPr/>
                    <a:lstStyle/>
                    <a:p>
                      <a:pPr algn="ctr"/>
                      <a:r>
                        <a:rPr lang="en-US" altLang="zh-CN" sz="2000" b="1" dirty="0" smtClean="0">
                          <a:latin typeface="Times New Roman" pitchFamily="18" charset="0"/>
                          <a:cs typeface="Times New Roman" pitchFamily="18" charset="0"/>
                        </a:rPr>
                        <a:t>a3</a:t>
                      </a:r>
                      <a:endParaRPr lang="zh-CN" altLang="en-US"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dirty="0" smtClean="0">
                          <a:latin typeface="Times New Roman" pitchFamily="18" charset="0"/>
                          <a:cs typeface="Times New Roman" pitchFamily="18" charset="0"/>
                        </a:rPr>
                        <a:t>b3</a:t>
                      </a:r>
                      <a:endParaRPr lang="zh-CN" altLang="en-US"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dirty="0" smtClean="0">
                          <a:latin typeface="Times New Roman" pitchFamily="18" charset="0"/>
                          <a:cs typeface="Times New Roman" pitchFamily="18" charset="0"/>
                        </a:rPr>
                        <a:t>c3</a:t>
                      </a:r>
                      <a:endParaRPr lang="zh-CN" altLang="en-US"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32" name="表格 31"/>
          <p:cNvGraphicFramePr>
            <a:graphicFrameLocks noGrp="1"/>
          </p:cNvGraphicFramePr>
          <p:nvPr>
            <p:extLst>
              <p:ext uri="{D42A27DB-BD31-4B8C-83A1-F6EECF244321}">
                <p14:modId xmlns:p14="http://schemas.microsoft.com/office/powerpoint/2010/main" val="2544328727"/>
              </p:ext>
            </p:extLst>
          </p:nvPr>
        </p:nvGraphicFramePr>
        <p:xfrm>
          <a:off x="6977090" y="1506777"/>
          <a:ext cx="2762248" cy="1584960"/>
        </p:xfrm>
        <a:graphic>
          <a:graphicData uri="http://schemas.openxmlformats.org/drawingml/2006/table">
            <a:tbl>
              <a:tblPr firstRow="1" bandRow="1">
                <a:tableStyleId>{72833802-FEF1-4C79-8D5D-14CF1EAF98D9}</a:tableStyleId>
              </a:tblPr>
              <a:tblGrid>
                <a:gridCol w="1381124"/>
                <a:gridCol w="1381124"/>
              </a:tblGrid>
              <a:tr h="320143">
                <a:tc>
                  <a:txBody>
                    <a:bodyPr/>
                    <a:lstStyle/>
                    <a:p>
                      <a:pPr algn="ctr"/>
                      <a:r>
                        <a:rPr lang="en-US" altLang="zh-CN" sz="2000" b="1" dirty="0" smtClean="0">
                          <a:latin typeface="Times New Roman" pitchFamily="18" charset="0"/>
                          <a:cs typeface="Times New Roman" pitchFamily="18" charset="0"/>
                        </a:rPr>
                        <a:t>C</a:t>
                      </a:r>
                      <a:endParaRPr lang="zh-CN" altLang="en-US"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dirty="0" smtClean="0">
                          <a:latin typeface="Times New Roman" pitchFamily="18" charset="0"/>
                          <a:cs typeface="Times New Roman" pitchFamily="18" charset="0"/>
                        </a:rPr>
                        <a:t>D</a:t>
                      </a:r>
                      <a:endParaRPr lang="zh-CN" altLang="en-US"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0143">
                <a:tc>
                  <a:txBody>
                    <a:bodyPr/>
                    <a:lstStyle/>
                    <a:p>
                      <a:pPr algn="ctr"/>
                      <a:r>
                        <a:rPr lang="en-US" altLang="zh-CN" sz="2000" b="1" dirty="0" smtClean="0">
                          <a:latin typeface="Times New Roman" pitchFamily="18" charset="0"/>
                          <a:cs typeface="Times New Roman" pitchFamily="18" charset="0"/>
                        </a:rPr>
                        <a:t>c1</a:t>
                      </a:r>
                      <a:endParaRPr lang="zh-CN" altLang="en-US"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dirty="0" smtClean="0">
                          <a:latin typeface="Times New Roman" pitchFamily="18" charset="0"/>
                          <a:cs typeface="Times New Roman" pitchFamily="18" charset="0"/>
                        </a:rPr>
                        <a:t>d1</a:t>
                      </a:r>
                      <a:endParaRPr lang="zh-CN" altLang="en-US"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0143">
                <a:tc>
                  <a:txBody>
                    <a:bodyPr/>
                    <a:lstStyle/>
                    <a:p>
                      <a:pPr algn="ctr"/>
                      <a:r>
                        <a:rPr lang="en-US" altLang="zh-CN" sz="2000" b="1" dirty="0" smtClean="0">
                          <a:latin typeface="Times New Roman" pitchFamily="18" charset="0"/>
                          <a:cs typeface="Times New Roman" pitchFamily="18" charset="0"/>
                        </a:rPr>
                        <a:t>c2</a:t>
                      </a:r>
                      <a:endParaRPr lang="zh-CN" altLang="en-US"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dirty="0" smtClean="0">
                          <a:latin typeface="Times New Roman" pitchFamily="18" charset="0"/>
                          <a:cs typeface="Times New Roman" pitchFamily="18" charset="0"/>
                        </a:rPr>
                        <a:t>d2</a:t>
                      </a:r>
                      <a:endParaRPr lang="zh-CN" altLang="en-US"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0143">
                <a:tc>
                  <a:txBody>
                    <a:bodyPr/>
                    <a:lstStyle/>
                    <a:p>
                      <a:pPr algn="ctr"/>
                      <a:r>
                        <a:rPr lang="en-US" altLang="zh-CN" sz="2000" b="1" dirty="0" smtClean="0">
                          <a:latin typeface="Times New Roman" pitchFamily="18" charset="0"/>
                          <a:cs typeface="Times New Roman" pitchFamily="18" charset="0"/>
                        </a:rPr>
                        <a:t>c4</a:t>
                      </a:r>
                      <a:endParaRPr lang="zh-CN" altLang="en-US"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dirty="0" smtClean="0">
                          <a:latin typeface="Times New Roman" pitchFamily="18" charset="0"/>
                          <a:cs typeface="Times New Roman" pitchFamily="18" charset="0"/>
                        </a:rPr>
                        <a:t>d4</a:t>
                      </a:r>
                      <a:endParaRPr lang="zh-CN" altLang="en-US"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33" name="表格 32"/>
          <p:cNvGraphicFramePr>
            <a:graphicFrameLocks noGrp="1"/>
          </p:cNvGraphicFramePr>
          <p:nvPr>
            <p:extLst>
              <p:ext uri="{D42A27DB-BD31-4B8C-83A1-F6EECF244321}">
                <p14:modId xmlns:p14="http://schemas.microsoft.com/office/powerpoint/2010/main" val="1251105449"/>
              </p:ext>
            </p:extLst>
          </p:nvPr>
        </p:nvGraphicFramePr>
        <p:xfrm>
          <a:off x="3095604" y="4864363"/>
          <a:ext cx="6096000" cy="1584960"/>
        </p:xfrm>
        <a:graphic>
          <a:graphicData uri="http://schemas.openxmlformats.org/drawingml/2006/table">
            <a:tbl>
              <a:tblPr firstRow="1" bandRow="1">
                <a:tableStyleId>{69012ECD-51FC-41F1-AA8D-1B2483CD663E}</a:tableStyleId>
              </a:tblPr>
              <a:tblGrid>
                <a:gridCol w="1219200"/>
                <a:gridCol w="1219200"/>
                <a:gridCol w="1219200"/>
                <a:gridCol w="1219200"/>
                <a:gridCol w="1219200"/>
              </a:tblGrid>
              <a:tr h="370840">
                <a:tc>
                  <a:txBody>
                    <a:bodyPr/>
                    <a:lstStyle/>
                    <a:p>
                      <a:pPr algn="ctr"/>
                      <a:r>
                        <a:rPr lang="en-US" altLang="zh-CN" sz="2000" b="1" dirty="0" smtClean="0">
                          <a:latin typeface="Times New Roman" pitchFamily="18" charset="0"/>
                          <a:cs typeface="Times New Roman" pitchFamily="18" charset="0"/>
                        </a:rPr>
                        <a:t>A</a:t>
                      </a:r>
                      <a:endParaRPr lang="zh-CN" altLang="en-US"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dirty="0" smtClean="0">
                          <a:latin typeface="Times New Roman" pitchFamily="18" charset="0"/>
                          <a:cs typeface="Times New Roman" pitchFamily="18" charset="0"/>
                        </a:rPr>
                        <a:t>B</a:t>
                      </a:r>
                      <a:endParaRPr lang="zh-CN" altLang="en-US"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dirty="0" smtClean="0">
                          <a:latin typeface="Times New Roman" pitchFamily="18" charset="0"/>
                          <a:cs typeface="Times New Roman" pitchFamily="18" charset="0"/>
                        </a:rPr>
                        <a:t>R.C</a:t>
                      </a:r>
                      <a:endParaRPr lang="zh-CN" altLang="en-US"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dirty="0" smtClean="0">
                          <a:latin typeface="Times New Roman" pitchFamily="18" charset="0"/>
                          <a:cs typeface="Times New Roman" pitchFamily="18" charset="0"/>
                        </a:rPr>
                        <a:t>S.C</a:t>
                      </a:r>
                      <a:endParaRPr lang="zh-CN" altLang="en-US"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dirty="0" smtClean="0">
                          <a:latin typeface="Times New Roman" pitchFamily="18" charset="0"/>
                          <a:cs typeface="Times New Roman" pitchFamily="18" charset="0"/>
                        </a:rPr>
                        <a:t>D</a:t>
                      </a:r>
                      <a:endParaRPr lang="zh-CN" altLang="en-US"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sz="2000" b="1" dirty="0" smtClean="0">
                          <a:latin typeface="Times New Roman" pitchFamily="18" charset="0"/>
                          <a:cs typeface="Times New Roman" pitchFamily="18" charset="0"/>
                        </a:rPr>
                        <a:t>a1</a:t>
                      </a:r>
                      <a:endParaRPr lang="zh-CN" altLang="en-US"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dirty="0" smtClean="0">
                          <a:latin typeface="Times New Roman" pitchFamily="18" charset="0"/>
                          <a:cs typeface="Times New Roman" pitchFamily="18" charset="0"/>
                        </a:rPr>
                        <a:t>b1</a:t>
                      </a:r>
                      <a:endParaRPr lang="zh-CN" altLang="en-US"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dirty="0" smtClean="0">
                          <a:latin typeface="Times New Roman" pitchFamily="18" charset="0"/>
                          <a:cs typeface="Times New Roman" pitchFamily="18" charset="0"/>
                        </a:rPr>
                        <a:t>c1</a:t>
                      </a:r>
                      <a:endParaRPr lang="zh-CN" altLang="en-US"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dirty="0" smtClean="0">
                          <a:latin typeface="Times New Roman" pitchFamily="18" charset="0"/>
                          <a:cs typeface="Times New Roman" pitchFamily="18" charset="0"/>
                        </a:rPr>
                        <a:t>c1</a:t>
                      </a:r>
                      <a:endParaRPr lang="zh-CN" altLang="en-US"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dirty="0" smtClean="0">
                          <a:latin typeface="Times New Roman" pitchFamily="18" charset="0"/>
                          <a:cs typeface="Times New Roman" pitchFamily="18" charset="0"/>
                        </a:rPr>
                        <a:t>d1</a:t>
                      </a:r>
                      <a:endParaRPr lang="zh-CN" altLang="en-US"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sz="2000" b="1" dirty="0" smtClean="0">
                          <a:latin typeface="Times New Roman" pitchFamily="18" charset="0"/>
                          <a:cs typeface="Times New Roman" pitchFamily="18" charset="0"/>
                        </a:rPr>
                        <a:t>a2</a:t>
                      </a:r>
                      <a:endParaRPr lang="zh-CN" altLang="en-US"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dirty="0" smtClean="0">
                          <a:latin typeface="Times New Roman" pitchFamily="18" charset="0"/>
                          <a:cs typeface="Times New Roman" pitchFamily="18" charset="0"/>
                        </a:rPr>
                        <a:t>b2</a:t>
                      </a:r>
                      <a:endParaRPr lang="zh-CN" altLang="en-US"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dirty="0" smtClean="0">
                          <a:latin typeface="Times New Roman" pitchFamily="18" charset="0"/>
                          <a:cs typeface="Times New Roman" pitchFamily="18" charset="0"/>
                        </a:rPr>
                        <a:t>c2</a:t>
                      </a:r>
                      <a:endParaRPr lang="zh-CN" altLang="en-US"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dirty="0" smtClean="0">
                          <a:latin typeface="Times New Roman" pitchFamily="18" charset="0"/>
                          <a:cs typeface="Times New Roman" pitchFamily="18" charset="0"/>
                        </a:rPr>
                        <a:t>c2</a:t>
                      </a:r>
                      <a:endParaRPr lang="zh-CN" altLang="en-US"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dirty="0" smtClean="0">
                          <a:latin typeface="Times New Roman" pitchFamily="18" charset="0"/>
                          <a:cs typeface="Times New Roman" pitchFamily="18" charset="0"/>
                        </a:rPr>
                        <a:t>d2</a:t>
                      </a:r>
                      <a:endParaRPr lang="zh-CN" altLang="en-US"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sz="2000" b="1" dirty="0" smtClean="0">
                          <a:latin typeface="Times New Roman" pitchFamily="18" charset="0"/>
                          <a:cs typeface="Times New Roman" pitchFamily="18" charset="0"/>
                        </a:rPr>
                        <a:t>NULL</a:t>
                      </a:r>
                      <a:endParaRPr lang="zh-CN" altLang="en-US"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dirty="0" smtClean="0">
                          <a:latin typeface="Times New Roman" pitchFamily="18" charset="0"/>
                          <a:cs typeface="Times New Roman" pitchFamily="18" charset="0"/>
                        </a:rPr>
                        <a:t>NULL</a:t>
                      </a:r>
                      <a:endParaRPr lang="zh-CN" altLang="en-US"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dirty="0" smtClean="0">
                          <a:latin typeface="Times New Roman" pitchFamily="18" charset="0"/>
                          <a:cs typeface="Times New Roman" pitchFamily="18" charset="0"/>
                        </a:rPr>
                        <a:t>NULL</a:t>
                      </a:r>
                      <a:endParaRPr lang="zh-CN" altLang="en-US"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dirty="0" smtClean="0">
                          <a:latin typeface="Times New Roman" pitchFamily="18" charset="0"/>
                          <a:cs typeface="Times New Roman" pitchFamily="18" charset="0"/>
                        </a:rPr>
                        <a:t>c4</a:t>
                      </a:r>
                      <a:endParaRPr lang="zh-CN" altLang="en-US"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dirty="0" smtClean="0">
                          <a:latin typeface="Times New Roman" pitchFamily="18" charset="0"/>
                          <a:cs typeface="Times New Roman" pitchFamily="18" charset="0"/>
                        </a:rPr>
                        <a:t>d4</a:t>
                      </a:r>
                      <a:endParaRPr lang="zh-CN" altLang="en-US"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4" name="TextBox 33"/>
          <p:cNvSpPr txBox="1"/>
          <p:nvPr/>
        </p:nvSpPr>
        <p:spPr>
          <a:xfrm>
            <a:off x="1952597" y="1578216"/>
            <a:ext cx="518091" cy="646331"/>
          </a:xfrm>
          <a:prstGeom prst="rect">
            <a:avLst/>
          </a:prstGeom>
          <a:noFill/>
        </p:spPr>
        <p:txBody>
          <a:bodyPr wrap="none" rtlCol="0">
            <a:spAutoFit/>
          </a:bodyPr>
          <a:lstStyle/>
          <a:p>
            <a:r>
              <a:rPr lang="en-US" altLang="zh-CN" sz="3600" b="1" dirty="0">
                <a:latin typeface="Times New Roman" pitchFamily="18" charset="0"/>
                <a:cs typeface="Times New Roman" pitchFamily="18" charset="0"/>
              </a:rPr>
              <a:t>R</a:t>
            </a:r>
            <a:endParaRPr lang="zh-CN" altLang="en-US" sz="3600" b="1" dirty="0">
              <a:latin typeface="Times New Roman" pitchFamily="18" charset="0"/>
              <a:cs typeface="Times New Roman" pitchFamily="18" charset="0"/>
            </a:endParaRPr>
          </a:p>
        </p:txBody>
      </p:sp>
      <p:sp>
        <p:nvSpPr>
          <p:cNvPr id="35" name="TextBox 34"/>
          <p:cNvSpPr txBox="1"/>
          <p:nvPr/>
        </p:nvSpPr>
        <p:spPr>
          <a:xfrm>
            <a:off x="6292289" y="1578216"/>
            <a:ext cx="441146" cy="646331"/>
          </a:xfrm>
          <a:prstGeom prst="rect">
            <a:avLst/>
          </a:prstGeom>
          <a:noFill/>
        </p:spPr>
        <p:txBody>
          <a:bodyPr wrap="none" rtlCol="0">
            <a:spAutoFit/>
          </a:bodyPr>
          <a:lstStyle/>
          <a:p>
            <a:r>
              <a:rPr lang="en-US" altLang="zh-CN" sz="3600" b="1" dirty="0">
                <a:latin typeface="Times New Roman" pitchFamily="18" charset="0"/>
                <a:cs typeface="Times New Roman" pitchFamily="18" charset="0"/>
              </a:rPr>
              <a:t>S</a:t>
            </a:r>
            <a:endParaRPr lang="zh-CN" altLang="en-US" sz="3600" b="1" dirty="0">
              <a:latin typeface="Times New Roman" pitchFamily="18" charset="0"/>
              <a:cs typeface="Times New Roman" pitchFamily="18" charset="0"/>
            </a:endParaRPr>
          </a:p>
        </p:txBody>
      </p:sp>
      <p:grpSp>
        <p:nvGrpSpPr>
          <p:cNvPr id="3" name="Group 13"/>
          <p:cNvGrpSpPr>
            <a:grpSpLocks/>
          </p:cNvGrpSpPr>
          <p:nvPr/>
        </p:nvGrpSpPr>
        <p:grpSpPr bwMode="auto">
          <a:xfrm>
            <a:off x="3710046" y="3288177"/>
            <a:ext cx="5386350" cy="1004683"/>
            <a:chOff x="612" y="1375"/>
            <a:chExt cx="4626" cy="775"/>
          </a:xfrm>
        </p:grpSpPr>
        <p:sp>
          <p:nvSpPr>
            <p:cNvPr id="37" name="Rectangle 14"/>
            <p:cNvSpPr>
              <a:spLocks noChangeArrowheads="1"/>
            </p:cNvSpPr>
            <p:nvPr/>
          </p:nvSpPr>
          <p:spPr bwMode="auto">
            <a:xfrm>
              <a:off x="733" y="1375"/>
              <a:ext cx="4395" cy="187"/>
            </a:xfrm>
            <a:prstGeom prst="rect">
              <a:avLst/>
            </a:prstGeom>
            <a:gradFill rotWithShape="1">
              <a:gsLst>
                <a:gs pos="0">
                  <a:schemeClr val="bg1"/>
                </a:gs>
                <a:gs pos="100000">
                  <a:schemeClr val="folHlink"/>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38" name="Rectangle 15"/>
            <p:cNvSpPr>
              <a:spLocks noChangeArrowheads="1"/>
            </p:cNvSpPr>
            <p:nvPr/>
          </p:nvSpPr>
          <p:spPr bwMode="auto">
            <a:xfrm>
              <a:off x="612" y="1441"/>
              <a:ext cx="4626" cy="709"/>
            </a:xfrm>
            <a:prstGeom prst="rect">
              <a:avLst/>
            </a:prstGeom>
            <a:solidFill>
              <a:schemeClr val="bg1"/>
            </a:solidFill>
            <a:ln w="12700">
              <a:solidFill>
                <a:schemeClr val="tx1"/>
              </a:solidFill>
              <a:miter lim="800000"/>
              <a:headEnd/>
              <a:tailEnd/>
            </a:ln>
            <a:effectLst>
              <a:outerShdw dist="107763" dir="2700000" algn="ctr" rotWithShape="0">
                <a:srgbClr val="0099CC">
                  <a:alpha val="50000"/>
                </a:srgbClr>
              </a:outerShdw>
            </a:effectLst>
          </p:spPr>
          <p:txBody>
            <a:bodyPr lIns="90488" tIns="44450" rIns="90488" bIns="44450">
              <a:spAutoFit/>
            </a:bodyPr>
            <a:lstStyle/>
            <a:p>
              <a:pPr eaLnBrk="1" hangingPunct="1">
                <a:defRPr/>
              </a:pPr>
              <a:endParaRPr lang="zh-CN" altLang="en-US" sz="800" b="1" dirty="0">
                <a:latin typeface="Arial" charset="0"/>
                <a:ea typeface="宋体" charset="-122"/>
              </a:endParaRPr>
            </a:p>
            <a:p>
              <a:pPr>
                <a:defRPr/>
              </a:pPr>
              <a:r>
                <a:rPr lang="en-US" altLang="zh-CN" sz="2200" b="1" dirty="0">
                  <a:latin typeface="Arial" pitchFamily="34" charset="0"/>
                  <a:cs typeface="Arial" pitchFamily="34" charset="0"/>
                </a:rPr>
                <a:t>SELECT * </a:t>
              </a:r>
            </a:p>
            <a:p>
              <a:pPr>
                <a:defRPr/>
              </a:pPr>
              <a:r>
                <a:rPr lang="en-US" altLang="zh-CN" sz="2200" b="1" dirty="0">
                  <a:latin typeface="Arial" pitchFamily="34" charset="0"/>
                  <a:cs typeface="Arial" pitchFamily="34" charset="0"/>
                </a:rPr>
                <a:t>FROM R </a:t>
              </a:r>
              <a:r>
                <a:rPr lang="en-US" altLang="zh-CN" sz="2200" b="1" dirty="0">
                  <a:solidFill>
                    <a:srgbClr val="FF0000"/>
                  </a:solidFill>
                  <a:latin typeface="Arial" pitchFamily="34" charset="0"/>
                  <a:cs typeface="Arial" pitchFamily="34" charset="0"/>
                </a:rPr>
                <a:t>RIGHT JOIN </a:t>
              </a:r>
              <a:r>
                <a:rPr lang="en-US" altLang="zh-CN" sz="2200" b="1" dirty="0">
                  <a:latin typeface="Arial" pitchFamily="34" charset="0"/>
                  <a:cs typeface="Arial" pitchFamily="34" charset="0"/>
                </a:rPr>
                <a:t>S ON R.C = S.C</a:t>
              </a:r>
            </a:p>
          </p:txBody>
        </p:sp>
      </p:grpSp>
      <p:sp>
        <p:nvSpPr>
          <p:cNvPr id="9" name="页脚占位符 8"/>
          <p:cNvSpPr>
            <a:spLocks noGrp="1"/>
          </p:cNvSpPr>
          <p:nvPr>
            <p:ph type="ftr" sz="quarter" idx="11"/>
          </p:nvPr>
        </p:nvSpPr>
        <p:spPr/>
        <p:txBody>
          <a:bodyPr/>
          <a:lstStyle/>
          <a:p>
            <a:r>
              <a:rPr lang="zh-CN" altLang="en-US" smtClean="0"/>
              <a:t>信息工程学院 数据库应用</a:t>
            </a:r>
            <a:endParaRPr lang="en-US" dirty="0"/>
          </a:p>
        </p:txBody>
      </p:sp>
      <p:sp>
        <p:nvSpPr>
          <p:cNvPr id="10" name="灯片编号占位符 9"/>
          <p:cNvSpPr>
            <a:spLocks noGrp="1"/>
          </p:cNvSpPr>
          <p:nvPr>
            <p:ph type="sldNum" sz="quarter" idx="12"/>
          </p:nvPr>
        </p:nvSpPr>
        <p:spPr/>
        <p:txBody>
          <a:bodyPr/>
          <a:lstStyle/>
          <a:p>
            <a:fld id="{D57F1E4F-1CFF-5643-939E-217C01CDF565}" type="slidenum">
              <a:rPr lang="en-US" smtClean="0"/>
              <a:pPr/>
              <a:t>44</a:t>
            </a:fld>
            <a:endParaRPr lang="en-US" dirty="0"/>
          </a:p>
        </p:txBody>
      </p:sp>
    </p:spTree>
    <p:extLst>
      <p:ext uri="{BB962C8B-B14F-4D97-AF65-F5344CB8AC3E}">
        <p14:creationId xmlns:p14="http://schemas.microsoft.com/office/powerpoint/2010/main" val="2273624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up)">
                                      <p:cBhvr>
                                        <p:cTn id="7" dur="500"/>
                                        <p:tgtEl>
                                          <p:spTgt spid="31"/>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ipe(up)">
                                      <p:cBhvr>
                                        <p:cTn id="10" dur="500"/>
                                        <p:tgtEl>
                                          <p:spTgt spid="34"/>
                                        </p:tgtEl>
                                      </p:cBhvr>
                                    </p:animEffect>
                                  </p:childTnLst>
                                </p:cTn>
                              </p:par>
                              <p:par>
                                <p:cTn id="11" presetID="22" presetClass="entr" presetSubtype="1"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up)">
                                      <p:cBhvr>
                                        <p:cTn id="13" dur="500"/>
                                        <p:tgtEl>
                                          <p:spTgt spid="32"/>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up)">
                                      <p:cBhvr>
                                        <p:cTn id="16" dur="500"/>
                                        <p:tgtEl>
                                          <p:spTgt spid="35"/>
                                        </p:tgtEl>
                                      </p:cBhvr>
                                    </p:animEffect>
                                  </p:childTnLst>
                                </p:cTn>
                              </p:par>
                            </p:childTnLst>
                          </p:cTn>
                        </p:par>
                      </p:childTnLst>
                    </p:cTn>
                  </p:par>
                  <p:par>
                    <p:cTn id="17" fill="hold">
                      <p:stCondLst>
                        <p:cond delay="indefinite"/>
                      </p:stCondLst>
                      <p:childTnLst>
                        <p:par>
                          <p:cTn id="18" fill="hold">
                            <p:stCondLst>
                              <p:cond delay="0"/>
                            </p:stCondLst>
                            <p:childTnLst>
                              <p:par>
                                <p:cTn id="19" presetID="17" presetClass="entr" presetSubtype="1" fill="hold" grpId="0" nodeType="clickEffect">
                                  <p:stCondLst>
                                    <p:cond delay="0"/>
                                  </p:stCondLst>
                                  <p:childTnLst>
                                    <p:set>
                                      <p:cBhvr>
                                        <p:cTn id="20" dur="1" fill="hold">
                                          <p:stCondLst>
                                            <p:cond delay="0"/>
                                          </p:stCondLst>
                                        </p:cTn>
                                        <p:tgtEl>
                                          <p:spTgt spid="39"/>
                                        </p:tgtEl>
                                        <p:attrNameLst>
                                          <p:attrName>style.visibility</p:attrName>
                                        </p:attrNameLst>
                                      </p:cBhvr>
                                      <p:to>
                                        <p:strVal val="visible"/>
                                      </p:to>
                                    </p:set>
                                    <p:anim calcmode="lin" valueType="num">
                                      <p:cBhvr>
                                        <p:cTn id="21" dur="500" fill="hold"/>
                                        <p:tgtEl>
                                          <p:spTgt spid="39"/>
                                        </p:tgtEl>
                                        <p:attrNameLst>
                                          <p:attrName>ppt_x</p:attrName>
                                        </p:attrNameLst>
                                      </p:cBhvr>
                                      <p:tavLst>
                                        <p:tav tm="0">
                                          <p:val>
                                            <p:strVal val="#ppt_x"/>
                                          </p:val>
                                        </p:tav>
                                        <p:tav tm="100000">
                                          <p:val>
                                            <p:strVal val="#ppt_x"/>
                                          </p:val>
                                        </p:tav>
                                      </p:tavLst>
                                    </p:anim>
                                    <p:anim calcmode="lin" valueType="num">
                                      <p:cBhvr>
                                        <p:cTn id="22" dur="500" fill="hold"/>
                                        <p:tgtEl>
                                          <p:spTgt spid="39"/>
                                        </p:tgtEl>
                                        <p:attrNameLst>
                                          <p:attrName>ppt_y</p:attrName>
                                        </p:attrNameLst>
                                      </p:cBhvr>
                                      <p:tavLst>
                                        <p:tav tm="0">
                                          <p:val>
                                            <p:strVal val="#ppt_y-#ppt_h/2"/>
                                          </p:val>
                                        </p:tav>
                                        <p:tav tm="100000">
                                          <p:val>
                                            <p:strVal val="#ppt_y"/>
                                          </p:val>
                                        </p:tav>
                                      </p:tavLst>
                                    </p:anim>
                                    <p:anim calcmode="lin" valueType="num">
                                      <p:cBhvr>
                                        <p:cTn id="23" dur="500" fill="hold"/>
                                        <p:tgtEl>
                                          <p:spTgt spid="39"/>
                                        </p:tgtEl>
                                        <p:attrNameLst>
                                          <p:attrName>ppt_w</p:attrName>
                                        </p:attrNameLst>
                                      </p:cBhvr>
                                      <p:tavLst>
                                        <p:tav tm="0">
                                          <p:val>
                                            <p:strVal val="#ppt_w"/>
                                          </p:val>
                                        </p:tav>
                                        <p:tav tm="100000">
                                          <p:val>
                                            <p:strVal val="#ppt_w"/>
                                          </p:val>
                                        </p:tav>
                                      </p:tavLst>
                                    </p:anim>
                                    <p:anim calcmode="lin" valueType="num">
                                      <p:cBhvr>
                                        <p:cTn id="24" dur="500" fill="hold"/>
                                        <p:tgtEl>
                                          <p:spTgt spid="39"/>
                                        </p:tgtEl>
                                        <p:attrNameLst>
                                          <p:attrName>ppt_h</p:attrName>
                                        </p:attrNameLst>
                                      </p:cBhvr>
                                      <p:tavLst>
                                        <p:tav tm="0">
                                          <p:val>
                                            <p:fltVal val="0"/>
                                          </p:val>
                                        </p:tav>
                                        <p:tav tm="100000">
                                          <p:val>
                                            <p:strVal val="#ppt_h"/>
                                          </p:val>
                                        </p:tav>
                                      </p:tavLst>
                                    </p:anim>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left)">
                                      <p:cBhvr>
                                        <p:cTn id="28" dur="500"/>
                                        <p:tgtEl>
                                          <p:spTgt spid="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wipe(up)">
                                      <p:cBhvr>
                                        <p:cTn id="3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4" grpId="0"/>
      <p:bldP spid="3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虚尾箭头 38"/>
          <p:cNvSpPr/>
          <p:nvPr/>
        </p:nvSpPr>
        <p:spPr>
          <a:xfrm rot="5400000">
            <a:off x="5029918" y="3266721"/>
            <a:ext cx="2060720" cy="785812"/>
          </a:xfrm>
          <a:prstGeom prst="stripedRightArrow">
            <a:avLst/>
          </a:prstGeom>
        </p:spPr>
        <p:style>
          <a:lnRef idx="1">
            <a:schemeClr val="dk1"/>
          </a:lnRef>
          <a:fillRef idx="2">
            <a:schemeClr val="dk1"/>
          </a:fillRef>
          <a:effectRef idx="1">
            <a:schemeClr val="dk1"/>
          </a:effectRef>
          <a:fontRef idx="minor">
            <a:schemeClr val="dk1"/>
          </a:fontRef>
        </p:style>
        <p:txBody>
          <a:bodyPr anchor="ctr"/>
          <a:lstStyle/>
          <a:p>
            <a:pPr algn="ctr">
              <a:defRPr/>
            </a:pPr>
            <a:endParaRPr lang="zh-CN" altLang="en-US"/>
          </a:p>
        </p:txBody>
      </p:sp>
      <p:sp>
        <p:nvSpPr>
          <p:cNvPr id="2" name="标题 1"/>
          <p:cNvSpPr>
            <a:spLocks noGrp="1"/>
          </p:cNvSpPr>
          <p:nvPr>
            <p:ph type="title"/>
          </p:nvPr>
        </p:nvSpPr>
        <p:spPr/>
        <p:txBody>
          <a:bodyPr/>
          <a:lstStyle/>
          <a:p>
            <a:r>
              <a:rPr lang="zh-CN" altLang="en-US" smtClean="0"/>
              <a:t>外连接对比</a:t>
            </a:r>
            <a:r>
              <a:rPr lang="en-US" altLang="zh-CN" smtClean="0"/>
              <a:t>-</a:t>
            </a:r>
            <a:r>
              <a:rPr lang="zh-CN" altLang="en-US" smtClean="0"/>
              <a:t>全外连接</a:t>
            </a:r>
            <a:endParaRPr lang="zh-CN" altLang="en-US" dirty="0"/>
          </a:p>
        </p:txBody>
      </p:sp>
      <p:graphicFrame>
        <p:nvGraphicFramePr>
          <p:cNvPr id="31" name="表格 30"/>
          <p:cNvGraphicFramePr>
            <a:graphicFrameLocks noGrp="1"/>
          </p:cNvGraphicFramePr>
          <p:nvPr>
            <p:extLst>
              <p:ext uri="{D42A27DB-BD31-4B8C-83A1-F6EECF244321}">
                <p14:modId xmlns:p14="http://schemas.microsoft.com/office/powerpoint/2010/main" val="1547080033"/>
              </p:ext>
            </p:extLst>
          </p:nvPr>
        </p:nvGraphicFramePr>
        <p:xfrm>
          <a:off x="2595539" y="1467447"/>
          <a:ext cx="2690811" cy="1584960"/>
        </p:xfrm>
        <a:graphic>
          <a:graphicData uri="http://schemas.openxmlformats.org/drawingml/2006/table">
            <a:tbl>
              <a:tblPr firstRow="1" bandRow="1">
                <a:tableStyleId>{17292A2E-F333-43FB-9621-5CBBE7FDCDCB}</a:tableStyleId>
              </a:tblPr>
              <a:tblGrid>
                <a:gridCol w="896937"/>
                <a:gridCol w="896937"/>
                <a:gridCol w="896937"/>
              </a:tblGrid>
              <a:tr h="240107">
                <a:tc>
                  <a:txBody>
                    <a:bodyPr/>
                    <a:lstStyle/>
                    <a:p>
                      <a:pPr algn="ctr"/>
                      <a:r>
                        <a:rPr lang="en-US" altLang="zh-CN" sz="2000" b="1" dirty="0" smtClean="0">
                          <a:latin typeface="Times New Roman" pitchFamily="18" charset="0"/>
                          <a:cs typeface="Times New Roman" pitchFamily="18" charset="0"/>
                        </a:rPr>
                        <a:t>A</a:t>
                      </a:r>
                      <a:endParaRPr lang="zh-CN" altLang="en-US"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dirty="0" smtClean="0">
                          <a:latin typeface="Times New Roman" pitchFamily="18" charset="0"/>
                          <a:cs typeface="Times New Roman" pitchFamily="18" charset="0"/>
                        </a:rPr>
                        <a:t>B</a:t>
                      </a:r>
                      <a:endParaRPr lang="zh-CN" altLang="en-US"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dirty="0" smtClean="0">
                          <a:latin typeface="Times New Roman" pitchFamily="18" charset="0"/>
                          <a:cs typeface="Times New Roman" pitchFamily="18" charset="0"/>
                        </a:rPr>
                        <a:t>C</a:t>
                      </a:r>
                      <a:endParaRPr lang="zh-CN" altLang="en-US"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0107">
                <a:tc>
                  <a:txBody>
                    <a:bodyPr/>
                    <a:lstStyle/>
                    <a:p>
                      <a:pPr algn="ctr"/>
                      <a:r>
                        <a:rPr lang="en-US" altLang="zh-CN" sz="2000" b="1" dirty="0" smtClean="0">
                          <a:latin typeface="Times New Roman" pitchFamily="18" charset="0"/>
                          <a:cs typeface="Times New Roman" pitchFamily="18" charset="0"/>
                        </a:rPr>
                        <a:t>a1</a:t>
                      </a:r>
                      <a:endParaRPr lang="zh-CN" altLang="en-US"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dirty="0" smtClean="0">
                          <a:latin typeface="Times New Roman" pitchFamily="18" charset="0"/>
                          <a:cs typeface="Times New Roman" pitchFamily="18" charset="0"/>
                        </a:rPr>
                        <a:t>b1</a:t>
                      </a:r>
                      <a:endParaRPr lang="zh-CN" altLang="en-US"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dirty="0" smtClean="0">
                          <a:latin typeface="Times New Roman" pitchFamily="18" charset="0"/>
                          <a:cs typeface="Times New Roman" pitchFamily="18" charset="0"/>
                        </a:rPr>
                        <a:t>c1</a:t>
                      </a:r>
                      <a:endParaRPr lang="zh-CN" altLang="en-US"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0107">
                <a:tc>
                  <a:txBody>
                    <a:bodyPr/>
                    <a:lstStyle/>
                    <a:p>
                      <a:pPr algn="ctr"/>
                      <a:r>
                        <a:rPr lang="en-US" altLang="zh-CN" sz="2000" b="1" dirty="0" smtClean="0">
                          <a:latin typeface="Times New Roman" pitchFamily="18" charset="0"/>
                          <a:cs typeface="Times New Roman" pitchFamily="18" charset="0"/>
                        </a:rPr>
                        <a:t>a2</a:t>
                      </a:r>
                      <a:endParaRPr lang="zh-CN" altLang="en-US"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dirty="0" smtClean="0">
                          <a:latin typeface="Times New Roman" pitchFamily="18" charset="0"/>
                          <a:cs typeface="Times New Roman" pitchFamily="18" charset="0"/>
                        </a:rPr>
                        <a:t>b2</a:t>
                      </a:r>
                      <a:endParaRPr lang="zh-CN" altLang="en-US"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dirty="0" smtClean="0">
                          <a:latin typeface="Times New Roman" pitchFamily="18" charset="0"/>
                          <a:cs typeface="Times New Roman" pitchFamily="18" charset="0"/>
                        </a:rPr>
                        <a:t>c2</a:t>
                      </a:r>
                      <a:endParaRPr lang="zh-CN" altLang="en-US"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0107">
                <a:tc>
                  <a:txBody>
                    <a:bodyPr/>
                    <a:lstStyle/>
                    <a:p>
                      <a:pPr algn="ctr"/>
                      <a:r>
                        <a:rPr lang="en-US" altLang="zh-CN" sz="2000" b="1" dirty="0" smtClean="0">
                          <a:latin typeface="Times New Roman" pitchFamily="18" charset="0"/>
                          <a:cs typeface="Times New Roman" pitchFamily="18" charset="0"/>
                        </a:rPr>
                        <a:t>a3</a:t>
                      </a:r>
                      <a:endParaRPr lang="zh-CN" altLang="en-US"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dirty="0" smtClean="0">
                          <a:latin typeface="Times New Roman" pitchFamily="18" charset="0"/>
                          <a:cs typeface="Times New Roman" pitchFamily="18" charset="0"/>
                        </a:rPr>
                        <a:t>b3</a:t>
                      </a:r>
                      <a:endParaRPr lang="zh-CN" altLang="en-US"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dirty="0" smtClean="0">
                          <a:latin typeface="Times New Roman" pitchFamily="18" charset="0"/>
                          <a:cs typeface="Times New Roman" pitchFamily="18" charset="0"/>
                        </a:rPr>
                        <a:t>c3</a:t>
                      </a:r>
                      <a:endParaRPr lang="zh-CN" altLang="en-US"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32" name="表格 31"/>
          <p:cNvGraphicFramePr>
            <a:graphicFrameLocks noGrp="1"/>
          </p:cNvGraphicFramePr>
          <p:nvPr>
            <p:extLst>
              <p:ext uri="{D42A27DB-BD31-4B8C-83A1-F6EECF244321}">
                <p14:modId xmlns:p14="http://schemas.microsoft.com/office/powerpoint/2010/main" val="564425717"/>
              </p:ext>
            </p:extLst>
          </p:nvPr>
        </p:nvGraphicFramePr>
        <p:xfrm>
          <a:off x="6977090" y="1467447"/>
          <a:ext cx="2762248" cy="1584960"/>
        </p:xfrm>
        <a:graphic>
          <a:graphicData uri="http://schemas.openxmlformats.org/drawingml/2006/table">
            <a:tbl>
              <a:tblPr firstRow="1" bandRow="1">
                <a:tableStyleId>{72833802-FEF1-4C79-8D5D-14CF1EAF98D9}</a:tableStyleId>
              </a:tblPr>
              <a:tblGrid>
                <a:gridCol w="1381124"/>
                <a:gridCol w="1381124"/>
              </a:tblGrid>
              <a:tr h="320143">
                <a:tc>
                  <a:txBody>
                    <a:bodyPr/>
                    <a:lstStyle/>
                    <a:p>
                      <a:pPr algn="ctr"/>
                      <a:r>
                        <a:rPr lang="en-US" altLang="zh-CN" sz="2000" b="1" dirty="0" smtClean="0">
                          <a:latin typeface="Times New Roman" pitchFamily="18" charset="0"/>
                          <a:cs typeface="Times New Roman" pitchFamily="18" charset="0"/>
                        </a:rPr>
                        <a:t>C</a:t>
                      </a:r>
                      <a:endParaRPr lang="zh-CN" altLang="en-US"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dirty="0" smtClean="0">
                          <a:latin typeface="Times New Roman" pitchFamily="18" charset="0"/>
                          <a:cs typeface="Times New Roman" pitchFamily="18" charset="0"/>
                        </a:rPr>
                        <a:t>D</a:t>
                      </a:r>
                      <a:endParaRPr lang="zh-CN" altLang="en-US"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0143">
                <a:tc>
                  <a:txBody>
                    <a:bodyPr/>
                    <a:lstStyle/>
                    <a:p>
                      <a:pPr algn="ctr"/>
                      <a:r>
                        <a:rPr lang="en-US" altLang="zh-CN" sz="2000" b="1" dirty="0" smtClean="0">
                          <a:latin typeface="Times New Roman" pitchFamily="18" charset="0"/>
                          <a:cs typeface="Times New Roman" pitchFamily="18" charset="0"/>
                        </a:rPr>
                        <a:t>c1</a:t>
                      </a:r>
                      <a:endParaRPr lang="zh-CN" altLang="en-US"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dirty="0" smtClean="0">
                          <a:latin typeface="Times New Roman" pitchFamily="18" charset="0"/>
                          <a:cs typeface="Times New Roman" pitchFamily="18" charset="0"/>
                        </a:rPr>
                        <a:t>d1</a:t>
                      </a:r>
                      <a:endParaRPr lang="zh-CN" altLang="en-US"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0143">
                <a:tc>
                  <a:txBody>
                    <a:bodyPr/>
                    <a:lstStyle/>
                    <a:p>
                      <a:pPr algn="ctr"/>
                      <a:r>
                        <a:rPr lang="en-US" altLang="zh-CN" sz="2000" b="1" dirty="0" smtClean="0">
                          <a:latin typeface="Times New Roman" pitchFamily="18" charset="0"/>
                          <a:cs typeface="Times New Roman" pitchFamily="18" charset="0"/>
                        </a:rPr>
                        <a:t>c2</a:t>
                      </a:r>
                      <a:endParaRPr lang="zh-CN" altLang="en-US"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dirty="0" smtClean="0">
                          <a:latin typeface="Times New Roman" pitchFamily="18" charset="0"/>
                          <a:cs typeface="Times New Roman" pitchFamily="18" charset="0"/>
                        </a:rPr>
                        <a:t>d2</a:t>
                      </a:r>
                      <a:endParaRPr lang="zh-CN" altLang="en-US"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0143">
                <a:tc>
                  <a:txBody>
                    <a:bodyPr/>
                    <a:lstStyle/>
                    <a:p>
                      <a:pPr algn="ctr"/>
                      <a:r>
                        <a:rPr lang="en-US" altLang="zh-CN" sz="2000" b="1" dirty="0" smtClean="0">
                          <a:latin typeface="Times New Roman" pitchFamily="18" charset="0"/>
                          <a:cs typeface="Times New Roman" pitchFamily="18" charset="0"/>
                        </a:rPr>
                        <a:t>c4</a:t>
                      </a:r>
                      <a:endParaRPr lang="zh-CN" altLang="en-US"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dirty="0" smtClean="0">
                          <a:latin typeface="Times New Roman" pitchFamily="18" charset="0"/>
                          <a:cs typeface="Times New Roman" pitchFamily="18" charset="0"/>
                        </a:rPr>
                        <a:t>d4</a:t>
                      </a:r>
                      <a:endParaRPr lang="zh-CN" altLang="en-US"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33" name="表格 32"/>
          <p:cNvGraphicFramePr>
            <a:graphicFrameLocks noGrp="1"/>
          </p:cNvGraphicFramePr>
          <p:nvPr>
            <p:extLst>
              <p:ext uri="{D42A27DB-BD31-4B8C-83A1-F6EECF244321}">
                <p14:modId xmlns:p14="http://schemas.microsoft.com/office/powerpoint/2010/main" val="1047420951"/>
              </p:ext>
            </p:extLst>
          </p:nvPr>
        </p:nvGraphicFramePr>
        <p:xfrm>
          <a:off x="3095604" y="4667721"/>
          <a:ext cx="6096000" cy="1981200"/>
        </p:xfrm>
        <a:graphic>
          <a:graphicData uri="http://schemas.openxmlformats.org/drawingml/2006/table">
            <a:tbl>
              <a:tblPr firstRow="1" bandRow="1">
                <a:tableStyleId>{69012ECD-51FC-41F1-AA8D-1B2483CD663E}</a:tableStyleId>
              </a:tblPr>
              <a:tblGrid>
                <a:gridCol w="1219200"/>
                <a:gridCol w="1219200"/>
                <a:gridCol w="1219200"/>
                <a:gridCol w="1219200"/>
                <a:gridCol w="1219200"/>
              </a:tblGrid>
              <a:tr h="370840">
                <a:tc>
                  <a:txBody>
                    <a:bodyPr/>
                    <a:lstStyle/>
                    <a:p>
                      <a:pPr algn="ctr"/>
                      <a:r>
                        <a:rPr lang="en-US" altLang="zh-CN" sz="2000" b="1" dirty="0" smtClean="0">
                          <a:latin typeface="Times New Roman" pitchFamily="18" charset="0"/>
                          <a:cs typeface="Times New Roman" pitchFamily="18" charset="0"/>
                        </a:rPr>
                        <a:t>A</a:t>
                      </a:r>
                      <a:endParaRPr lang="zh-CN" altLang="en-US"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dirty="0" smtClean="0">
                          <a:latin typeface="Times New Roman" pitchFamily="18" charset="0"/>
                          <a:cs typeface="Times New Roman" pitchFamily="18" charset="0"/>
                        </a:rPr>
                        <a:t>B</a:t>
                      </a:r>
                      <a:endParaRPr lang="zh-CN" altLang="en-US"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dirty="0" smtClean="0">
                          <a:latin typeface="Times New Roman" pitchFamily="18" charset="0"/>
                          <a:cs typeface="Times New Roman" pitchFamily="18" charset="0"/>
                        </a:rPr>
                        <a:t>R.C</a:t>
                      </a:r>
                      <a:endParaRPr lang="zh-CN" altLang="en-US"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dirty="0" smtClean="0">
                          <a:latin typeface="Times New Roman" pitchFamily="18" charset="0"/>
                          <a:cs typeface="Times New Roman" pitchFamily="18" charset="0"/>
                        </a:rPr>
                        <a:t>S.C</a:t>
                      </a:r>
                      <a:endParaRPr lang="zh-CN" altLang="en-US"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dirty="0" smtClean="0">
                          <a:latin typeface="Times New Roman" pitchFamily="18" charset="0"/>
                          <a:cs typeface="Times New Roman" pitchFamily="18" charset="0"/>
                        </a:rPr>
                        <a:t>D</a:t>
                      </a:r>
                      <a:endParaRPr lang="zh-CN" altLang="en-US"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sz="2000" b="1" dirty="0" smtClean="0">
                          <a:latin typeface="Times New Roman" pitchFamily="18" charset="0"/>
                          <a:cs typeface="Times New Roman" pitchFamily="18" charset="0"/>
                        </a:rPr>
                        <a:t>a1</a:t>
                      </a:r>
                      <a:endParaRPr lang="zh-CN" altLang="en-US"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dirty="0" smtClean="0">
                          <a:latin typeface="Times New Roman" pitchFamily="18" charset="0"/>
                          <a:cs typeface="Times New Roman" pitchFamily="18" charset="0"/>
                        </a:rPr>
                        <a:t>b1</a:t>
                      </a:r>
                      <a:endParaRPr lang="zh-CN" altLang="en-US"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dirty="0" smtClean="0">
                          <a:latin typeface="Times New Roman" pitchFamily="18" charset="0"/>
                          <a:cs typeface="Times New Roman" pitchFamily="18" charset="0"/>
                        </a:rPr>
                        <a:t>c1</a:t>
                      </a:r>
                      <a:endParaRPr lang="zh-CN" altLang="en-US"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dirty="0" smtClean="0">
                          <a:latin typeface="Times New Roman" pitchFamily="18" charset="0"/>
                          <a:cs typeface="Times New Roman" pitchFamily="18" charset="0"/>
                        </a:rPr>
                        <a:t>c1</a:t>
                      </a:r>
                      <a:endParaRPr lang="zh-CN" altLang="en-US"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dirty="0" smtClean="0">
                          <a:latin typeface="Times New Roman" pitchFamily="18" charset="0"/>
                          <a:cs typeface="Times New Roman" pitchFamily="18" charset="0"/>
                        </a:rPr>
                        <a:t>d1</a:t>
                      </a:r>
                      <a:endParaRPr lang="zh-CN" altLang="en-US"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sz="2000" b="1" dirty="0" smtClean="0">
                          <a:latin typeface="Times New Roman" pitchFamily="18" charset="0"/>
                          <a:cs typeface="Times New Roman" pitchFamily="18" charset="0"/>
                        </a:rPr>
                        <a:t>a2</a:t>
                      </a:r>
                      <a:endParaRPr lang="zh-CN" altLang="en-US"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dirty="0" smtClean="0">
                          <a:latin typeface="Times New Roman" pitchFamily="18" charset="0"/>
                          <a:cs typeface="Times New Roman" pitchFamily="18" charset="0"/>
                        </a:rPr>
                        <a:t>b2</a:t>
                      </a:r>
                      <a:endParaRPr lang="zh-CN" altLang="en-US"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dirty="0" smtClean="0">
                          <a:latin typeface="Times New Roman" pitchFamily="18" charset="0"/>
                          <a:cs typeface="Times New Roman" pitchFamily="18" charset="0"/>
                        </a:rPr>
                        <a:t>c2</a:t>
                      </a:r>
                      <a:endParaRPr lang="zh-CN" altLang="en-US"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dirty="0" smtClean="0">
                          <a:latin typeface="Times New Roman" pitchFamily="18" charset="0"/>
                          <a:cs typeface="Times New Roman" pitchFamily="18" charset="0"/>
                        </a:rPr>
                        <a:t>c2</a:t>
                      </a:r>
                      <a:endParaRPr lang="zh-CN" altLang="en-US"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dirty="0" smtClean="0">
                          <a:latin typeface="Times New Roman" pitchFamily="18" charset="0"/>
                          <a:cs typeface="Times New Roman" pitchFamily="18" charset="0"/>
                        </a:rPr>
                        <a:t>d2</a:t>
                      </a:r>
                      <a:endParaRPr lang="zh-CN" altLang="en-US"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sz="2000" b="1" dirty="0" smtClean="0">
                          <a:latin typeface="Times New Roman" pitchFamily="18" charset="0"/>
                          <a:cs typeface="Times New Roman" pitchFamily="18" charset="0"/>
                        </a:rPr>
                        <a:t>a3</a:t>
                      </a:r>
                      <a:endParaRPr lang="zh-CN" altLang="en-US"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dirty="0" smtClean="0">
                          <a:latin typeface="Times New Roman" pitchFamily="18" charset="0"/>
                          <a:cs typeface="Times New Roman" pitchFamily="18" charset="0"/>
                        </a:rPr>
                        <a:t>b3</a:t>
                      </a:r>
                      <a:endParaRPr lang="zh-CN" altLang="en-US"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dirty="0" smtClean="0">
                          <a:latin typeface="Times New Roman" pitchFamily="18" charset="0"/>
                          <a:cs typeface="Times New Roman" pitchFamily="18" charset="0"/>
                        </a:rPr>
                        <a:t>c3</a:t>
                      </a:r>
                      <a:endParaRPr lang="zh-CN" altLang="en-US"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dirty="0" smtClean="0">
                          <a:latin typeface="Times New Roman" pitchFamily="18" charset="0"/>
                          <a:cs typeface="Times New Roman" pitchFamily="18" charset="0"/>
                        </a:rPr>
                        <a:t>NULL</a:t>
                      </a:r>
                      <a:endParaRPr lang="zh-CN" altLang="en-US"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dirty="0" smtClean="0">
                          <a:latin typeface="Times New Roman" pitchFamily="18" charset="0"/>
                          <a:cs typeface="Times New Roman" pitchFamily="18" charset="0"/>
                        </a:rPr>
                        <a:t>NULL</a:t>
                      </a:r>
                      <a:endParaRPr lang="zh-CN" altLang="en-US"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sz="2000" b="1" dirty="0" smtClean="0">
                          <a:latin typeface="Times New Roman" pitchFamily="18" charset="0"/>
                          <a:cs typeface="Times New Roman" pitchFamily="18" charset="0"/>
                        </a:rPr>
                        <a:t>NULL</a:t>
                      </a:r>
                      <a:endParaRPr lang="zh-CN" altLang="en-US"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dirty="0" smtClean="0">
                          <a:latin typeface="Times New Roman" pitchFamily="18" charset="0"/>
                          <a:cs typeface="Times New Roman" pitchFamily="18" charset="0"/>
                        </a:rPr>
                        <a:t>NULL</a:t>
                      </a:r>
                      <a:endParaRPr lang="zh-CN" altLang="en-US"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dirty="0" smtClean="0">
                          <a:latin typeface="Times New Roman" pitchFamily="18" charset="0"/>
                          <a:cs typeface="Times New Roman" pitchFamily="18" charset="0"/>
                        </a:rPr>
                        <a:t>NULL</a:t>
                      </a:r>
                      <a:endParaRPr lang="zh-CN" altLang="en-US"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dirty="0" smtClean="0">
                          <a:latin typeface="Times New Roman" pitchFamily="18" charset="0"/>
                          <a:cs typeface="Times New Roman" pitchFamily="18" charset="0"/>
                        </a:rPr>
                        <a:t>c4</a:t>
                      </a:r>
                      <a:endParaRPr lang="zh-CN" altLang="en-US"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dirty="0" smtClean="0">
                          <a:latin typeface="Times New Roman" pitchFamily="18" charset="0"/>
                          <a:cs typeface="Times New Roman" pitchFamily="18" charset="0"/>
                        </a:rPr>
                        <a:t>d4</a:t>
                      </a:r>
                      <a:endParaRPr lang="zh-CN" altLang="en-US"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4" name="TextBox 33"/>
          <p:cNvSpPr txBox="1"/>
          <p:nvPr/>
        </p:nvSpPr>
        <p:spPr>
          <a:xfrm>
            <a:off x="1952597" y="1538886"/>
            <a:ext cx="518091" cy="646331"/>
          </a:xfrm>
          <a:prstGeom prst="rect">
            <a:avLst/>
          </a:prstGeom>
          <a:noFill/>
        </p:spPr>
        <p:txBody>
          <a:bodyPr wrap="none" rtlCol="0">
            <a:spAutoFit/>
          </a:bodyPr>
          <a:lstStyle/>
          <a:p>
            <a:r>
              <a:rPr lang="en-US" altLang="zh-CN" sz="3600" b="1" dirty="0">
                <a:latin typeface="Times New Roman" pitchFamily="18" charset="0"/>
                <a:cs typeface="Times New Roman" pitchFamily="18" charset="0"/>
              </a:rPr>
              <a:t>R</a:t>
            </a:r>
            <a:endParaRPr lang="zh-CN" altLang="en-US" sz="3600" b="1" dirty="0">
              <a:latin typeface="Times New Roman" pitchFamily="18" charset="0"/>
              <a:cs typeface="Times New Roman" pitchFamily="18" charset="0"/>
            </a:endParaRPr>
          </a:p>
        </p:txBody>
      </p:sp>
      <p:sp>
        <p:nvSpPr>
          <p:cNvPr id="35" name="TextBox 34"/>
          <p:cNvSpPr txBox="1"/>
          <p:nvPr/>
        </p:nvSpPr>
        <p:spPr>
          <a:xfrm>
            <a:off x="6292289" y="1538886"/>
            <a:ext cx="441146" cy="646331"/>
          </a:xfrm>
          <a:prstGeom prst="rect">
            <a:avLst/>
          </a:prstGeom>
          <a:noFill/>
        </p:spPr>
        <p:txBody>
          <a:bodyPr wrap="none" rtlCol="0">
            <a:spAutoFit/>
          </a:bodyPr>
          <a:lstStyle/>
          <a:p>
            <a:r>
              <a:rPr lang="en-US" altLang="zh-CN" sz="3600" b="1" dirty="0">
                <a:latin typeface="Times New Roman" pitchFamily="18" charset="0"/>
                <a:cs typeface="Times New Roman" pitchFamily="18" charset="0"/>
              </a:rPr>
              <a:t>S</a:t>
            </a:r>
            <a:endParaRPr lang="zh-CN" altLang="en-US" sz="3600" b="1" dirty="0">
              <a:latin typeface="Times New Roman" pitchFamily="18" charset="0"/>
              <a:cs typeface="Times New Roman" pitchFamily="18" charset="0"/>
            </a:endParaRPr>
          </a:p>
        </p:txBody>
      </p:sp>
      <p:grpSp>
        <p:nvGrpSpPr>
          <p:cNvPr id="3" name="Group 13"/>
          <p:cNvGrpSpPr>
            <a:grpSpLocks/>
          </p:cNvGrpSpPr>
          <p:nvPr/>
        </p:nvGrpSpPr>
        <p:grpSpPr bwMode="auto">
          <a:xfrm>
            <a:off x="3710046" y="3248845"/>
            <a:ext cx="5029160" cy="1004684"/>
            <a:chOff x="612" y="1375"/>
            <a:chExt cx="4626" cy="580"/>
          </a:xfrm>
        </p:grpSpPr>
        <p:sp>
          <p:nvSpPr>
            <p:cNvPr id="37" name="Rectangle 14"/>
            <p:cNvSpPr>
              <a:spLocks noChangeArrowheads="1"/>
            </p:cNvSpPr>
            <p:nvPr/>
          </p:nvSpPr>
          <p:spPr bwMode="auto">
            <a:xfrm>
              <a:off x="733" y="1375"/>
              <a:ext cx="4395" cy="187"/>
            </a:xfrm>
            <a:prstGeom prst="rect">
              <a:avLst/>
            </a:prstGeom>
            <a:gradFill rotWithShape="1">
              <a:gsLst>
                <a:gs pos="0">
                  <a:schemeClr val="bg1"/>
                </a:gs>
                <a:gs pos="100000">
                  <a:schemeClr val="folHlink"/>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38" name="Rectangle 15"/>
            <p:cNvSpPr>
              <a:spLocks noChangeArrowheads="1"/>
            </p:cNvSpPr>
            <p:nvPr/>
          </p:nvSpPr>
          <p:spPr bwMode="auto">
            <a:xfrm>
              <a:off x="612" y="1441"/>
              <a:ext cx="4626" cy="514"/>
            </a:xfrm>
            <a:prstGeom prst="rect">
              <a:avLst/>
            </a:prstGeom>
            <a:solidFill>
              <a:schemeClr val="bg1"/>
            </a:solidFill>
            <a:ln w="12700">
              <a:solidFill>
                <a:schemeClr val="tx1"/>
              </a:solidFill>
              <a:miter lim="800000"/>
              <a:headEnd/>
              <a:tailEnd/>
            </a:ln>
            <a:effectLst>
              <a:outerShdw dist="107763" dir="2700000" algn="ctr" rotWithShape="0">
                <a:srgbClr val="0099CC">
                  <a:alpha val="50000"/>
                </a:srgbClr>
              </a:outerShdw>
            </a:effectLst>
          </p:spPr>
          <p:txBody>
            <a:bodyPr lIns="90488" tIns="44450" rIns="90488" bIns="44450">
              <a:spAutoFit/>
            </a:bodyPr>
            <a:lstStyle/>
            <a:p>
              <a:pPr eaLnBrk="1" hangingPunct="1">
                <a:defRPr/>
              </a:pPr>
              <a:endParaRPr lang="zh-CN" altLang="en-US" sz="800" b="1" dirty="0">
                <a:latin typeface="Arial" charset="0"/>
                <a:ea typeface="宋体" charset="-122"/>
              </a:endParaRPr>
            </a:p>
            <a:p>
              <a:pPr>
                <a:defRPr/>
              </a:pPr>
              <a:r>
                <a:rPr lang="en-US" altLang="zh-CN" sz="2200" b="1" dirty="0">
                  <a:latin typeface="Arial" pitchFamily="34" charset="0"/>
                  <a:cs typeface="Arial" pitchFamily="34" charset="0"/>
                </a:rPr>
                <a:t>SELECT * </a:t>
              </a:r>
            </a:p>
            <a:p>
              <a:pPr>
                <a:defRPr/>
              </a:pPr>
              <a:r>
                <a:rPr lang="en-US" altLang="zh-CN" sz="2200" b="1" dirty="0">
                  <a:latin typeface="Arial" pitchFamily="34" charset="0"/>
                  <a:cs typeface="Arial" pitchFamily="34" charset="0"/>
                </a:rPr>
                <a:t>FROM R </a:t>
              </a:r>
              <a:r>
                <a:rPr lang="en-US" altLang="zh-CN" sz="2200" b="1" dirty="0">
                  <a:solidFill>
                    <a:srgbClr val="FF0000"/>
                  </a:solidFill>
                  <a:latin typeface="Arial" pitchFamily="34" charset="0"/>
                  <a:cs typeface="Arial" pitchFamily="34" charset="0"/>
                </a:rPr>
                <a:t>FULL</a:t>
              </a:r>
              <a:r>
                <a:rPr lang="en-US" altLang="zh-CN" sz="2200" b="1" dirty="0">
                  <a:latin typeface="Arial" pitchFamily="34" charset="0"/>
                  <a:cs typeface="Arial" pitchFamily="34" charset="0"/>
                </a:rPr>
                <a:t> </a:t>
              </a:r>
              <a:r>
                <a:rPr lang="en-US" altLang="zh-CN" sz="2200" b="1" dirty="0">
                  <a:solidFill>
                    <a:srgbClr val="FF0000"/>
                  </a:solidFill>
                  <a:latin typeface="Arial" pitchFamily="34" charset="0"/>
                  <a:cs typeface="Arial" pitchFamily="34" charset="0"/>
                </a:rPr>
                <a:t>JOIN </a:t>
              </a:r>
              <a:r>
                <a:rPr lang="en-US" altLang="zh-CN" sz="2200" b="1" dirty="0">
                  <a:latin typeface="Arial" pitchFamily="34" charset="0"/>
                  <a:cs typeface="Arial" pitchFamily="34" charset="0"/>
                </a:rPr>
                <a:t>S ON R.C = S.C</a:t>
              </a:r>
            </a:p>
          </p:txBody>
        </p:sp>
      </p:grpSp>
      <p:sp>
        <p:nvSpPr>
          <p:cNvPr id="9" name="页脚占位符 8"/>
          <p:cNvSpPr>
            <a:spLocks noGrp="1"/>
          </p:cNvSpPr>
          <p:nvPr>
            <p:ph type="ftr" sz="quarter" idx="11"/>
          </p:nvPr>
        </p:nvSpPr>
        <p:spPr/>
        <p:txBody>
          <a:bodyPr/>
          <a:lstStyle/>
          <a:p>
            <a:r>
              <a:rPr lang="zh-CN" altLang="en-US" smtClean="0"/>
              <a:t>信息工程学院 数据库应用</a:t>
            </a:r>
            <a:endParaRPr lang="en-US" dirty="0"/>
          </a:p>
        </p:txBody>
      </p:sp>
      <p:sp>
        <p:nvSpPr>
          <p:cNvPr id="10" name="灯片编号占位符 9"/>
          <p:cNvSpPr>
            <a:spLocks noGrp="1"/>
          </p:cNvSpPr>
          <p:nvPr>
            <p:ph type="sldNum" sz="quarter" idx="12"/>
          </p:nvPr>
        </p:nvSpPr>
        <p:spPr/>
        <p:txBody>
          <a:bodyPr/>
          <a:lstStyle/>
          <a:p>
            <a:fld id="{D57F1E4F-1CFF-5643-939E-217C01CDF565}" type="slidenum">
              <a:rPr lang="en-US" smtClean="0"/>
              <a:pPr/>
              <a:t>45</a:t>
            </a:fld>
            <a:endParaRPr lang="en-US" dirty="0"/>
          </a:p>
        </p:txBody>
      </p:sp>
    </p:spTree>
    <p:extLst>
      <p:ext uri="{BB962C8B-B14F-4D97-AF65-F5344CB8AC3E}">
        <p14:creationId xmlns:p14="http://schemas.microsoft.com/office/powerpoint/2010/main" val="1987740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up)">
                                      <p:cBhvr>
                                        <p:cTn id="7" dur="500"/>
                                        <p:tgtEl>
                                          <p:spTgt spid="31"/>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ipe(up)">
                                      <p:cBhvr>
                                        <p:cTn id="10" dur="500"/>
                                        <p:tgtEl>
                                          <p:spTgt spid="34"/>
                                        </p:tgtEl>
                                      </p:cBhvr>
                                    </p:animEffect>
                                  </p:childTnLst>
                                </p:cTn>
                              </p:par>
                              <p:par>
                                <p:cTn id="11" presetID="22" presetClass="entr" presetSubtype="1"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up)">
                                      <p:cBhvr>
                                        <p:cTn id="13" dur="500"/>
                                        <p:tgtEl>
                                          <p:spTgt spid="32"/>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up)">
                                      <p:cBhvr>
                                        <p:cTn id="16" dur="500"/>
                                        <p:tgtEl>
                                          <p:spTgt spid="35"/>
                                        </p:tgtEl>
                                      </p:cBhvr>
                                    </p:animEffect>
                                  </p:childTnLst>
                                </p:cTn>
                              </p:par>
                            </p:childTnLst>
                          </p:cTn>
                        </p:par>
                      </p:childTnLst>
                    </p:cTn>
                  </p:par>
                  <p:par>
                    <p:cTn id="17" fill="hold">
                      <p:stCondLst>
                        <p:cond delay="indefinite"/>
                      </p:stCondLst>
                      <p:childTnLst>
                        <p:par>
                          <p:cTn id="18" fill="hold">
                            <p:stCondLst>
                              <p:cond delay="0"/>
                            </p:stCondLst>
                            <p:childTnLst>
                              <p:par>
                                <p:cTn id="19" presetID="17" presetClass="entr" presetSubtype="1" fill="hold" grpId="0" nodeType="clickEffect">
                                  <p:stCondLst>
                                    <p:cond delay="0"/>
                                  </p:stCondLst>
                                  <p:childTnLst>
                                    <p:set>
                                      <p:cBhvr>
                                        <p:cTn id="20" dur="1" fill="hold">
                                          <p:stCondLst>
                                            <p:cond delay="0"/>
                                          </p:stCondLst>
                                        </p:cTn>
                                        <p:tgtEl>
                                          <p:spTgt spid="39"/>
                                        </p:tgtEl>
                                        <p:attrNameLst>
                                          <p:attrName>style.visibility</p:attrName>
                                        </p:attrNameLst>
                                      </p:cBhvr>
                                      <p:to>
                                        <p:strVal val="visible"/>
                                      </p:to>
                                    </p:set>
                                    <p:anim calcmode="lin" valueType="num">
                                      <p:cBhvr>
                                        <p:cTn id="21" dur="500" fill="hold"/>
                                        <p:tgtEl>
                                          <p:spTgt spid="39"/>
                                        </p:tgtEl>
                                        <p:attrNameLst>
                                          <p:attrName>ppt_x</p:attrName>
                                        </p:attrNameLst>
                                      </p:cBhvr>
                                      <p:tavLst>
                                        <p:tav tm="0">
                                          <p:val>
                                            <p:strVal val="#ppt_x"/>
                                          </p:val>
                                        </p:tav>
                                        <p:tav tm="100000">
                                          <p:val>
                                            <p:strVal val="#ppt_x"/>
                                          </p:val>
                                        </p:tav>
                                      </p:tavLst>
                                    </p:anim>
                                    <p:anim calcmode="lin" valueType="num">
                                      <p:cBhvr>
                                        <p:cTn id="22" dur="500" fill="hold"/>
                                        <p:tgtEl>
                                          <p:spTgt spid="39"/>
                                        </p:tgtEl>
                                        <p:attrNameLst>
                                          <p:attrName>ppt_y</p:attrName>
                                        </p:attrNameLst>
                                      </p:cBhvr>
                                      <p:tavLst>
                                        <p:tav tm="0">
                                          <p:val>
                                            <p:strVal val="#ppt_y-#ppt_h/2"/>
                                          </p:val>
                                        </p:tav>
                                        <p:tav tm="100000">
                                          <p:val>
                                            <p:strVal val="#ppt_y"/>
                                          </p:val>
                                        </p:tav>
                                      </p:tavLst>
                                    </p:anim>
                                    <p:anim calcmode="lin" valueType="num">
                                      <p:cBhvr>
                                        <p:cTn id="23" dur="500" fill="hold"/>
                                        <p:tgtEl>
                                          <p:spTgt spid="39"/>
                                        </p:tgtEl>
                                        <p:attrNameLst>
                                          <p:attrName>ppt_w</p:attrName>
                                        </p:attrNameLst>
                                      </p:cBhvr>
                                      <p:tavLst>
                                        <p:tav tm="0">
                                          <p:val>
                                            <p:strVal val="#ppt_w"/>
                                          </p:val>
                                        </p:tav>
                                        <p:tav tm="100000">
                                          <p:val>
                                            <p:strVal val="#ppt_w"/>
                                          </p:val>
                                        </p:tav>
                                      </p:tavLst>
                                    </p:anim>
                                    <p:anim calcmode="lin" valueType="num">
                                      <p:cBhvr>
                                        <p:cTn id="24" dur="500" fill="hold"/>
                                        <p:tgtEl>
                                          <p:spTgt spid="39"/>
                                        </p:tgtEl>
                                        <p:attrNameLst>
                                          <p:attrName>ppt_h</p:attrName>
                                        </p:attrNameLst>
                                      </p:cBhvr>
                                      <p:tavLst>
                                        <p:tav tm="0">
                                          <p:val>
                                            <p:fltVal val="0"/>
                                          </p:val>
                                        </p:tav>
                                        <p:tav tm="100000">
                                          <p:val>
                                            <p:strVal val="#ppt_h"/>
                                          </p:val>
                                        </p:tav>
                                      </p:tavLst>
                                    </p:anim>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left)">
                                      <p:cBhvr>
                                        <p:cTn id="28" dur="500"/>
                                        <p:tgtEl>
                                          <p:spTgt spid="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wipe(up)">
                                      <p:cBhvr>
                                        <p:cTn id="3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4" grpId="0"/>
      <p:bldP spid="3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思考练习</a:t>
            </a:r>
            <a:r>
              <a:rPr lang="en-US" altLang="zh-CN" smtClean="0"/>
              <a:t>-7</a:t>
            </a:r>
            <a:endParaRPr lang="zh-CN" altLang="en-US" dirty="0"/>
          </a:p>
        </p:txBody>
      </p:sp>
      <p:sp>
        <p:nvSpPr>
          <p:cNvPr id="3" name="内容占位符 2"/>
          <p:cNvSpPr>
            <a:spLocks noGrp="1"/>
          </p:cNvSpPr>
          <p:nvPr>
            <p:ph idx="1"/>
          </p:nvPr>
        </p:nvSpPr>
        <p:spPr/>
        <p:txBody>
          <a:bodyPr/>
          <a:lstStyle/>
          <a:p>
            <a:r>
              <a:rPr lang="zh-CN" altLang="en-US" dirty="0" smtClean="0"/>
              <a:t>数据库：</a:t>
            </a:r>
            <a:r>
              <a:rPr lang="en-US" altLang="zh-CN" dirty="0" smtClean="0"/>
              <a:t>STUDENTS</a:t>
            </a:r>
          </a:p>
          <a:p>
            <a:pPr lvl="1"/>
            <a:r>
              <a:rPr lang="en-US" altLang="zh-CN" dirty="0" smtClean="0"/>
              <a:t>Student</a:t>
            </a:r>
            <a:r>
              <a:rPr lang="zh-CN" altLang="en-US" dirty="0" smtClean="0"/>
              <a:t>（</a:t>
            </a:r>
            <a:r>
              <a:rPr lang="en-US" altLang="zh-CN" dirty="0" err="1" smtClean="0"/>
              <a:t>Sno</a:t>
            </a:r>
            <a:r>
              <a:rPr lang="zh-CN" altLang="en-US" dirty="0" smtClean="0"/>
              <a:t>，</a:t>
            </a:r>
            <a:r>
              <a:rPr lang="en-US" altLang="zh-CN" dirty="0" err="1" smtClean="0"/>
              <a:t>Sname</a:t>
            </a:r>
            <a:r>
              <a:rPr lang="zh-CN" altLang="en-US" dirty="0" smtClean="0"/>
              <a:t>，</a:t>
            </a:r>
            <a:r>
              <a:rPr lang="en-US" altLang="zh-CN" dirty="0" smtClean="0"/>
              <a:t>Sex</a:t>
            </a:r>
            <a:r>
              <a:rPr lang="zh-CN" altLang="en-US" dirty="0" smtClean="0"/>
              <a:t>，</a:t>
            </a:r>
            <a:r>
              <a:rPr lang="en-US" altLang="zh-CN" dirty="0" smtClean="0"/>
              <a:t> Birthday </a:t>
            </a:r>
            <a:r>
              <a:rPr lang="zh-CN" altLang="en-US" dirty="0" smtClean="0"/>
              <a:t>，</a:t>
            </a:r>
            <a:r>
              <a:rPr lang="en-US" altLang="zh-CN" dirty="0" err="1" smtClean="0"/>
              <a:t>dept</a:t>
            </a:r>
            <a:r>
              <a:rPr lang="zh-CN" altLang="en-US" dirty="0" smtClean="0"/>
              <a:t>）</a:t>
            </a:r>
            <a:endParaRPr lang="en-US" altLang="zh-CN" dirty="0" smtClean="0"/>
          </a:p>
          <a:p>
            <a:pPr lvl="1"/>
            <a:r>
              <a:rPr lang="en-US" altLang="zh-CN" dirty="0" smtClean="0"/>
              <a:t>Course</a:t>
            </a:r>
            <a:r>
              <a:rPr lang="zh-CN" altLang="en-US" dirty="0" smtClean="0"/>
              <a:t>（</a:t>
            </a:r>
            <a:r>
              <a:rPr lang="en-US" altLang="zh-CN" dirty="0" err="1" smtClean="0"/>
              <a:t>Cno</a:t>
            </a:r>
            <a:r>
              <a:rPr lang="zh-CN" altLang="en-US" dirty="0" smtClean="0"/>
              <a:t>，</a:t>
            </a:r>
            <a:r>
              <a:rPr lang="en-US" altLang="zh-CN" dirty="0" err="1" smtClean="0"/>
              <a:t>Cname</a:t>
            </a:r>
            <a:r>
              <a:rPr lang="zh-CN" altLang="en-US" dirty="0" smtClean="0"/>
              <a:t>，</a:t>
            </a:r>
            <a:r>
              <a:rPr lang="en-US" altLang="zh-CN" dirty="0" smtClean="0"/>
              <a:t>Credit</a:t>
            </a:r>
            <a:r>
              <a:rPr lang="zh-CN" altLang="en-US" dirty="0" smtClean="0"/>
              <a:t>，</a:t>
            </a:r>
            <a:r>
              <a:rPr lang="en-US" altLang="zh-CN" dirty="0" smtClean="0"/>
              <a:t>Semester</a:t>
            </a:r>
            <a:r>
              <a:rPr lang="zh-CN" altLang="en-US" dirty="0" smtClean="0"/>
              <a:t>）</a:t>
            </a:r>
            <a:endParaRPr lang="en-US" altLang="zh-CN" dirty="0" smtClean="0"/>
          </a:p>
          <a:p>
            <a:pPr lvl="1"/>
            <a:r>
              <a:rPr lang="en-US" altLang="zh-CN" dirty="0" smtClean="0"/>
              <a:t>SC</a:t>
            </a:r>
            <a:r>
              <a:rPr lang="zh-CN" altLang="en-US" dirty="0" smtClean="0"/>
              <a:t>（</a:t>
            </a:r>
            <a:r>
              <a:rPr lang="en-US" altLang="zh-CN" dirty="0" err="1" smtClean="0"/>
              <a:t>Sno</a:t>
            </a:r>
            <a:r>
              <a:rPr lang="zh-CN" altLang="en-US" dirty="0" smtClean="0"/>
              <a:t>，</a:t>
            </a:r>
            <a:r>
              <a:rPr lang="en-US" altLang="zh-CN" dirty="0" err="1" smtClean="0"/>
              <a:t>Cno</a:t>
            </a:r>
            <a:r>
              <a:rPr lang="zh-CN" altLang="en-US" dirty="0" smtClean="0"/>
              <a:t>，</a:t>
            </a:r>
            <a:r>
              <a:rPr lang="en-US" altLang="zh-CN" dirty="0" smtClean="0"/>
              <a:t>Grade</a:t>
            </a:r>
            <a:r>
              <a:rPr lang="zh-CN" altLang="en-US" dirty="0" smtClean="0"/>
              <a:t>）</a:t>
            </a:r>
            <a:endParaRPr lang="en-US" altLang="zh-CN" dirty="0" smtClean="0"/>
          </a:p>
          <a:p>
            <a:r>
              <a:rPr lang="zh-CN" altLang="en-US" dirty="0" smtClean="0"/>
              <a:t>例</a:t>
            </a:r>
            <a:r>
              <a:rPr lang="en-US" altLang="zh-CN" dirty="0" smtClean="0"/>
              <a:t>6-7 </a:t>
            </a:r>
            <a:r>
              <a:rPr lang="zh-CN" altLang="en-US" dirty="0" smtClean="0"/>
              <a:t>查询没有学生选修的课程，列出课程名程。</a:t>
            </a:r>
            <a:endParaRPr lang="en-US" altLang="zh-CN" dirty="0" smtClean="0"/>
          </a:p>
          <a:p>
            <a:endParaRPr lang="en-US" altLang="zh-CN" dirty="0"/>
          </a:p>
          <a:p>
            <a:endParaRPr lang="zh-CN" altLang="en-US" dirty="0"/>
          </a:p>
        </p:txBody>
      </p:sp>
      <p:grpSp>
        <p:nvGrpSpPr>
          <p:cNvPr id="8" name="Group 13"/>
          <p:cNvGrpSpPr>
            <a:grpSpLocks/>
          </p:cNvGrpSpPr>
          <p:nvPr/>
        </p:nvGrpSpPr>
        <p:grpSpPr bwMode="auto">
          <a:xfrm>
            <a:off x="1335394" y="4516334"/>
            <a:ext cx="7186041" cy="1342466"/>
            <a:chOff x="612" y="1375"/>
            <a:chExt cx="4626" cy="775"/>
          </a:xfrm>
        </p:grpSpPr>
        <p:sp>
          <p:nvSpPr>
            <p:cNvPr id="9" name="Rectangle 14"/>
            <p:cNvSpPr>
              <a:spLocks noChangeArrowheads="1"/>
            </p:cNvSpPr>
            <p:nvPr/>
          </p:nvSpPr>
          <p:spPr bwMode="auto">
            <a:xfrm>
              <a:off x="733" y="1375"/>
              <a:ext cx="4395" cy="187"/>
            </a:xfrm>
            <a:prstGeom prst="rect">
              <a:avLst/>
            </a:prstGeom>
            <a:gradFill rotWithShape="1">
              <a:gsLst>
                <a:gs pos="0">
                  <a:schemeClr val="bg1"/>
                </a:gs>
                <a:gs pos="100000">
                  <a:schemeClr val="folHlink"/>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0" name="Rectangle 15"/>
            <p:cNvSpPr>
              <a:spLocks noChangeArrowheads="1"/>
            </p:cNvSpPr>
            <p:nvPr/>
          </p:nvSpPr>
          <p:spPr bwMode="auto">
            <a:xfrm>
              <a:off x="612" y="1441"/>
              <a:ext cx="4626" cy="709"/>
            </a:xfrm>
            <a:prstGeom prst="rect">
              <a:avLst/>
            </a:prstGeom>
            <a:solidFill>
              <a:schemeClr val="bg1"/>
            </a:solidFill>
            <a:ln w="12700">
              <a:solidFill>
                <a:schemeClr val="tx1"/>
              </a:solidFill>
              <a:miter lim="800000"/>
              <a:headEnd/>
              <a:tailEnd/>
            </a:ln>
            <a:effectLst>
              <a:outerShdw dist="107763" dir="2700000" algn="ctr" rotWithShape="0">
                <a:srgbClr val="0099CC">
                  <a:alpha val="50000"/>
                </a:srgbClr>
              </a:outerShdw>
            </a:effectLst>
          </p:spPr>
          <p:txBody>
            <a:bodyPr lIns="90488" tIns="44450" rIns="90488" bIns="44450">
              <a:spAutoFit/>
            </a:bodyPr>
            <a:lstStyle/>
            <a:p>
              <a:pPr eaLnBrk="1" hangingPunct="1">
                <a:defRPr/>
              </a:pPr>
              <a:endParaRPr lang="zh-CN" altLang="en-US" sz="800" b="1" dirty="0">
                <a:latin typeface="Arial" charset="0"/>
                <a:ea typeface="宋体" charset="-122"/>
              </a:endParaRPr>
            </a:p>
            <a:p>
              <a:pPr>
                <a:defRPr/>
              </a:pPr>
              <a:r>
                <a:rPr lang="en-US" altLang="zh-CN" sz="2200" b="1" dirty="0">
                  <a:latin typeface="Arial" pitchFamily="34" charset="0"/>
                  <a:cs typeface="Arial" pitchFamily="34" charset="0"/>
                </a:rPr>
                <a:t>SELECT </a:t>
              </a:r>
              <a:r>
                <a:rPr lang="en-US" altLang="zh-CN" sz="2200" b="1" dirty="0" err="1">
                  <a:latin typeface="Arial" pitchFamily="34" charset="0"/>
                  <a:cs typeface="Arial" pitchFamily="34" charset="0"/>
                </a:rPr>
                <a:t>Cname</a:t>
              </a:r>
              <a:r>
                <a:rPr lang="en-US" altLang="zh-CN" sz="2200" b="1" dirty="0">
                  <a:latin typeface="Arial" pitchFamily="34" charset="0"/>
                  <a:cs typeface="Arial" pitchFamily="34" charset="0"/>
                </a:rPr>
                <a:t> </a:t>
              </a:r>
            </a:p>
            <a:p>
              <a:pPr>
                <a:defRPr/>
              </a:pPr>
              <a:r>
                <a:rPr lang="en-US" altLang="zh-CN" sz="2200" b="1" dirty="0">
                  <a:latin typeface="Arial" pitchFamily="34" charset="0"/>
                  <a:cs typeface="Arial" pitchFamily="34" charset="0"/>
                </a:rPr>
                <a:t>FROM Course C </a:t>
              </a:r>
              <a:r>
                <a:rPr lang="en-US" altLang="zh-CN" sz="2200" b="1" dirty="0">
                  <a:solidFill>
                    <a:srgbClr val="FF0000"/>
                  </a:solidFill>
                  <a:latin typeface="Arial" pitchFamily="34" charset="0"/>
                  <a:cs typeface="Arial" pitchFamily="34" charset="0"/>
                </a:rPr>
                <a:t>LEFT JOIN </a:t>
              </a:r>
              <a:r>
                <a:rPr lang="en-US" altLang="zh-CN" sz="2200" b="1" dirty="0">
                  <a:latin typeface="Arial" pitchFamily="34" charset="0"/>
                  <a:cs typeface="Arial" pitchFamily="34" charset="0"/>
                </a:rPr>
                <a:t>SC ON </a:t>
              </a:r>
              <a:r>
                <a:rPr lang="en-US" altLang="zh-CN" sz="2200" b="1" dirty="0" err="1">
                  <a:latin typeface="Arial" pitchFamily="34" charset="0"/>
                  <a:cs typeface="Arial" pitchFamily="34" charset="0"/>
                </a:rPr>
                <a:t>C.Cno</a:t>
              </a:r>
              <a:r>
                <a:rPr lang="en-US" altLang="zh-CN" sz="2200" b="1" dirty="0">
                  <a:latin typeface="Arial" pitchFamily="34" charset="0"/>
                  <a:cs typeface="Arial" pitchFamily="34" charset="0"/>
                </a:rPr>
                <a:t> = </a:t>
              </a:r>
              <a:r>
                <a:rPr lang="en-US" altLang="zh-CN" sz="2200" b="1" dirty="0" err="1">
                  <a:latin typeface="Arial" pitchFamily="34" charset="0"/>
                  <a:cs typeface="Arial" pitchFamily="34" charset="0"/>
                </a:rPr>
                <a:t>SC.Cno</a:t>
              </a:r>
              <a:endParaRPr lang="en-US" altLang="zh-CN" sz="2200" b="1" dirty="0">
                <a:latin typeface="Arial" pitchFamily="34" charset="0"/>
                <a:cs typeface="Arial" pitchFamily="34" charset="0"/>
              </a:endParaRPr>
            </a:p>
            <a:p>
              <a:pPr>
                <a:defRPr/>
              </a:pPr>
              <a:r>
                <a:rPr lang="en-US" altLang="zh-CN" sz="2200" b="1" dirty="0">
                  <a:latin typeface="Arial" pitchFamily="34" charset="0"/>
                  <a:cs typeface="Arial" pitchFamily="34" charset="0"/>
                </a:rPr>
                <a:t>WHERE </a:t>
              </a:r>
              <a:r>
                <a:rPr lang="en-US" altLang="zh-CN" sz="2200" b="1" dirty="0" err="1">
                  <a:solidFill>
                    <a:srgbClr val="FF0000"/>
                  </a:solidFill>
                  <a:latin typeface="Arial" pitchFamily="34" charset="0"/>
                  <a:cs typeface="Arial" pitchFamily="34" charset="0"/>
                </a:rPr>
                <a:t>SC.Cno</a:t>
              </a:r>
              <a:r>
                <a:rPr lang="en-US" altLang="zh-CN" sz="2200" b="1" dirty="0">
                  <a:solidFill>
                    <a:srgbClr val="FF0000"/>
                  </a:solidFill>
                  <a:latin typeface="Arial" pitchFamily="34" charset="0"/>
                  <a:cs typeface="Arial" pitchFamily="34" charset="0"/>
                </a:rPr>
                <a:t> IS NULL</a:t>
              </a:r>
            </a:p>
          </p:txBody>
        </p:sp>
      </p:grpSp>
      <p:sp>
        <p:nvSpPr>
          <p:cNvPr id="11" name="页脚占位符 10"/>
          <p:cNvSpPr>
            <a:spLocks noGrp="1"/>
          </p:cNvSpPr>
          <p:nvPr>
            <p:ph type="ftr" sz="quarter" idx="11"/>
          </p:nvPr>
        </p:nvSpPr>
        <p:spPr/>
        <p:txBody>
          <a:bodyPr/>
          <a:lstStyle/>
          <a:p>
            <a:r>
              <a:rPr lang="zh-CN" altLang="en-US" smtClean="0"/>
              <a:t>信息工程学院 数据库应用</a:t>
            </a:r>
            <a:endParaRPr lang="en-US" dirty="0"/>
          </a:p>
        </p:txBody>
      </p:sp>
      <p:sp>
        <p:nvSpPr>
          <p:cNvPr id="12" name="灯片编号占位符 11"/>
          <p:cNvSpPr>
            <a:spLocks noGrp="1"/>
          </p:cNvSpPr>
          <p:nvPr>
            <p:ph type="sldNum" sz="quarter" idx="12"/>
          </p:nvPr>
        </p:nvSpPr>
        <p:spPr/>
        <p:txBody>
          <a:bodyPr/>
          <a:lstStyle/>
          <a:p>
            <a:fld id="{D57F1E4F-1CFF-5643-939E-217C01CDF565}" type="slidenum">
              <a:rPr lang="en-US" smtClean="0"/>
              <a:pPr/>
              <a:t>46</a:t>
            </a:fld>
            <a:endParaRPr lang="en-US" dirty="0"/>
          </a:p>
        </p:txBody>
      </p:sp>
    </p:spTree>
    <p:extLst>
      <p:ext uri="{BB962C8B-B14F-4D97-AF65-F5344CB8AC3E}">
        <p14:creationId xmlns:p14="http://schemas.microsoft.com/office/powerpoint/2010/main" val="2417776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wipe(left)">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思考练习</a:t>
            </a:r>
            <a:r>
              <a:rPr lang="en-US" altLang="zh-CN" smtClean="0"/>
              <a:t>-8</a:t>
            </a:r>
            <a:endParaRPr lang="zh-CN" altLang="en-US" dirty="0"/>
          </a:p>
        </p:txBody>
      </p:sp>
      <p:sp>
        <p:nvSpPr>
          <p:cNvPr id="3" name="内容占位符 2"/>
          <p:cNvSpPr>
            <a:spLocks noGrp="1"/>
          </p:cNvSpPr>
          <p:nvPr>
            <p:ph idx="1"/>
          </p:nvPr>
        </p:nvSpPr>
        <p:spPr/>
        <p:txBody>
          <a:bodyPr/>
          <a:lstStyle/>
          <a:p>
            <a:r>
              <a:rPr lang="zh-CN" altLang="en-US" dirty="0" smtClean="0"/>
              <a:t>数据库：</a:t>
            </a:r>
            <a:r>
              <a:rPr lang="en-US" altLang="zh-CN" dirty="0" smtClean="0"/>
              <a:t>STUDENTS</a:t>
            </a:r>
          </a:p>
          <a:p>
            <a:pPr lvl="1"/>
            <a:r>
              <a:rPr lang="en-US" altLang="zh-CN" dirty="0" smtClean="0"/>
              <a:t>Student</a:t>
            </a:r>
            <a:r>
              <a:rPr lang="zh-CN" altLang="en-US" dirty="0" smtClean="0"/>
              <a:t>（</a:t>
            </a:r>
            <a:r>
              <a:rPr lang="en-US" altLang="zh-CN" dirty="0" err="1" smtClean="0"/>
              <a:t>Sno</a:t>
            </a:r>
            <a:r>
              <a:rPr lang="zh-CN" altLang="en-US" dirty="0" smtClean="0"/>
              <a:t>，</a:t>
            </a:r>
            <a:r>
              <a:rPr lang="en-US" altLang="zh-CN" dirty="0" err="1" smtClean="0"/>
              <a:t>Sname</a:t>
            </a:r>
            <a:r>
              <a:rPr lang="zh-CN" altLang="en-US" dirty="0" smtClean="0"/>
              <a:t>，</a:t>
            </a:r>
            <a:r>
              <a:rPr lang="en-US" altLang="zh-CN" dirty="0" smtClean="0"/>
              <a:t>Sex</a:t>
            </a:r>
            <a:r>
              <a:rPr lang="zh-CN" altLang="en-US" dirty="0" smtClean="0"/>
              <a:t>，</a:t>
            </a:r>
            <a:r>
              <a:rPr lang="en-US" altLang="zh-CN" dirty="0" smtClean="0"/>
              <a:t> Birthday </a:t>
            </a:r>
            <a:r>
              <a:rPr lang="zh-CN" altLang="en-US" dirty="0" smtClean="0"/>
              <a:t>，</a:t>
            </a:r>
            <a:r>
              <a:rPr lang="en-US" altLang="zh-CN" dirty="0" err="1" smtClean="0"/>
              <a:t>dept</a:t>
            </a:r>
            <a:r>
              <a:rPr lang="zh-CN" altLang="en-US" dirty="0" smtClean="0"/>
              <a:t>）</a:t>
            </a:r>
            <a:endParaRPr lang="en-US" altLang="zh-CN" dirty="0" smtClean="0"/>
          </a:p>
          <a:p>
            <a:pPr lvl="1"/>
            <a:r>
              <a:rPr lang="en-US" altLang="zh-CN" dirty="0" smtClean="0"/>
              <a:t>Course</a:t>
            </a:r>
            <a:r>
              <a:rPr lang="zh-CN" altLang="en-US" dirty="0" smtClean="0"/>
              <a:t>（</a:t>
            </a:r>
            <a:r>
              <a:rPr lang="en-US" altLang="zh-CN" dirty="0" err="1" smtClean="0"/>
              <a:t>Cno</a:t>
            </a:r>
            <a:r>
              <a:rPr lang="zh-CN" altLang="en-US" dirty="0" smtClean="0"/>
              <a:t>，</a:t>
            </a:r>
            <a:r>
              <a:rPr lang="en-US" altLang="zh-CN" dirty="0" err="1" smtClean="0"/>
              <a:t>Cname</a:t>
            </a:r>
            <a:r>
              <a:rPr lang="zh-CN" altLang="en-US" dirty="0" smtClean="0"/>
              <a:t>，</a:t>
            </a:r>
            <a:r>
              <a:rPr lang="en-US" altLang="zh-CN" dirty="0" smtClean="0"/>
              <a:t>Credit</a:t>
            </a:r>
            <a:r>
              <a:rPr lang="zh-CN" altLang="en-US" dirty="0" smtClean="0"/>
              <a:t>，</a:t>
            </a:r>
            <a:r>
              <a:rPr lang="en-US" altLang="zh-CN" dirty="0" smtClean="0"/>
              <a:t>Semester</a:t>
            </a:r>
            <a:r>
              <a:rPr lang="zh-CN" altLang="en-US" dirty="0" smtClean="0"/>
              <a:t>）</a:t>
            </a:r>
            <a:endParaRPr lang="en-US" altLang="zh-CN" dirty="0" smtClean="0"/>
          </a:p>
          <a:p>
            <a:pPr lvl="1"/>
            <a:r>
              <a:rPr lang="en-US" altLang="zh-CN" dirty="0" smtClean="0"/>
              <a:t>SC</a:t>
            </a:r>
            <a:r>
              <a:rPr lang="zh-CN" altLang="en-US" dirty="0" smtClean="0"/>
              <a:t>（</a:t>
            </a:r>
            <a:r>
              <a:rPr lang="en-US" altLang="zh-CN" dirty="0" err="1" smtClean="0"/>
              <a:t>Sno</a:t>
            </a:r>
            <a:r>
              <a:rPr lang="zh-CN" altLang="en-US" dirty="0" smtClean="0"/>
              <a:t>，</a:t>
            </a:r>
            <a:r>
              <a:rPr lang="en-US" altLang="zh-CN" dirty="0" err="1" smtClean="0"/>
              <a:t>Cno</a:t>
            </a:r>
            <a:r>
              <a:rPr lang="zh-CN" altLang="en-US" dirty="0" smtClean="0"/>
              <a:t>，</a:t>
            </a:r>
            <a:r>
              <a:rPr lang="en-US" altLang="zh-CN" dirty="0" smtClean="0"/>
              <a:t>Grade</a:t>
            </a:r>
            <a:r>
              <a:rPr lang="zh-CN" altLang="en-US" dirty="0" smtClean="0"/>
              <a:t>）</a:t>
            </a:r>
            <a:endParaRPr lang="en-US" altLang="zh-CN" dirty="0" smtClean="0"/>
          </a:p>
          <a:p>
            <a:r>
              <a:rPr lang="zh-CN" altLang="en-US" dirty="0" smtClean="0"/>
              <a:t>例</a:t>
            </a:r>
            <a:r>
              <a:rPr lang="en-US" altLang="zh-CN" dirty="0" smtClean="0"/>
              <a:t>6-8 </a:t>
            </a:r>
            <a:r>
              <a:rPr lang="zh-CN" altLang="en-US" dirty="0" smtClean="0"/>
              <a:t>查询计算机系没有选课的学生，列出学生姓名和性别。</a:t>
            </a:r>
            <a:endParaRPr lang="en-US" altLang="zh-CN" dirty="0" smtClean="0"/>
          </a:p>
          <a:p>
            <a:endParaRPr lang="en-US" altLang="zh-CN" dirty="0"/>
          </a:p>
          <a:p>
            <a:endParaRPr lang="zh-CN" altLang="en-US" dirty="0"/>
          </a:p>
        </p:txBody>
      </p:sp>
      <p:grpSp>
        <p:nvGrpSpPr>
          <p:cNvPr id="8" name="Group 13"/>
          <p:cNvGrpSpPr>
            <a:grpSpLocks/>
          </p:cNvGrpSpPr>
          <p:nvPr/>
        </p:nvGrpSpPr>
        <p:grpSpPr bwMode="auto">
          <a:xfrm>
            <a:off x="1672707" y="4559352"/>
            <a:ext cx="8356195" cy="1274910"/>
            <a:chOff x="519" y="1375"/>
            <a:chExt cx="5053" cy="736"/>
          </a:xfrm>
        </p:grpSpPr>
        <p:sp>
          <p:nvSpPr>
            <p:cNvPr id="9" name="Rectangle 14"/>
            <p:cNvSpPr>
              <a:spLocks noChangeArrowheads="1"/>
            </p:cNvSpPr>
            <p:nvPr/>
          </p:nvSpPr>
          <p:spPr bwMode="auto">
            <a:xfrm>
              <a:off x="733" y="1375"/>
              <a:ext cx="4395" cy="187"/>
            </a:xfrm>
            <a:prstGeom prst="rect">
              <a:avLst/>
            </a:prstGeom>
            <a:gradFill rotWithShape="1">
              <a:gsLst>
                <a:gs pos="0">
                  <a:schemeClr val="bg1"/>
                </a:gs>
                <a:gs pos="100000">
                  <a:schemeClr val="folHlink"/>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0" name="Rectangle 15"/>
            <p:cNvSpPr>
              <a:spLocks noChangeArrowheads="1"/>
            </p:cNvSpPr>
            <p:nvPr/>
          </p:nvSpPr>
          <p:spPr bwMode="auto">
            <a:xfrm>
              <a:off x="519" y="1402"/>
              <a:ext cx="5053" cy="709"/>
            </a:xfrm>
            <a:prstGeom prst="rect">
              <a:avLst/>
            </a:prstGeom>
            <a:solidFill>
              <a:schemeClr val="bg1"/>
            </a:solidFill>
            <a:ln w="12700">
              <a:solidFill>
                <a:schemeClr val="tx1"/>
              </a:solidFill>
              <a:miter lim="800000"/>
              <a:headEnd/>
              <a:tailEnd/>
            </a:ln>
            <a:effectLst>
              <a:outerShdw dist="107763" dir="2700000" algn="ctr" rotWithShape="0">
                <a:srgbClr val="0099CC">
                  <a:alpha val="50000"/>
                </a:srgbClr>
              </a:outerShdw>
            </a:effectLst>
          </p:spPr>
          <p:txBody>
            <a:bodyPr wrap="square" lIns="90488" tIns="44450" rIns="90488" bIns="44450">
              <a:spAutoFit/>
            </a:bodyPr>
            <a:lstStyle/>
            <a:p>
              <a:pPr eaLnBrk="1" hangingPunct="1">
                <a:defRPr/>
              </a:pPr>
              <a:endParaRPr lang="zh-CN" altLang="en-US" sz="800" b="1" dirty="0">
                <a:latin typeface="Arial" charset="0"/>
                <a:ea typeface="宋体" charset="-122"/>
              </a:endParaRPr>
            </a:p>
            <a:p>
              <a:pPr>
                <a:defRPr/>
              </a:pPr>
              <a:r>
                <a:rPr lang="en-US" altLang="zh-CN" sz="2200" b="1" dirty="0">
                  <a:latin typeface="Arial" pitchFamily="34" charset="0"/>
                  <a:cs typeface="Arial" pitchFamily="34" charset="0"/>
                </a:rPr>
                <a:t>SELECT Sname,Dept,Cno,grade</a:t>
              </a:r>
            </a:p>
            <a:p>
              <a:pPr>
                <a:defRPr/>
              </a:pPr>
              <a:r>
                <a:rPr lang="en-US" altLang="zh-CN" sz="2200" b="1" dirty="0" smtClean="0">
                  <a:latin typeface="Arial" pitchFamily="34" charset="0"/>
                  <a:cs typeface="Arial" pitchFamily="34" charset="0"/>
                </a:rPr>
                <a:t>FROM </a:t>
              </a:r>
              <a:r>
                <a:rPr lang="en-US" altLang="zh-CN" sz="2200" b="1" dirty="0">
                  <a:latin typeface="Arial" pitchFamily="34" charset="0"/>
                  <a:cs typeface="Arial" pitchFamily="34" charset="0"/>
                </a:rPr>
                <a:t>Student S </a:t>
              </a:r>
              <a:r>
                <a:rPr lang="en-US" altLang="zh-CN" sz="2200" b="1" dirty="0">
                  <a:solidFill>
                    <a:srgbClr val="FF0000"/>
                  </a:solidFill>
                  <a:latin typeface="Arial" pitchFamily="34" charset="0"/>
                  <a:cs typeface="Arial" pitchFamily="34" charset="0"/>
                </a:rPr>
                <a:t>LEFT JOIN </a:t>
              </a:r>
              <a:r>
                <a:rPr lang="en-US" altLang="zh-CN" sz="2200" b="1" dirty="0">
                  <a:latin typeface="Arial" pitchFamily="34" charset="0"/>
                  <a:cs typeface="Arial" pitchFamily="34" charset="0"/>
                </a:rPr>
                <a:t>SC ON S.Sno = SC.Sno</a:t>
              </a:r>
            </a:p>
            <a:p>
              <a:pPr>
                <a:defRPr/>
              </a:pPr>
              <a:r>
                <a:rPr lang="en-US" altLang="zh-CN" sz="2200" b="1" dirty="0" smtClean="0">
                  <a:latin typeface="Arial" pitchFamily="34" charset="0"/>
                  <a:cs typeface="Arial" pitchFamily="34" charset="0"/>
                </a:rPr>
                <a:t>WHERE </a:t>
              </a:r>
              <a:r>
                <a:rPr lang="en-US" altLang="zh-CN" sz="2200" b="1" dirty="0">
                  <a:solidFill>
                    <a:srgbClr val="FF0000"/>
                  </a:solidFill>
                  <a:latin typeface="Arial" pitchFamily="34" charset="0"/>
                  <a:cs typeface="Arial" pitchFamily="34" charset="0"/>
                </a:rPr>
                <a:t>Dept = '</a:t>
              </a:r>
              <a:r>
                <a:rPr lang="zh-CN" altLang="en-US" sz="2200" b="1" dirty="0">
                  <a:solidFill>
                    <a:srgbClr val="FF0000"/>
                  </a:solidFill>
                  <a:latin typeface="Arial" pitchFamily="34" charset="0"/>
                  <a:cs typeface="Arial" pitchFamily="34" charset="0"/>
                </a:rPr>
                <a:t>计算机</a:t>
              </a:r>
              <a:r>
                <a:rPr lang="zh-CN" altLang="en-US" sz="2200" b="1" dirty="0" smtClean="0">
                  <a:solidFill>
                    <a:srgbClr val="FF0000"/>
                  </a:solidFill>
                  <a:latin typeface="Arial" pitchFamily="34" charset="0"/>
                  <a:cs typeface="Arial" pitchFamily="34" charset="0"/>
                </a:rPr>
                <a:t>系</a:t>
              </a:r>
              <a:r>
                <a:rPr lang="en-US" altLang="zh-CN" sz="2200" b="1" dirty="0" smtClean="0">
                  <a:solidFill>
                    <a:srgbClr val="FF0000"/>
                  </a:solidFill>
                  <a:latin typeface="Arial" pitchFamily="34" charset="0"/>
                  <a:cs typeface="Arial" pitchFamily="34" charset="0"/>
                </a:rPr>
                <a:t>' </a:t>
              </a:r>
              <a:r>
                <a:rPr lang="en-US" altLang="zh-CN" sz="2200" b="1" dirty="0" smtClean="0">
                  <a:latin typeface="Arial" pitchFamily="34" charset="0"/>
                  <a:cs typeface="Arial" pitchFamily="34" charset="0"/>
                </a:rPr>
                <a:t>AND </a:t>
              </a:r>
              <a:r>
                <a:rPr lang="en-US" altLang="zh-CN" sz="2200" b="1" dirty="0">
                  <a:solidFill>
                    <a:srgbClr val="FF0000"/>
                  </a:solidFill>
                  <a:latin typeface="Arial" pitchFamily="34" charset="0"/>
                  <a:cs typeface="Arial" pitchFamily="34" charset="0"/>
                </a:rPr>
                <a:t>SC.Sno IS NULL</a:t>
              </a:r>
            </a:p>
          </p:txBody>
        </p:sp>
      </p:grpSp>
      <p:sp>
        <p:nvSpPr>
          <p:cNvPr id="11" name="页脚占位符 10"/>
          <p:cNvSpPr>
            <a:spLocks noGrp="1"/>
          </p:cNvSpPr>
          <p:nvPr>
            <p:ph type="ftr" sz="quarter" idx="11"/>
          </p:nvPr>
        </p:nvSpPr>
        <p:spPr/>
        <p:txBody>
          <a:bodyPr/>
          <a:lstStyle/>
          <a:p>
            <a:r>
              <a:rPr lang="zh-CN" altLang="en-US" smtClean="0"/>
              <a:t>信息工程学院 数据库应用</a:t>
            </a:r>
            <a:endParaRPr lang="en-US" dirty="0"/>
          </a:p>
        </p:txBody>
      </p:sp>
      <p:sp>
        <p:nvSpPr>
          <p:cNvPr id="12" name="灯片编号占位符 11"/>
          <p:cNvSpPr>
            <a:spLocks noGrp="1"/>
          </p:cNvSpPr>
          <p:nvPr>
            <p:ph type="sldNum" sz="quarter" idx="12"/>
          </p:nvPr>
        </p:nvSpPr>
        <p:spPr/>
        <p:txBody>
          <a:bodyPr/>
          <a:lstStyle/>
          <a:p>
            <a:fld id="{D57F1E4F-1CFF-5643-939E-217C01CDF565}" type="slidenum">
              <a:rPr lang="en-US" smtClean="0"/>
              <a:pPr/>
              <a:t>47</a:t>
            </a:fld>
            <a:endParaRPr lang="en-US" dirty="0"/>
          </a:p>
        </p:txBody>
      </p:sp>
    </p:spTree>
    <p:extLst>
      <p:ext uri="{BB962C8B-B14F-4D97-AF65-F5344CB8AC3E}">
        <p14:creationId xmlns:p14="http://schemas.microsoft.com/office/powerpoint/2010/main" val="1090823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思考练习</a:t>
            </a:r>
            <a:r>
              <a:rPr lang="en-US" altLang="zh-CN" smtClean="0"/>
              <a:t>-9</a:t>
            </a:r>
            <a:endParaRPr lang="zh-CN" altLang="en-US" dirty="0"/>
          </a:p>
        </p:txBody>
      </p:sp>
      <p:sp>
        <p:nvSpPr>
          <p:cNvPr id="3" name="内容占位符 2"/>
          <p:cNvSpPr>
            <a:spLocks noGrp="1"/>
          </p:cNvSpPr>
          <p:nvPr>
            <p:ph idx="1"/>
          </p:nvPr>
        </p:nvSpPr>
        <p:spPr/>
        <p:txBody>
          <a:bodyPr/>
          <a:lstStyle/>
          <a:p>
            <a:r>
              <a:rPr lang="zh-CN" altLang="en-US" dirty="0" smtClean="0"/>
              <a:t>数据库：</a:t>
            </a:r>
            <a:r>
              <a:rPr lang="en-US" altLang="zh-CN" dirty="0" smtClean="0"/>
              <a:t>STUDENTS</a:t>
            </a:r>
          </a:p>
          <a:p>
            <a:pPr lvl="1"/>
            <a:r>
              <a:rPr lang="en-US" altLang="zh-CN" dirty="0" smtClean="0"/>
              <a:t>Student</a:t>
            </a:r>
            <a:r>
              <a:rPr lang="zh-CN" altLang="en-US" dirty="0" smtClean="0"/>
              <a:t>（</a:t>
            </a:r>
            <a:r>
              <a:rPr lang="en-US" altLang="zh-CN" dirty="0" err="1" smtClean="0"/>
              <a:t>Sno</a:t>
            </a:r>
            <a:r>
              <a:rPr lang="zh-CN" altLang="en-US" dirty="0" smtClean="0"/>
              <a:t>，</a:t>
            </a:r>
            <a:r>
              <a:rPr lang="en-US" altLang="zh-CN" dirty="0" err="1" smtClean="0"/>
              <a:t>Sname</a:t>
            </a:r>
            <a:r>
              <a:rPr lang="zh-CN" altLang="en-US" dirty="0" smtClean="0"/>
              <a:t>，</a:t>
            </a:r>
            <a:r>
              <a:rPr lang="en-US" altLang="zh-CN" dirty="0" smtClean="0"/>
              <a:t>Sex</a:t>
            </a:r>
            <a:r>
              <a:rPr lang="zh-CN" altLang="en-US" dirty="0" smtClean="0"/>
              <a:t>，</a:t>
            </a:r>
            <a:r>
              <a:rPr lang="en-US" altLang="zh-CN" dirty="0" smtClean="0"/>
              <a:t> Birthday </a:t>
            </a:r>
            <a:r>
              <a:rPr lang="zh-CN" altLang="en-US" dirty="0" smtClean="0"/>
              <a:t>，</a:t>
            </a:r>
            <a:r>
              <a:rPr lang="en-US" altLang="zh-CN" dirty="0" err="1" smtClean="0"/>
              <a:t>dept</a:t>
            </a:r>
            <a:r>
              <a:rPr lang="zh-CN" altLang="en-US" dirty="0" smtClean="0"/>
              <a:t>）</a:t>
            </a:r>
            <a:endParaRPr lang="en-US" altLang="zh-CN" dirty="0" smtClean="0"/>
          </a:p>
          <a:p>
            <a:pPr lvl="1"/>
            <a:r>
              <a:rPr lang="en-US" altLang="zh-CN" dirty="0" smtClean="0"/>
              <a:t>Course</a:t>
            </a:r>
            <a:r>
              <a:rPr lang="zh-CN" altLang="en-US" dirty="0" smtClean="0"/>
              <a:t>（</a:t>
            </a:r>
            <a:r>
              <a:rPr lang="en-US" altLang="zh-CN" dirty="0" err="1" smtClean="0"/>
              <a:t>Cno</a:t>
            </a:r>
            <a:r>
              <a:rPr lang="zh-CN" altLang="en-US" dirty="0" smtClean="0"/>
              <a:t>，</a:t>
            </a:r>
            <a:r>
              <a:rPr lang="en-US" altLang="zh-CN" dirty="0" err="1" smtClean="0"/>
              <a:t>Cname</a:t>
            </a:r>
            <a:r>
              <a:rPr lang="zh-CN" altLang="en-US" dirty="0" smtClean="0"/>
              <a:t>，</a:t>
            </a:r>
            <a:r>
              <a:rPr lang="en-US" altLang="zh-CN" dirty="0" smtClean="0"/>
              <a:t>Credit</a:t>
            </a:r>
            <a:r>
              <a:rPr lang="zh-CN" altLang="en-US" dirty="0" smtClean="0"/>
              <a:t>，</a:t>
            </a:r>
            <a:r>
              <a:rPr lang="en-US" altLang="zh-CN" dirty="0" smtClean="0"/>
              <a:t>Semester</a:t>
            </a:r>
            <a:r>
              <a:rPr lang="zh-CN" altLang="en-US" dirty="0" smtClean="0"/>
              <a:t>）</a:t>
            </a:r>
            <a:endParaRPr lang="en-US" altLang="zh-CN" dirty="0" smtClean="0"/>
          </a:p>
          <a:p>
            <a:pPr lvl="1"/>
            <a:r>
              <a:rPr lang="en-US" altLang="zh-CN" dirty="0" smtClean="0"/>
              <a:t>SC</a:t>
            </a:r>
            <a:r>
              <a:rPr lang="zh-CN" altLang="en-US" dirty="0" smtClean="0"/>
              <a:t>（</a:t>
            </a:r>
            <a:r>
              <a:rPr lang="en-US" altLang="zh-CN" dirty="0" err="1" smtClean="0"/>
              <a:t>Sno</a:t>
            </a:r>
            <a:r>
              <a:rPr lang="zh-CN" altLang="en-US" dirty="0" smtClean="0"/>
              <a:t>，</a:t>
            </a:r>
            <a:r>
              <a:rPr lang="en-US" altLang="zh-CN" dirty="0" err="1" smtClean="0"/>
              <a:t>Cno</a:t>
            </a:r>
            <a:r>
              <a:rPr lang="zh-CN" altLang="en-US" dirty="0" smtClean="0"/>
              <a:t>，</a:t>
            </a:r>
            <a:r>
              <a:rPr lang="en-US" altLang="zh-CN" dirty="0" smtClean="0"/>
              <a:t>Grade</a:t>
            </a:r>
            <a:r>
              <a:rPr lang="zh-CN" altLang="en-US" dirty="0" smtClean="0"/>
              <a:t>）</a:t>
            </a:r>
            <a:endParaRPr lang="en-US" altLang="zh-CN" dirty="0" smtClean="0"/>
          </a:p>
          <a:p>
            <a:r>
              <a:rPr lang="zh-CN" altLang="en-US" dirty="0" smtClean="0"/>
              <a:t>例</a:t>
            </a:r>
            <a:r>
              <a:rPr lang="en-US" altLang="zh-CN" dirty="0" smtClean="0"/>
              <a:t>6-9 </a:t>
            </a:r>
            <a:r>
              <a:rPr lang="zh-CN" altLang="en-US" dirty="0" smtClean="0"/>
              <a:t>统计计算机系每个学生的选课门数，包括没有选课的学生。</a:t>
            </a:r>
            <a:endParaRPr lang="en-US" altLang="zh-CN" dirty="0" smtClean="0"/>
          </a:p>
          <a:p>
            <a:endParaRPr lang="en-US" altLang="zh-CN" dirty="0"/>
          </a:p>
          <a:p>
            <a:endParaRPr lang="zh-CN" altLang="en-US" dirty="0"/>
          </a:p>
        </p:txBody>
      </p:sp>
      <p:grpSp>
        <p:nvGrpSpPr>
          <p:cNvPr id="8" name="Group 13"/>
          <p:cNvGrpSpPr>
            <a:grpSpLocks/>
          </p:cNvGrpSpPr>
          <p:nvPr/>
        </p:nvGrpSpPr>
        <p:grpSpPr bwMode="auto">
          <a:xfrm>
            <a:off x="1365978" y="4619829"/>
            <a:ext cx="8470705" cy="1614424"/>
            <a:chOff x="119" y="1375"/>
            <a:chExt cx="5453" cy="932"/>
          </a:xfrm>
        </p:grpSpPr>
        <p:sp>
          <p:nvSpPr>
            <p:cNvPr id="9" name="Rectangle 14"/>
            <p:cNvSpPr>
              <a:spLocks noChangeArrowheads="1"/>
            </p:cNvSpPr>
            <p:nvPr/>
          </p:nvSpPr>
          <p:spPr bwMode="auto">
            <a:xfrm>
              <a:off x="733" y="1375"/>
              <a:ext cx="4395" cy="187"/>
            </a:xfrm>
            <a:prstGeom prst="rect">
              <a:avLst/>
            </a:prstGeom>
            <a:gradFill rotWithShape="1">
              <a:gsLst>
                <a:gs pos="0">
                  <a:schemeClr val="bg1"/>
                </a:gs>
                <a:gs pos="100000">
                  <a:schemeClr val="folHlink"/>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0" name="Rectangle 15"/>
            <p:cNvSpPr>
              <a:spLocks noChangeArrowheads="1"/>
            </p:cNvSpPr>
            <p:nvPr/>
          </p:nvSpPr>
          <p:spPr bwMode="auto">
            <a:xfrm>
              <a:off x="119" y="1402"/>
              <a:ext cx="5453" cy="905"/>
            </a:xfrm>
            <a:prstGeom prst="rect">
              <a:avLst/>
            </a:prstGeom>
            <a:solidFill>
              <a:schemeClr val="bg1"/>
            </a:solidFill>
            <a:ln w="12700">
              <a:solidFill>
                <a:schemeClr val="tx1"/>
              </a:solidFill>
              <a:miter lim="800000"/>
              <a:headEnd/>
              <a:tailEnd/>
            </a:ln>
            <a:effectLst>
              <a:outerShdw dist="107763" dir="2700000" algn="ctr" rotWithShape="0">
                <a:srgbClr val="0099CC">
                  <a:alpha val="50000"/>
                </a:srgbClr>
              </a:outerShdw>
            </a:effectLst>
          </p:spPr>
          <p:txBody>
            <a:bodyPr wrap="square" lIns="90488" tIns="44450" rIns="90488" bIns="44450">
              <a:spAutoFit/>
            </a:bodyPr>
            <a:lstStyle/>
            <a:p>
              <a:pPr eaLnBrk="1" hangingPunct="1">
                <a:defRPr/>
              </a:pPr>
              <a:endParaRPr lang="zh-CN" altLang="en-US" sz="800" b="1" dirty="0">
                <a:latin typeface="Arial" charset="0"/>
                <a:ea typeface="宋体" charset="-122"/>
              </a:endParaRPr>
            </a:p>
            <a:p>
              <a:pPr>
                <a:defRPr/>
              </a:pPr>
              <a:r>
                <a:rPr lang="en-US" altLang="zh-CN" sz="2200" b="1" dirty="0">
                  <a:latin typeface="Arial" pitchFamily="34" charset="0"/>
                  <a:cs typeface="Arial" pitchFamily="34" charset="0"/>
                </a:rPr>
                <a:t>SELECT S.Sno AS </a:t>
              </a:r>
              <a:r>
                <a:rPr lang="zh-CN" altLang="en-US" sz="2200" b="1" dirty="0">
                  <a:latin typeface="Arial" pitchFamily="34" charset="0"/>
                  <a:cs typeface="Arial" pitchFamily="34" charset="0"/>
                </a:rPr>
                <a:t>学号</a:t>
              </a:r>
              <a:r>
                <a:rPr lang="en-US" altLang="zh-CN" sz="2200" b="1" dirty="0">
                  <a:latin typeface="Arial" pitchFamily="34" charset="0"/>
                  <a:cs typeface="Arial" pitchFamily="34" charset="0"/>
                </a:rPr>
                <a:t>,COUNT(</a:t>
              </a:r>
              <a:r>
                <a:rPr lang="en-US" altLang="zh-CN" sz="2200" b="1" dirty="0">
                  <a:solidFill>
                    <a:srgbClr val="FF0000"/>
                  </a:solidFill>
                  <a:latin typeface="Arial" pitchFamily="34" charset="0"/>
                  <a:cs typeface="Arial" pitchFamily="34" charset="0"/>
                </a:rPr>
                <a:t>SC.Cno</a:t>
              </a:r>
              <a:r>
                <a:rPr lang="en-US" altLang="zh-CN" sz="2200" b="1" dirty="0">
                  <a:latin typeface="Arial" pitchFamily="34" charset="0"/>
                  <a:cs typeface="Arial" pitchFamily="34" charset="0"/>
                </a:rPr>
                <a:t>) AS </a:t>
              </a:r>
              <a:r>
                <a:rPr lang="zh-CN" altLang="en-US" sz="2200" b="1" dirty="0">
                  <a:latin typeface="Arial" pitchFamily="34" charset="0"/>
                  <a:cs typeface="Arial" pitchFamily="34" charset="0"/>
                </a:rPr>
                <a:t>选课门数</a:t>
              </a:r>
            </a:p>
            <a:p>
              <a:pPr>
                <a:defRPr/>
              </a:pPr>
              <a:r>
                <a:rPr lang="zh-CN" altLang="en-US" sz="2200" b="1" dirty="0">
                  <a:latin typeface="Arial" pitchFamily="34" charset="0"/>
                  <a:cs typeface="Arial" pitchFamily="34" charset="0"/>
                </a:rPr>
                <a:t>  </a:t>
              </a:r>
              <a:r>
                <a:rPr lang="en-US" altLang="zh-CN" sz="2200" b="1" dirty="0">
                  <a:latin typeface="Arial" pitchFamily="34" charset="0"/>
                  <a:cs typeface="Arial" pitchFamily="34" charset="0"/>
                </a:rPr>
                <a:t>FROM Student S </a:t>
              </a:r>
              <a:r>
                <a:rPr lang="en-US" altLang="zh-CN" sz="2200" b="1" dirty="0">
                  <a:solidFill>
                    <a:srgbClr val="FF0000"/>
                  </a:solidFill>
                  <a:latin typeface="Arial" pitchFamily="34" charset="0"/>
                  <a:cs typeface="Arial" pitchFamily="34" charset="0"/>
                </a:rPr>
                <a:t>LEFT JOIN </a:t>
              </a:r>
              <a:r>
                <a:rPr lang="en-US" altLang="zh-CN" sz="2200" b="1" dirty="0">
                  <a:latin typeface="Arial" pitchFamily="34" charset="0"/>
                  <a:cs typeface="Arial" pitchFamily="34" charset="0"/>
                </a:rPr>
                <a:t>SC ON S.Sno = SC.Sno</a:t>
              </a:r>
            </a:p>
            <a:p>
              <a:pPr>
                <a:defRPr/>
              </a:pPr>
              <a:r>
                <a:rPr lang="en-US" altLang="zh-CN" sz="2200" b="1" dirty="0">
                  <a:latin typeface="Arial" pitchFamily="34" charset="0"/>
                  <a:cs typeface="Arial" pitchFamily="34" charset="0"/>
                </a:rPr>
                <a:t>  WHERE Dept = '</a:t>
              </a:r>
              <a:r>
                <a:rPr lang="zh-CN" altLang="en-US" sz="2200" b="1" dirty="0">
                  <a:latin typeface="Arial" pitchFamily="34" charset="0"/>
                  <a:cs typeface="Arial" pitchFamily="34" charset="0"/>
                </a:rPr>
                <a:t>计算机系</a:t>
              </a:r>
              <a:r>
                <a:rPr lang="en-US" altLang="zh-CN" sz="2200" b="1" dirty="0">
                  <a:latin typeface="Arial" pitchFamily="34" charset="0"/>
                  <a:cs typeface="Arial" pitchFamily="34" charset="0"/>
                </a:rPr>
                <a:t>'</a:t>
              </a:r>
            </a:p>
            <a:p>
              <a:pPr>
                <a:defRPr/>
              </a:pPr>
              <a:r>
                <a:rPr lang="en-US" altLang="zh-CN" sz="2200" b="1" dirty="0">
                  <a:latin typeface="Arial" pitchFamily="34" charset="0"/>
                  <a:cs typeface="Arial" pitchFamily="34" charset="0"/>
                </a:rPr>
                <a:t>  GROUP BY </a:t>
              </a:r>
              <a:r>
                <a:rPr lang="en-US" altLang="zh-CN" sz="2200" b="1" dirty="0">
                  <a:solidFill>
                    <a:srgbClr val="FF0000"/>
                  </a:solidFill>
                  <a:latin typeface="Arial" pitchFamily="34" charset="0"/>
                  <a:cs typeface="Arial" pitchFamily="34" charset="0"/>
                </a:rPr>
                <a:t>S.Sno</a:t>
              </a:r>
            </a:p>
          </p:txBody>
        </p:sp>
      </p:grpSp>
      <p:sp>
        <p:nvSpPr>
          <p:cNvPr id="12" name="灯片编号占位符 11"/>
          <p:cNvSpPr>
            <a:spLocks noGrp="1"/>
          </p:cNvSpPr>
          <p:nvPr>
            <p:ph type="sldNum" sz="quarter" idx="12"/>
          </p:nvPr>
        </p:nvSpPr>
        <p:spPr/>
        <p:txBody>
          <a:bodyPr/>
          <a:lstStyle/>
          <a:p>
            <a:fld id="{D57F1E4F-1CFF-5643-939E-217C01CDF565}" type="slidenum">
              <a:rPr lang="en-US" smtClean="0"/>
              <a:pPr/>
              <a:t>48</a:t>
            </a:fld>
            <a:endParaRPr lang="en-US" dirty="0"/>
          </a:p>
        </p:txBody>
      </p:sp>
    </p:spTree>
    <p:extLst>
      <p:ext uri="{BB962C8B-B14F-4D97-AF65-F5344CB8AC3E}">
        <p14:creationId xmlns:p14="http://schemas.microsoft.com/office/powerpoint/2010/main" val="1047259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思考练习</a:t>
            </a:r>
            <a:r>
              <a:rPr lang="en-US" altLang="zh-CN" smtClean="0"/>
              <a:t>-10</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数据库：</a:t>
            </a:r>
            <a:r>
              <a:rPr lang="en-US" altLang="zh-CN" sz="2400" dirty="0" smtClean="0"/>
              <a:t>STUDENTS</a:t>
            </a:r>
          </a:p>
          <a:p>
            <a:pPr lvl="1"/>
            <a:r>
              <a:rPr lang="en-US" altLang="zh-CN" dirty="0" smtClean="0"/>
              <a:t>Student</a:t>
            </a:r>
            <a:r>
              <a:rPr lang="zh-CN" altLang="en-US" dirty="0" smtClean="0"/>
              <a:t>（</a:t>
            </a:r>
            <a:r>
              <a:rPr lang="en-US" altLang="zh-CN" dirty="0" err="1" smtClean="0"/>
              <a:t>Sno</a:t>
            </a:r>
            <a:r>
              <a:rPr lang="zh-CN" altLang="en-US" dirty="0" smtClean="0"/>
              <a:t>，</a:t>
            </a:r>
            <a:r>
              <a:rPr lang="en-US" altLang="zh-CN" dirty="0" err="1" smtClean="0"/>
              <a:t>Sname</a:t>
            </a:r>
            <a:r>
              <a:rPr lang="zh-CN" altLang="en-US" dirty="0" smtClean="0"/>
              <a:t>，</a:t>
            </a:r>
            <a:r>
              <a:rPr lang="en-US" altLang="zh-CN" dirty="0" smtClean="0"/>
              <a:t>Sex</a:t>
            </a:r>
            <a:r>
              <a:rPr lang="zh-CN" altLang="en-US" dirty="0" smtClean="0"/>
              <a:t>，</a:t>
            </a:r>
            <a:r>
              <a:rPr lang="en-US" altLang="zh-CN" dirty="0" smtClean="0"/>
              <a:t> Birthday </a:t>
            </a:r>
            <a:r>
              <a:rPr lang="zh-CN" altLang="en-US" dirty="0" smtClean="0"/>
              <a:t>，</a:t>
            </a:r>
            <a:r>
              <a:rPr lang="en-US" altLang="zh-CN" dirty="0" err="1" smtClean="0"/>
              <a:t>dept</a:t>
            </a:r>
            <a:r>
              <a:rPr lang="zh-CN" altLang="en-US" dirty="0" smtClean="0"/>
              <a:t>）</a:t>
            </a:r>
            <a:endParaRPr lang="en-US" altLang="zh-CN" dirty="0" smtClean="0"/>
          </a:p>
          <a:p>
            <a:pPr lvl="1"/>
            <a:r>
              <a:rPr lang="en-US" altLang="zh-CN" dirty="0" smtClean="0"/>
              <a:t>Course</a:t>
            </a:r>
            <a:r>
              <a:rPr lang="zh-CN" altLang="en-US" dirty="0" smtClean="0"/>
              <a:t>（</a:t>
            </a:r>
            <a:r>
              <a:rPr lang="en-US" altLang="zh-CN" dirty="0" err="1" smtClean="0"/>
              <a:t>Cno</a:t>
            </a:r>
            <a:r>
              <a:rPr lang="zh-CN" altLang="en-US" dirty="0" smtClean="0"/>
              <a:t>，</a:t>
            </a:r>
            <a:r>
              <a:rPr lang="en-US" altLang="zh-CN" dirty="0" err="1" smtClean="0"/>
              <a:t>Cname</a:t>
            </a:r>
            <a:r>
              <a:rPr lang="zh-CN" altLang="en-US" dirty="0" smtClean="0"/>
              <a:t>，</a:t>
            </a:r>
            <a:r>
              <a:rPr lang="en-US" altLang="zh-CN" dirty="0" smtClean="0"/>
              <a:t>Credit</a:t>
            </a:r>
            <a:r>
              <a:rPr lang="zh-CN" altLang="en-US" dirty="0" smtClean="0"/>
              <a:t>，</a:t>
            </a:r>
            <a:r>
              <a:rPr lang="en-US" altLang="zh-CN" dirty="0" smtClean="0"/>
              <a:t>Semester</a:t>
            </a:r>
            <a:r>
              <a:rPr lang="zh-CN" altLang="en-US" dirty="0" smtClean="0"/>
              <a:t>）</a:t>
            </a:r>
            <a:endParaRPr lang="en-US" altLang="zh-CN" dirty="0" smtClean="0"/>
          </a:p>
          <a:p>
            <a:pPr lvl="1"/>
            <a:r>
              <a:rPr lang="en-US" altLang="zh-CN" dirty="0" smtClean="0"/>
              <a:t>SC</a:t>
            </a:r>
            <a:r>
              <a:rPr lang="zh-CN" altLang="en-US" dirty="0" smtClean="0"/>
              <a:t>（</a:t>
            </a:r>
            <a:r>
              <a:rPr lang="en-US" altLang="zh-CN" dirty="0" err="1" smtClean="0"/>
              <a:t>Sno</a:t>
            </a:r>
            <a:r>
              <a:rPr lang="zh-CN" altLang="en-US" dirty="0" smtClean="0"/>
              <a:t>，</a:t>
            </a:r>
            <a:r>
              <a:rPr lang="en-US" altLang="zh-CN" dirty="0" err="1" smtClean="0"/>
              <a:t>Cno</a:t>
            </a:r>
            <a:r>
              <a:rPr lang="zh-CN" altLang="en-US" dirty="0" smtClean="0"/>
              <a:t>，</a:t>
            </a:r>
            <a:r>
              <a:rPr lang="en-US" altLang="zh-CN" dirty="0" smtClean="0"/>
              <a:t>Grade</a:t>
            </a:r>
            <a:r>
              <a:rPr lang="zh-CN" altLang="en-US" dirty="0" smtClean="0"/>
              <a:t>）</a:t>
            </a:r>
            <a:endParaRPr lang="en-US" altLang="zh-CN" dirty="0" smtClean="0"/>
          </a:p>
          <a:p>
            <a:r>
              <a:rPr lang="zh-CN" altLang="en-US" sz="2400" dirty="0" smtClean="0"/>
              <a:t>例</a:t>
            </a:r>
            <a:r>
              <a:rPr lang="en-US" altLang="zh-CN" sz="2400" dirty="0" smtClean="0"/>
              <a:t>6-10 </a:t>
            </a:r>
            <a:r>
              <a:rPr lang="zh-CN" altLang="en-US" sz="2400" dirty="0" smtClean="0"/>
              <a:t>查询信息管理系选课门数少于</a:t>
            </a:r>
            <a:r>
              <a:rPr lang="en-US" altLang="zh-CN" sz="2400" dirty="0" smtClean="0"/>
              <a:t>3</a:t>
            </a:r>
            <a:r>
              <a:rPr lang="zh-CN" altLang="en-US" sz="2400" dirty="0" smtClean="0"/>
              <a:t>门的学生的学号和选课门数，包括没有选课的学生。查询结果按选课门数递增排序。</a:t>
            </a:r>
            <a:endParaRPr lang="en-US" altLang="zh-CN" sz="2400" dirty="0" smtClean="0"/>
          </a:p>
          <a:p>
            <a:endParaRPr lang="en-US" altLang="zh-CN" sz="2400" dirty="0"/>
          </a:p>
          <a:p>
            <a:endParaRPr lang="zh-CN" altLang="en-US" sz="2400" dirty="0"/>
          </a:p>
        </p:txBody>
      </p:sp>
      <p:grpSp>
        <p:nvGrpSpPr>
          <p:cNvPr id="8" name="Group 13"/>
          <p:cNvGrpSpPr>
            <a:grpSpLocks/>
          </p:cNvGrpSpPr>
          <p:nvPr/>
        </p:nvGrpSpPr>
        <p:grpSpPr bwMode="auto">
          <a:xfrm>
            <a:off x="1879163" y="4604259"/>
            <a:ext cx="7849344" cy="2025112"/>
            <a:chOff x="519" y="1375"/>
            <a:chExt cx="5053" cy="608"/>
          </a:xfrm>
        </p:grpSpPr>
        <p:sp>
          <p:nvSpPr>
            <p:cNvPr id="9" name="Rectangle 14"/>
            <p:cNvSpPr>
              <a:spLocks noChangeArrowheads="1"/>
            </p:cNvSpPr>
            <p:nvPr/>
          </p:nvSpPr>
          <p:spPr bwMode="auto">
            <a:xfrm>
              <a:off x="733" y="1375"/>
              <a:ext cx="4395" cy="187"/>
            </a:xfrm>
            <a:prstGeom prst="rect">
              <a:avLst/>
            </a:prstGeom>
            <a:gradFill rotWithShape="1">
              <a:gsLst>
                <a:gs pos="0">
                  <a:schemeClr val="bg1"/>
                </a:gs>
                <a:gs pos="100000">
                  <a:schemeClr val="folHlink"/>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000"/>
            </a:p>
          </p:txBody>
        </p:sp>
        <p:sp>
          <p:nvSpPr>
            <p:cNvPr id="10" name="Rectangle 15"/>
            <p:cNvSpPr>
              <a:spLocks noChangeArrowheads="1"/>
            </p:cNvSpPr>
            <p:nvPr/>
          </p:nvSpPr>
          <p:spPr bwMode="auto">
            <a:xfrm>
              <a:off x="519" y="1402"/>
              <a:ext cx="5053" cy="581"/>
            </a:xfrm>
            <a:prstGeom prst="rect">
              <a:avLst/>
            </a:prstGeom>
            <a:solidFill>
              <a:schemeClr val="bg1"/>
            </a:solidFill>
            <a:ln w="12700">
              <a:solidFill>
                <a:schemeClr val="tx1"/>
              </a:solidFill>
              <a:miter lim="800000"/>
              <a:headEnd/>
              <a:tailEnd/>
            </a:ln>
            <a:effectLst>
              <a:outerShdw dist="107763" dir="2700000" algn="ctr" rotWithShape="0">
                <a:srgbClr val="0099CC">
                  <a:alpha val="50000"/>
                </a:srgbClr>
              </a:outerShdw>
            </a:effectLst>
          </p:spPr>
          <p:txBody>
            <a:bodyPr wrap="square" lIns="90488" tIns="44450" rIns="90488" bIns="44450">
              <a:spAutoFit/>
            </a:bodyPr>
            <a:lstStyle/>
            <a:p>
              <a:pPr>
                <a:defRPr/>
              </a:pPr>
              <a:r>
                <a:rPr lang="en-US" altLang="zh-CN" sz="2000" b="1" dirty="0">
                  <a:latin typeface="Arial" pitchFamily="34" charset="0"/>
                  <a:cs typeface="Arial" pitchFamily="34" charset="0"/>
                </a:rPr>
                <a:t>SELECT S.Sno AS </a:t>
              </a:r>
              <a:r>
                <a:rPr lang="zh-CN" altLang="en-US" sz="2000" b="1" dirty="0">
                  <a:latin typeface="Arial" pitchFamily="34" charset="0"/>
                  <a:cs typeface="Arial" pitchFamily="34" charset="0"/>
                </a:rPr>
                <a:t>学号</a:t>
              </a:r>
              <a:r>
                <a:rPr lang="en-US" altLang="zh-CN" sz="2000" b="1" dirty="0">
                  <a:latin typeface="Arial" pitchFamily="34" charset="0"/>
                  <a:cs typeface="Arial" pitchFamily="34" charset="0"/>
                </a:rPr>
                <a:t>,COUNT(SC.Cno) AS </a:t>
              </a:r>
              <a:r>
                <a:rPr lang="zh-CN" altLang="en-US" sz="2000" b="1" dirty="0">
                  <a:latin typeface="Arial" pitchFamily="34" charset="0"/>
                  <a:cs typeface="Arial" pitchFamily="34" charset="0"/>
                </a:rPr>
                <a:t>门数</a:t>
              </a:r>
            </a:p>
            <a:p>
              <a:pPr>
                <a:defRPr/>
              </a:pPr>
              <a:r>
                <a:rPr lang="zh-CN" altLang="en-US" sz="2000" b="1" dirty="0">
                  <a:latin typeface="Arial" pitchFamily="34" charset="0"/>
                  <a:cs typeface="Arial" pitchFamily="34" charset="0"/>
                </a:rPr>
                <a:t>  </a:t>
              </a:r>
              <a:r>
                <a:rPr lang="en-US" altLang="zh-CN" sz="2000" b="1" dirty="0">
                  <a:latin typeface="Arial" pitchFamily="34" charset="0"/>
                  <a:cs typeface="Arial" pitchFamily="34" charset="0"/>
                </a:rPr>
                <a:t>FROM Student S LEFT JOIN SC ON S.Sno = SC.Sno</a:t>
              </a:r>
            </a:p>
            <a:p>
              <a:pPr>
                <a:defRPr/>
              </a:pPr>
              <a:r>
                <a:rPr lang="en-US" altLang="zh-CN" sz="2000" b="1" dirty="0">
                  <a:latin typeface="Arial" pitchFamily="34" charset="0"/>
                  <a:cs typeface="Arial" pitchFamily="34" charset="0"/>
                </a:rPr>
                <a:t>  WHERE Dept = '</a:t>
              </a:r>
              <a:r>
                <a:rPr lang="zh-CN" altLang="en-US" sz="2000" b="1" dirty="0">
                  <a:latin typeface="Arial" pitchFamily="34" charset="0"/>
                  <a:cs typeface="Arial" pitchFamily="34" charset="0"/>
                </a:rPr>
                <a:t>信息管理系</a:t>
              </a:r>
              <a:r>
                <a:rPr lang="en-US" altLang="zh-CN" sz="2000" b="1" dirty="0">
                  <a:latin typeface="Arial" pitchFamily="34" charset="0"/>
                  <a:cs typeface="Arial" pitchFamily="34" charset="0"/>
                </a:rPr>
                <a:t>'</a:t>
              </a:r>
            </a:p>
            <a:p>
              <a:pPr>
                <a:defRPr/>
              </a:pPr>
              <a:r>
                <a:rPr lang="en-US" altLang="zh-CN" sz="2000" b="1" dirty="0">
                  <a:latin typeface="Arial" pitchFamily="34" charset="0"/>
                  <a:cs typeface="Arial" pitchFamily="34" charset="0"/>
                </a:rPr>
                <a:t>  GROUP BY S.Sno</a:t>
              </a:r>
            </a:p>
            <a:p>
              <a:pPr>
                <a:defRPr/>
              </a:pPr>
              <a:r>
                <a:rPr lang="en-US" altLang="zh-CN" sz="2000" b="1" dirty="0">
                  <a:solidFill>
                    <a:srgbClr val="FF0000"/>
                  </a:solidFill>
                  <a:latin typeface="Arial" pitchFamily="34" charset="0"/>
                  <a:cs typeface="Arial" pitchFamily="34" charset="0"/>
                </a:rPr>
                <a:t>  HAVING COUNT(SC.Cno) &lt; 3</a:t>
              </a:r>
            </a:p>
            <a:p>
              <a:pPr>
                <a:defRPr/>
              </a:pPr>
              <a:r>
                <a:rPr lang="en-US" altLang="zh-CN" sz="2000" b="1" dirty="0">
                  <a:latin typeface="Arial" pitchFamily="34" charset="0"/>
                  <a:cs typeface="Arial" pitchFamily="34" charset="0"/>
                </a:rPr>
                <a:t>  ORDER BY COUNT(SC.Cno) ASC</a:t>
              </a:r>
            </a:p>
          </p:txBody>
        </p:sp>
      </p:grpSp>
      <p:sp>
        <p:nvSpPr>
          <p:cNvPr id="12" name="灯片编号占位符 11"/>
          <p:cNvSpPr>
            <a:spLocks noGrp="1"/>
          </p:cNvSpPr>
          <p:nvPr>
            <p:ph type="sldNum" sz="quarter" idx="12"/>
          </p:nvPr>
        </p:nvSpPr>
        <p:spPr/>
        <p:txBody>
          <a:bodyPr/>
          <a:lstStyle/>
          <a:p>
            <a:fld id="{D57F1E4F-1CFF-5643-939E-217C01CDF565}" type="slidenum">
              <a:rPr lang="en-US" smtClean="0"/>
              <a:pPr/>
              <a:t>49</a:t>
            </a:fld>
            <a:endParaRPr lang="en-US" dirty="0"/>
          </a:p>
        </p:txBody>
      </p:sp>
    </p:spTree>
    <p:extLst>
      <p:ext uri="{BB962C8B-B14F-4D97-AF65-F5344CB8AC3E}">
        <p14:creationId xmlns:p14="http://schemas.microsoft.com/office/powerpoint/2010/main" val="3334043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交叉连接</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交叉连接定义：</a:t>
            </a:r>
            <a:endParaRPr lang="en-US" altLang="zh-CN" dirty="0" smtClean="0"/>
          </a:p>
          <a:p>
            <a:pPr lvl="1"/>
            <a:r>
              <a:rPr lang="zh-CN" altLang="en-US" dirty="0" smtClean="0"/>
              <a:t>交叉连接不带</a:t>
            </a:r>
            <a:r>
              <a:rPr lang="en-US" altLang="zh-CN" dirty="0" smtClean="0"/>
              <a:t>WHERE</a:t>
            </a:r>
            <a:r>
              <a:rPr lang="zh-CN" altLang="en-US" dirty="0" smtClean="0"/>
              <a:t>子句，返回的是被连接两表的笛卡尔积，即返回结果集中数据行数等于第一个表中符合条件的数据行数乘以第二个表中符合查询条件的数据行数</a:t>
            </a:r>
          </a:p>
          <a:p>
            <a:r>
              <a:rPr lang="zh-CN" altLang="en-US" dirty="0" smtClean="0"/>
              <a:t>语法：</a:t>
            </a:r>
          </a:p>
          <a:p>
            <a:pPr marL="324000" lvl="1" indent="0">
              <a:buNone/>
            </a:pPr>
            <a:r>
              <a:rPr lang="en-US" altLang="zh-CN" dirty="0" smtClean="0"/>
              <a:t>SELECT </a:t>
            </a:r>
            <a:r>
              <a:rPr lang="zh-CN" altLang="en-US" dirty="0" smtClean="0"/>
              <a:t>目标列列表</a:t>
            </a:r>
            <a:endParaRPr lang="en-US" altLang="zh-CN" dirty="0" smtClean="0"/>
          </a:p>
          <a:p>
            <a:pPr marL="324000" lvl="1" indent="0">
              <a:buNone/>
            </a:pPr>
            <a:r>
              <a:rPr lang="en-US" altLang="zh-CN" dirty="0" smtClean="0"/>
              <a:t>FROM  </a:t>
            </a:r>
            <a:r>
              <a:rPr lang="zh-CN" altLang="en-US" dirty="0" smtClean="0"/>
              <a:t>表名</a:t>
            </a:r>
            <a:r>
              <a:rPr lang="en-US" altLang="zh-CN" dirty="0" smtClean="0"/>
              <a:t>1  CROSS JOIN </a:t>
            </a:r>
            <a:r>
              <a:rPr lang="zh-CN" altLang="en-US" dirty="0" smtClean="0"/>
              <a:t>表名</a:t>
            </a:r>
            <a:r>
              <a:rPr lang="en-US" altLang="zh-CN" dirty="0" smtClean="0"/>
              <a:t>2</a:t>
            </a:r>
          </a:p>
          <a:p>
            <a:pPr lvl="1"/>
            <a:r>
              <a:rPr lang="zh-CN" altLang="en-US" dirty="0" smtClean="0"/>
              <a:t>或</a:t>
            </a:r>
          </a:p>
          <a:p>
            <a:pPr marL="324000" lvl="1" indent="0">
              <a:buNone/>
            </a:pPr>
            <a:r>
              <a:rPr lang="en-US" altLang="zh-CN" dirty="0" smtClean="0"/>
              <a:t>SELECT </a:t>
            </a:r>
            <a:r>
              <a:rPr lang="zh-CN" altLang="en-US" dirty="0" smtClean="0"/>
              <a:t>目标列列表</a:t>
            </a:r>
            <a:endParaRPr lang="en-US" altLang="zh-CN" dirty="0" smtClean="0"/>
          </a:p>
          <a:p>
            <a:pPr marL="324000" lvl="1" indent="0">
              <a:buNone/>
            </a:pPr>
            <a:r>
              <a:rPr lang="en-US" altLang="zh-CN" dirty="0" smtClean="0"/>
              <a:t>FROM  </a:t>
            </a:r>
            <a:r>
              <a:rPr lang="zh-CN" altLang="en-US" dirty="0" smtClean="0"/>
              <a:t>表名</a:t>
            </a:r>
            <a:r>
              <a:rPr lang="en-US" altLang="zh-CN" dirty="0" smtClean="0"/>
              <a:t>1  ,</a:t>
            </a:r>
            <a:r>
              <a:rPr lang="zh-CN" altLang="en-US" dirty="0" smtClean="0"/>
              <a:t> 表名</a:t>
            </a:r>
            <a:r>
              <a:rPr lang="en-US" altLang="zh-CN" dirty="0" smtClean="0"/>
              <a:t>2</a:t>
            </a:r>
            <a:endParaRPr lang="zh-CN" altLang="en-US" dirty="0" smtClean="0"/>
          </a:p>
        </p:txBody>
      </p:sp>
      <p:sp>
        <p:nvSpPr>
          <p:cNvPr id="5" name="TextBox 4">
            <a:hlinkClick r:id="rId2" action="ppaction://hlinksldjump"/>
          </p:cNvPr>
          <p:cNvSpPr txBox="1"/>
          <p:nvPr/>
        </p:nvSpPr>
        <p:spPr>
          <a:xfrm>
            <a:off x="8469655" y="5376245"/>
            <a:ext cx="2040943" cy="461665"/>
          </a:xfrm>
          <a:prstGeom prst="rect">
            <a:avLst/>
          </a:prstGeom>
          <a:ln>
            <a:solidFill>
              <a:schemeClr val="tx1">
                <a:lumMod val="90000"/>
                <a:lumOff val="10000"/>
              </a:schemeClr>
            </a:solidFill>
          </a:ln>
        </p:spPr>
        <p:style>
          <a:lnRef idx="0">
            <a:schemeClr val="accent1"/>
          </a:lnRef>
          <a:fillRef idx="3">
            <a:schemeClr val="accent1"/>
          </a:fillRef>
          <a:effectRef idx="3">
            <a:schemeClr val="accent1"/>
          </a:effectRef>
          <a:fontRef idx="minor">
            <a:schemeClr val="lt1"/>
          </a:fontRef>
        </p:style>
        <p:txBody>
          <a:bodyPr wrap="none" rtlCol="0">
            <a:spAutoFit/>
          </a:bodyPr>
          <a:lstStyle/>
          <a:p>
            <a:r>
              <a:rPr lang="zh-CN" altLang="en-US" sz="2400" b="1" dirty="0">
                <a:solidFill>
                  <a:schemeClr val="bg1"/>
                </a:solidFill>
                <a:latin typeface="楷体_GB2312" pitchFamily="49" charset="-122"/>
                <a:ea typeface="楷体_GB2312" pitchFamily="49" charset="-122"/>
              </a:rPr>
              <a:t>交叉连接图示</a:t>
            </a:r>
          </a:p>
        </p:txBody>
      </p:sp>
      <p:sp>
        <p:nvSpPr>
          <p:cNvPr id="9" name="页脚占位符 8"/>
          <p:cNvSpPr>
            <a:spLocks noGrp="1"/>
          </p:cNvSpPr>
          <p:nvPr>
            <p:ph type="ftr" sz="quarter" idx="11"/>
          </p:nvPr>
        </p:nvSpPr>
        <p:spPr/>
        <p:txBody>
          <a:bodyPr/>
          <a:lstStyle/>
          <a:p>
            <a:r>
              <a:rPr lang="zh-CN" altLang="en-US" smtClean="0"/>
              <a:t>信息工程学院 数据库应用</a:t>
            </a:r>
            <a:endParaRPr lang="en-US" dirty="0"/>
          </a:p>
        </p:txBody>
      </p:sp>
      <p:sp>
        <p:nvSpPr>
          <p:cNvPr id="10" name="灯片编号占位符 9"/>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34611983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500"/>
                                        <p:tgtEl>
                                          <p:spTgt spid="3">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left)">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left)">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left)">
                                      <p:cBhvr>
                                        <p:cTn id="31" dur="500"/>
                                        <p:tgtEl>
                                          <p:spTgt spid="3">
                                            <p:txEl>
                                              <p:pRg st="6" end="6"/>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wipe(left)">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smtClean="0"/>
              <a:t>连接总结</a:t>
            </a:r>
            <a:endParaRPr lang="zh-CN" altLang="en-US" dirty="0"/>
          </a:p>
        </p:txBody>
      </p:sp>
      <p:sp>
        <p:nvSpPr>
          <p:cNvPr id="6" name="内容占位符 5"/>
          <p:cNvSpPr>
            <a:spLocks noGrp="1"/>
          </p:cNvSpPr>
          <p:nvPr>
            <p:ph idx="1"/>
          </p:nvPr>
        </p:nvSpPr>
        <p:spPr/>
        <p:txBody>
          <a:bodyPr>
            <a:normAutofit fontScale="92500" lnSpcReduction="10000"/>
          </a:bodyPr>
          <a:lstStyle/>
          <a:p>
            <a:r>
              <a:rPr lang="zh-CN" altLang="en-US" dirty="0" smtClean="0"/>
              <a:t>交叉连接：</a:t>
            </a:r>
          </a:p>
          <a:p>
            <a:pPr lvl="1"/>
            <a:r>
              <a:rPr lang="zh-CN" altLang="en-US" dirty="0" smtClean="0"/>
              <a:t>返回连接表所有记录的组合，及笛卡尔积；</a:t>
            </a:r>
          </a:p>
          <a:p>
            <a:pPr lvl="1"/>
            <a:r>
              <a:rPr lang="zh-CN" altLang="en-US" dirty="0" smtClean="0"/>
              <a:t>规范化数据库中，很少使用。</a:t>
            </a:r>
          </a:p>
          <a:p>
            <a:r>
              <a:rPr lang="zh-CN" altLang="en-US" dirty="0" smtClean="0"/>
              <a:t>内连接：</a:t>
            </a:r>
          </a:p>
          <a:p>
            <a:pPr lvl="1"/>
            <a:r>
              <a:rPr lang="zh-CN" altLang="en-US" dirty="0" smtClean="0"/>
              <a:t>返回连接表中满足连接条件的记录组合；</a:t>
            </a:r>
          </a:p>
          <a:p>
            <a:pPr lvl="1"/>
            <a:r>
              <a:rPr lang="zh-CN" altLang="en-US" dirty="0" smtClean="0"/>
              <a:t>经常使用。</a:t>
            </a:r>
          </a:p>
          <a:p>
            <a:r>
              <a:rPr lang="zh-CN" altLang="en-US" dirty="0" smtClean="0"/>
              <a:t>外连接：</a:t>
            </a:r>
          </a:p>
          <a:p>
            <a:pPr lvl="1"/>
            <a:r>
              <a:rPr lang="zh-CN" altLang="en-US" dirty="0" smtClean="0"/>
              <a:t>外连接返回主表所有行，来自从表不满足连接条件的列显示</a:t>
            </a:r>
            <a:r>
              <a:rPr lang="en-US" altLang="zh-CN" dirty="0" smtClean="0"/>
              <a:t>NULL</a:t>
            </a:r>
            <a:r>
              <a:rPr lang="zh-CN" altLang="en-US" dirty="0" smtClean="0"/>
              <a:t>值；</a:t>
            </a:r>
          </a:p>
          <a:p>
            <a:pPr lvl="1"/>
            <a:r>
              <a:rPr lang="zh-CN" altLang="en-US" dirty="0" smtClean="0"/>
              <a:t>较常使用。</a:t>
            </a:r>
          </a:p>
        </p:txBody>
      </p:sp>
      <p:sp>
        <p:nvSpPr>
          <p:cNvPr id="8" name="页脚占位符 7"/>
          <p:cNvSpPr>
            <a:spLocks noGrp="1"/>
          </p:cNvSpPr>
          <p:nvPr>
            <p:ph type="ftr" sz="quarter" idx="11"/>
          </p:nvPr>
        </p:nvSpPr>
        <p:spPr/>
        <p:txBody>
          <a:bodyPr/>
          <a:lstStyle/>
          <a:p>
            <a:r>
              <a:rPr lang="zh-CN" altLang="en-US" smtClean="0"/>
              <a:t>信息工程学院 数据库应用</a:t>
            </a:r>
            <a:endParaRPr lang="en-US" dirty="0"/>
          </a:p>
        </p:txBody>
      </p:sp>
      <p:sp>
        <p:nvSpPr>
          <p:cNvPr id="9" name="灯片编号占位符 8"/>
          <p:cNvSpPr>
            <a:spLocks noGrp="1"/>
          </p:cNvSpPr>
          <p:nvPr>
            <p:ph type="sldNum" sz="quarter" idx="12"/>
          </p:nvPr>
        </p:nvSpPr>
        <p:spPr/>
        <p:txBody>
          <a:bodyPr/>
          <a:lstStyle/>
          <a:p>
            <a:fld id="{D57F1E4F-1CFF-5643-939E-217C01CDF565}" type="slidenum">
              <a:rPr lang="en-US" smtClean="0"/>
              <a:pPr/>
              <a:t>50</a:t>
            </a:fld>
            <a:endParaRPr lang="en-US" dirty="0"/>
          </a:p>
        </p:txBody>
      </p:sp>
    </p:spTree>
    <p:extLst>
      <p:ext uri="{BB962C8B-B14F-4D97-AF65-F5344CB8AC3E}">
        <p14:creationId xmlns:p14="http://schemas.microsoft.com/office/powerpoint/2010/main" val="220559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left)">
                                      <p:cBhvr>
                                        <p:cTn id="11" dur="500"/>
                                        <p:tgtEl>
                                          <p:spTgt spid="6">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wipe(left)">
                                      <p:cBhvr>
                                        <p:cTn id="15" dur="500"/>
                                        <p:tgtEl>
                                          <p:spTgt spid="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wipe(left)">
                                      <p:cBhvr>
                                        <p:cTn id="20" dur="500"/>
                                        <p:tgtEl>
                                          <p:spTgt spid="6">
                                            <p:txEl>
                                              <p:pRg st="3" end="3"/>
                                            </p:txEl>
                                          </p:spTgt>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6">
                                            <p:txEl>
                                              <p:pRg st="4" end="4"/>
                                            </p:txEl>
                                          </p:spTgt>
                                        </p:tgtEl>
                                        <p:attrNameLst>
                                          <p:attrName>style.visibility</p:attrName>
                                        </p:attrNameLst>
                                      </p:cBhvr>
                                      <p:to>
                                        <p:strVal val="visible"/>
                                      </p:to>
                                    </p:set>
                                    <p:animEffect transition="in" filter="wipe(left)">
                                      <p:cBhvr>
                                        <p:cTn id="24" dur="500"/>
                                        <p:tgtEl>
                                          <p:spTgt spid="6">
                                            <p:txEl>
                                              <p:pRg st="4" end="4"/>
                                            </p:txEl>
                                          </p:spTgt>
                                        </p:tgtEl>
                                      </p:cBhvr>
                                    </p:animEffect>
                                  </p:childTnLst>
                                </p:cTn>
                              </p:par>
                            </p:childTnLst>
                          </p:cTn>
                        </p:par>
                        <p:par>
                          <p:cTn id="25" fill="hold">
                            <p:stCondLst>
                              <p:cond delay="1000"/>
                            </p:stCondLst>
                            <p:childTnLst>
                              <p:par>
                                <p:cTn id="26" presetID="22" presetClass="entr" presetSubtype="8" fill="hold" grpId="0" nodeType="afterEffect">
                                  <p:stCondLst>
                                    <p:cond delay="0"/>
                                  </p:stCondLst>
                                  <p:childTnLst>
                                    <p:set>
                                      <p:cBhvr>
                                        <p:cTn id="27" dur="1" fill="hold">
                                          <p:stCondLst>
                                            <p:cond delay="0"/>
                                          </p:stCondLst>
                                        </p:cTn>
                                        <p:tgtEl>
                                          <p:spTgt spid="6">
                                            <p:txEl>
                                              <p:pRg st="5" end="5"/>
                                            </p:txEl>
                                          </p:spTgt>
                                        </p:tgtEl>
                                        <p:attrNameLst>
                                          <p:attrName>style.visibility</p:attrName>
                                        </p:attrNameLst>
                                      </p:cBhvr>
                                      <p:to>
                                        <p:strVal val="visible"/>
                                      </p:to>
                                    </p:set>
                                    <p:animEffect transition="in" filter="wipe(left)">
                                      <p:cBhvr>
                                        <p:cTn id="28" dur="500"/>
                                        <p:tgtEl>
                                          <p:spTgt spid="6">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6">
                                            <p:txEl>
                                              <p:pRg st="6" end="6"/>
                                            </p:txEl>
                                          </p:spTgt>
                                        </p:tgtEl>
                                        <p:attrNameLst>
                                          <p:attrName>style.visibility</p:attrName>
                                        </p:attrNameLst>
                                      </p:cBhvr>
                                      <p:to>
                                        <p:strVal val="visible"/>
                                      </p:to>
                                    </p:set>
                                    <p:animEffect transition="in" filter="wipe(left)">
                                      <p:cBhvr>
                                        <p:cTn id="33" dur="500"/>
                                        <p:tgtEl>
                                          <p:spTgt spid="6">
                                            <p:txEl>
                                              <p:pRg st="6" end="6"/>
                                            </p:txEl>
                                          </p:spTgt>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Effect transition="in" filter="wipe(left)">
                                      <p:cBhvr>
                                        <p:cTn id="37" dur="500"/>
                                        <p:tgtEl>
                                          <p:spTgt spid="6">
                                            <p:txEl>
                                              <p:pRg st="7" end="7"/>
                                            </p:txEl>
                                          </p:spTgt>
                                        </p:tgtEl>
                                      </p:cBhvr>
                                    </p:animEffect>
                                  </p:childTnLst>
                                </p:cTn>
                              </p:par>
                            </p:childTnLst>
                          </p:cTn>
                        </p:par>
                        <p:par>
                          <p:cTn id="38" fill="hold">
                            <p:stCondLst>
                              <p:cond delay="1000"/>
                            </p:stCondLst>
                            <p:childTnLst>
                              <p:par>
                                <p:cTn id="39" presetID="22" presetClass="entr" presetSubtype="8" fill="hold" grpId="0" nodeType="afterEffect">
                                  <p:stCondLst>
                                    <p:cond delay="0"/>
                                  </p:stCondLst>
                                  <p:childTnLst>
                                    <p:set>
                                      <p:cBhvr>
                                        <p:cTn id="40" dur="1" fill="hold">
                                          <p:stCondLst>
                                            <p:cond delay="0"/>
                                          </p:stCondLst>
                                        </p:cTn>
                                        <p:tgtEl>
                                          <p:spTgt spid="6">
                                            <p:txEl>
                                              <p:pRg st="8" end="8"/>
                                            </p:txEl>
                                          </p:spTgt>
                                        </p:tgtEl>
                                        <p:attrNameLst>
                                          <p:attrName>style.visibility</p:attrName>
                                        </p:attrNameLst>
                                      </p:cBhvr>
                                      <p:to>
                                        <p:strVal val="visible"/>
                                      </p:to>
                                    </p:set>
                                    <p:animEffect transition="in" filter="wipe(left)">
                                      <p:cBhvr>
                                        <p:cTn id="41"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p:txBody>
          <a:bodyPr/>
          <a:lstStyle/>
          <a:p>
            <a:r>
              <a:rPr lang="zh-CN" altLang="en-US" smtClean="0"/>
              <a:t>使用</a:t>
            </a:r>
            <a:r>
              <a:rPr lang="en-US" altLang="zh-CN" smtClean="0"/>
              <a:t>TOP</a:t>
            </a:r>
            <a:r>
              <a:rPr lang="zh-CN" altLang="en-US" smtClean="0"/>
              <a:t>限制结果集</a:t>
            </a:r>
            <a:endParaRPr lang="zh-CN" altLang="en-US" dirty="0"/>
          </a:p>
        </p:txBody>
      </p:sp>
      <p:sp>
        <p:nvSpPr>
          <p:cNvPr id="272387" name="Rectangle 3"/>
          <p:cNvSpPr>
            <a:spLocks noGrp="1" noChangeArrowheads="1"/>
          </p:cNvSpPr>
          <p:nvPr>
            <p:ph idx="1"/>
          </p:nvPr>
        </p:nvSpPr>
        <p:spPr/>
        <p:txBody>
          <a:bodyPr>
            <a:normAutofit/>
          </a:bodyPr>
          <a:lstStyle/>
          <a:p>
            <a:r>
              <a:rPr lang="zh-CN" altLang="en-US" dirty="0" smtClean="0"/>
              <a:t>在</a:t>
            </a:r>
            <a:r>
              <a:rPr lang="en-US" altLang="zh-CN" dirty="0" smtClean="0"/>
              <a:t>SELECT</a:t>
            </a:r>
            <a:r>
              <a:rPr lang="zh-CN" altLang="en-US" dirty="0" smtClean="0"/>
              <a:t>语句中使用</a:t>
            </a:r>
            <a:r>
              <a:rPr lang="en-US" altLang="zh-CN" dirty="0" smtClean="0"/>
              <a:t>TOP</a:t>
            </a:r>
            <a:r>
              <a:rPr lang="zh-CN" altLang="en-US" dirty="0" smtClean="0"/>
              <a:t>谓词，可以限制返回结果集中记录数量。</a:t>
            </a:r>
          </a:p>
          <a:p>
            <a:r>
              <a:rPr lang="en-US" altLang="zh-CN" dirty="0" smtClean="0"/>
              <a:t>TOP</a:t>
            </a:r>
            <a:r>
              <a:rPr lang="zh-CN" altLang="en-US" dirty="0" smtClean="0"/>
              <a:t>格式如下：</a:t>
            </a:r>
          </a:p>
          <a:p>
            <a:pPr marL="324000" lvl="1" indent="0">
              <a:buNone/>
            </a:pPr>
            <a:r>
              <a:rPr lang="zh-CN" altLang="en-US" dirty="0" smtClean="0"/>
              <a:t> </a:t>
            </a:r>
            <a:r>
              <a:rPr lang="en-US" altLang="zh-CN" dirty="0" smtClean="0"/>
              <a:t>TOP  n  [percent]  [WITH TIES] </a:t>
            </a:r>
          </a:p>
          <a:p>
            <a:pPr lvl="1"/>
            <a:r>
              <a:rPr lang="zh-CN" altLang="en-US" dirty="0" smtClean="0"/>
              <a:t>说明：</a:t>
            </a:r>
          </a:p>
          <a:p>
            <a:pPr lvl="2"/>
            <a:r>
              <a:rPr lang="en-US" altLang="zh-CN" dirty="0" smtClean="0"/>
              <a:t>TOP  n</a:t>
            </a:r>
            <a:r>
              <a:rPr lang="zh-CN" altLang="en-US" dirty="0" smtClean="0"/>
              <a:t>：表示取查询结果的前</a:t>
            </a:r>
            <a:r>
              <a:rPr lang="en-US" altLang="zh-CN" dirty="0" smtClean="0"/>
              <a:t>n</a:t>
            </a:r>
            <a:r>
              <a:rPr lang="zh-CN" altLang="en-US" dirty="0" smtClean="0"/>
              <a:t>行数据，其中</a:t>
            </a:r>
            <a:r>
              <a:rPr lang="en-US" altLang="zh-CN" dirty="0" smtClean="0"/>
              <a:t>n</a:t>
            </a:r>
            <a:r>
              <a:rPr lang="zh-CN" altLang="en-US" dirty="0" smtClean="0"/>
              <a:t>为非负整数；</a:t>
            </a:r>
          </a:p>
          <a:p>
            <a:pPr lvl="2"/>
            <a:r>
              <a:rPr lang="en-US" altLang="zh-CN" dirty="0" smtClean="0"/>
              <a:t>TOP n </a:t>
            </a:r>
            <a:r>
              <a:rPr lang="en-US" altLang="zh-CN" dirty="0" err="1" smtClean="0"/>
              <a:t>percnet</a:t>
            </a:r>
            <a:r>
              <a:rPr lang="zh-CN" altLang="en-US" dirty="0" smtClean="0"/>
              <a:t>：表示取查询结果的前</a:t>
            </a:r>
            <a:r>
              <a:rPr lang="en-US" altLang="zh-CN" dirty="0" smtClean="0"/>
              <a:t>n%</a:t>
            </a:r>
            <a:r>
              <a:rPr lang="zh-CN" altLang="en-US" dirty="0" smtClean="0"/>
              <a:t>行数据；</a:t>
            </a:r>
          </a:p>
          <a:p>
            <a:pPr lvl="2"/>
            <a:r>
              <a:rPr lang="en-US" altLang="zh-CN" dirty="0" smtClean="0"/>
              <a:t>TOP</a:t>
            </a:r>
            <a:r>
              <a:rPr lang="zh-CN" altLang="en-US" dirty="0" smtClean="0"/>
              <a:t>谓词可与</a:t>
            </a:r>
            <a:r>
              <a:rPr lang="en-US" altLang="zh-CN" dirty="0" smtClean="0"/>
              <a:t>ORDER BY</a:t>
            </a:r>
            <a:r>
              <a:rPr lang="zh-CN" altLang="en-US" dirty="0" smtClean="0"/>
              <a:t>排序子句搭配使用；</a:t>
            </a:r>
          </a:p>
          <a:p>
            <a:pPr lvl="2"/>
            <a:r>
              <a:rPr lang="en-US" altLang="zh-CN" dirty="0" smtClean="0"/>
              <a:t>WITH TIES</a:t>
            </a:r>
            <a:r>
              <a:rPr lang="zh-CN" altLang="en-US" dirty="0" smtClean="0"/>
              <a:t>：表示包括排序时并列的</a:t>
            </a:r>
            <a:r>
              <a:rPr lang="zh-CN" altLang="en-US" dirty="0"/>
              <a:t>结果。使用了</a:t>
            </a:r>
            <a:r>
              <a:rPr lang="en-US" altLang="zh-CN" dirty="0"/>
              <a:t>WITH TIES</a:t>
            </a:r>
            <a:r>
              <a:rPr lang="zh-CN" altLang="en-US" dirty="0"/>
              <a:t>谓词，</a:t>
            </a:r>
            <a:r>
              <a:rPr lang="zh-CN" altLang="en-US" dirty="0" smtClean="0"/>
              <a:t>则必须</a:t>
            </a:r>
            <a:r>
              <a:rPr lang="zh-CN" altLang="en-US" dirty="0"/>
              <a:t>使用</a:t>
            </a:r>
            <a:r>
              <a:rPr lang="en-US" altLang="zh-CN" dirty="0"/>
              <a:t>ORDER BY</a:t>
            </a:r>
            <a:r>
              <a:rPr lang="zh-CN" altLang="en-US" dirty="0"/>
              <a:t>子句对查询结果进行</a:t>
            </a:r>
            <a:r>
              <a:rPr lang="zh-CN" altLang="en-US" dirty="0" smtClean="0"/>
              <a:t>排序</a:t>
            </a:r>
            <a:endParaRPr lang="zh-CN" altLang="en-US" dirty="0"/>
          </a:p>
        </p:txBody>
      </p:sp>
      <p:sp>
        <p:nvSpPr>
          <p:cNvPr id="6" name="页脚占位符 5"/>
          <p:cNvSpPr>
            <a:spLocks noGrp="1"/>
          </p:cNvSpPr>
          <p:nvPr>
            <p:ph type="ftr" sz="quarter" idx="11"/>
          </p:nvPr>
        </p:nvSpPr>
        <p:spPr/>
        <p:txBody>
          <a:bodyPr/>
          <a:lstStyle/>
          <a:p>
            <a:r>
              <a:rPr lang="zh-CN" altLang="en-US" smtClean="0"/>
              <a:t>信息工程学院 数据库应用</a:t>
            </a:r>
            <a:endParaRPr lang="en-US" dirty="0"/>
          </a:p>
        </p:txBody>
      </p:sp>
      <p:sp>
        <p:nvSpPr>
          <p:cNvPr id="7" name="灯片编号占位符 6"/>
          <p:cNvSpPr>
            <a:spLocks noGrp="1"/>
          </p:cNvSpPr>
          <p:nvPr>
            <p:ph type="sldNum" sz="quarter" idx="12"/>
          </p:nvPr>
        </p:nvSpPr>
        <p:spPr/>
        <p:txBody>
          <a:bodyPr/>
          <a:lstStyle/>
          <a:p>
            <a:fld id="{D57F1E4F-1CFF-5643-939E-217C01CDF565}" type="slidenum">
              <a:rPr lang="en-US" smtClean="0"/>
              <a:pPr/>
              <a:t>51</a:t>
            </a:fld>
            <a:endParaRPr lang="en-US" dirty="0"/>
          </a:p>
        </p:txBody>
      </p:sp>
    </p:spTree>
    <p:extLst>
      <p:ext uri="{BB962C8B-B14F-4D97-AF65-F5344CB8AC3E}">
        <p14:creationId xmlns:p14="http://schemas.microsoft.com/office/powerpoint/2010/main" val="1113405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2387">
                                            <p:txEl>
                                              <p:pRg st="0" end="0"/>
                                            </p:txEl>
                                          </p:spTgt>
                                        </p:tgtEl>
                                        <p:attrNameLst>
                                          <p:attrName>style.visibility</p:attrName>
                                        </p:attrNameLst>
                                      </p:cBhvr>
                                      <p:to>
                                        <p:strVal val="visible"/>
                                      </p:to>
                                    </p:set>
                                    <p:animEffect transition="in" filter="wipe(left)">
                                      <p:cBhvr>
                                        <p:cTn id="7" dur="500"/>
                                        <p:tgtEl>
                                          <p:spTgt spid="2723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2387">
                                            <p:txEl>
                                              <p:pRg st="1" end="1"/>
                                            </p:txEl>
                                          </p:spTgt>
                                        </p:tgtEl>
                                        <p:attrNameLst>
                                          <p:attrName>style.visibility</p:attrName>
                                        </p:attrNameLst>
                                      </p:cBhvr>
                                      <p:to>
                                        <p:strVal val="visible"/>
                                      </p:to>
                                    </p:set>
                                    <p:animEffect transition="in" filter="wipe(left)">
                                      <p:cBhvr>
                                        <p:cTn id="12" dur="500"/>
                                        <p:tgtEl>
                                          <p:spTgt spid="272387">
                                            <p:txEl>
                                              <p:pRg st="1" end="1"/>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72387">
                                            <p:txEl>
                                              <p:pRg st="2" end="2"/>
                                            </p:txEl>
                                          </p:spTgt>
                                        </p:tgtEl>
                                        <p:attrNameLst>
                                          <p:attrName>style.visibility</p:attrName>
                                        </p:attrNameLst>
                                      </p:cBhvr>
                                      <p:to>
                                        <p:strVal val="visible"/>
                                      </p:to>
                                    </p:set>
                                    <p:animEffect transition="in" filter="wipe(left)">
                                      <p:cBhvr>
                                        <p:cTn id="16" dur="500"/>
                                        <p:tgtEl>
                                          <p:spTgt spid="272387">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72387">
                                            <p:txEl>
                                              <p:pRg st="3" end="3"/>
                                            </p:txEl>
                                          </p:spTgt>
                                        </p:tgtEl>
                                        <p:attrNameLst>
                                          <p:attrName>style.visibility</p:attrName>
                                        </p:attrNameLst>
                                      </p:cBhvr>
                                      <p:to>
                                        <p:strVal val="visible"/>
                                      </p:to>
                                    </p:set>
                                    <p:animEffect transition="in" filter="wipe(left)">
                                      <p:cBhvr>
                                        <p:cTn id="21" dur="500"/>
                                        <p:tgtEl>
                                          <p:spTgt spid="272387">
                                            <p:txEl>
                                              <p:pRg st="3" end="3"/>
                                            </p:txEl>
                                          </p:spTgt>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272387">
                                            <p:txEl>
                                              <p:pRg st="4" end="4"/>
                                            </p:txEl>
                                          </p:spTgt>
                                        </p:tgtEl>
                                        <p:attrNameLst>
                                          <p:attrName>style.visibility</p:attrName>
                                        </p:attrNameLst>
                                      </p:cBhvr>
                                      <p:to>
                                        <p:strVal val="visible"/>
                                      </p:to>
                                    </p:set>
                                    <p:animEffect transition="in" filter="wipe(left)">
                                      <p:cBhvr>
                                        <p:cTn id="25" dur="500"/>
                                        <p:tgtEl>
                                          <p:spTgt spid="272387">
                                            <p:txEl>
                                              <p:pRg st="4" end="4"/>
                                            </p:txEl>
                                          </p:spTgt>
                                        </p:tgtEl>
                                      </p:cBhvr>
                                    </p:animEffect>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272387">
                                            <p:txEl>
                                              <p:pRg st="5" end="5"/>
                                            </p:txEl>
                                          </p:spTgt>
                                        </p:tgtEl>
                                        <p:attrNameLst>
                                          <p:attrName>style.visibility</p:attrName>
                                        </p:attrNameLst>
                                      </p:cBhvr>
                                      <p:to>
                                        <p:strVal val="visible"/>
                                      </p:to>
                                    </p:set>
                                    <p:animEffect transition="in" filter="wipe(left)">
                                      <p:cBhvr>
                                        <p:cTn id="29" dur="500"/>
                                        <p:tgtEl>
                                          <p:spTgt spid="272387">
                                            <p:txEl>
                                              <p:pRg st="5" end="5"/>
                                            </p:txEl>
                                          </p:spTgt>
                                        </p:tgtEl>
                                      </p:cBhvr>
                                    </p:animEffect>
                                  </p:childTnLst>
                                </p:cTn>
                              </p:par>
                            </p:childTnLst>
                          </p:cTn>
                        </p:par>
                        <p:par>
                          <p:cTn id="30" fill="hold">
                            <p:stCondLst>
                              <p:cond delay="1500"/>
                            </p:stCondLst>
                            <p:childTnLst>
                              <p:par>
                                <p:cTn id="31" presetID="22" presetClass="entr" presetSubtype="8" fill="hold" grpId="0" nodeType="afterEffect">
                                  <p:stCondLst>
                                    <p:cond delay="0"/>
                                  </p:stCondLst>
                                  <p:childTnLst>
                                    <p:set>
                                      <p:cBhvr>
                                        <p:cTn id="32" dur="1" fill="hold">
                                          <p:stCondLst>
                                            <p:cond delay="0"/>
                                          </p:stCondLst>
                                        </p:cTn>
                                        <p:tgtEl>
                                          <p:spTgt spid="272387">
                                            <p:txEl>
                                              <p:pRg st="6" end="6"/>
                                            </p:txEl>
                                          </p:spTgt>
                                        </p:tgtEl>
                                        <p:attrNameLst>
                                          <p:attrName>style.visibility</p:attrName>
                                        </p:attrNameLst>
                                      </p:cBhvr>
                                      <p:to>
                                        <p:strVal val="visible"/>
                                      </p:to>
                                    </p:set>
                                    <p:animEffect transition="in" filter="wipe(left)">
                                      <p:cBhvr>
                                        <p:cTn id="33" dur="500"/>
                                        <p:tgtEl>
                                          <p:spTgt spid="272387">
                                            <p:txEl>
                                              <p:pRg st="6" end="6"/>
                                            </p:txEl>
                                          </p:spTgt>
                                        </p:tgtEl>
                                      </p:cBhvr>
                                    </p:animEffect>
                                  </p:childTnLst>
                                </p:cTn>
                              </p:par>
                            </p:childTnLst>
                          </p:cTn>
                        </p:par>
                        <p:par>
                          <p:cTn id="34" fill="hold">
                            <p:stCondLst>
                              <p:cond delay="2000"/>
                            </p:stCondLst>
                            <p:childTnLst>
                              <p:par>
                                <p:cTn id="35" presetID="22" presetClass="entr" presetSubtype="8" fill="hold" grpId="0" nodeType="afterEffect">
                                  <p:stCondLst>
                                    <p:cond delay="0"/>
                                  </p:stCondLst>
                                  <p:childTnLst>
                                    <p:set>
                                      <p:cBhvr>
                                        <p:cTn id="36" dur="1" fill="hold">
                                          <p:stCondLst>
                                            <p:cond delay="0"/>
                                          </p:stCondLst>
                                        </p:cTn>
                                        <p:tgtEl>
                                          <p:spTgt spid="272387">
                                            <p:txEl>
                                              <p:pRg st="7" end="7"/>
                                            </p:txEl>
                                          </p:spTgt>
                                        </p:tgtEl>
                                        <p:attrNameLst>
                                          <p:attrName>style.visibility</p:attrName>
                                        </p:attrNameLst>
                                      </p:cBhvr>
                                      <p:to>
                                        <p:strVal val="visible"/>
                                      </p:to>
                                    </p:set>
                                    <p:animEffect transition="in" filter="wipe(left)">
                                      <p:cBhvr>
                                        <p:cTn id="37" dur="500"/>
                                        <p:tgtEl>
                                          <p:spTgt spid="27238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思考练习</a:t>
            </a:r>
            <a:r>
              <a:rPr lang="en-US" altLang="zh-CN" smtClean="0"/>
              <a:t>-11</a:t>
            </a:r>
            <a:endParaRPr lang="zh-CN" altLang="en-US" dirty="0"/>
          </a:p>
        </p:txBody>
      </p:sp>
      <p:sp>
        <p:nvSpPr>
          <p:cNvPr id="3" name="内容占位符 2"/>
          <p:cNvSpPr>
            <a:spLocks noGrp="1"/>
          </p:cNvSpPr>
          <p:nvPr>
            <p:ph idx="1"/>
          </p:nvPr>
        </p:nvSpPr>
        <p:spPr/>
        <p:txBody>
          <a:bodyPr/>
          <a:lstStyle/>
          <a:p>
            <a:r>
              <a:rPr lang="zh-CN" altLang="en-US" dirty="0" smtClean="0"/>
              <a:t>数据库：</a:t>
            </a:r>
            <a:r>
              <a:rPr lang="en-US" altLang="zh-CN" dirty="0" smtClean="0"/>
              <a:t>STUDENTS</a:t>
            </a:r>
          </a:p>
          <a:p>
            <a:pPr lvl="1"/>
            <a:r>
              <a:rPr lang="en-US" altLang="zh-CN" dirty="0" smtClean="0"/>
              <a:t>Student</a:t>
            </a:r>
            <a:r>
              <a:rPr lang="zh-CN" altLang="en-US" dirty="0" smtClean="0"/>
              <a:t>（</a:t>
            </a:r>
            <a:r>
              <a:rPr lang="en-US" altLang="zh-CN" dirty="0" err="1" smtClean="0"/>
              <a:t>Sno</a:t>
            </a:r>
            <a:r>
              <a:rPr lang="zh-CN" altLang="en-US" dirty="0" smtClean="0"/>
              <a:t>，</a:t>
            </a:r>
            <a:r>
              <a:rPr lang="en-US" altLang="zh-CN" dirty="0" err="1" smtClean="0"/>
              <a:t>Sname</a:t>
            </a:r>
            <a:r>
              <a:rPr lang="zh-CN" altLang="en-US" dirty="0" smtClean="0"/>
              <a:t>，</a:t>
            </a:r>
            <a:r>
              <a:rPr lang="en-US" altLang="zh-CN" dirty="0" smtClean="0"/>
              <a:t>Sex</a:t>
            </a:r>
            <a:r>
              <a:rPr lang="zh-CN" altLang="en-US" dirty="0" smtClean="0"/>
              <a:t>，</a:t>
            </a:r>
            <a:r>
              <a:rPr lang="en-US" altLang="zh-CN" dirty="0" smtClean="0"/>
              <a:t>Birthday</a:t>
            </a:r>
            <a:r>
              <a:rPr lang="zh-CN" altLang="en-US" dirty="0" smtClean="0"/>
              <a:t>，</a:t>
            </a:r>
            <a:r>
              <a:rPr lang="en-US" altLang="zh-CN" dirty="0" err="1" smtClean="0"/>
              <a:t>dept</a:t>
            </a:r>
            <a:r>
              <a:rPr lang="zh-CN" altLang="en-US" dirty="0" smtClean="0"/>
              <a:t>）</a:t>
            </a:r>
            <a:endParaRPr lang="en-US" altLang="zh-CN" dirty="0" smtClean="0"/>
          </a:p>
          <a:p>
            <a:pPr lvl="1"/>
            <a:r>
              <a:rPr lang="en-US" altLang="zh-CN" dirty="0" smtClean="0"/>
              <a:t>Course</a:t>
            </a:r>
            <a:r>
              <a:rPr lang="zh-CN" altLang="en-US" dirty="0" smtClean="0"/>
              <a:t>（</a:t>
            </a:r>
            <a:r>
              <a:rPr lang="en-US" altLang="zh-CN" dirty="0" err="1" smtClean="0"/>
              <a:t>Cno</a:t>
            </a:r>
            <a:r>
              <a:rPr lang="zh-CN" altLang="en-US" dirty="0" smtClean="0"/>
              <a:t>，</a:t>
            </a:r>
            <a:r>
              <a:rPr lang="en-US" altLang="zh-CN" dirty="0" err="1" smtClean="0"/>
              <a:t>Cname</a:t>
            </a:r>
            <a:r>
              <a:rPr lang="zh-CN" altLang="en-US" dirty="0" smtClean="0"/>
              <a:t>，</a:t>
            </a:r>
            <a:r>
              <a:rPr lang="en-US" altLang="zh-CN" dirty="0" smtClean="0"/>
              <a:t>Credit</a:t>
            </a:r>
            <a:r>
              <a:rPr lang="zh-CN" altLang="en-US" dirty="0" smtClean="0"/>
              <a:t>，</a:t>
            </a:r>
            <a:r>
              <a:rPr lang="en-US" altLang="zh-CN" dirty="0" smtClean="0"/>
              <a:t>Semester</a:t>
            </a:r>
            <a:r>
              <a:rPr lang="zh-CN" altLang="en-US" dirty="0" smtClean="0"/>
              <a:t>）</a:t>
            </a:r>
            <a:endParaRPr lang="en-US" altLang="zh-CN" dirty="0" smtClean="0"/>
          </a:p>
          <a:p>
            <a:pPr lvl="1"/>
            <a:r>
              <a:rPr lang="en-US" altLang="zh-CN" dirty="0" smtClean="0"/>
              <a:t>SC</a:t>
            </a:r>
            <a:r>
              <a:rPr lang="zh-CN" altLang="en-US" dirty="0" smtClean="0"/>
              <a:t>（</a:t>
            </a:r>
            <a:r>
              <a:rPr lang="en-US" altLang="zh-CN" dirty="0" err="1" smtClean="0"/>
              <a:t>Sno</a:t>
            </a:r>
            <a:r>
              <a:rPr lang="zh-CN" altLang="en-US" dirty="0" smtClean="0"/>
              <a:t>，</a:t>
            </a:r>
            <a:r>
              <a:rPr lang="en-US" altLang="zh-CN" dirty="0" err="1" smtClean="0"/>
              <a:t>Cno</a:t>
            </a:r>
            <a:r>
              <a:rPr lang="zh-CN" altLang="en-US" dirty="0" smtClean="0"/>
              <a:t>，</a:t>
            </a:r>
            <a:r>
              <a:rPr lang="en-US" altLang="zh-CN" dirty="0" smtClean="0"/>
              <a:t>Grade</a:t>
            </a:r>
            <a:r>
              <a:rPr lang="zh-CN" altLang="en-US" dirty="0" smtClean="0"/>
              <a:t>）</a:t>
            </a:r>
            <a:endParaRPr lang="en-US" altLang="zh-CN" dirty="0" smtClean="0"/>
          </a:p>
          <a:p>
            <a:r>
              <a:rPr lang="zh-CN" altLang="en-US" dirty="0" smtClean="0"/>
              <a:t>例</a:t>
            </a:r>
            <a:r>
              <a:rPr lang="en-US" altLang="zh-CN" dirty="0" smtClean="0"/>
              <a:t>6-11 </a:t>
            </a:r>
            <a:r>
              <a:rPr lang="zh-CN" altLang="en-US" dirty="0" smtClean="0"/>
              <a:t>查询</a:t>
            </a:r>
            <a:r>
              <a:rPr lang="en-US" altLang="en-US" dirty="0" smtClean="0"/>
              <a:t>Java</a:t>
            </a:r>
            <a:r>
              <a:rPr lang="zh-CN" altLang="en-US" dirty="0" smtClean="0"/>
              <a:t>考试成绩最高的前三名的学生的姓名、所在系和</a:t>
            </a:r>
            <a:r>
              <a:rPr lang="en-US" altLang="zh-CN" dirty="0" smtClean="0"/>
              <a:t>Java</a:t>
            </a:r>
            <a:r>
              <a:rPr lang="zh-CN" altLang="en-US" dirty="0" smtClean="0"/>
              <a:t>考试成绩。</a:t>
            </a:r>
            <a:endParaRPr lang="en-US" altLang="zh-CN" dirty="0" smtClean="0"/>
          </a:p>
          <a:p>
            <a:endParaRPr lang="en-US" altLang="zh-CN" dirty="0" smtClean="0"/>
          </a:p>
          <a:p>
            <a:endParaRPr lang="zh-CN" altLang="en-US" dirty="0"/>
          </a:p>
        </p:txBody>
      </p:sp>
      <p:grpSp>
        <p:nvGrpSpPr>
          <p:cNvPr id="12" name="组合 11"/>
          <p:cNvGrpSpPr/>
          <p:nvPr/>
        </p:nvGrpSpPr>
        <p:grpSpPr>
          <a:xfrm>
            <a:off x="806434" y="4650950"/>
            <a:ext cx="11169256" cy="1740016"/>
            <a:chOff x="806434" y="4650950"/>
            <a:chExt cx="11169256" cy="1740016"/>
          </a:xfrm>
        </p:grpSpPr>
        <p:sp>
          <p:nvSpPr>
            <p:cNvPr id="9" name="Rectangle 14"/>
            <p:cNvSpPr>
              <a:spLocks noChangeArrowheads="1"/>
            </p:cNvSpPr>
            <p:nvPr/>
          </p:nvSpPr>
          <p:spPr bwMode="auto">
            <a:xfrm>
              <a:off x="1607363" y="4650950"/>
              <a:ext cx="10210424" cy="266530"/>
            </a:xfrm>
            <a:prstGeom prst="rect">
              <a:avLst/>
            </a:prstGeom>
            <a:gradFill rotWithShape="1">
              <a:gsLst>
                <a:gs pos="0">
                  <a:schemeClr val="bg1"/>
                </a:gs>
                <a:gs pos="100000">
                  <a:schemeClr val="folHlink"/>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0" name="Rectangle 15"/>
            <p:cNvSpPr>
              <a:spLocks noChangeArrowheads="1"/>
            </p:cNvSpPr>
            <p:nvPr/>
          </p:nvSpPr>
          <p:spPr bwMode="auto">
            <a:xfrm>
              <a:off x="806434" y="4725154"/>
              <a:ext cx="11169256" cy="1665812"/>
            </a:xfrm>
            <a:prstGeom prst="rect">
              <a:avLst/>
            </a:prstGeom>
            <a:solidFill>
              <a:schemeClr val="bg1"/>
            </a:solidFill>
            <a:ln w="12700">
              <a:solidFill>
                <a:schemeClr val="tx1"/>
              </a:solidFill>
              <a:miter lim="800000"/>
              <a:headEnd/>
              <a:tailEnd/>
            </a:ln>
            <a:effectLst>
              <a:outerShdw dist="107763" dir="2700000" algn="ctr" rotWithShape="0">
                <a:srgbClr val="0099CC">
                  <a:alpha val="50000"/>
                </a:srgbClr>
              </a:outerShdw>
            </a:effectLst>
          </p:spPr>
          <p:txBody>
            <a:bodyPr wrap="square" lIns="90488" tIns="44450" rIns="90488" bIns="44450">
              <a:spAutoFit/>
            </a:bodyPr>
            <a:lstStyle/>
            <a:p>
              <a:pPr eaLnBrk="1" hangingPunct="1">
                <a:defRPr/>
              </a:pPr>
              <a:endParaRPr lang="zh-CN" altLang="en-US" sz="800" b="1" dirty="0">
                <a:latin typeface="Arial" charset="0"/>
                <a:ea typeface="宋体" charset="-122"/>
              </a:endParaRPr>
            </a:p>
            <a:p>
              <a:pPr>
                <a:defRPr/>
              </a:pPr>
              <a:r>
                <a:rPr lang="en-US" altLang="zh-CN" sz="2200" b="1" dirty="0">
                  <a:latin typeface="Arial" pitchFamily="34" charset="0"/>
                  <a:cs typeface="Arial" pitchFamily="34" charset="0"/>
                </a:rPr>
                <a:t>SELECT TOP 3 </a:t>
              </a:r>
              <a:r>
                <a:rPr lang="en-US" altLang="zh-CN" sz="2200" b="1" dirty="0">
                  <a:solidFill>
                    <a:srgbClr val="FF0000"/>
                  </a:solidFill>
                  <a:latin typeface="Arial" pitchFamily="34" charset="0"/>
                  <a:cs typeface="Arial" pitchFamily="34" charset="0"/>
                </a:rPr>
                <a:t>WITH TIES </a:t>
              </a:r>
              <a:r>
                <a:rPr lang="en-US" altLang="zh-CN" sz="2200" b="1" dirty="0">
                  <a:latin typeface="Arial" pitchFamily="34" charset="0"/>
                  <a:cs typeface="Arial" pitchFamily="34" charset="0"/>
                </a:rPr>
                <a:t>Sname, Dept, Grade</a:t>
              </a:r>
            </a:p>
            <a:p>
              <a:pPr>
                <a:defRPr/>
              </a:pPr>
              <a:r>
                <a:rPr lang="en-US" altLang="zh-CN" sz="2200" b="1" dirty="0">
                  <a:latin typeface="Arial" pitchFamily="34" charset="0"/>
                  <a:cs typeface="Arial" pitchFamily="34" charset="0"/>
                </a:rPr>
                <a:t>  FROM Student S JOIN SC on S.Sno = </a:t>
              </a:r>
              <a:r>
                <a:rPr lang="en-US" altLang="zh-CN" sz="2200" b="1" dirty="0" err="1">
                  <a:latin typeface="Arial" pitchFamily="34" charset="0"/>
                  <a:cs typeface="Arial" pitchFamily="34" charset="0"/>
                </a:rPr>
                <a:t>SC.Sno</a:t>
              </a:r>
              <a:r>
                <a:rPr lang="en-US" altLang="zh-CN" sz="2200" b="1" dirty="0">
                  <a:latin typeface="Arial" pitchFamily="34" charset="0"/>
                  <a:cs typeface="Arial" pitchFamily="34" charset="0"/>
                </a:rPr>
                <a:t> </a:t>
              </a:r>
              <a:r>
                <a:rPr lang="en-US" altLang="zh-CN" sz="2200" b="1" dirty="0" smtClean="0">
                  <a:latin typeface="Arial" pitchFamily="34" charset="0"/>
                  <a:cs typeface="Arial" pitchFamily="34" charset="0"/>
                </a:rPr>
                <a:t>JOIN </a:t>
              </a:r>
              <a:r>
                <a:rPr lang="en-US" altLang="zh-CN" sz="2200" b="1" dirty="0">
                  <a:latin typeface="Arial" pitchFamily="34" charset="0"/>
                  <a:cs typeface="Arial" pitchFamily="34" charset="0"/>
                </a:rPr>
                <a:t>Course C ON C.Cno = SC.Cno</a:t>
              </a:r>
            </a:p>
            <a:p>
              <a:pPr>
                <a:defRPr/>
              </a:pPr>
              <a:r>
                <a:rPr lang="en-US" altLang="zh-CN" sz="2200" b="1" dirty="0">
                  <a:latin typeface="Arial" pitchFamily="34" charset="0"/>
                  <a:cs typeface="Arial" pitchFamily="34" charset="0"/>
                </a:rPr>
                <a:t>  WHERE Cname = 'Java'</a:t>
              </a:r>
            </a:p>
            <a:p>
              <a:pPr>
                <a:defRPr/>
              </a:pPr>
              <a:r>
                <a:rPr lang="en-US" altLang="zh-CN" sz="2200" b="1" dirty="0">
                  <a:latin typeface="Arial" pitchFamily="34" charset="0"/>
                  <a:cs typeface="Arial" pitchFamily="34" charset="0"/>
                </a:rPr>
                <a:t>  ORDER BY Grade DESC</a:t>
              </a:r>
            </a:p>
          </p:txBody>
        </p:sp>
      </p:grpSp>
      <p:sp>
        <p:nvSpPr>
          <p:cNvPr id="14" name="灯片编号占位符 13"/>
          <p:cNvSpPr>
            <a:spLocks noGrp="1"/>
          </p:cNvSpPr>
          <p:nvPr>
            <p:ph type="sldNum" sz="quarter" idx="12"/>
          </p:nvPr>
        </p:nvSpPr>
        <p:spPr/>
        <p:txBody>
          <a:bodyPr/>
          <a:lstStyle/>
          <a:p>
            <a:fld id="{D57F1E4F-1CFF-5643-939E-217C01CDF565}" type="slidenum">
              <a:rPr lang="en-US" smtClean="0"/>
              <a:pPr/>
              <a:t>52</a:t>
            </a:fld>
            <a:endParaRPr lang="en-US" dirty="0"/>
          </a:p>
        </p:txBody>
      </p:sp>
    </p:spTree>
    <p:extLst>
      <p:ext uri="{BB962C8B-B14F-4D97-AF65-F5344CB8AC3E}">
        <p14:creationId xmlns:p14="http://schemas.microsoft.com/office/powerpoint/2010/main" val="113007015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思考练习</a:t>
            </a:r>
            <a:r>
              <a:rPr lang="en-US" altLang="zh-CN" smtClean="0"/>
              <a:t>-12</a:t>
            </a:r>
            <a:endParaRPr lang="zh-CN" altLang="en-US" dirty="0"/>
          </a:p>
        </p:txBody>
      </p:sp>
      <p:sp>
        <p:nvSpPr>
          <p:cNvPr id="3" name="内容占位符 2"/>
          <p:cNvSpPr>
            <a:spLocks noGrp="1"/>
          </p:cNvSpPr>
          <p:nvPr>
            <p:ph idx="1"/>
          </p:nvPr>
        </p:nvSpPr>
        <p:spPr/>
        <p:txBody>
          <a:bodyPr/>
          <a:lstStyle/>
          <a:p>
            <a:r>
              <a:rPr lang="zh-CN" altLang="en-US" dirty="0" smtClean="0"/>
              <a:t>数据库：</a:t>
            </a:r>
            <a:r>
              <a:rPr lang="en-US" altLang="zh-CN" dirty="0" smtClean="0"/>
              <a:t>STUDENTS</a:t>
            </a:r>
          </a:p>
          <a:p>
            <a:pPr lvl="1"/>
            <a:r>
              <a:rPr lang="en-US" altLang="zh-CN" dirty="0" smtClean="0"/>
              <a:t>Student</a:t>
            </a:r>
            <a:r>
              <a:rPr lang="zh-CN" altLang="en-US" dirty="0" smtClean="0"/>
              <a:t>（</a:t>
            </a:r>
            <a:r>
              <a:rPr lang="en-US" altLang="zh-CN" dirty="0" err="1" smtClean="0"/>
              <a:t>Sno</a:t>
            </a:r>
            <a:r>
              <a:rPr lang="zh-CN" altLang="en-US" dirty="0" smtClean="0"/>
              <a:t>，</a:t>
            </a:r>
            <a:r>
              <a:rPr lang="en-US" altLang="zh-CN" dirty="0" err="1" smtClean="0"/>
              <a:t>Sname</a:t>
            </a:r>
            <a:r>
              <a:rPr lang="zh-CN" altLang="en-US" dirty="0" smtClean="0"/>
              <a:t>，</a:t>
            </a:r>
            <a:r>
              <a:rPr lang="en-US" altLang="zh-CN" dirty="0" err="1" smtClean="0"/>
              <a:t>Ssex</a:t>
            </a:r>
            <a:r>
              <a:rPr lang="zh-CN" altLang="en-US" dirty="0" smtClean="0"/>
              <a:t>，</a:t>
            </a:r>
            <a:r>
              <a:rPr lang="en-US" altLang="zh-CN" dirty="0" smtClean="0"/>
              <a:t>Sage</a:t>
            </a:r>
            <a:r>
              <a:rPr lang="zh-CN" altLang="en-US" dirty="0" smtClean="0"/>
              <a:t>，</a:t>
            </a:r>
            <a:r>
              <a:rPr lang="en-US" altLang="zh-CN" dirty="0" err="1" smtClean="0"/>
              <a:t>Sdept</a:t>
            </a:r>
            <a:r>
              <a:rPr lang="zh-CN" altLang="en-US" dirty="0" smtClean="0"/>
              <a:t>）</a:t>
            </a:r>
            <a:endParaRPr lang="en-US" altLang="zh-CN" dirty="0" smtClean="0"/>
          </a:p>
          <a:p>
            <a:pPr lvl="1"/>
            <a:r>
              <a:rPr lang="en-US" altLang="zh-CN" dirty="0" smtClean="0"/>
              <a:t>Course</a:t>
            </a:r>
            <a:r>
              <a:rPr lang="zh-CN" altLang="en-US" dirty="0" smtClean="0"/>
              <a:t>（</a:t>
            </a:r>
            <a:r>
              <a:rPr lang="en-US" altLang="zh-CN" dirty="0" err="1" smtClean="0"/>
              <a:t>Cno</a:t>
            </a:r>
            <a:r>
              <a:rPr lang="zh-CN" altLang="en-US" dirty="0" smtClean="0"/>
              <a:t>，</a:t>
            </a:r>
            <a:r>
              <a:rPr lang="en-US" altLang="zh-CN" dirty="0" err="1" smtClean="0"/>
              <a:t>Cname</a:t>
            </a:r>
            <a:r>
              <a:rPr lang="zh-CN" altLang="en-US" dirty="0" smtClean="0"/>
              <a:t>，</a:t>
            </a:r>
            <a:r>
              <a:rPr lang="en-US" altLang="zh-CN" dirty="0" smtClean="0"/>
              <a:t>Credit</a:t>
            </a:r>
            <a:r>
              <a:rPr lang="zh-CN" altLang="en-US" dirty="0" smtClean="0"/>
              <a:t>，</a:t>
            </a:r>
            <a:r>
              <a:rPr lang="en-US" altLang="zh-CN" dirty="0" smtClean="0"/>
              <a:t>Semester</a:t>
            </a:r>
            <a:r>
              <a:rPr lang="zh-CN" altLang="en-US" dirty="0" smtClean="0"/>
              <a:t>）</a:t>
            </a:r>
            <a:endParaRPr lang="en-US" altLang="zh-CN" dirty="0" smtClean="0"/>
          </a:p>
          <a:p>
            <a:pPr lvl="1"/>
            <a:r>
              <a:rPr lang="en-US" altLang="zh-CN" dirty="0" smtClean="0"/>
              <a:t>SC</a:t>
            </a:r>
            <a:r>
              <a:rPr lang="zh-CN" altLang="en-US" dirty="0" smtClean="0"/>
              <a:t>（</a:t>
            </a:r>
            <a:r>
              <a:rPr lang="en-US" altLang="zh-CN" dirty="0" err="1" smtClean="0"/>
              <a:t>Sno</a:t>
            </a:r>
            <a:r>
              <a:rPr lang="zh-CN" altLang="en-US" dirty="0" smtClean="0"/>
              <a:t>，</a:t>
            </a:r>
            <a:r>
              <a:rPr lang="en-US" altLang="zh-CN" dirty="0" err="1" smtClean="0"/>
              <a:t>Cno</a:t>
            </a:r>
            <a:r>
              <a:rPr lang="zh-CN" altLang="en-US" dirty="0" smtClean="0"/>
              <a:t>，</a:t>
            </a:r>
            <a:r>
              <a:rPr lang="en-US" altLang="zh-CN" dirty="0" smtClean="0"/>
              <a:t>Grade</a:t>
            </a:r>
            <a:r>
              <a:rPr lang="zh-CN" altLang="en-US" dirty="0" smtClean="0"/>
              <a:t>）</a:t>
            </a:r>
            <a:endParaRPr lang="en-US" altLang="zh-CN" dirty="0" smtClean="0"/>
          </a:p>
          <a:p>
            <a:r>
              <a:rPr lang="zh-CN" altLang="en-US" dirty="0" smtClean="0"/>
              <a:t>例</a:t>
            </a:r>
            <a:r>
              <a:rPr lang="en-US" altLang="zh-CN" dirty="0" smtClean="0"/>
              <a:t>6-12 </a:t>
            </a:r>
            <a:r>
              <a:rPr lang="zh-CN" altLang="en-US" dirty="0" smtClean="0"/>
              <a:t>查询选课人数最少的两门课程（不包括没有人选的课程），列出课程号和选课人数。</a:t>
            </a:r>
            <a:endParaRPr lang="en-US" altLang="zh-CN" dirty="0"/>
          </a:p>
          <a:p>
            <a:endParaRPr lang="zh-CN" altLang="en-US" dirty="0"/>
          </a:p>
        </p:txBody>
      </p:sp>
      <p:grpSp>
        <p:nvGrpSpPr>
          <p:cNvPr id="12" name="组合 11"/>
          <p:cNvGrpSpPr/>
          <p:nvPr/>
        </p:nvGrpSpPr>
        <p:grpSpPr>
          <a:xfrm>
            <a:off x="1533769" y="5019507"/>
            <a:ext cx="9783097" cy="1297429"/>
            <a:chOff x="1051988" y="4846044"/>
            <a:chExt cx="9783097" cy="1297429"/>
          </a:xfrm>
        </p:grpSpPr>
        <p:sp>
          <p:nvSpPr>
            <p:cNvPr id="9" name="Rectangle 14"/>
            <p:cNvSpPr>
              <a:spLocks noChangeArrowheads="1"/>
            </p:cNvSpPr>
            <p:nvPr/>
          </p:nvSpPr>
          <p:spPr bwMode="auto">
            <a:xfrm>
              <a:off x="1540508" y="4846044"/>
              <a:ext cx="9294577" cy="323924"/>
            </a:xfrm>
            <a:prstGeom prst="rect">
              <a:avLst/>
            </a:prstGeom>
            <a:gradFill rotWithShape="1">
              <a:gsLst>
                <a:gs pos="0">
                  <a:schemeClr val="bg1"/>
                </a:gs>
                <a:gs pos="100000">
                  <a:schemeClr val="folHlink"/>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0" name="Rectangle 15"/>
            <p:cNvSpPr>
              <a:spLocks noChangeArrowheads="1"/>
            </p:cNvSpPr>
            <p:nvPr/>
          </p:nvSpPr>
          <p:spPr bwMode="auto">
            <a:xfrm>
              <a:off x="1051988" y="4915333"/>
              <a:ext cx="9783097" cy="1228140"/>
            </a:xfrm>
            <a:prstGeom prst="rect">
              <a:avLst/>
            </a:prstGeom>
            <a:solidFill>
              <a:schemeClr val="bg1"/>
            </a:solidFill>
            <a:ln w="12700">
              <a:solidFill>
                <a:schemeClr val="tx1"/>
              </a:solidFill>
              <a:miter lim="800000"/>
              <a:headEnd/>
              <a:tailEnd/>
            </a:ln>
            <a:effectLst>
              <a:outerShdw dist="107763" dir="2700000" algn="ctr" rotWithShape="0">
                <a:srgbClr val="0099CC">
                  <a:alpha val="50000"/>
                </a:srgbClr>
              </a:outerShdw>
            </a:effectLst>
          </p:spPr>
          <p:txBody>
            <a:bodyPr lIns="90488" tIns="44450" rIns="90488" bIns="44450">
              <a:spAutoFit/>
            </a:bodyPr>
            <a:lstStyle/>
            <a:p>
              <a:pPr eaLnBrk="1" hangingPunct="1">
                <a:defRPr/>
              </a:pPr>
              <a:endParaRPr lang="zh-CN" altLang="en-US" sz="800" b="1" dirty="0">
                <a:latin typeface="Arial" charset="0"/>
                <a:ea typeface="宋体" charset="-122"/>
              </a:endParaRPr>
            </a:p>
            <a:p>
              <a:pPr>
                <a:defRPr/>
              </a:pPr>
              <a:r>
                <a:rPr lang="en-US" altLang="zh-CN" sz="2200" b="1" dirty="0">
                  <a:latin typeface="Arial" pitchFamily="34" charset="0"/>
                  <a:cs typeface="Arial" pitchFamily="34" charset="0"/>
                </a:rPr>
                <a:t>SELECT </a:t>
              </a:r>
              <a:r>
                <a:rPr lang="en-US" altLang="zh-CN" sz="2200" b="1" dirty="0">
                  <a:solidFill>
                    <a:srgbClr val="FF0000"/>
                  </a:solidFill>
                  <a:latin typeface="Arial" pitchFamily="34" charset="0"/>
                  <a:cs typeface="Arial" pitchFamily="34" charset="0"/>
                </a:rPr>
                <a:t>TOP 2 WITH TIES </a:t>
              </a:r>
              <a:r>
                <a:rPr lang="en-US" altLang="zh-CN" sz="2200" b="1" dirty="0">
                  <a:latin typeface="Arial" pitchFamily="34" charset="0"/>
                  <a:cs typeface="Arial" pitchFamily="34" charset="0"/>
                </a:rPr>
                <a:t>Cno, COUNT(*) </a:t>
              </a:r>
              <a:r>
                <a:rPr lang="zh-CN" altLang="en-US" sz="2200" b="1" dirty="0">
                  <a:latin typeface="Arial" pitchFamily="34" charset="0"/>
                  <a:cs typeface="Arial" pitchFamily="34" charset="0"/>
                </a:rPr>
                <a:t>选课</a:t>
              </a:r>
              <a:r>
                <a:rPr lang="zh-CN" altLang="en-US" sz="2200" b="1" dirty="0" smtClean="0">
                  <a:latin typeface="Arial" pitchFamily="34" charset="0"/>
                  <a:cs typeface="Arial" pitchFamily="34" charset="0"/>
                </a:rPr>
                <a:t>人数 </a:t>
              </a:r>
              <a:r>
                <a:rPr lang="en-US" altLang="zh-CN" sz="2200" b="1" dirty="0" smtClean="0">
                  <a:latin typeface="Arial" pitchFamily="34" charset="0"/>
                  <a:cs typeface="Arial" pitchFamily="34" charset="0"/>
                </a:rPr>
                <a:t>FROM </a:t>
              </a:r>
              <a:r>
                <a:rPr lang="en-US" altLang="zh-CN" sz="2200" b="1" dirty="0">
                  <a:latin typeface="Arial" pitchFamily="34" charset="0"/>
                  <a:cs typeface="Arial" pitchFamily="34" charset="0"/>
                </a:rPr>
                <a:t>SC</a:t>
              </a:r>
            </a:p>
            <a:p>
              <a:pPr>
                <a:defRPr/>
              </a:pPr>
              <a:r>
                <a:rPr lang="en-US" altLang="zh-CN" sz="2200" b="1" dirty="0">
                  <a:latin typeface="Arial" pitchFamily="34" charset="0"/>
                  <a:cs typeface="Arial" pitchFamily="34" charset="0"/>
                </a:rPr>
                <a:t>  GROUP BY Cno</a:t>
              </a:r>
            </a:p>
            <a:p>
              <a:pPr>
                <a:defRPr/>
              </a:pPr>
              <a:r>
                <a:rPr lang="en-US" altLang="zh-CN" sz="2200" b="1" dirty="0">
                  <a:latin typeface="Arial" pitchFamily="34" charset="0"/>
                  <a:cs typeface="Arial" pitchFamily="34" charset="0"/>
                </a:rPr>
                <a:t>  ORDER BY COUNT(Cno) ASC</a:t>
              </a:r>
            </a:p>
          </p:txBody>
        </p:sp>
      </p:grpSp>
      <p:sp>
        <p:nvSpPr>
          <p:cNvPr id="14" name="灯片编号占位符 13"/>
          <p:cNvSpPr>
            <a:spLocks noGrp="1"/>
          </p:cNvSpPr>
          <p:nvPr>
            <p:ph type="sldNum" sz="quarter" idx="12"/>
          </p:nvPr>
        </p:nvSpPr>
        <p:spPr/>
        <p:txBody>
          <a:bodyPr/>
          <a:lstStyle/>
          <a:p>
            <a:fld id="{D57F1E4F-1CFF-5643-939E-217C01CDF565}" type="slidenum">
              <a:rPr lang="en-US" smtClean="0"/>
              <a:pPr/>
              <a:t>53</a:t>
            </a:fld>
            <a:endParaRPr lang="en-US" dirty="0"/>
          </a:p>
        </p:txBody>
      </p:sp>
    </p:spTree>
    <p:extLst>
      <p:ext uri="{BB962C8B-B14F-4D97-AF65-F5344CB8AC3E}">
        <p14:creationId xmlns:p14="http://schemas.microsoft.com/office/powerpoint/2010/main" val="419993351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总结</a:t>
            </a:r>
            <a:endParaRPr lang="zh-CN" altLang="en-US" dirty="0"/>
          </a:p>
        </p:txBody>
      </p:sp>
      <p:sp>
        <p:nvSpPr>
          <p:cNvPr id="3" name="内容占位符 2"/>
          <p:cNvSpPr>
            <a:spLocks noGrp="1"/>
          </p:cNvSpPr>
          <p:nvPr>
            <p:ph idx="1"/>
          </p:nvPr>
        </p:nvSpPr>
        <p:spPr/>
        <p:txBody>
          <a:bodyPr/>
          <a:lstStyle/>
          <a:p>
            <a:r>
              <a:rPr lang="zh-CN" altLang="en-US" dirty="0" smtClean="0"/>
              <a:t>多表查询</a:t>
            </a:r>
          </a:p>
          <a:p>
            <a:pPr lvl="1"/>
            <a:r>
              <a:rPr lang="zh-CN" altLang="en-US" dirty="0" smtClean="0"/>
              <a:t>当查询目标列来自多张表时，用多表连接实现</a:t>
            </a:r>
          </a:p>
          <a:p>
            <a:pPr lvl="2"/>
            <a:r>
              <a:rPr lang="zh-CN" altLang="en-US" dirty="0" smtClean="0"/>
              <a:t>交叉连接</a:t>
            </a:r>
          </a:p>
          <a:p>
            <a:pPr lvl="2"/>
            <a:r>
              <a:rPr lang="zh-CN" altLang="en-US" dirty="0" smtClean="0"/>
              <a:t>内连接</a:t>
            </a:r>
          </a:p>
          <a:p>
            <a:pPr lvl="2"/>
            <a:r>
              <a:rPr lang="zh-CN" altLang="en-US" dirty="0" smtClean="0"/>
              <a:t>外连接</a:t>
            </a:r>
          </a:p>
          <a:p>
            <a:pPr lvl="1"/>
            <a:r>
              <a:rPr lang="zh-CN" altLang="en-US" dirty="0" smtClean="0"/>
              <a:t>使用自连接时，必须为表取别名，使其在逻辑上成为两张表</a:t>
            </a:r>
          </a:p>
          <a:p>
            <a:r>
              <a:rPr lang="zh-CN" altLang="en-US" dirty="0" smtClean="0"/>
              <a:t>使用</a:t>
            </a:r>
            <a:r>
              <a:rPr lang="en-US" altLang="zh-CN" dirty="0" smtClean="0"/>
              <a:t>TOP</a:t>
            </a:r>
            <a:r>
              <a:rPr lang="zh-CN" altLang="en-US" dirty="0" smtClean="0"/>
              <a:t>谓词可以返回满足要求的前若干条结果</a:t>
            </a:r>
            <a:endParaRPr lang="zh-CN" altLang="en-US" dirty="0"/>
          </a:p>
        </p:txBody>
      </p:sp>
      <p:sp>
        <p:nvSpPr>
          <p:cNvPr id="8" name="页脚占位符 7"/>
          <p:cNvSpPr>
            <a:spLocks noGrp="1"/>
          </p:cNvSpPr>
          <p:nvPr>
            <p:ph type="ftr" sz="quarter" idx="11"/>
          </p:nvPr>
        </p:nvSpPr>
        <p:spPr/>
        <p:txBody>
          <a:bodyPr/>
          <a:lstStyle/>
          <a:p>
            <a:r>
              <a:rPr lang="zh-CN" altLang="en-US" smtClean="0"/>
              <a:t>信息工程学院 数据库应用</a:t>
            </a:r>
            <a:endParaRPr lang="en-US" dirty="0"/>
          </a:p>
        </p:txBody>
      </p:sp>
      <p:sp>
        <p:nvSpPr>
          <p:cNvPr id="9" name="灯片编号占位符 8"/>
          <p:cNvSpPr>
            <a:spLocks noGrp="1"/>
          </p:cNvSpPr>
          <p:nvPr>
            <p:ph type="sldNum" sz="quarter" idx="12"/>
          </p:nvPr>
        </p:nvSpPr>
        <p:spPr/>
        <p:txBody>
          <a:bodyPr/>
          <a:lstStyle/>
          <a:p>
            <a:fld id="{D57F1E4F-1CFF-5643-939E-217C01CDF565}" type="slidenum">
              <a:rPr lang="en-US" smtClean="0"/>
              <a:pPr/>
              <a:t>54</a:t>
            </a:fld>
            <a:endParaRPr lang="en-US" dirty="0"/>
          </a:p>
        </p:txBody>
      </p:sp>
    </p:spTree>
    <p:extLst>
      <p:ext uri="{BB962C8B-B14F-4D97-AF65-F5344CB8AC3E}">
        <p14:creationId xmlns:p14="http://schemas.microsoft.com/office/powerpoint/2010/main" val="14802522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6437760" y="662596"/>
            <a:ext cx="553998" cy="1623201"/>
          </a:xfrm>
          <a:prstGeom prst="rect">
            <a:avLst/>
          </a:prstGeom>
          <a:noFill/>
          <a:ln>
            <a:noFill/>
          </a:ln>
        </p:spPr>
        <p:style>
          <a:lnRef idx="2">
            <a:schemeClr val="accent3"/>
          </a:lnRef>
          <a:fillRef idx="1">
            <a:schemeClr val="lt1"/>
          </a:fillRef>
          <a:effectRef idx="0">
            <a:schemeClr val="accent3"/>
          </a:effectRef>
          <a:fontRef idx="minor">
            <a:schemeClr val="dk1"/>
          </a:fontRef>
        </p:style>
        <p:txBody>
          <a:bodyPr vert="eaVert" wrap="none" rtlCol="0">
            <a:spAutoFit/>
          </a:bodyPr>
          <a:lstStyle/>
          <a:p>
            <a:r>
              <a:rPr lang="zh-CN" altLang="en-US" sz="2400" b="1" dirty="0">
                <a:solidFill>
                  <a:srgbClr val="C00000"/>
                </a:solidFill>
                <a:latin typeface="黑体" pitchFamily="2" charset="-122"/>
                <a:ea typeface="黑体" pitchFamily="2" charset="-122"/>
              </a:rPr>
              <a:t> 成绩表   </a:t>
            </a:r>
          </a:p>
        </p:txBody>
      </p:sp>
      <p:graphicFrame>
        <p:nvGraphicFramePr>
          <p:cNvPr id="12" name="表格 11"/>
          <p:cNvGraphicFramePr>
            <a:graphicFrameLocks noGrp="1"/>
          </p:cNvGraphicFramePr>
          <p:nvPr>
            <p:extLst>
              <p:ext uri="{D42A27DB-BD31-4B8C-83A1-F6EECF244321}">
                <p14:modId xmlns:p14="http://schemas.microsoft.com/office/powerpoint/2010/main" val="3847077748"/>
              </p:ext>
            </p:extLst>
          </p:nvPr>
        </p:nvGraphicFramePr>
        <p:xfrm>
          <a:off x="2748246" y="696336"/>
          <a:ext cx="3643338" cy="487680"/>
        </p:xfrm>
        <a:graphic>
          <a:graphicData uri="http://schemas.openxmlformats.org/drawingml/2006/table">
            <a:tbl>
              <a:tblPr firstRow="1" bandRow="1">
                <a:effectLst>
                  <a:outerShdw blurRad="50800" dist="38100" dir="18900000" algn="bl" rotWithShape="0">
                    <a:prstClr val="black">
                      <a:alpha val="40000"/>
                    </a:prstClr>
                  </a:outerShdw>
                </a:effectLst>
                <a:tableStyleId>{00A15C55-8517-42AA-B614-E9B94910E393}</a:tableStyleId>
              </a:tblPr>
              <a:tblGrid>
                <a:gridCol w="1214446"/>
                <a:gridCol w="1214446"/>
                <a:gridCol w="1214446"/>
              </a:tblGrid>
              <a:tr h="379514">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600" u="none" strike="noStrike" cap="none" normalizeH="0" baseline="0" dirty="0" smtClean="0">
                          <a:ln>
                            <a:noFill/>
                          </a:ln>
                          <a:effectLst/>
                          <a:latin typeface="黑体" pitchFamily="2" charset="-122"/>
                          <a:ea typeface="黑体" pitchFamily="2" charset="-122"/>
                        </a:rPr>
                        <a:t>学号 </a:t>
                      </a:r>
                      <a:endParaRPr kumimoji="0" lang="zh-CN" altLang="en-US" sz="2600" b="1" i="0" u="none" strike="noStrike" cap="none" normalizeH="0" baseline="0" dirty="0" smtClean="0">
                        <a:ln>
                          <a:noFill/>
                        </a:ln>
                        <a:solidFill>
                          <a:schemeClr val="tx1"/>
                        </a:solidFill>
                        <a:effectLst/>
                        <a:latin typeface="黑体" pitchFamily="2" charset="-122"/>
                        <a:ea typeface="黑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0099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600" u="none" strike="noStrike" cap="none" normalizeH="0" baseline="0" dirty="0" smtClean="0">
                          <a:ln>
                            <a:noFill/>
                          </a:ln>
                          <a:effectLst/>
                          <a:latin typeface="黑体" pitchFamily="2" charset="-122"/>
                          <a:ea typeface="黑体" pitchFamily="2" charset="-122"/>
                        </a:rPr>
                        <a:t>姓名 </a:t>
                      </a:r>
                      <a:endParaRPr kumimoji="0" lang="zh-CN" altLang="en-US" sz="2600" b="1" i="0" u="none" strike="noStrike" cap="none" normalizeH="0" baseline="0" dirty="0" smtClean="0">
                        <a:ln>
                          <a:noFill/>
                        </a:ln>
                        <a:solidFill>
                          <a:schemeClr val="tx1"/>
                        </a:solidFill>
                        <a:effectLst/>
                        <a:latin typeface="黑体" pitchFamily="2" charset="-122"/>
                        <a:ea typeface="黑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0099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600" u="none" strike="noStrike" cap="none" normalizeH="0" baseline="0" dirty="0" smtClean="0">
                          <a:ln>
                            <a:noFill/>
                          </a:ln>
                          <a:effectLst/>
                          <a:latin typeface="黑体" pitchFamily="2" charset="-122"/>
                          <a:ea typeface="黑体" pitchFamily="2" charset="-122"/>
                        </a:rPr>
                        <a:t>系别</a:t>
                      </a:r>
                      <a:endParaRPr kumimoji="0" lang="zh-CN" altLang="en-US" sz="2600" b="1" i="0" u="none" strike="noStrike" cap="none" normalizeH="0" baseline="0" dirty="0" smtClean="0">
                        <a:ln>
                          <a:noFill/>
                        </a:ln>
                        <a:solidFill>
                          <a:schemeClr val="tx1"/>
                        </a:solidFill>
                        <a:effectLst/>
                        <a:latin typeface="黑体" pitchFamily="2" charset="-122"/>
                        <a:ea typeface="黑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0099FF"/>
                    </a:solidFill>
                  </a:tcPr>
                </a:tc>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2173857902"/>
              </p:ext>
            </p:extLst>
          </p:nvPr>
        </p:nvGraphicFramePr>
        <p:xfrm>
          <a:off x="2748246" y="1164916"/>
          <a:ext cx="3643338" cy="487680"/>
        </p:xfrm>
        <a:graphic>
          <a:graphicData uri="http://schemas.openxmlformats.org/drawingml/2006/table">
            <a:tbl>
              <a:tblPr firstRow="1" bandRow="1">
                <a:tableStyleId>{616DA210-FB5B-4158-B5E0-FEB733F419BA}</a:tableStyleId>
              </a:tblPr>
              <a:tblGrid>
                <a:gridCol w="1214446"/>
                <a:gridCol w="1214446"/>
                <a:gridCol w="1214446"/>
              </a:tblGrid>
              <a:tr h="450754">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1001</a:t>
                      </a:r>
                      <a:r>
                        <a:rPr kumimoji="0" lang="en-US" altLang="zh-CN" sz="2600" b="1" i="0" u="none" strike="noStrike" cap="none" normalizeH="0" baseline="0" dirty="0" smtClean="0">
                          <a:ln>
                            <a:noFill/>
                          </a:ln>
                          <a:solidFill>
                            <a:schemeClr val="tx1"/>
                          </a:solidFill>
                          <a:effectLst/>
                          <a:latin typeface="楷体_GB2312" pitchFamily="49" charset="-122"/>
                          <a:ea typeface="楷体_GB2312" pitchFamily="49" charset="-122"/>
                        </a:rPr>
                        <a:t>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600" b="1" i="0" u="none" strike="noStrike" cap="none" normalizeH="0" baseline="0" dirty="0" smtClean="0">
                          <a:ln>
                            <a:noFill/>
                          </a:ln>
                          <a:solidFill>
                            <a:schemeClr val="tx1"/>
                          </a:solidFill>
                          <a:effectLst/>
                          <a:latin typeface="楷体_GB2312" pitchFamily="49" charset="-122"/>
                          <a:ea typeface="楷体_GB2312" pitchFamily="49" charset="-122"/>
                        </a:rPr>
                        <a:t>李勇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600" b="1" i="0" u="none" strike="noStrike" cap="none" normalizeH="0" baseline="0" dirty="0" smtClean="0">
                          <a:ln>
                            <a:noFill/>
                          </a:ln>
                          <a:solidFill>
                            <a:schemeClr val="tx1"/>
                          </a:solidFill>
                          <a:effectLst/>
                          <a:latin typeface="楷体_GB2312" pitchFamily="49" charset="-122"/>
                          <a:ea typeface="楷体_GB2312" pitchFamily="49" charset="-122"/>
                        </a:rPr>
                        <a:t>信息系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2462040837"/>
              </p:ext>
            </p:extLst>
          </p:nvPr>
        </p:nvGraphicFramePr>
        <p:xfrm>
          <a:off x="2748246" y="1596058"/>
          <a:ext cx="3643338" cy="487680"/>
        </p:xfrm>
        <a:graphic>
          <a:graphicData uri="http://schemas.openxmlformats.org/drawingml/2006/table">
            <a:tbl>
              <a:tblPr firstRow="1" bandRow="1">
                <a:tableStyleId>{616DA210-FB5B-4158-B5E0-FEB733F419BA}</a:tableStyleId>
              </a:tblPr>
              <a:tblGrid>
                <a:gridCol w="1214446"/>
                <a:gridCol w="1214446"/>
                <a:gridCol w="1214446"/>
              </a:tblGrid>
              <a:tr h="35719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3111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600" b="1" i="0" u="none" strike="noStrike" cap="none" normalizeH="0" baseline="0" dirty="0" smtClean="0">
                          <a:ln>
                            <a:noFill/>
                          </a:ln>
                          <a:solidFill>
                            <a:schemeClr val="tx1"/>
                          </a:solidFill>
                          <a:effectLst/>
                          <a:latin typeface="楷体_GB2312" pitchFamily="49" charset="-122"/>
                          <a:ea typeface="楷体_GB2312" pitchFamily="49" charset="-122"/>
                        </a:rPr>
                        <a:t>刘晨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600" b="1" i="0" u="none" strike="noStrike" cap="none" normalizeH="0" baseline="0" dirty="0" smtClean="0">
                          <a:ln>
                            <a:noFill/>
                          </a:ln>
                          <a:solidFill>
                            <a:schemeClr val="tx1"/>
                          </a:solidFill>
                          <a:effectLst/>
                          <a:latin typeface="楷体_GB2312" pitchFamily="49" charset="-122"/>
                          <a:ea typeface="楷体_GB2312" pitchFamily="49" charset="-122"/>
                        </a:rPr>
                        <a:t>信息系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1874015673"/>
              </p:ext>
            </p:extLst>
          </p:nvPr>
        </p:nvGraphicFramePr>
        <p:xfrm>
          <a:off x="2750526" y="2077119"/>
          <a:ext cx="3643338" cy="487680"/>
        </p:xfrm>
        <a:graphic>
          <a:graphicData uri="http://schemas.openxmlformats.org/drawingml/2006/table">
            <a:tbl>
              <a:tblPr firstRow="1" bandRow="1">
                <a:tableStyleId>{616DA210-FB5B-4158-B5E0-FEB733F419BA}</a:tableStyleId>
              </a:tblPr>
              <a:tblGrid>
                <a:gridCol w="1214446"/>
                <a:gridCol w="1214446"/>
                <a:gridCol w="1214446"/>
              </a:tblGrid>
              <a:tr h="35719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3220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600" b="1" i="0" u="none" strike="noStrike" cap="none" normalizeH="0" baseline="0" dirty="0" smtClean="0">
                          <a:ln>
                            <a:noFill/>
                          </a:ln>
                          <a:solidFill>
                            <a:schemeClr val="tx1"/>
                          </a:solidFill>
                          <a:effectLst/>
                          <a:latin typeface="楷体_GB2312" pitchFamily="49" charset="-122"/>
                          <a:ea typeface="楷体_GB2312" pitchFamily="49" charset="-122"/>
                        </a:rPr>
                        <a:t>王敏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600" b="1" i="0" u="none" strike="noStrike" cap="none" normalizeH="0" baseline="0" dirty="0" smtClean="0">
                          <a:ln>
                            <a:noFill/>
                          </a:ln>
                          <a:solidFill>
                            <a:schemeClr val="tx1"/>
                          </a:solidFill>
                          <a:effectLst/>
                          <a:latin typeface="楷体_GB2312" pitchFamily="49" charset="-122"/>
                          <a:ea typeface="楷体_GB2312" pitchFamily="49" charset="-122"/>
                        </a:rPr>
                        <a:t>会计系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2787540989"/>
              </p:ext>
            </p:extLst>
          </p:nvPr>
        </p:nvGraphicFramePr>
        <p:xfrm>
          <a:off x="7034527" y="709783"/>
          <a:ext cx="3376020" cy="457200"/>
        </p:xfrm>
        <a:graphic>
          <a:graphicData uri="http://schemas.openxmlformats.org/drawingml/2006/table">
            <a:tbl>
              <a:tblPr firstRow="1" bandRow="1">
                <a:effectLst>
                  <a:outerShdw blurRad="50800" dist="38100" dir="18900000" algn="bl" rotWithShape="0">
                    <a:prstClr val="black">
                      <a:alpha val="40000"/>
                    </a:prstClr>
                  </a:outerShdw>
                </a:effectLst>
                <a:tableStyleId>{21E4AEA4-8DFA-4A89-87EB-49C32662AFE0}</a:tableStyleId>
              </a:tblPr>
              <a:tblGrid>
                <a:gridCol w="1125340"/>
                <a:gridCol w="1125340"/>
                <a:gridCol w="1125340"/>
              </a:tblGrid>
              <a:tr h="252134">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400" u="none" strike="noStrike" cap="none" normalizeH="0" baseline="0" dirty="0" smtClean="0">
                          <a:ln>
                            <a:noFill/>
                          </a:ln>
                          <a:effectLst/>
                          <a:latin typeface="黑体" pitchFamily="2" charset="-122"/>
                          <a:ea typeface="黑体" pitchFamily="2" charset="-122"/>
                        </a:rPr>
                        <a:t>学号 </a:t>
                      </a:r>
                      <a:endParaRPr kumimoji="0" lang="zh-CN" altLang="en-US" sz="2400" b="1" i="0" u="none" strike="noStrike" cap="none" normalizeH="0" baseline="0" dirty="0" smtClean="0">
                        <a:ln>
                          <a:noFill/>
                        </a:ln>
                        <a:solidFill>
                          <a:schemeClr val="tx1"/>
                        </a:solidFill>
                        <a:effectLst/>
                        <a:latin typeface="黑体" pitchFamily="2" charset="-122"/>
                        <a:ea typeface="黑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2">
                        <a:lumMod val="75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400" u="none" strike="noStrike" cap="none" normalizeH="0" baseline="0" dirty="0" smtClean="0">
                          <a:ln>
                            <a:noFill/>
                          </a:ln>
                          <a:effectLst/>
                          <a:latin typeface="黑体" pitchFamily="2" charset="-122"/>
                          <a:ea typeface="黑体" pitchFamily="2" charset="-122"/>
                        </a:rPr>
                        <a:t>课程号   </a:t>
                      </a:r>
                      <a:endParaRPr kumimoji="0" lang="zh-CN" altLang="en-US" sz="2400" b="1" i="0" u="none" strike="noStrike" cap="none" normalizeH="0" baseline="0" dirty="0" smtClean="0">
                        <a:ln>
                          <a:noFill/>
                        </a:ln>
                        <a:solidFill>
                          <a:schemeClr val="tx1"/>
                        </a:solidFill>
                        <a:effectLst/>
                        <a:latin typeface="黑体" pitchFamily="2" charset="-122"/>
                        <a:ea typeface="黑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2">
                        <a:lumMod val="75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bg1"/>
                          </a:solidFill>
                          <a:effectLst/>
                          <a:latin typeface="黑体" pitchFamily="2" charset="-122"/>
                          <a:ea typeface="黑体" pitchFamily="2" charset="-122"/>
                        </a:rPr>
                        <a:t>成绩   </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2">
                        <a:lumMod val="75000"/>
                      </a:schemeClr>
                    </a:solidFill>
                  </a:tcPr>
                </a:tc>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2210446271"/>
              </p:ext>
            </p:extLst>
          </p:nvPr>
        </p:nvGraphicFramePr>
        <p:xfrm>
          <a:off x="7034527" y="1138411"/>
          <a:ext cx="3376020" cy="487680"/>
        </p:xfrm>
        <a:graphic>
          <a:graphicData uri="http://schemas.openxmlformats.org/drawingml/2006/table">
            <a:tbl>
              <a:tblPr firstRow="1" bandRow="1">
                <a:tableStyleId>{616DA210-FB5B-4158-B5E0-FEB733F419BA}</a:tableStyleId>
              </a:tblPr>
              <a:tblGrid>
                <a:gridCol w="1125340"/>
                <a:gridCol w="1125340"/>
                <a:gridCol w="1125340"/>
              </a:tblGrid>
              <a:tr h="285752">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1001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R001</a:t>
                      </a:r>
                      <a:r>
                        <a:rPr kumimoji="0" lang="zh-CN" altLang="en-US"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95   </a:t>
                      </a:r>
                      <a:r>
                        <a:rPr kumimoji="0" lang="zh-CN" altLang="en-US"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3207658060"/>
              </p:ext>
            </p:extLst>
          </p:nvPr>
        </p:nvGraphicFramePr>
        <p:xfrm>
          <a:off x="7034527" y="1606795"/>
          <a:ext cx="3376020" cy="487680"/>
        </p:xfrm>
        <a:graphic>
          <a:graphicData uri="http://schemas.openxmlformats.org/drawingml/2006/table">
            <a:tbl>
              <a:tblPr firstRow="1" bandRow="1">
                <a:tableStyleId>{616DA210-FB5B-4158-B5E0-FEB733F419BA}</a:tableStyleId>
              </a:tblPr>
              <a:tblGrid>
                <a:gridCol w="1125340"/>
                <a:gridCol w="1125340"/>
                <a:gridCol w="1125340"/>
              </a:tblGrid>
              <a:tr h="285752">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1001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S066</a:t>
                      </a:r>
                      <a:r>
                        <a:rPr kumimoji="0" lang="zh-CN" altLang="en-US"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80    </a:t>
                      </a:r>
                      <a:r>
                        <a:rPr kumimoji="0" lang="zh-CN" altLang="en-US"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2889737104"/>
              </p:ext>
            </p:extLst>
          </p:nvPr>
        </p:nvGraphicFramePr>
        <p:xfrm>
          <a:off x="7034527" y="2093610"/>
          <a:ext cx="3376020" cy="487680"/>
        </p:xfrm>
        <a:graphic>
          <a:graphicData uri="http://schemas.openxmlformats.org/drawingml/2006/table">
            <a:tbl>
              <a:tblPr firstRow="1" bandRow="1">
                <a:tableStyleId>{616DA210-FB5B-4158-B5E0-FEB733F419BA}</a:tableStyleId>
              </a:tblPr>
              <a:tblGrid>
                <a:gridCol w="1125340"/>
                <a:gridCol w="1125340"/>
                <a:gridCol w="1125340"/>
              </a:tblGrid>
              <a:tr h="285752">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3111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R001</a:t>
                      </a:r>
                      <a:endParaRPr kumimoji="0" lang="zh-CN" altLang="en-US"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endParaRP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55    </a:t>
                      </a:r>
                      <a:endParaRPr kumimoji="0" lang="zh-CN" altLang="en-US"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endParaRP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bg1"/>
                    </a:solidFill>
                  </a:tcPr>
                </a:tc>
              </a:tr>
            </a:tbl>
          </a:graphicData>
        </a:graphic>
      </p:graphicFrame>
      <p:graphicFrame>
        <p:nvGraphicFramePr>
          <p:cNvPr id="17" name="表格 16"/>
          <p:cNvGraphicFramePr>
            <a:graphicFrameLocks noGrp="1"/>
          </p:cNvGraphicFramePr>
          <p:nvPr>
            <p:extLst>
              <p:ext uri="{D42A27DB-BD31-4B8C-83A1-F6EECF244321}">
                <p14:modId xmlns:p14="http://schemas.microsoft.com/office/powerpoint/2010/main" val="2131000274"/>
              </p:ext>
            </p:extLst>
          </p:nvPr>
        </p:nvGraphicFramePr>
        <p:xfrm>
          <a:off x="3292295" y="2807991"/>
          <a:ext cx="3680319" cy="430017"/>
        </p:xfrm>
        <a:graphic>
          <a:graphicData uri="http://schemas.openxmlformats.org/drawingml/2006/table">
            <a:tbl>
              <a:tblPr firstRow="1" bandRow="1">
                <a:effectLst>
                  <a:outerShdw blurRad="50800" dist="38100" dir="16200000" rotWithShape="0">
                    <a:prstClr val="black">
                      <a:alpha val="40000"/>
                    </a:prstClr>
                  </a:outerShdw>
                </a:effectLst>
                <a:tableStyleId>{00A15C55-8517-42AA-B614-E9B94910E393}</a:tableStyleId>
              </a:tblPr>
              <a:tblGrid>
                <a:gridCol w="1226773"/>
                <a:gridCol w="1206937"/>
                <a:gridCol w="1246609"/>
              </a:tblGrid>
              <a:tr h="430017">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u="none" strike="noStrike" cap="none" normalizeH="0" baseline="0" dirty="0" smtClean="0">
                          <a:ln>
                            <a:noFill/>
                          </a:ln>
                          <a:effectLst/>
                          <a:latin typeface="黑体" pitchFamily="2" charset="-122"/>
                          <a:ea typeface="黑体" pitchFamily="2" charset="-122"/>
                        </a:rPr>
                        <a:t>学号   </a:t>
                      </a:r>
                      <a:endParaRPr kumimoji="0" lang="zh-CN" altLang="en-US" sz="2200" b="1" i="0" u="none" strike="noStrike" cap="none" normalizeH="0" baseline="0" dirty="0" smtClean="0">
                        <a:ln>
                          <a:noFill/>
                        </a:ln>
                        <a:solidFill>
                          <a:schemeClr val="tx1"/>
                        </a:solidFill>
                        <a:effectLst/>
                        <a:latin typeface="黑体" pitchFamily="2" charset="-122"/>
                        <a:ea typeface="黑体" pitchFamily="2" charset="-122"/>
                      </a:endParaRPr>
                    </a:p>
                  </a:txBody>
                  <a:tcPr anchor="ctr" horzOverflow="overflow">
                    <a:lnL w="28575" cap="flat" cmpd="sng" algn="ctr">
                      <a:solidFill>
                        <a:schemeClr val="bg1">
                          <a:lumMod val="85000"/>
                        </a:schemeClr>
                      </a:solidFill>
                      <a:prstDash val="sysDash"/>
                      <a:round/>
                      <a:headEnd type="none" w="med" len="med"/>
                      <a:tailEnd type="none" w="med" len="med"/>
                    </a:lnL>
                    <a:lnR w="28575" cap="flat" cmpd="sng" algn="ctr">
                      <a:solidFill>
                        <a:schemeClr val="bg1">
                          <a:lumMod val="85000"/>
                        </a:schemeClr>
                      </a:solidFill>
                      <a:prstDash val="sysDash"/>
                      <a:round/>
                      <a:headEnd type="none" w="med" len="med"/>
                      <a:tailEnd type="none" w="med" len="med"/>
                    </a:lnR>
                    <a:lnT w="28575" cap="flat" cmpd="sng" algn="ctr">
                      <a:solidFill>
                        <a:schemeClr val="bg1">
                          <a:lumMod val="85000"/>
                        </a:schemeClr>
                      </a:solidFill>
                      <a:prstDash val="sysDash"/>
                      <a:round/>
                      <a:headEnd type="none" w="med" len="med"/>
                      <a:tailEnd type="none" w="med" len="med"/>
                    </a:lnT>
                    <a:lnB w="28575" cap="flat" cmpd="sng" algn="ctr">
                      <a:solidFill>
                        <a:schemeClr val="bg1">
                          <a:lumMod val="85000"/>
                        </a:schemeClr>
                      </a:solidFill>
                      <a:prstDash val="sysDash"/>
                      <a:round/>
                      <a:headEnd type="none" w="med" len="med"/>
                      <a:tailEnd type="none" w="med" len="med"/>
                    </a:lnB>
                    <a:solidFill>
                      <a:srgbClr val="0099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u="none" strike="noStrike" cap="none" normalizeH="0" baseline="0" dirty="0" smtClean="0">
                          <a:ln>
                            <a:noFill/>
                          </a:ln>
                          <a:effectLst/>
                          <a:latin typeface="黑体" pitchFamily="2" charset="-122"/>
                          <a:ea typeface="黑体" pitchFamily="2" charset="-122"/>
                        </a:rPr>
                        <a:t>姓名    </a:t>
                      </a:r>
                      <a:endParaRPr kumimoji="0" lang="zh-CN" altLang="en-US" sz="2200" b="1" i="0" u="none" strike="noStrike" cap="none" normalizeH="0" baseline="0" dirty="0" smtClean="0">
                        <a:ln>
                          <a:noFill/>
                        </a:ln>
                        <a:solidFill>
                          <a:schemeClr val="tx1"/>
                        </a:solidFill>
                        <a:effectLst/>
                        <a:latin typeface="黑体" pitchFamily="2" charset="-122"/>
                        <a:ea typeface="黑体" pitchFamily="2" charset="-122"/>
                      </a:endParaRPr>
                    </a:p>
                  </a:txBody>
                  <a:tcPr anchor="ctr" horzOverflow="overflow">
                    <a:lnL w="28575" cap="flat" cmpd="sng" algn="ctr">
                      <a:solidFill>
                        <a:schemeClr val="bg1">
                          <a:lumMod val="85000"/>
                        </a:schemeClr>
                      </a:solidFill>
                      <a:prstDash val="sysDash"/>
                      <a:round/>
                      <a:headEnd type="none" w="med" len="med"/>
                      <a:tailEnd type="none" w="med" len="med"/>
                    </a:lnL>
                    <a:lnR w="28575" cap="flat" cmpd="sng" algn="ctr">
                      <a:solidFill>
                        <a:schemeClr val="bg1">
                          <a:lumMod val="85000"/>
                        </a:schemeClr>
                      </a:solidFill>
                      <a:prstDash val="sysDash"/>
                      <a:round/>
                      <a:headEnd type="none" w="med" len="med"/>
                      <a:tailEnd type="none" w="med" len="med"/>
                    </a:lnR>
                    <a:lnT w="28575" cap="flat" cmpd="sng" algn="ctr">
                      <a:solidFill>
                        <a:schemeClr val="bg1">
                          <a:lumMod val="85000"/>
                        </a:schemeClr>
                      </a:solidFill>
                      <a:prstDash val="sysDash"/>
                      <a:round/>
                      <a:headEnd type="none" w="med" len="med"/>
                      <a:tailEnd type="none" w="med" len="med"/>
                    </a:lnT>
                    <a:lnB w="28575" cap="flat" cmpd="sng" algn="ctr">
                      <a:solidFill>
                        <a:schemeClr val="bg1">
                          <a:lumMod val="85000"/>
                        </a:schemeClr>
                      </a:solidFill>
                      <a:prstDash val="sysDash"/>
                      <a:round/>
                      <a:headEnd type="none" w="med" len="med"/>
                      <a:tailEnd type="none" w="med" len="med"/>
                    </a:lnB>
                    <a:solidFill>
                      <a:srgbClr val="0099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u="none" strike="noStrike" cap="none" normalizeH="0" baseline="0" dirty="0" smtClean="0">
                          <a:ln>
                            <a:noFill/>
                          </a:ln>
                          <a:effectLst/>
                          <a:latin typeface="黑体" pitchFamily="2" charset="-122"/>
                          <a:ea typeface="黑体" pitchFamily="2" charset="-122"/>
                        </a:rPr>
                        <a:t>系别    </a:t>
                      </a:r>
                      <a:endParaRPr kumimoji="0" lang="zh-CN" altLang="en-US" sz="2200" b="1" i="0" u="none" strike="noStrike" cap="none" normalizeH="0" baseline="0" dirty="0" smtClean="0">
                        <a:ln>
                          <a:noFill/>
                        </a:ln>
                        <a:solidFill>
                          <a:schemeClr val="tx1"/>
                        </a:solidFill>
                        <a:effectLst/>
                        <a:latin typeface="黑体" pitchFamily="2" charset="-122"/>
                        <a:ea typeface="黑体" pitchFamily="2" charset="-122"/>
                      </a:endParaRPr>
                    </a:p>
                  </a:txBody>
                  <a:tcPr anchor="ctr" horzOverflow="overflow">
                    <a:lnL w="28575" cap="flat" cmpd="sng" algn="ctr">
                      <a:solidFill>
                        <a:schemeClr val="bg1">
                          <a:lumMod val="85000"/>
                        </a:schemeClr>
                      </a:solidFill>
                      <a:prstDash val="sysDash"/>
                      <a:round/>
                      <a:headEnd type="none" w="med" len="med"/>
                      <a:tailEnd type="none" w="med" len="med"/>
                    </a:lnL>
                    <a:lnR w="28575" cap="flat" cmpd="sng" algn="ctr">
                      <a:solidFill>
                        <a:schemeClr val="bg1">
                          <a:lumMod val="85000"/>
                        </a:schemeClr>
                      </a:solidFill>
                      <a:prstDash val="sysDash"/>
                      <a:round/>
                      <a:headEnd type="none" w="med" len="med"/>
                      <a:tailEnd type="none" w="med" len="med"/>
                    </a:lnR>
                    <a:lnT w="28575" cap="flat" cmpd="sng" algn="ctr">
                      <a:solidFill>
                        <a:schemeClr val="bg1">
                          <a:lumMod val="85000"/>
                        </a:schemeClr>
                      </a:solidFill>
                      <a:prstDash val="sysDash"/>
                      <a:round/>
                      <a:headEnd type="none" w="med" len="med"/>
                      <a:tailEnd type="none" w="med" len="med"/>
                    </a:lnT>
                    <a:lnB w="28575" cap="flat" cmpd="sng" algn="ctr">
                      <a:solidFill>
                        <a:schemeClr val="bg1">
                          <a:lumMod val="85000"/>
                        </a:schemeClr>
                      </a:solidFill>
                      <a:prstDash val="sysDash"/>
                      <a:round/>
                      <a:headEnd type="none" w="med" len="med"/>
                      <a:tailEnd type="none" w="med" len="med"/>
                    </a:lnB>
                    <a:solidFill>
                      <a:srgbClr val="0099FF"/>
                    </a:solidFill>
                  </a:tcPr>
                </a:tc>
              </a:tr>
            </a:tbl>
          </a:graphicData>
        </a:graphic>
      </p:graphicFrame>
      <p:graphicFrame>
        <p:nvGraphicFramePr>
          <p:cNvPr id="18" name="表格 17"/>
          <p:cNvGraphicFramePr>
            <a:graphicFrameLocks noGrp="1"/>
          </p:cNvGraphicFramePr>
          <p:nvPr>
            <p:extLst>
              <p:ext uri="{D42A27DB-BD31-4B8C-83A1-F6EECF244321}">
                <p14:modId xmlns:p14="http://schemas.microsoft.com/office/powerpoint/2010/main" val="3910183429"/>
              </p:ext>
            </p:extLst>
          </p:nvPr>
        </p:nvGraphicFramePr>
        <p:xfrm>
          <a:off x="6963089" y="2807991"/>
          <a:ext cx="3391047" cy="431925"/>
        </p:xfrm>
        <a:graphic>
          <a:graphicData uri="http://schemas.openxmlformats.org/drawingml/2006/table">
            <a:tbl>
              <a:tblPr firstRow="1" bandRow="1">
                <a:effectLst>
                  <a:outerShdw blurRad="50800" dist="38100" dir="16200000" rotWithShape="0">
                    <a:prstClr val="black">
                      <a:alpha val="40000"/>
                    </a:prstClr>
                  </a:outerShdw>
                </a:effectLst>
                <a:tableStyleId>{21E4AEA4-8DFA-4A89-87EB-49C32662AFE0}</a:tableStyleId>
              </a:tblPr>
              <a:tblGrid>
                <a:gridCol w="1143008"/>
                <a:gridCol w="1143008"/>
                <a:gridCol w="1105031"/>
              </a:tblGrid>
              <a:tr h="43192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u="none" strike="noStrike" cap="none" normalizeH="0" baseline="0" dirty="0" smtClean="0">
                          <a:ln>
                            <a:noFill/>
                          </a:ln>
                          <a:effectLst/>
                          <a:latin typeface="黑体" pitchFamily="2" charset="-122"/>
                          <a:ea typeface="黑体" pitchFamily="2" charset="-122"/>
                        </a:rPr>
                        <a:t>学号    </a:t>
                      </a:r>
                      <a:endParaRPr kumimoji="0" lang="zh-CN" altLang="en-US" sz="2200" b="1" i="0" u="none" strike="noStrike" cap="none" normalizeH="0" baseline="0" dirty="0" smtClean="0">
                        <a:ln>
                          <a:noFill/>
                        </a:ln>
                        <a:solidFill>
                          <a:schemeClr val="tx1"/>
                        </a:solidFill>
                        <a:effectLst/>
                        <a:latin typeface="黑体" pitchFamily="2" charset="-122"/>
                        <a:ea typeface="黑体" pitchFamily="2" charset="-122"/>
                      </a:endParaRPr>
                    </a:p>
                  </a:txBody>
                  <a:tcPr anchor="ctr" horzOverflow="overflow">
                    <a:lnL w="28575" cap="flat" cmpd="sng" algn="ctr">
                      <a:solidFill>
                        <a:schemeClr val="bg1">
                          <a:lumMod val="85000"/>
                        </a:schemeClr>
                      </a:solidFill>
                      <a:prstDash val="sysDash"/>
                      <a:round/>
                      <a:headEnd type="none" w="med" len="med"/>
                      <a:tailEnd type="none" w="med" len="med"/>
                    </a:lnL>
                    <a:lnR w="28575" cap="flat" cmpd="sng" algn="ctr">
                      <a:solidFill>
                        <a:schemeClr val="bg1">
                          <a:lumMod val="85000"/>
                        </a:schemeClr>
                      </a:solidFill>
                      <a:prstDash val="sysDash"/>
                      <a:round/>
                      <a:headEnd type="none" w="med" len="med"/>
                      <a:tailEnd type="none" w="med" len="med"/>
                    </a:lnR>
                    <a:lnT w="28575" cap="flat" cmpd="sng" algn="ctr">
                      <a:solidFill>
                        <a:schemeClr val="bg1">
                          <a:lumMod val="85000"/>
                        </a:schemeClr>
                      </a:solidFill>
                      <a:prstDash val="sysDash"/>
                      <a:round/>
                      <a:headEnd type="none" w="med" len="med"/>
                      <a:tailEnd type="none" w="med" len="med"/>
                    </a:lnT>
                    <a:lnB w="28575" cap="flat" cmpd="sng" algn="ctr">
                      <a:solidFill>
                        <a:schemeClr val="bg1">
                          <a:lumMod val="85000"/>
                        </a:schemeClr>
                      </a:solidFill>
                      <a:prstDash val="sysDash"/>
                      <a:round/>
                      <a:headEnd type="none" w="med" len="med"/>
                      <a:tailEnd type="none" w="med" len="med"/>
                    </a:lnB>
                    <a:solidFill>
                      <a:schemeClr val="accent2">
                        <a:lumMod val="75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u="none" strike="noStrike" cap="none" normalizeH="0" baseline="0" dirty="0" smtClean="0">
                          <a:ln>
                            <a:noFill/>
                          </a:ln>
                          <a:effectLst/>
                          <a:latin typeface="黑体" pitchFamily="2" charset="-122"/>
                          <a:ea typeface="黑体" pitchFamily="2" charset="-122"/>
                        </a:rPr>
                        <a:t>课程号   </a:t>
                      </a:r>
                      <a:endParaRPr kumimoji="0" lang="zh-CN" altLang="en-US" sz="2200" b="1" i="0" u="none" strike="noStrike" cap="none" normalizeH="0" baseline="0" dirty="0" smtClean="0">
                        <a:ln>
                          <a:noFill/>
                        </a:ln>
                        <a:solidFill>
                          <a:schemeClr val="tx1"/>
                        </a:solidFill>
                        <a:effectLst/>
                        <a:latin typeface="黑体" pitchFamily="2" charset="-122"/>
                        <a:ea typeface="黑体" pitchFamily="2" charset="-122"/>
                      </a:endParaRPr>
                    </a:p>
                  </a:txBody>
                  <a:tcPr anchor="ctr" horzOverflow="overflow">
                    <a:lnL w="28575" cap="flat" cmpd="sng" algn="ctr">
                      <a:solidFill>
                        <a:schemeClr val="bg1">
                          <a:lumMod val="85000"/>
                        </a:schemeClr>
                      </a:solidFill>
                      <a:prstDash val="sysDash"/>
                      <a:round/>
                      <a:headEnd type="none" w="med" len="med"/>
                      <a:tailEnd type="none" w="med" len="med"/>
                    </a:lnL>
                    <a:lnR w="28575" cap="flat" cmpd="sng" algn="ctr">
                      <a:solidFill>
                        <a:schemeClr val="bg1">
                          <a:lumMod val="85000"/>
                        </a:schemeClr>
                      </a:solidFill>
                      <a:prstDash val="sysDash"/>
                      <a:round/>
                      <a:headEnd type="none" w="med" len="med"/>
                      <a:tailEnd type="none" w="med" len="med"/>
                    </a:lnR>
                    <a:lnT w="28575" cap="flat" cmpd="sng" algn="ctr">
                      <a:solidFill>
                        <a:schemeClr val="bg1">
                          <a:lumMod val="85000"/>
                        </a:schemeClr>
                      </a:solidFill>
                      <a:prstDash val="sysDash"/>
                      <a:round/>
                      <a:headEnd type="none" w="med" len="med"/>
                      <a:tailEnd type="none" w="med" len="med"/>
                    </a:lnT>
                    <a:lnB w="28575" cap="flat" cmpd="sng" algn="ctr">
                      <a:solidFill>
                        <a:schemeClr val="bg1">
                          <a:lumMod val="85000"/>
                        </a:schemeClr>
                      </a:solidFill>
                      <a:prstDash val="sysDash"/>
                      <a:round/>
                      <a:headEnd type="none" w="med" len="med"/>
                      <a:tailEnd type="none" w="med" len="med"/>
                    </a:lnB>
                    <a:solidFill>
                      <a:schemeClr val="accent2">
                        <a:lumMod val="75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bg1"/>
                          </a:solidFill>
                          <a:effectLst/>
                          <a:latin typeface="黑体" pitchFamily="2" charset="-122"/>
                          <a:ea typeface="黑体" pitchFamily="2" charset="-122"/>
                        </a:rPr>
                        <a:t>成绩    </a:t>
                      </a:r>
                    </a:p>
                  </a:txBody>
                  <a:tcPr anchor="ctr" horzOverflow="overflow">
                    <a:lnL w="28575" cap="flat" cmpd="sng" algn="ctr">
                      <a:solidFill>
                        <a:schemeClr val="bg1">
                          <a:lumMod val="85000"/>
                        </a:schemeClr>
                      </a:solidFill>
                      <a:prstDash val="sysDash"/>
                      <a:round/>
                      <a:headEnd type="none" w="med" len="med"/>
                      <a:tailEnd type="none" w="med" len="med"/>
                    </a:lnL>
                    <a:lnR w="28575" cap="flat" cmpd="sng" algn="ctr">
                      <a:solidFill>
                        <a:schemeClr val="bg1">
                          <a:lumMod val="85000"/>
                        </a:schemeClr>
                      </a:solidFill>
                      <a:prstDash val="sysDash"/>
                      <a:round/>
                      <a:headEnd type="none" w="med" len="med"/>
                      <a:tailEnd type="none" w="med" len="med"/>
                    </a:lnR>
                    <a:lnT w="28575" cap="flat" cmpd="sng" algn="ctr">
                      <a:solidFill>
                        <a:schemeClr val="bg1">
                          <a:lumMod val="85000"/>
                        </a:schemeClr>
                      </a:solidFill>
                      <a:prstDash val="sysDash"/>
                      <a:round/>
                      <a:headEnd type="none" w="med" len="med"/>
                      <a:tailEnd type="none" w="med" len="med"/>
                    </a:lnT>
                    <a:lnB w="28575" cap="flat" cmpd="sng" algn="ctr">
                      <a:solidFill>
                        <a:schemeClr val="bg1">
                          <a:lumMod val="85000"/>
                        </a:schemeClr>
                      </a:solidFill>
                      <a:prstDash val="sysDash"/>
                      <a:round/>
                      <a:headEnd type="none" w="med" len="med"/>
                      <a:tailEnd type="none" w="med" len="med"/>
                    </a:lnB>
                    <a:solidFill>
                      <a:schemeClr val="accent2">
                        <a:lumMod val="75000"/>
                      </a:schemeClr>
                    </a:solidFill>
                  </a:tcPr>
                </a:tc>
              </a:tr>
            </a:tbl>
          </a:graphicData>
        </a:graphic>
      </p:graphicFrame>
      <p:sp>
        <p:nvSpPr>
          <p:cNvPr id="21" name="Text Box 308"/>
          <p:cNvSpPr txBox="1">
            <a:spLocks noChangeArrowheads="1"/>
          </p:cNvSpPr>
          <p:nvPr/>
        </p:nvSpPr>
        <p:spPr bwMode="auto">
          <a:xfrm>
            <a:off x="354545" y="3200690"/>
            <a:ext cx="1571636" cy="2246769"/>
          </a:xfrm>
          <a:prstGeom prst="rect">
            <a:avLst/>
          </a:prstGeom>
          <a:noFill/>
          <a:ln w="9525">
            <a:noFill/>
            <a:miter lim="800000"/>
            <a:headEnd/>
            <a:tailEnd/>
          </a:ln>
          <a:effectLst/>
        </p:spPr>
        <p:txBody>
          <a:bodyPr wrap="square">
            <a:spAutoFit/>
          </a:bodyPr>
          <a:lstStyle/>
          <a:p>
            <a:pPr>
              <a:buFont typeface="Wingdings" pitchFamily="2" charset="2"/>
              <a:buNone/>
            </a:pPr>
            <a:r>
              <a:rPr lang="zh-CN" altLang="en-US" sz="2800" b="1" dirty="0">
                <a:ea typeface="楷体_GB2312" pitchFamily="49" charset="-122"/>
              </a:rPr>
              <a:t>两个关系中所有元组的任意组合       </a:t>
            </a:r>
          </a:p>
        </p:txBody>
      </p:sp>
      <p:sp>
        <p:nvSpPr>
          <p:cNvPr id="22" name="爆炸形 1 21"/>
          <p:cNvSpPr/>
          <p:nvPr/>
        </p:nvSpPr>
        <p:spPr>
          <a:xfrm>
            <a:off x="140263" y="2214832"/>
            <a:ext cx="1928794" cy="1071570"/>
          </a:xfrm>
          <a:prstGeom prst="irregularSeal1">
            <a:avLst/>
          </a:prstGeom>
          <a:solidFill>
            <a:srgbClr val="FFFF00">
              <a:alpha val="18823"/>
            </a:srgbClr>
          </a:solidFill>
          <a:ln w="25400" algn="ctr">
            <a:solidFill>
              <a:srgbClr val="FFC000"/>
            </a:solidFill>
            <a:miter lim="800000"/>
            <a:headEnd/>
            <a:tailEnd/>
          </a:ln>
        </p:spPr>
        <p:txBody>
          <a:bodyPr anchor="ctr"/>
          <a:lstStyle/>
          <a:p>
            <a:pPr algn="ctr"/>
            <a:r>
              <a:rPr lang="zh-CN" altLang="en-US" sz="2800" b="1" dirty="0">
                <a:solidFill>
                  <a:srgbClr val="FF0000"/>
                </a:solidFill>
                <a:latin typeface="楷体_GB2312" pitchFamily="49" charset="-122"/>
                <a:ea typeface="楷体_GB2312" pitchFamily="49" charset="-122"/>
              </a:rPr>
              <a:t>算法         </a:t>
            </a:r>
          </a:p>
        </p:txBody>
      </p:sp>
      <p:graphicFrame>
        <p:nvGraphicFramePr>
          <p:cNvPr id="24" name="表格 23"/>
          <p:cNvGraphicFramePr>
            <a:graphicFrameLocks noGrp="1"/>
          </p:cNvGraphicFramePr>
          <p:nvPr>
            <p:extLst>
              <p:ext uri="{D42A27DB-BD31-4B8C-83A1-F6EECF244321}">
                <p14:modId xmlns:p14="http://schemas.microsoft.com/office/powerpoint/2010/main" val="2994965703"/>
              </p:ext>
            </p:extLst>
          </p:nvPr>
        </p:nvGraphicFramePr>
        <p:xfrm>
          <a:off x="2748246" y="1152530"/>
          <a:ext cx="3643338" cy="487680"/>
        </p:xfrm>
        <a:graphic>
          <a:graphicData uri="http://schemas.openxmlformats.org/drawingml/2006/table">
            <a:tbl>
              <a:tblPr firstRow="1" bandRow="1">
                <a:tableStyleId>{616DA210-FB5B-4158-B5E0-FEB733F419BA}</a:tableStyleId>
              </a:tblPr>
              <a:tblGrid>
                <a:gridCol w="1214446"/>
                <a:gridCol w="1214446"/>
                <a:gridCol w="1214446"/>
              </a:tblGrid>
              <a:tr h="35719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1001</a:t>
                      </a:r>
                      <a:r>
                        <a:rPr kumimoji="0" lang="en-US" altLang="zh-CN" sz="2600" b="1" i="0" u="none" strike="noStrike" cap="none" normalizeH="0" baseline="0" dirty="0" smtClean="0">
                          <a:ln>
                            <a:noFill/>
                          </a:ln>
                          <a:solidFill>
                            <a:schemeClr val="tx1"/>
                          </a:solidFill>
                          <a:effectLst/>
                          <a:latin typeface="楷体_GB2312" pitchFamily="49" charset="-122"/>
                          <a:ea typeface="楷体_GB2312" pitchFamily="49" charset="-122"/>
                        </a:rPr>
                        <a:t>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600" b="1" i="0" u="none" strike="noStrike" cap="none" normalizeH="0" baseline="0" dirty="0" smtClean="0">
                          <a:ln>
                            <a:noFill/>
                          </a:ln>
                          <a:solidFill>
                            <a:schemeClr val="tx1"/>
                          </a:solidFill>
                          <a:effectLst/>
                          <a:latin typeface="楷体_GB2312" pitchFamily="49" charset="-122"/>
                          <a:ea typeface="楷体_GB2312" pitchFamily="49" charset="-122"/>
                        </a:rPr>
                        <a:t>李勇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600" b="1" i="0" u="none" strike="noStrike" cap="none" normalizeH="0" baseline="0" dirty="0" smtClean="0">
                          <a:ln>
                            <a:noFill/>
                          </a:ln>
                          <a:solidFill>
                            <a:schemeClr val="tx1"/>
                          </a:solidFill>
                          <a:effectLst/>
                          <a:latin typeface="楷体_GB2312" pitchFamily="49" charset="-122"/>
                          <a:ea typeface="楷体_GB2312" pitchFamily="49" charset="-122"/>
                        </a:rPr>
                        <a:t>信息系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accent4">
                        <a:lumMod val="20000"/>
                        <a:lumOff val="80000"/>
                      </a:schemeClr>
                    </a:solidFill>
                  </a:tcPr>
                </a:tc>
              </a:tr>
            </a:tbl>
          </a:graphicData>
        </a:graphic>
      </p:graphicFrame>
      <p:graphicFrame>
        <p:nvGraphicFramePr>
          <p:cNvPr id="25" name="表格 24"/>
          <p:cNvGraphicFramePr>
            <a:graphicFrameLocks noGrp="1"/>
          </p:cNvGraphicFramePr>
          <p:nvPr>
            <p:extLst>
              <p:ext uri="{D42A27DB-BD31-4B8C-83A1-F6EECF244321}">
                <p14:modId xmlns:p14="http://schemas.microsoft.com/office/powerpoint/2010/main" val="2204865480"/>
              </p:ext>
            </p:extLst>
          </p:nvPr>
        </p:nvGraphicFramePr>
        <p:xfrm>
          <a:off x="7034527" y="1152530"/>
          <a:ext cx="3376020" cy="487680"/>
        </p:xfrm>
        <a:graphic>
          <a:graphicData uri="http://schemas.openxmlformats.org/drawingml/2006/table">
            <a:tbl>
              <a:tblPr firstRow="1" bandRow="1">
                <a:tableStyleId>{616DA210-FB5B-4158-B5E0-FEB733F419BA}</a:tableStyleId>
              </a:tblPr>
              <a:tblGrid>
                <a:gridCol w="1125340"/>
                <a:gridCol w="1125340"/>
                <a:gridCol w="1125340"/>
              </a:tblGrid>
              <a:tr h="285752">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1001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R001</a:t>
                      </a:r>
                      <a:r>
                        <a:rPr kumimoji="0" lang="zh-CN" altLang="en-US"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95   </a:t>
                      </a:r>
                      <a:r>
                        <a:rPr kumimoji="0" lang="zh-CN" altLang="en-US"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accent2">
                        <a:lumMod val="40000"/>
                        <a:lumOff val="60000"/>
                      </a:schemeClr>
                    </a:solidFill>
                  </a:tcPr>
                </a:tc>
              </a:tr>
            </a:tbl>
          </a:graphicData>
        </a:graphic>
      </p:graphicFrame>
      <p:graphicFrame>
        <p:nvGraphicFramePr>
          <p:cNvPr id="27" name="表格 26"/>
          <p:cNvGraphicFramePr>
            <a:graphicFrameLocks noGrp="1"/>
          </p:cNvGraphicFramePr>
          <p:nvPr>
            <p:extLst>
              <p:ext uri="{D42A27DB-BD31-4B8C-83A1-F6EECF244321}">
                <p14:modId xmlns:p14="http://schemas.microsoft.com/office/powerpoint/2010/main" val="3049030765"/>
              </p:ext>
            </p:extLst>
          </p:nvPr>
        </p:nvGraphicFramePr>
        <p:xfrm>
          <a:off x="2748246" y="1152530"/>
          <a:ext cx="3643338" cy="487680"/>
        </p:xfrm>
        <a:graphic>
          <a:graphicData uri="http://schemas.openxmlformats.org/drawingml/2006/table">
            <a:tbl>
              <a:tblPr firstRow="1" bandRow="1">
                <a:tableStyleId>{616DA210-FB5B-4158-B5E0-FEB733F419BA}</a:tableStyleId>
              </a:tblPr>
              <a:tblGrid>
                <a:gridCol w="1214446"/>
                <a:gridCol w="1214446"/>
                <a:gridCol w="1214446"/>
              </a:tblGrid>
              <a:tr h="35719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1001</a:t>
                      </a:r>
                      <a:r>
                        <a:rPr kumimoji="0" lang="en-US" altLang="zh-CN" sz="2600" b="1" i="0" u="none" strike="noStrike" cap="none" normalizeH="0" baseline="0" dirty="0" smtClean="0">
                          <a:ln>
                            <a:noFill/>
                          </a:ln>
                          <a:solidFill>
                            <a:schemeClr val="tx1"/>
                          </a:solidFill>
                          <a:effectLst/>
                          <a:latin typeface="楷体_GB2312" pitchFamily="49" charset="-122"/>
                          <a:ea typeface="楷体_GB2312" pitchFamily="49" charset="-122"/>
                        </a:rPr>
                        <a:t>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600" b="1" i="0" u="none" strike="noStrike" cap="none" normalizeH="0" baseline="0" dirty="0" smtClean="0">
                          <a:ln>
                            <a:noFill/>
                          </a:ln>
                          <a:solidFill>
                            <a:schemeClr val="tx1"/>
                          </a:solidFill>
                          <a:effectLst/>
                          <a:latin typeface="楷体_GB2312" pitchFamily="49" charset="-122"/>
                          <a:ea typeface="楷体_GB2312" pitchFamily="49" charset="-122"/>
                        </a:rPr>
                        <a:t>李勇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600" b="1" i="0" u="none" strike="noStrike" cap="none" normalizeH="0" baseline="0" dirty="0" smtClean="0">
                          <a:ln>
                            <a:noFill/>
                          </a:ln>
                          <a:solidFill>
                            <a:schemeClr val="tx1"/>
                          </a:solidFill>
                          <a:effectLst/>
                          <a:latin typeface="楷体_GB2312" pitchFamily="49" charset="-122"/>
                          <a:ea typeface="楷体_GB2312" pitchFamily="49" charset="-122"/>
                        </a:rPr>
                        <a:t>信息系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accent4">
                        <a:lumMod val="20000"/>
                        <a:lumOff val="80000"/>
                      </a:schemeClr>
                    </a:solidFill>
                  </a:tcPr>
                </a:tc>
              </a:tr>
            </a:tbl>
          </a:graphicData>
        </a:graphic>
      </p:graphicFrame>
      <p:graphicFrame>
        <p:nvGraphicFramePr>
          <p:cNvPr id="28" name="表格 27"/>
          <p:cNvGraphicFramePr>
            <a:graphicFrameLocks noGrp="1"/>
          </p:cNvGraphicFramePr>
          <p:nvPr>
            <p:extLst>
              <p:ext uri="{D42A27DB-BD31-4B8C-83A1-F6EECF244321}">
                <p14:modId xmlns:p14="http://schemas.microsoft.com/office/powerpoint/2010/main" val="3669359558"/>
              </p:ext>
            </p:extLst>
          </p:nvPr>
        </p:nvGraphicFramePr>
        <p:xfrm>
          <a:off x="7034527" y="1612840"/>
          <a:ext cx="3376020" cy="487680"/>
        </p:xfrm>
        <a:graphic>
          <a:graphicData uri="http://schemas.openxmlformats.org/drawingml/2006/table">
            <a:tbl>
              <a:tblPr firstRow="1" bandRow="1">
                <a:tableStyleId>{616DA210-FB5B-4158-B5E0-FEB733F419BA}</a:tableStyleId>
              </a:tblPr>
              <a:tblGrid>
                <a:gridCol w="1125340"/>
                <a:gridCol w="1125340"/>
                <a:gridCol w="1125340"/>
              </a:tblGrid>
              <a:tr h="48099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1001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S066</a:t>
                      </a:r>
                      <a:r>
                        <a:rPr kumimoji="0" lang="zh-CN" altLang="en-US"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80    </a:t>
                      </a:r>
                      <a:r>
                        <a:rPr kumimoji="0" lang="zh-CN" altLang="en-US"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accent2">
                        <a:lumMod val="40000"/>
                        <a:lumOff val="60000"/>
                      </a:schemeClr>
                    </a:solidFill>
                  </a:tcPr>
                </a:tc>
              </a:tr>
            </a:tbl>
          </a:graphicData>
        </a:graphic>
      </p:graphicFrame>
      <p:graphicFrame>
        <p:nvGraphicFramePr>
          <p:cNvPr id="45" name="表格 44"/>
          <p:cNvGraphicFramePr>
            <a:graphicFrameLocks noGrp="1"/>
          </p:cNvGraphicFramePr>
          <p:nvPr>
            <p:extLst>
              <p:ext uri="{D42A27DB-BD31-4B8C-83A1-F6EECF244321}">
                <p14:modId xmlns:p14="http://schemas.microsoft.com/office/powerpoint/2010/main" val="2655053525"/>
              </p:ext>
            </p:extLst>
          </p:nvPr>
        </p:nvGraphicFramePr>
        <p:xfrm>
          <a:off x="3288070" y="3252071"/>
          <a:ext cx="7071711" cy="396240"/>
        </p:xfrm>
        <a:graphic>
          <a:graphicData uri="http://schemas.openxmlformats.org/drawingml/2006/table">
            <a:tbl>
              <a:tblPr firstRow="1" bandRow="1">
                <a:tableStyleId>{5940675A-B579-460E-94D1-54222C63F5DA}</a:tableStyleId>
              </a:tblPr>
              <a:tblGrid>
                <a:gridCol w="1227502"/>
                <a:gridCol w="1205948"/>
                <a:gridCol w="1232452"/>
                <a:gridCol w="1152939"/>
                <a:gridCol w="1139687"/>
                <a:gridCol w="1113183"/>
              </a:tblGrid>
              <a:tr h="34145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1001</a:t>
                      </a:r>
                      <a:r>
                        <a:rPr kumimoji="0" lang="en-US" altLang="zh-CN" sz="2000" b="1" i="0" u="none" strike="noStrike" cap="none" normalizeH="0" baseline="0" dirty="0" smtClean="0">
                          <a:ln>
                            <a:noFill/>
                          </a:ln>
                          <a:solidFill>
                            <a:schemeClr val="tx1"/>
                          </a:solidFill>
                          <a:effectLst/>
                          <a:latin typeface="楷体_GB2312" pitchFamily="49" charset="-122"/>
                          <a:ea typeface="楷体_GB2312" pitchFamily="49" charset="-122"/>
                        </a:rPr>
                        <a:t>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楷体_GB2312" pitchFamily="49" charset="-122"/>
                          <a:ea typeface="楷体_GB2312" pitchFamily="49" charset="-122"/>
                        </a:rPr>
                        <a:t>李勇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楷体_GB2312" pitchFamily="49" charset="-122"/>
                          <a:ea typeface="楷体_GB2312" pitchFamily="49" charset="-122"/>
                        </a:rPr>
                        <a:t>信息系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1001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R001</a:t>
                      </a:r>
                      <a:r>
                        <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95   </a:t>
                      </a:r>
                      <a:r>
                        <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r>
            </a:tbl>
          </a:graphicData>
        </a:graphic>
      </p:graphicFrame>
      <p:graphicFrame>
        <p:nvGraphicFramePr>
          <p:cNvPr id="47" name="表格 46"/>
          <p:cNvGraphicFramePr>
            <a:graphicFrameLocks noGrp="1"/>
          </p:cNvGraphicFramePr>
          <p:nvPr>
            <p:extLst>
              <p:ext uri="{D42A27DB-BD31-4B8C-83A1-F6EECF244321}">
                <p14:modId xmlns:p14="http://schemas.microsoft.com/office/powerpoint/2010/main" val="1329997411"/>
              </p:ext>
            </p:extLst>
          </p:nvPr>
        </p:nvGraphicFramePr>
        <p:xfrm>
          <a:off x="3288070" y="3639149"/>
          <a:ext cx="7071711" cy="396240"/>
        </p:xfrm>
        <a:graphic>
          <a:graphicData uri="http://schemas.openxmlformats.org/drawingml/2006/table">
            <a:tbl>
              <a:tblPr firstRow="1" bandRow="1">
                <a:tableStyleId>{5940675A-B579-460E-94D1-54222C63F5DA}</a:tableStyleId>
              </a:tblPr>
              <a:tblGrid>
                <a:gridCol w="1227502"/>
                <a:gridCol w="1205948"/>
                <a:gridCol w="1232452"/>
                <a:gridCol w="1152939"/>
                <a:gridCol w="1139687"/>
                <a:gridCol w="1113183"/>
              </a:tblGrid>
              <a:tr h="34145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1001</a:t>
                      </a:r>
                      <a:r>
                        <a:rPr kumimoji="0" lang="en-US" altLang="zh-CN" sz="2000" b="1" i="0" u="none" strike="noStrike" cap="none" normalizeH="0" baseline="0" dirty="0" smtClean="0">
                          <a:ln>
                            <a:noFill/>
                          </a:ln>
                          <a:solidFill>
                            <a:schemeClr val="tx1"/>
                          </a:solidFill>
                          <a:effectLst/>
                          <a:latin typeface="楷体_GB2312" pitchFamily="49" charset="-122"/>
                          <a:ea typeface="楷体_GB2312" pitchFamily="49" charset="-122"/>
                        </a:rPr>
                        <a:t>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楷体_GB2312" pitchFamily="49" charset="-122"/>
                          <a:ea typeface="楷体_GB2312" pitchFamily="49" charset="-122"/>
                        </a:rPr>
                        <a:t>李勇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楷体_GB2312" pitchFamily="49" charset="-122"/>
                          <a:ea typeface="楷体_GB2312" pitchFamily="49" charset="-122"/>
                        </a:rPr>
                        <a:t>信息系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1001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S066</a:t>
                      </a:r>
                      <a:r>
                        <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80    </a:t>
                      </a:r>
                      <a:r>
                        <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r>
            </a:tbl>
          </a:graphicData>
        </a:graphic>
      </p:graphicFrame>
      <p:graphicFrame>
        <p:nvGraphicFramePr>
          <p:cNvPr id="48" name="表格 47"/>
          <p:cNvGraphicFramePr>
            <a:graphicFrameLocks noGrp="1"/>
          </p:cNvGraphicFramePr>
          <p:nvPr>
            <p:extLst>
              <p:ext uri="{D42A27DB-BD31-4B8C-83A1-F6EECF244321}">
                <p14:modId xmlns:p14="http://schemas.microsoft.com/office/powerpoint/2010/main" val="1370090344"/>
              </p:ext>
            </p:extLst>
          </p:nvPr>
        </p:nvGraphicFramePr>
        <p:xfrm>
          <a:off x="2748246" y="1164916"/>
          <a:ext cx="3643338" cy="487680"/>
        </p:xfrm>
        <a:graphic>
          <a:graphicData uri="http://schemas.openxmlformats.org/drawingml/2006/table">
            <a:tbl>
              <a:tblPr firstRow="1" bandRow="1">
                <a:tableStyleId>{616DA210-FB5B-4158-B5E0-FEB733F419BA}</a:tableStyleId>
              </a:tblPr>
              <a:tblGrid>
                <a:gridCol w="1214446"/>
                <a:gridCol w="1214446"/>
                <a:gridCol w="1214446"/>
              </a:tblGrid>
              <a:tr h="47477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1001</a:t>
                      </a:r>
                      <a:r>
                        <a:rPr kumimoji="0" lang="en-US" altLang="zh-CN" sz="2600" b="1" i="0" u="none" strike="noStrike" cap="none" normalizeH="0" baseline="0" dirty="0" smtClean="0">
                          <a:ln>
                            <a:noFill/>
                          </a:ln>
                          <a:solidFill>
                            <a:schemeClr val="tx1"/>
                          </a:solidFill>
                          <a:effectLst/>
                          <a:latin typeface="楷体_GB2312" pitchFamily="49" charset="-122"/>
                          <a:ea typeface="楷体_GB2312" pitchFamily="49" charset="-122"/>
                        </a:rPr>
                        <a:t>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600" b="1" i="0" u="none" strike="noStrike" cap="none" normalizeH="0" baseline="0" dirty="0" smtClean="0">
                          <a:ln>
                            <a:noFill/>
                          </a:ln>
                          <a:solidFill>
                            <a:schemeClr val="tx1"/>
                          </a:solidFill>
                          <a:effectLst/>
                          <a:latin typeface="楷体_GB2312" pitchFamily="49" charset="-122"/>
                          <a:ea typeface="楷体_GB2312" pitchFamily="49" charset="-122"/>
                        </a:rPr>
                        <a:t>李勇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600" b="1" i="0" u="none" strike="noStrike" cap="none" normalizeH="0" baseline="0" dirty="0" smtClean="0">
                          <a:ln>
                            <a:noFill/>
                          </a:ln>
                          <a:solidFill>
                            <a:schemeClr val="tx1"/>
                          </a:solidFill>
                          <a:effectLst/>
                          <a:latin typeface="楷体_GB2312" pitchFamily="49" charset="-122"/>
                          <a:ea typeface="楷体_GB2312" pitchFamily="49" charset="-122"/>
                        </a:rPr>
                        <a:t>信息系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accent4">
                        <a:lumMod val="20000"/>
                        <a:lumOff val="80000"/>
                      </a:schemeClr>
                    </a:solidFill>
                  </a:tcPr>
                </a:tc>
              </a:tr>
            </a:tbl>
          </a:graphicData>
        </a:graphic>
      </p:graphicFrame>
      <p:graphicFrame>
        <p:nvGraphicFramePr>
          <p:cNvPr id="49" name="表格 48"/>
          <p:cNvGraphicFramePr>
            <a:graphicFrameLocks noGrp="1"/>
          </p:cNvGraphicFramePr>
          <p:nvPr>
            <p:extLst>
              <p:ext uri="{D42A27DB-BD31-4B8C-83A1-F6EECF244321}">
                <p14:modId xmlns:p14="http://schemas.microsoft.com/office/powerpoint/2010/main" val="1169479549"/>
              </p:ext>
            </p:extLst>
          </p:nvPr>
        </p:nvGraphicFramePr>
        <p:xfrm>
          <a:off x="7034527" y="2093610"/>
          <a:ext cx="3376020" cy="487680"/>
        </p:xfrm>
        <a:graphic>
          <a:graphicData uri="http://schemas.openxmlformats.org/drawingml/2006/table">
            <a:tbl>
              <a:tblPr firstRow="1" bandRow="1">
                <a:tableStyleId>{616DA210-FB5B-4158-B5E0-FEB733F419BA}</a:tableStyleId>
              </a:tblPr>
              <a:tblGrid>
                <a:gridCol w="1125340"/>
                <a:gridCol w="1125340"/>
                <a:gridCol w="1125340"/>
              </a:tblGrid>
              <a:tr h="285752">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3111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R001</a:t>
                      </a:r>
                      <a:endParaRPr kumimoji="0" lang="zh-CN" altLang="en-US"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endParaRP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55    </a:t>
                      </a:r>
                      <a:endParaRPr kumimoji="0" lang="zh-CN" altLang="en-US"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endParaRP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accent2">
                        <a:lumMod val="40000"/>
                        <a:lumOff val="60000"/>
                      </a:schemeClr>
                    </a:solidFill>
                  </a:tcPr>
                </a:tc>
              </a:tr>
            </a:tbl>
          </a:graphicData>
        </a:graphic>
      </p:graphicFrame>
      <p:graphicFrame>
        <p:nvGraphicFramePr>
          <p:cNvPr id="50" name="表格 49"/>
          <p:cNvGraphicFramePr>
            <a:graphicFrameLocks noGrp="1"/>
          </p:cNvGraphicFramePr>
          <p:nvPr>
            <p:extLst>
              <p:ext uri="{D42A27DB-BD31-4B8C-83A1-F6EECF244321}">
                <p14:modId xmlns:p14="http://schemas.microsoft.com/office/powerpoint/2010/main" val="1923379673"/>
              </p:ext>
            </p:extLst>
          </p:nvPr>
        </p:nvGraphicFramePr>
        <p:xfrm>
          <a:off x="3288070" y="4032110"/>
          <a:ext cx="7071711" cy="396240"/>
        </p:xfrm>
        <a:graphic>
          <a:graphicData uri="http://schemas.openxmlformats.org/drawingml/2006/table">
            <a:tbl>
              <a:tblPr firstRow="1" bandRow="1">
                <a:tableStyleId>{5940675A-B579-460E-94D1-54222C63F5DA}</a:tableStyleId>
              </a:tblPr>
              <a:tblGrid>
                <a:gridCol w="1227502"/>
                <a:gridCol w="1205948"/>
                <a:gridCol w="1232452"/>
                <a:gridCol w="1152939"/>
                <a:gridCol w="1139687"/>
                <a:gridCol w="1113183"/>
              </a:tblGrid>
              <a:tr h="34145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1001</a:t>
                      </a:r>
                      <a:r>
                        <a:rPr kumimoji="0" lang="en-US" altLang="zh-CN" sz="2000" b="1" i="0" u="none" strike="noStrike" cap="none" normalizeH="0" baseline="0" dirty="0" smtClean="0">
                          <a:ln>
                            <a:noFill/>
                          </a:ln>
                          <a:solidFill>
                            <a:schemeClr val="tx1"/>
                          </a:solidFill>
                          <a:effectLst/>
                          <a:latin typeface="楷体_GB2312" pitchFamily="49" charset="-122"/>
                          <a:ea typeface="楷体_GB2312" pitchFamily="49" charset="-122"/>
                        </a:rPr>
                        <a:t>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楷体_GB2312" pitchFamily="49" charset="-122"/>
                          <a:ea typeface="楷体_GB2312" pitchFamily="49" charset="-122"/>
                        </a:rPr>
                        <a:t>李勇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楷体_GB2312" pitchFamily="49" charset="-122"/>
                          <a:ea typeface="楷体_GB2312" pitchFamily="49" charset="-122"/>
                        </a:rPr>
                        <a:t>信息系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3111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R001</a:t>
                      </a:r>
                      <a:endPar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endParaRP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55    </a:t>
                      </a:r>
                      <a:endPar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endParaRP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r>
            </a:tbl>
          </a:graphicData>
        </a:graphic>
      </p:graphicFrame>
      <p:graphicFrame>
        <p:nvGraphicFramePr>
          <p:cNvPr id="51" name="表格 50"/>
          <p:cNvGraphicFramePr>
            <a:graphicFrameLocks noGrp="1"/>
          </p:cNvGraphicFramePr>
          <p:nvPr>
            <p:extLst>
              <p:ext uri="{D42A27DB-BD31-4B8C-83A1-F6EECF244321}">
                <p14:modId xmlns:p14="http://schemas.microsoft.com/office/powerpoint/2010/main" val="1988152321"/>
              </p:ext>
            </p:extLst>
          </p:nvPr>
        </p:nvGraphicFramePr>
        <p:xfrm>
          <a:off x="3288070" y="4426696"/>
          <a:ext cx="7071711" cy="396240"/>
        </p:xfrm>
        <a:graphic>
          <a:graphicData uri="http://schemas.openxmlformats.org/drawingml/2006/table">
            <a:tbl>
              <a:tblPr firstRow="1" bandRow="1">
                <a:tableStyleId>{5940675A-B579-460E-94D1-54222C63F5DA}</a:tableStyleId>
              </a:tblPr>
              <a:tblGrid>
                <a:gridCol w="1227502"/>
                <a:gridCol w="1205948"/>
                <a:gridCol w="1232452"/>
                <a:gridCol w="1152939"/>
                <a:gridCol w="1139687"/>
                <a:gridCol w="1113183"/>
              </a:tblGrid>
              <a:tr h="34145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3111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楷体_GB2312" pitchFamily="49" charset="-122"/>
                          <a:ea typeface="楷体_GB2312" pitchFamily="49" charset="-122"/>
                        </a:rPr>
                        <a:t>刘晨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楷体_GB2312" pitchFamily="49" charset="-122"/>
                          <a:ea typeface="楷体_GB2312" pitchFamily="49" charset="-122"/>
                        </a:rPr>
                        <a:t>信息系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1001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R001</a:t>
                      </a:r>
                      <a:r>
                        <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95   </a:t>
                      </a:r>
                      <a:r>
                        <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r>
            </a:tbl>
          </a:graphicData>
        </a:graphic>
      </p:graphicFrame>
      <p:graphicFrame>
        <p:nvGraphicFramePr>
          <p:cNvPr id="52" name="表格 51"/>
          <p:cNvGraphicFramePr>
            <a:graphicFrameLocks noGrp="1"/>
          </p:cNvGraphicFramePr>
          <p:nvPr>
            <p:extLst>
              <p:ext uri="{D42A27DB-BD31-4B8C-83A1-F6EECF244321}">
                <p14:modId xmlns:p14="http://schemas.microsoft.com/office/powerpoint/2010/main" val="1247489739"/>
              </p:ext>
            </p:extLst>
          </p:nvPr>
        </p:nvGraphicFramePr>
        <p:xfrm>
          <a:off x="3288070" y="4797138"/>
          <a:ext cx="7071711" cy="396240"/>
        </p:xfrm>
        <a:graphic>
          <a:graphicData uri="http://schemas.openxmlformats.org/drawingml/2006/table">
            <a:tbl>
              <a:tblPr firstRow="1" bandRow="1">
                <a:tableStyleId>{5940675A-B579-460E-94D1-54222C63F5DA}</a:tableStyleId>
              </a:tblPr>
              <a:tblGrid>
                <a:gridCol w="1227502"/>
                <a:gridCol w="1205948"/>
                <a:gridCol w="1232452"/>
                <a:gridCol w="1152939"/>
                <a:gridCol w="1139687"/>
                <a:gridCol w="1113183"/>
              </a:tblGrid>
              <a:tr h="34145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3111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楷体_GB2312" pitchFamily="49" charset="-122"/>
                          <a:ea typeface="楷体_GB2312" pitchFamily="49" charset="-122"/>
                        </a:rPr>
                        <a:t>刘晨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楷体_GB2312" pitchFamily="49" charset="-122"/>
                          <a:ea typeface="楷体_GB2312" pitchFamily="49" charset="-122"/>
                        </a:rPr>
                        <a:t>信息系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1001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S066</a:t>
                      </a:r>
                      <a:r>
                        <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80    </a:t>
                      </a:r>
                      <a:r>
                        <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r>
            </a:tbl>
          </a:graphicData>
        </a:graphic>
      </p:graphicFrame>
      <p:graphicFrame>
        <p:nvGraphicFramePr>
          <p:cNvPr id="53" name="表格 52"/>
          <p:cNvGraphicFramePr>
            <a:graphicFrameLocks noGrp="1"/>
          </p:cNvGraphicFramePr>
          <p:nvPr>
            <p:extLst>
              <p:ext uri="{D42A27DB-BD31-4B8C-83A1-F6EECF244321}">
                <p14:modId xmlns:p14="http://schemas.microsoft.com/office/powerpoint/2010/main" val="663305754"/>
              </p:ext>
            </p:extLst>
          </p:nvPr>
        </p:nvGraphicFramePr>
        <p:xfrm>
          <a:off x="3288070" y="5184216"/>
          <a:ext cx="7071711" cy="396240"/>
        </p:xfrm>
        <a:graphic>
          <a:graphicData uri="http://schemas.openxmlformats.org/drawingml/2006/table">
            <a:tbl>
              <a:tblPr firstRow="1" bandRow="1">
                <a:tableStyleId>{5940675A-B579-460E-94D1-54222C63F5DA}</a:tableStyleId>
              </a:tblPr>
              <a:tblGrid>
                <a:gridCol w="1227502"/>
                <a:gridCol w="1205948"/>
                <a:gridCol w="1232452"/>
                <a:gridCol w="1152939"/>
                <a:gridCol w="1139687"/>
                <a:gridCol w="1113183"/>
              </a:tblGrid>
              <a:tr h="34145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3111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楷体_GB2312" pitchFamily="49" charset="-122"/>
                          <a:ea typeface="楷体_GB2312" pitchFamily="49" charset="-122"/>
                        </a:rPr>
                        <a:t>刘晨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楷体_GB2312" pitchFamily="49" charset="-122"/>
                          <a:ea typeface="楷体_GB2312" pitchFamily="49" charset="-122"/>
                        </a:rPr>
                        <a:t>信息系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3111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R001</a:t>
                      </a:r>
                      <a:endPar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endParaRP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55    </a:t>
                      </a:r>
                      <a:endPar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endParaRP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r>
            </a:tbl>
          </a:graphicData>
        </a:graphic>
      </p:graphicFrame>
      <p:graphicFrame>
        <p:nvGraphicFramePr>
          <p:cNvPr id="54" name="表格 53"/>
          <p:cNvGraphicFramePr>
            <a:graphicFrameLocks noGrp="1"/>
          </p:cNvGraphicFramePr>
          <p:nvPr>
            <p:extLst>
              <p:ext uri="{D42A27DB-BD31-4B8C-83A1-F6EECF244321}">
                <p14:modId xmlns:p14="http://schemas.microsoft.com/office/powerpoint/2010/main" val="2652818393"/>
              </p:ext>
            </p:extLst>
          </p:nvPr>
        </p:nvGraphicFramePr>
        <p:xfrm>
          <a:off x="3297522" y="5576504"/>
          <a:ext cx="7071711" cy="396240"/>
        </p:xfrm>
        <a:graphic>
          <a:graphicData uri="http://schemas.openxmlformats.org/drawingml/2006/table">
            <a:tbl>
              <a:tblPr firstRow="1" bandRow="1">
                <a:tableStyleId>{5940675A-B579-460E-94D1-54222C63F5DA}</a:tableStyleId>
              </a:tblPr>
              <a:tblGrid>
                <a:gridCol w="1227502"/>
                <a:gridCol w="1205948"/>
                <a:gridCol w="1232452"/>
                <a:gridCol w="1152939"/>
                <a:gridCol w="1139687"/>
                <a:gridCol w="1113183"/>
              </a:tblGrid>
              <a:tr h="34145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3220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楷体_GB2312" pitchFamily="49" charset="-122"/>
                          <a:ea typeface="楷体_GB2312" pitchFamily="49" charset="-122"/>
                        </a:rPr>
                        <a:t>王敏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楷体_GB2312" pitchFamily="49" charset="-122"/>
                          <a:ea typeface="楷体_GB2312" pitchFamily="49" charset="-122"/>
                        </a:rPr>
                        <a:t>会计系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1001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R001</a:t>
                      </a:r>
                      <a:r>
                        <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95   </a:t>
                      </a:r>
                      <a:r>
                        <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r>
            </a:tbl>
          </a:graphicData>
        </a:graphic>
      </p:graphicFrame>
      <p:graphicFrame>
        <p:nvGraphicFramePr>
          <p:cNvPr id="55" name="表格 54"/>
          <p:cNvGraphicFramePr>
            <a:graphicFrameLocks noGrp="1"/>
          </p:cNvGraphicFramePr>
          <p:nvPr>
            <p:extLst>
              <p:ext uri="{D42A27DB-BD31-4B8C-83A1-F6EECF244321}">
                <p14:modId xmlns:p14="http://schemas.microsoft.com/office/powerpoint/2010/main" val="3889115782"/>
              </p:ext>
            </p:extLst>
          </p:nvPr>
        </p:nvGraphicFramePr>
        <p:xfrm>
          <a:off x="3297522" y="5971090"/>
          <a:ext cx="7071711" cy="396240"/>
        </p:xfrm>
        <a:graphic>
          <a:graphicData uri="http://schemas.openxmlformats.org/drawingml/2006/table">
            <a:tbl>
              <a:tblPr firstRow="1" bandRow="1">
                <a:tableStyleId>{5940675A-B579-460E-94D1-54222C63F5DA}</a:tableStyleId>
              </a:tblPr>
              <a:tblGrid>
                <a:gridCol w="1227502"/>
                <a:gridCol w="1205948"/>
                <a:gridCol w="1232452"/>
                <a:gridCol w="1152939"/>
                <a:gridCol w="1139687"/>
                <a:gridCol w="1113183"/>
              </a:tblGrid>
              <a:tr h="34145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3220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楷体_GB2312" pitchFamily="49" charset="-122"/>
                          <a:ea typeface="楷体_GB2312" pitchFamily="49" charset="-122"/>
                        </a:rPr>
                        <a:t>王敏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楷体_GB2312" pitchFamily="49" charset="-122"/>
                          <a:ea typeface="楷体_GB2312" pitchFamily="49" charset="-122"/>
                        </a:rPr>
                        <a:t>会计系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1001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S066</a:t>
                      </a:r>
                      <a:r>
                        <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80    </a:t>
                      </a:r>
                      <a:r>
                        <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r>
            </a:tbl>
          </a:graphicData>
        </a:graphic>
      </p:graphicFrame>
      <p:graphicFrame>
        <p:nvGraphicFramePr>
          <p:cNvPr id="56" name="表格 55"/>
          <p:cNvGraphicFramePr>
            <a:graphicFrameLocks noGrp="1"/>
          </p:cNvGraphicFramePr>
          <p:nvPr>
            <p:extLst>
              <p:ext uri="{D42A27DB-BD31-4B8C-83A1-F6EECF244321}">
                <p14:modId xmlns:p14="http://schemas.microsoft.com/office/powerpoint/2010/main" val="471036988"/>
              </p:ext>
            </p:extLst>
          </p:nvPr>
        </p:nvGraphicFramePr>
        <p:xfrm>
          <a:off x="3297522" y="6356985"/>
          <a:ext cx="7071711" cy="396240"/>
        </p:xfrm>
        <a:graphic>
          <a:graphicData uri="http://schemas.openxmlformats.org/drawingml/2006/table">
            <a:tbl>
              <a:tblPr firstRow="1" bandRow="1">
                <a:tableStyleId>{5940675A-B579-460E-94D1-54222C63F5DA}</a:tableStyleId>
              </a:tblPr>
              <a:tblGrid>
                <a:gridCol w="1227502"/>
                <a:gridCol w="1205948"/>
                <a:gridCol w="1232452"/>
                <a:gridCol w="1152939"/>
                <a:gridCol w="1139687"/>
                <a:gridCol w="1113183"/>
              </a:tblGrid>
              <a:tr h="34145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3220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楷体_GB2312" pitchFamily="49" charset="-122"/>
                          <a:ea typeface="楷体_GB2312" pitchFamily="49" charset="-122"/>
                        </a:rPr>
                        <a:t>王敏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楷体_GB2312" pitchFamily="49" charset="-122"/>
                          <a:ea typeface="楷体_GB2312" pitchFamily="49" charset="-122"/>
                        </a:rPr>
                        <a:t>会计系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3111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R001</a:t>
                      </a:r>
                      <a:endPar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endParaRP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55    </a:t>
                      </a:r>
                      <a:endPar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endParaRP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r>
            </a:tbl>
          </a:graphicData>
        </a:graphic>
      </p:graphicFrame>
      <p:sp>
        <p:nvSpPr>
          <p:cNvPr id="57" name="TextBox 56"/>
          <p:cNvSpPr txBox="1"/>
          <p:nvPr/>
        </p:nvSpPr>
        <p:spPr>
          <a:xfrm>
            <a:off x="2095477" y="434658"/>
            <a:ext cx="553998" cy="1623201"/>
          </a:xfrm>
          <a:prstGeom prst="rect">
            <a:avLst/>
          </a:prstGeom>
          <a:noFill/>
          <a:ln>
            <a:noFill/>
          </a:ln>
        </p:spPr>
        <p:style>
          <a:lnRef idx="2">
            <a:schemeClr val="accent4"/>
          </a:lnRef>
          <a:fillRef idx="1">
            <a:schemeClr val="lt1"/>
          </a:fillRef>
          <a:effectRef idx="0">
            <a:schemeClr val="accent4"/>
          </a:effectRef>
          <a:fontRef idx="minor">
            <a:schemeClr val="dk1"/>
          </a:fontRef>
        </p:style>
        <p:txBody>
          <a:bodyPr vert="eaVert" wrap="none" rtlCol="0">
            <a:spAutoFit/>
          </a:bodyPr>
          <a:lstStyle/>
          <a:p>
            <a:r>
              <a:rPr lang="zh-CN" altLang="en-US" sz="2400" b="1" dirty="0">
                <a:solidFill>
                  <a:srgbClr val="C00000"/>
                </a:solidFill>
                <a:latin typeface="黑体" pitchFamily="2" charset="-122"/>
                <a:ea typeface="黑体" pitchFamily="2" charset="-122"/>
              </a:rPr>
              <a:t> 学生表  </a:t>
            </a:r>
            <a:r>
              <a:rPr lang="en-US" altLang="zh-CN" sz="2400" b="1" dirty="0">
                <a:solidFill>
                  <a:srgbClr val="C00000"/>
                </a:solidFill>
                <a:latin typeface="黑体" pitchFamily="2" charset="-122"/>
                <a:ea typeface="黑体" pitchFamily="2" charset="-122"/>
              </a:rPr>
              <a:t> </a:t>
            </a:r>
            <a:endParaRPr lang="zh-CN" altLang="en-US" sz="2400" b="1" dirty="0">
              <a:solidFill>
                <a:srgbClr val="C00000"/>
              </a:solidFill>
              <a:latin typeface="黑体" pitchFamily="2" charset="-122"/>
              <a:ea typeface="黑体" pitchFamily="2" charset="-122"/>
            </a:endParaRPr>
          </a:p>
        </p:txBody>
      </p:sp>
      <p:graphicFrame>
        <p:nvGraphicFramePr>
          <p:cNvPr id="34" name="表格 33"/>
          <p:cNvGraphicFramePr>
            <a:graphicFrameLocks noGrp="1"/>
          </p:cNvGraphicFramePr>
          <p:nvPr>
            <p:extLst>
              <p:ext uri="{D42A27DB-BD31-4B8C-83A1-F6EECF244321}">
                <p14:modId xmlns:p14="http://schemas.microsoft.com/office/powerpoint/2010/main" val="1524036991"/>
              </p:ext>
            </p:extLst>
          </p:nvPr>
        </p:nvGraphicFramePr>
        <p:xfrm>
          <a:off x="2748218" y="2071864"/>
          <a:ext cx="3643338" cy="487680"/>
        </p:xfrm>
        <a:graphic>
          <a:graphicData uri="http://schemas.openxmlformats.org/drawingml/2006/table">
            <a:tbl>
              <a:tblPr firstRow="1" bandRow="1">
                <a:tableStyleId>{616DA210-FB5B-4158-B5E0-FEB733F419BA}</a:tableStyleId>
              </a:tblPr>
              <a:tblGrid>
                <a:gridCol w="1214446"/>
                <a:gridCol w="1214446"/>
                <a:gridCol w="1214446"/>
              </a:tblGrid>
              <a:tr h="35719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3220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600" b="1" i="0" u="none" strike="noStrike" cap="none" normalizeH="0" baseline="0" dirty="0" smtClean="0">
                          <a:ln>
                            <a:noFill/>
                          </a:ln>
                          <a:solidFill>
                            <a:schemeClr val="tx1"/>
                          </a:solidFill>
                          <a:effectLst/>
                          <a:latin typeface="楷体_GB2312" pitchFamily="49" charset="-122"/>
                          <a:ea typeface="楷体_GB2312" pitchFamily="49" charset="-122"/>
                        </a:rPr>
                        <a:t>王敏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600" b="1" i="0" u="none" strike="noStrike" cap="none" normalizeH="0" baseline="0" dirty="0" smtClean="0">
                          <a:ln>
                            <a:noFill/>
                          </a:ln>
                          <a:solidFill>
                            <a:schemeClr val="tx1"/>
                          </a:solidFill>
                          <a:effectLst/>
                          <a:latin typeface="楷体_GB2312" pitchFamily="49" charset="-122"/>
                          <a:ea typeface="楷体_GB2312" pitchFamily="49" charset="-122"/>
                        </a:rPr>
                        <a:t>会计系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accent4">
                        <a:lumMod val="20000"/>
                        <a:lumOff val="80000"/>
                      </a:schemeClr>
                    </a:solidFill>
                  </a:tcPr>
                </a:tc>
              </a:tr>
            </a:tbl>
          </a:graphicData>
        </a:graphic>
      </p:graphicFrame>
      <p:graphicFrame>
        <p:nvGraphicFramePr>
          <p:cNvPr id="33" name="表格 32"/>
          <p:cNvGraphicFramePr>
            <a:graphicFrameLocks noGrp="1"/>
          </p:cNvGraphicFramePr>
          <p:nvPr>
            <p:extLst>
              <p:ext uri="{D42A27DB-BD31-4B8C-83A1-F6EECF244321}">
                <p14:modId xmlns:p14="http://schemas.microsoft.com/office/powerpoint/2010/main" val="439902373"/>
              </p:ext>
            </p:extLst>
          </p:nvPr>
        </p:nvGraphicFramePr>
        <p:xfrm>
          <a:off x="2748217" y="1605333"/>
          <a:ext cx="3643338" cy="498412"/>
        </p:xfrm>
        <a:graphic>
          <a:graphicData uri="http://schemas.openxmlformats.org/drawingml/2006/table">
            <a:tbl>
              <a:tblPr firstRow="1" bandRow="1">
                <a:tableStyleId>{616DA210-FB5B-4158-B5E0-FEB733F419BA}</a:tableStyleId>
              </a:tblPr>
              <a:tblGrid>
                <a:gridCol w="1214446"/>
                <a:gridCol w="1214446"/>
                <a:gridCol w="1214446"/>
              </a:tblGrid>
              <a:tr h="498412">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3111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600" b="1" i="0" u="none" strike="noStrike" cap="none" normalizeH="0" baseline="0" dirty="0" smtClean="0">
                          <a:ln>
                            <a:noFill/>
                          </a:ln>
                          <a:solidFill>
                            <a:schemeClr val="tx1"/>
                          </a:solidFill>
                          <a:effectLst/>
                          <a:latin typeface="楷体_GB2312" pitchFamily="49" charset="-122"/>
                          <a:ea typeface="楷体_GB2312" pitchFamily="49" charset="-122"/>
                        </a:rPr>
                        <a:t>刘晨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600" b="1" i="0" u="none" strike="noStrike" cap="none" normalizeH="0" baseline="0" dirty="0" smtClean="0">
                          <a:ln>
                            <a:noFill/>
                          </a:ln>
                          <a:solidFill>
                            <a:schemeClr val="tx1"/>
                          </a:solidFill>
                          <a:effectLst/>
                          <a:latin typeface="楷体_GB2312" pitchFamily="49" charset="-122"/>
                          <a:ea typeface="楷体_GB2312" pitchFamily="49" charset="-122"/>
                        </a:rPr>
                        <a:t>信息系     </a:t>
                      </a:r>
                    </a:p>
                  </a:txBody>
                  <a:tcPr anchor="ctr" horzOverflow="overflow">
                    <a:lnL w="28575" cap="flat" cmpd="sng" algn="ctr">
                      <a:solidFill>
                        <a:schemeClr val="bg1">
                          <a:lumMod val="65000"/>
                        </a:schemeClr>
                      </a:solidFill>
                      <a:prstDash val="solid"/>
                      <a:round/>
                      <a:headEnd type="none" w="med" len="med"/>
                      <a:tailEnd type="none" w="med" len="med"/>
                    </a:lnL>
                    <a:lnR w="28575" cap="flat" cmpd="sng" algn="ctr">
                      <a:solidFill>
                        <a:schemeClr val="bg1">
                          <a:lumMod val="65000"/>
                        </a:schemeClr>
                      </a:solidFill>
                      <a:prstDash val="solid"/>
                      <a:round/>
                      <a:headEnd type="none" w="med" len="med"/>
                      <a:tailEnd type="none" w="med" len="med"/>
                    </a:lnR>
                    <a:lnT w="28575" cap="flat" cmpd="sng" algn="ctr">
                      <a:solidFill>
                        <a:schemeClr val="bg1">
                          <a:lumMod val="65000"/>
                        </a:schemeClr>
                      </a:solidFill>
                      <a:prstDash val="solid"/>
                      <a:round/>
                      <a:headEnd type="none" w="med" len="med"/>
                      <a:tailEnd type="none" w="med" len="med"/>
                    </a:lnT>
                    <a:lnB w="28575" cap="flat" cmpd="sng" algn="ctr">
                      <a:solidFill>
                        <a:schemeClr val="bg1">
                          <a:lumMod val="65000"/>
                        </a:schemeClr>
                      </a:solidFill>
                      <a:prstDash val="solid"/>
                      <a:round/>
                      <a:headEnd type="none" w="med" len="med"/>
                      <a:tailEnd type="none" w="med" len="med"/>
                    </a:lnB>
                    <a:solidFill>
                      <a:schemeClr val="accent4">
                        <a:lumMod val="20000"/>
                        <a:lumOff val="80000"/>
                      </a:schemeClr>
                    </a:solidFill>
                  </a:tcPr>
                </a:tc>
              </a:tr>
            </a:tbl>
          </a:graphicData>
        </a:graphic>
      </p:graphicFrame>
      <p:sp>
        <p:nvSpPr>
          <p:cNvPr id="11" name="虚尾箭头 10"/>
          <p:cNvSpPr/>
          <p:nvPr/>
        </p:nvSpPr>
        <p:spPr>
          <a:xfrm rot="5400000">
            <a:off x="4254637" y="2158855"/>
            <a:ext cx="487680" cy="785818"/>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虚尾箭头 34"/>
          <p:cNvSpPr/>
          <p:nvPr/>
        </p:nvSpPr>
        <p:spPr>
          <a:xfrm rot="5400000">
            <a:off x="8469479" y="2158855"/>
            <a:ext cx="487680" cy="785818"/>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页脚占位符 14"/>
          <p:cNvSpPr>
            <a:spLocks noGrp="1"/>
          </p:cNvSpPr>
          <p:nvPr>
            <p:ph type="ftr" sz="quarter" idx="11"/>
          </p:nvPr>
        </p:nvSpPr>
        <p:spPr/>
        <p:txBody>
          <a:bodyPr/>
          <a:lstStyle/>
          <a:p>
            <a:r>
              <a:rPr lang="zh-CN" altLang="en-US" smtClean="0"/>
              <a:t>信息工程学院 数据库应用</a:t>
            </a:r>
            <a:endParaRPr lang="en-US" dirty="0"/>
          </a:p>
        </p:txBody>
      </p:sp>
      <p:sp>
        <p:nvSpPr>
          <p:cNvPr id="16" name="灯片编号占位符 15"/>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4643235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up)">
                                      <p:cBhvr>
                                        <p:cTn id="7" dur="500"/>
                                        <p:tgtEl>
                                          <p:spTgt spid="5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up)">
                                      <p:cBhvr>
                                        <p:cTn id="11" dur="1000"/>
                                        <p:tgtEl>
                                          <p:spTgt spid="12"/>
                                        </p:tgtEl>
                                      </p:cBhvr>
                                    </p:animEffect>
                                  </p:childTnLst>
                                </p:cTn>
                              </p:par>
                              <p:par>
                                <p:cTn id="12" presetID="22" presetClass="entr" presetSubtype="1" fill="hold"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up)">
                                      <p:cBhvr>
                                        <p:cTn id="14" dur="1000"/>
                                        <p:tgtEl>
                                          <p:spTgt spid="4"/>
                                        </p:tgtEl>
                                      </p:cBhvr>
                                    </p:animEffect>
                                  </p:childTnLst>
                                </p:cTn>
                              </p:par>
                              <p:par>
                                <p:cTn id="15" presetID="22" presetClass="entr" presetSubtype="1"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1000"/>
                                        <p:tgtEl>
                                          <p:spTgt spid="5"/>
                                        </p:tgtEl>
                                      </p:cBhvr>
                                    </p:animEffect>
                                  </p:childTnLst>
                                </p:cTn>
                              </p:par>
                              <p:par>
                                <p:cTn id="18" presetID="22" presetClass="entr" presetSubtype="1"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up)">
                                      <p:cBhvr>
                                        <p:cTn id="20" dur="1000"/>
                                        <p:tgtEl>
                                          <p:spTgt spid="6"/>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58"/>
                                        </p:tgtEl>
                                        <p:attrNameLst>
                                          <p:attrName>style.visibility</p:attrName>
                                        </p:attrNameLst>
                                      </p:cBhvr>
                                      <p:to>
                                        <p:strVal val="visible"/>
                                      </p:to>
                                    </p:set>
                                    <p:animEffect transition="in" filter="wipe(up)">
                                      <p:cBhvr>
                                        <p:cTn id="24" dur="500"/>
                                        <p:tgtEl>
                                          <p:spTgt spid="58"/>
                                        </p:tgtEl>
                                      </p:cBhvr>
                                    </p:animEffect>
                                  </p:childTnLst>
                                </p:cTn>
                              </p:par>
                            </p:childTnLst>
                          </p:cTn>
                        </p:par>
                        <p:par>
                          <p:cTn id="25" fill="hold">
                            <p:stCondLst>
                              <p:cond delay="2000"/>
                            </p:stCondLst>
                            <p:childTnLst>
                              <p:par>
                                <p:cTn id="26" presetID="22" presetClass="entr" presetSubtype="1" fill="hold"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up)">
                                      <p:cBhvr>
                                        <p:cTn id="28" dur="1000"/>
                                        <p:tgtEl>
                                          <p:spTgt spid="7"/>
                                        </p:tgtEl>
                                      </p:cBhvr>
                                    </p:animEffect>
                                  </p:childTnLst>
                                </p:cTn>
                              </p:par>
                              <p:par>
                                <p:cTn id="29" presetID="22" presetClass="entr" presetSubtype="1"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up)">
                                      <p:cBhvr>
                                        <p:cTn id="31" dur="1000"/>
                                        <p:tgtEl>
                                          <p:spTgt spid="8"/>
                                        </p:tgtEl>
                                      </p:cBhvr>
                                    </p:animEffect>
                                  </p:childTnLst>
                                </p:cTn>
                              </p:par>
                              <p:par>
                                <p:cTn id="32" presetID="22" presetClass="entr" presetSubtype="1"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up)">
                                      <p:cBhvr>
                                        <p:cTn id="34" dur="1000"/>
                                        <p:tgtEl>
                                          <p:spTgt spid="9"/>
                                        </p:tgtEl>
                                      </p:cBhvr>
                                    </p:animEffect>
                                  </p:childTnLst>
                                </p:cTn>
                              </p:par>
                              <p:par>
                                <p:cTn id="35" presetID="22" presetClass="entr" presetSubtype="1"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up)">
                                      <p:cBhvr>
                                        <p:cTn id="37" dur="10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7" presetClass="entr" presetSubtype="10" fill="hold" grpId="0" nodeType="clickEffect">
                                  <p:stCondLst>
                                    <p:cond delay="0"/>
                                  </p:stCondLst>
                                  <p:childTnLst>
                                    <p:set>
                                      <p:cBhvr>
                                        <p:cTn id="41" dur="1" fill="hold">
                                          <p:stCondLst>
                                            <p:cond delay="0"/>
                                          </p:stCondLst>
                                        </p:cTn>
                                        <p:tgtEl>
                                          <p:spTgt spid="22"/>
                                        </p:tgtEl>
                                        <p:attrNameLst>
                                          <p:attrName>style.visibility</p:attrName>
                                        </p:attrNameLst>
                                      </p:cBhvr>
                                      <p:to>
                                        <p:strVal val="visible"/>
                                      </p:to>
                                    </p:set>
                                    <p:anim calcmode="lin" valueType="num">
                                      <p:cBhvr>
                                        <p:cTn id="42" dur="500" fill="hold"/>
                                        <p:tgtEl>
                                          <p:spTgt spid="22"/>
                                        </p:tgtEl>
                                        <p:attrNameLst>
                                          <p:attrName>ppt_w</p:attrName>
                                        </p:attrNameLst>
                                      </p:cBhvr>
                                      <p:tavLst>
                                        <p:tav tm="0">
                                          <p:val>
                                            <p:fltVal val="0"/>
                                          </p:val>
                                        </p:tav>
                                        <p:tav tm="100000">
                                          <p:val>
                                            <p:strVal val="#ppt_w"/>
                                          </p:val>
                                        </p:tav>
                                      </p:tavLst>
                                    </p:anim>
                                    <p:anim calcmode="lin" valueType="num">
                                      <p:cBhvr>
                                        <p:cTn id="43" dur="500" fill="hold"/>
                                        <p:tgtEl>
                                          <p:spTgt spid="22"/>
                                        </p:tgtEl>
                                        <p:attrNameLst>
                                          <p:attrName>ppt_h</p:attrName>
                                        </p:attrNameLst>
                                      </p:cBhvr>
                                      <p:tavLst>
                                        <p:tav tm="0">
                                          <p:val>
                                            <p:strVal val="#ppt_h"/>
                                          </p:val>
                                        </p:tav>
                                        <p:tav tm="100000">
                                          <p:val>
                                            <p:strVal val="#ppt_h"/>
                                          </p:val>
                                        </p:tav>
                                      </p:tavLst>
                                    </p:anim>
                                  </p:childTnLst>
                                </p:cTn>
                              </p:par>
                            </p:childTnLst>
                          </p:cTn>
                        </p:par>
                        <p:par>
                          <p:cTn id="44" fill="hold">
                            <p:stCondLst>
                              <p:cond delay="500"/>
                            </p:stCondLst>
                            <p:childTnLst>
                              <p:par>
                                <p:cTn id="45" presetID="22" presetClass="entr" presetSubtype="8" fill="hold" grpId="0" nodeType="after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wipe(left)">
                                      <p:cBhvr>
                                        <p:cTn id="47" dur="500"/>
                                        <p:tgtEl>
                                          <p:spTgt spid="21"/>
                                        </p:tgtEl>
                                      </p:cBhvr>
                                    </p:animEffect>
                                  </p:childTnLst>
                                </p:cTn>
                              </p:par>
                            </p:childTnLst>
                          </p:cTn>
                        </p:par>
                      </p:childTnLst>
                    </p:cTn>
                  </p:par>
                  <p:par>
                    <p:cTn id="48" fill="hold">
                      <p:stCondLst>
                        <p:cond delay="indefinite"/>
                      </p:stCondLst>
                      <p:childTnLst>
                        <p:par>
                          <p:cTn id="49" fill="hold">
                            <p:stCondLst>
                              <p:cond delay="0"/>
                            </p:stCondLst>
                            <p:childTnLst>
                              <p:par>
                                <p:cTn id="50" presetID="17" presetClass="entr" presetSubtype="1" fill="hold" grpId="0" nodeType="clickEffect">
                                  <p:stCondLst>
                                    <p:cond delay="0"/>
                                  </p:stCondLst>
                                  <p:childTnLst>
                                    <p:set>
                                      <p:cBhvr>
                                        <p:cTn id="51" dur="1" fill="hold">
                                          <p:stCondLst>
                                            <p:cond delay="0"/>
                                          </p:stCondLst>
                                        </p:cTn>
                                        <p:tgtEl>
                                          <p:spTgt spid="11"/>
                                        </p:tgtEl>
                                        <p:attrNameLst>
                                          <p:attrName>style.visibility</p:attrName>
                                        </p:attrNameLst>
                                      </p:cBhvr>
                                      <p:to>
                                        <p:strVal val="visible"/>
                                      </p:to>
                                    </p:set>
                                    <p:anim calcmode="lin" valueType="num">
                                      <p:cBhvr>
                                        <p:cTn id="52" dur="500" fill="hold"/>
                                        <p:tgtEl>
                                          <p:spTgt spid="11"/>
                                        </p:tgtEl>
                                        <p:attrNameLst>
                                          <p:attrName>ppt_x</p:attrName>
                                        </p:attrNameLst>
                                      </p:cBhvr>
                                      <p:tavLst>
                                        <p:tav tm="0">
                                          <p:val>
                                            <p:strVal val="#ppt_x"/>
                                          </p:val>
                                        </p:tav>
                                        <p:tav tm="100000">
                                          <p:val>
                                            <p:strVal val="#ppt_x"/>
                                          </p:val>
                                        </p:tav>
                                      </p:tavLst>
                                    </p:anim>
                                    <p:anim calcmode="lin" valueType="num">
                                      <p:cBhvr>
                                        <p:cTn id="53" dur="500" fill="hold"/>
                                        <p:tgtEl>
                                          <p:spTgt spid="11"/>
                                        </p:tgtEl>
                                        <p:attrNameLst>
                                          <p:attrName>ppt_y</p:attrName>
                                        </p:attrNameLst>
                                      </p:cBhvr>
                                      <p:tavLst>
                                        <p:tav tm="0">
                                          <p:val>
                                            <p:strVal val="#ppt_y-#ppt_h/2"/>
                                          </p:val>
                                        </p:tav>
                                        <p:tav tm="100000">
                                          <p:val>
                                            <p:strVal val="#ppt_y"/>
                                          </p:val>
                                        </p:tav>
                                      </p:tavLst>
                                    </p:anim>
                                    <p:anim calcmode="lin" valueType="num">
                                      <p:cBhvr>
                                        <p:cTn id="54" dur="500" fill="hold"/>
                                        <p:tgtEl>
                                          <p:spTgt spid="11"/>
                                        </p:tgtEl>
                                        <p:attrNameLst>
                                          <p:attrName>ppt_w</p:attrName>
                                        </p:attrNameLst>
                                      </p:cBhvr>
                                      <p:tavLst>
                                        <p:tav tm="0">
                                          <p:val>
                                            <p:strVal val="#ppt_w"/>
                                          </p:val>
                                        </p:tav>
                                        <p:tav tm="100000">
                                          <p:val>
                                            <p:strVal val="#ppt_w"/>
                                          </p:val>
                                        </p:tav>
                                      </p:tavLst>
                                    </p:anim>
                                    <p:anim calcmode="lin" valueType="num">
                                      <p:cBhvr>
                                        <p:cTn id="55" dur="500" fill="hold"/>
                                        <p:tgtEl>
                                          <p:spTgt spid="11"/>
                                        </p:tgtEl>
                                        <p:attrNameLst>
                                          <p:attrName>ppt_h</p:attrName>
                                        </p:attrNameLst>
                                      </p:cBhvr>
                                      <p:tavLst>
                                        <p:tav tm="0">
                                          <p:val>
                                            <p:fltVal val="0"/>
                                          </p:val>
                                        </p:tav>
                                        <p:tav tm="100000">
                                          <p:val>
                                            <p:strVal val="#ppt_h"/>
                                          </p:val>
                                        </p:tav>
                                      </p:tavLst>
                                    </p:anim>
                                  </p:childTnLst>
                                </p:cTn>
                              </p:par>
                              <p:par>
                                <p:cTn id="56" presetID="10" presetClass="entr" presetSubtype="0" fill="hold" nodeType="with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1000"/>
                                        <p:tgtEl>
                                          <p:spTgt spid="17"/>
                                        </p:tgtEl>
                                      </p:cBhvr>
                                    </p:animEffect>
                                  </p:childTnLst>
                                </p:cTn>
                              </p:par>
                            </p:childTnLst>
                          </p:cTn>
                        </p:par>
                        <p:par>
                          <p:cTn id="59" fill="hold">
                            <p:stCondLst>
                              <p:cond delay="1000"/>
                            </p:stCondLst>
                            <p:childTnLst>
                              <p:par>
                                <p:cTn id="60" presetID="17" presetClass="entr" presetSubtype="1" fill="hold" grpId="0" nodeType="afterEffect">
                                  <p:stCondLst>
                                    <p:cond delay="0"/>
                                  </p:stCondLst>
                                  <p:childTnLst>
                                    <p:set>
                                      <p:cBhvr>
                                        <p:cTn id="61" dur="1" fill="hold">
                                          <p:stCondLst>
                                            <p:cond delay="0"/>
                                          </p:stCondLst>
                                        </p:cTn>
                                        <p:tgtEl>
                                          <p:spTgt spid="35"/>
                                        </p:tgtEl>
                                        <p:attrNameLst>
                                          <p:attrName>style.visibility</p:attrName>
                                        </p:attrNameLst>
                                      </p:cBhvr>
                                      <p:to>
                                        <p:strVal val="visible"/>
                                      </p:to>
                                    </p:set>
                                    <p:anim calcmode="lin" valueType="num">
                                      <p:cBhvr>
                                        <p:cTn id="62" dur="500" fill="hold"/>
                                        <p:tgtEl>
                                          <p:spTgt spid="35"/>
                                        </p:tgtEl>
                                        <p:attrNameLst>
                                          <p:attrName>ppt_x</p:attrName>
                                        </p:attrNameLst>
                                      </p:cBhvr>
                                      <p:tavLst>
                                        <p:tav tm="0">
                                          <p:val>
                                            <p:strVal val="#ppt_x"/>
                                          </p:val>
                                        </p:tav>
                                        <p:tav tm="100000">
                                          <p:val>
                                            <p:strVal val="#ppt_x"/>
                                          </p:val>
                                        </p:tav>
                                      </p:tavLst>
                                    </p:anim>
                                    <p:anim calcmode="lin" valueType="num">
                                      <p:cBhvr>
                                        <p:cTn id="63" dur="500" fill="hold"/>
                                        <p:tgtEl>
                                          <p:spTgt spid="35"/>
                                        </p:tgtEl>
                                        <p:attrNameLst>
                                          <p:attrName>ppt_y</p:attrName>
                                        </p:attrNameLst>
                                      </p:cBhvr>
                                      <p:tavLst>
                                        <p:tav tm="0">
                                          <p:val>
                                            <p:strVal val="#ppt_y-#ppt_h/2"/>
                                          </p:val>
                                        </p:tav>
                                        <p:tav tm="100000">
                                          <p:val>
                                            <p:strVal val="#ppt_y"/>
                                          </p:val>
                                        </p:tav>
                                      </p:tavLst>
                                    </p:anim>
                                    <p:anim calcmode="lin" valueType="num">
                                      <p:cBhvr>
                                        <p:cTn id="64" dur="500" fill="hold"/>
                                        <p:tgtEl>
                                          <p:spTgt spid="35"/>
                                        </p:tgtEl>
                                        <p:attrNameLst>
                                          <p:attrName>ppt_w</p:attrName>
                                        </p:attrNameLst>
                                      </p:cBhvr>
                                      <p:tavLst>
                                        <p:tav tm="0">
                                          <p:val>
                                            <p:strVal val="#ppt_w"/>
                                          </p:val>
                                        </p:tav>
                                        <p:tav tm="100000">
                                          <p:val>
                                            <p:strVal val="#ppt_w"/>
                                          </p:val>
                                        </p:tav>
                                      </p:tavLst>
                                    </p:anim>
                                    <p:anim calcmode="lin" valueType="num">
                                      <p:cBhvr>
                                        <p:cTn id="65" dur="500" fill="hold"/>
                                        <p:tgtEl>
                                          <p:spTgt spid="35"/>
                                        </p:tgtEl>
                                        <p:attrNameLst>
                                          <p:attrName>ppt_h</p:attrName>
                                        </p:attrNameLst>
                                      </p:cBhvr>
                                      <p:tavLst>
                                        <p:tav tm="0">
                                          <p:val>
                                            <p:fltVal val="0"/>
                                          </p:val>
                                        </p:tav>
                                        <p:tav tm="100000">
                                          <p:val>
                                            <p:strVal val="#ppt_h"/>
                                          </p:val>
                                        </p:tav>
                                      </p:tavLst>
                                    </p:anim>
                                  </p:childTnLst>
                                </p:cTn>
                              </p:par>
                              <p:par>
                                <p:cTn id="66" presetID="10" presetClass="entr" presetSubtype="0" fill="hold" nodeType="withEffect">
                                  <p:stCondLst>
                                    <p:cond delay="0"/>
                                  </p:stCondLst>
                                  <p:childTnLst>
                                    <p:set>
                                      <p:cBhvr>
                                        <p:cTn id="67" dur="1" fill="hold">
                                          <p:stCondLst>
                                            <p:cond delay="0"/>
                                          </p:stCondLst>
                                        </p:cTn>
                                        <p:tgtEl>
                                          <p:spTgt spid="18"/>
                                        </p:tgtEl>
                                        <p:attrNameLst>
                                          <p:attrName>style.visibility</p:attrName>
                                        </p:attrNameLst>
                                      </p:cBhvr>
                                      <p:to>
                                        <p:strVal val="visible"/>
                                      </p:to>
                                    </p:set>
                                    <p:animEffect transition="in" filter="fade">
                                      <p:cBhvr>
                                        <p:cTn id="68" dur="1000"/>
                                        <p:tgtEl>
                                          <p:spTgt spid="18"/>
                                        </p:tgtEl>
                                      </p:cBhvr>
                                    </p:animEffect>
                                  </p:childTnLst>
                                </p:cTn>
                              </p:par>
                            </p:childTnLst>
                          </p:cTn>
                        </p:par>
                      </p:childTnLst>
                    </p:cTn>
                  </p:par>
                  <p:par>
                    <p:cTn id="69" fill="hold">
                      <p:stCondLst>
                        <p:cond delay="indefinite"/>
                      </p:stCondLst>
                      <p:childTnLst>
                        <p:par>
                          <p:cTn id="70" fill="hold">
                            <p:stCondLst>
                              <p:cond delay="0"/>
                            </p:stCondLst>
                            <p:childTnLst>
                              <p:par>
                                <p:cTn id="71" presetID="9" presetClass="emph" presetSubtype="0" nodeType="clickEffect">
                                  <p:stCondLst>
                                    <p:cond delay="0"/>
                                  </p:stCondLst>
                                  <p:childTnLst>
                                    <p:set>
                                      <p:cBhvr rctx="PPT">
                                        <p:cTn id="72" dur="indefinite"/>
                                        <p:tgtEl>
                                          <p:spTgt spid="4"/>
                                        </p:tgtEl>
                                        <p:attrNameLst>
                                          <p:attrName>style.opacity</p:attrName>
                                        </p:attrNameLst>
                                      </p:cBhvr>
                                      <p:to>
                                        <p:strVal val="0.1"/>
                                      </p:to>
                                    </p:set>
                                    <p:animEffect filter="image" prLst="opacity: 0.1">
                                      <p:cBhvr rctx="IE">
                                        <p:cTn id="73" dur="indefinite"/>
                                        <p:tgtEl>
                                          <p:spTgt spid="4"/>
                                        </p:tgtEl>
                                      </p:cBhvr>
                                    </p:animEffect>
                                  </p:childTnLst>
                                </p:cTn>
                              </p:par>
                              <p:par>
                                <p:cTn id="74" presetID="9" presetClass="emph" presetSubtype="0" nodeType="withEffect">
                                  <p:stCondLst>
                                    <p:cond delay="0"/>
                                  </p:stCondLst>
                                  <p:childTnLst>
                                    <p:set>
                                      <p:cBhvr rctx="PPT">
                                        <p:cTn id="75" dur="indefinite"/>
                                        <p:tgtEl>
                                          <p:spTgt spid="5"/>
                                        </p:tgtEl>
                                        <p:attrNameLst>
                                          <p:attrName>style.opacity</p:attrName>
                                        </p:attrNameLst>
                                      </p:cBhvr>
                                      <p:to>
                                        <p:strVal val="0.1"/>
                                      </p:to>
                                    </p:set>
                                    <p:animEffect filter="image" prLst="opacity: 0.1">
                                      <p:cBhvr rctx="IE">
                                        <p:cTn id="76" dur="indefinite"/>
                                        <p:tgtEl>
                                          <p:spTgt spid="5"/>
                                        </p:tgtEl>
                                      </p:cBhvr>
                                    </p:animEffect>
                                  </p:childTnLst>
                                </p:cTn>
                              </p:par>
                              <p:par>
                                <p:cTn id="77" presetID="9" presetClass="emph" presetSubtype="0" nodeType="withEffect">
                                  <p:stCondLst>
                                    <p:cond delay="0"/>
                                  </p:stCondLst>
                                  <p:childTnLst>
                                    <p:set>
                                      <p:cBhvr rctx="PPT">
                                        <p:cTn id="78" dur="indefinite"/>
                                        <p:tgtEl>
                                          <p:spTgt spid="6"/>
                                        </p:tgtEl>
                                        <p:attrNameLst>
                                          <p:attrName>style.opacity</p:attrName>
                                        </p:attrNameLst>
                                      </p:cBhvr>
                                      <p:to>
                                        <p:strVal val="0.1"/>
                                      </p:to>
                                    </p:set>
                                    <p:animEffect filter="image" prLst="opacity: 0.1">
                                      <p:cBhvr rctx="IE">
                                        <p:cTn id="79" dur="indefinite"/>
                                        <p:tgtEl>
                                          <p:spTgt spid="6"/>
                                        </p:tgtEl>
                                      </p:cBhvr>
                                    </p:animEffect>
                                  </p:childTnLst>
                                </p:cTn>
                              </p:par>
                              <p:par>
                                <p:cTn id="80" presetID="9" presetClass="emph" presetSubtype="0" nodeType="withEffect">
                                  <p:stCondLst>
                                    <p:cond delay="0"/>
                                  </p:stCondLst>
                                  <p:childTnLst>
                                    <p:set>
                                      <p:cBhvr rctx="PPT">
                                        <p:cTn id="81" dur="indefinite"/>
                                        <p:tgtEl>
                                          <p:spTgt spid="8"/>
                                        </p:tgtEl>
                                        <p:attrNameLst>
                                          <p:attrName>style.opacity</p:attrName>
                                        </p:attrNameLst>
                                      </p:cBhvr>
                                      <p:to>
                                        <p:strVal val="0.1"/>
                                      </p:to>
                                    </p:set>
                                    <p:animEffect filter="image" prLst="opacity: 0.1">
                                      <p:cBhvr rctx="IE">
                                        <p:cTn id="82" dur="indefinite"/>
                                        <p:tgtEl>
                                          <p:spTgt spid="8"/>
                                        </p:tgtEl>
                                      </p:cBhvr>
                                    </p:animEffect>
                                  </p:childTnLst>
                                </p:cTn>
                              </p:par>
                              <p:par>
                                <p:cTn id="83" presetID="9" presetClass="emph" presetSubtype="0" nodeType="withEffect">
                                  <p:stCondLst>
                                    <p:cond delay="0"/>
                                  </p:stCondLst>
                                  <p:childTnLst>
                                    <p:set>
                                      <p:cBhvr rctx="PPT">
                                        <p:cTn id="84" dur="indefinite"/>
                                        <p:tgtEl>
                                          <p:spTgt spid="9"/>
                                        </p:tgtEl>
                                        <p:attrNameLst>
                                          <p:attrName>style.opacity</p:attrName>
                                        </p:attrNameLst>
                                      </p:cBhvr>
                                      <p:to>
                                        <p:strVal val="0.1"/>
                                      </p:to>
                                    </p:set>
                                    <p:animEffect filter="image" prLst="opacity: 0.1">
                                      <p:cBhvr rctx="IE">
                                        <p:cTn id="85" dur="indefinite"/>
                                        <p:tgtEl>
                                          <p:spTgt spid="9"/>
                                        </p:tgtEl>
                                      </p:cBhvr>
                                    </p:animEffect>
                                  </p:childTnLst>
                                </p:cTn>
                              </p:par>
                              <p:par>
                                <p:cTn id="86" presetID="9" presetClass="emph" presetSubtype="0" nodeType="withEffect">
                                  <p:stCondLst>
                                    <p:cond delay="0"/>
                                  </p:stCondLst>
                                  <p:childTnLst>
                                    <p:set>
                                      <p:cBhvr rctx="PPT">
                                        <p:cTn id="87" dur="indefinite"/>
                                        <p:tgtEl>
                                          <p:spTgt spid="10"/>
                                        </p:tgtEl>
                                        <p:attrNameLst>
                                          <p:attrName>style.opacity</p:attrName>
                                        </p:attrNameLst>
                                      </p:cBhvr>
                                      <p:to>
                                        <p:strVal val="0.1"/>
                                      </p:to>
                                    </p:set>
                                    <p:animEffect filter="image" prLst="opacity: 0.1">
                                      <p:cBhvr rctx="IE">
                                        <p:cTn id="88" dur="indefinite"/>
                                        <p:tgtEl>
                                          <p:spTgt spid="10"/>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24"/>
                                        </p:tgtEl>
                                        <p:attrNameLst>
                                          <p:attrName>style.visibility</p:attrName>
                                        </p:attrNameLst>
                                      </p:cBhvr>
                                      <p:to>
                                        <p:strVal val="visible"/>
                                      </p:to>
                                    </p:set>
                                    <p:animEffect transition="in" filter="fade">
                                      <p:cBhvr>
                                        <p:cTn id="93" dur="1000"/>
                                        <p:tgtEl>
                                          <p:spTgt spid="24"/>
                                        </p:tgtEl>
                                      </p:cBhvr>
                                    </p:animEffect>
                                  </p:childTnLst>
                                </p:cTn>
                              </p:par>
                            </p:childTnLst>
                          </p:cTn>
                        </p:par>
                        <p:par>
                          <p:cTn id="94" fill="hold">
                            <p:stCondLst>
                              <p:cond delay="1000"/>
                            </p:stCondLst>
                            <p:childTnLst>
                              <p:par>
                                <p:cTn id="95" presetID="10" presetClass="entr" presetSubtype="0" fill="hold" nodeType="afterEffect">
                                  <p:stCondLst>
                                    <p:cond delay="0"/>
                                  </p:stCondLst>
                                  <p:childTnLst>
                                    <p:set>
                                      <p:cBhvr>
                                        <p:cTn id="96" dur="1" fill="hold">
                                          <p:stCondLst>
                                            <p:cond delay="0"/>
                                          </p:stCondLst>
                                        </p:cTn>
                                        <p:tgtEl>
                                          <p:spTgt spid="25"/>
                                        </p:tgtEl>
                                        <p:attrNameLst>
                                          <p:attrName>style.visibility</p:attrName>
                                        </p:attrNameLst>
                                      </p:cBhvr>
                                      <p:to>
                                        <p:strVal val="visible"/>
                                      </p:to>
                                    </p:set>
                                    <p:animEffect transition="in" filter="fade">
                                      <p:cBhvr>
                                        <p:cTn id="97" dur="1000"/>
                                        <p:tgtEl>
                                          <p:spTgt spid="25"/>
                                        </p:tgtEl>
                                      </p:cBhvr>
                                    </p:animEffect>
                                  </p:childTnLst>
                                </p:cTn>
                              </p:par>
                            </p:childTnLst>
                          </p:cTn>
                        </p:par>
                      </p:childTnLst>
                    </p:cTn>
                  </p:par>
                  <p:par>
                    <p:cTn id="98" fill="hold">
                      <p:stCondLst>
                        <p:cond delay="indefinite"/>
                      </p:stCondLst>
                      <p:childTnLst>
                        <p:par>
                          <p:cTn id="99" fill="hold">
                            <p:stCondLst>
                              <p:cond delay="0"/>
                            </p:stCondLst>
                            <p:childTnLst>
                              <p:par>
                                <p:cTn id="100" presetID="49" presetClass="path" presetSubtype="0" accel="50000" fill="hold" nodeType="clickEffect">
                                  <p:stCondLst>
                                    <p:cond delay="0"/>
                                  </p:stCondLst>
                                  <p:childTnLst>
                                    <p:animMotion origin="layout" path="M 4.16667E-7 -2.22222E-6 L 0.01393 0.0632 " pathEditMode="relative" rAng="0" ptsTypes="AA">
                                      <p:cBhvr>
                                        <p:cTn id="101" dur="2000" fill="hold"/>
                                        <p:tgtEl>
                                          <p:spTgt spid="24"/>
                                        </p:tgtEl>
                                        <p:attrNameLst>
                                          <p:attrName>ppt_x</p:attrName>
                                          <p:attrName>ppt_y</p:attrName>
                                        </p:attrNameLst>
                                      </p:cBhvr>
                                      <p:rCtr x="690" y="3148"/>
                                    </p:animMotion>
                                  </p:childTnLst>
                                </p:cTn>
                              </p:par>
                              <p:par>
                                <p:cTn id="102" presetID="56" presetClass="path" presetSubtype="0" accel="50000" decel="50000" fill="hold" nodeType="withEffect">
                                  <p:stCondLst>
                                    <p:cond delay="0"/>
                                  </p:stCondLst>
                                  <p:childTnLst>
                                    <p:animMotion origin="layout" path="M -4.58333E-6 -2.22222E-6 L -0.04362 0.06389 " pathEditMode="relative" rAng="0" ptsTypes="AA">
                                      <p:cBhvr>
                                        <p:cTn id="103" dur="2000" fill="hold"/>
                                        <p:tgtEl>
                                          <p:spTgt spid="25"/>
                                        </p:tgtEl>
                                        <p:attrNameLst>
                                          <p:attrName>ppt_x</p:attrName>
                                          <p:attrName>ppt_y</p:attrName>
                                        </p:attrNameLst>
                                      </p:cBhvr>
                                      <p:rCtr x="-2187" y="3194"/>
                                    </p:animMotion>
                                  </p:childTnLst>
                                </p:cTn>
                              </p:par>
                            </p:childTnLst>
                          </p:cTn>
                        </p:par>
                      </p:childTnLst>
                    </p:cTn>
                  </p:par>
                  <p:par>
                    <p:cTn id="104" fill="hold">
                      <p:stCondLst>
                        <p:cond delay="indefinite"/>
                      </p:stCondLst>
                      <p:childTnLst>
                        <p:par>
                          <p:cTn id="105" fill="hold">
                            <p:stCondLst>
                              <p:cond delay="0"/>
                            </p:stCondLst>
                            <p:childTnLst>
                              <p:par>
                                <p:cTn id="106" presetID="10" presetClass="exit" presetSubtype="0" fill="hold" nodeType="clickEffect">
                                  <p:stCondLst>
                                    <p:cond delay="0"/>
                                  </p:stCondLst>
                                  <p:childTnLst>
                                    <p:animEffect transition="out" filter="fade">
                                      <p:cBhvr>
                                        <p:cTn id="107" dur="1000"/>
                                        <p:tgtEl>
                                          <p:spTgt spid="24"/>
                                        </p:tgtEl>
                                      </p:cBhvr>
                                    </p:animEffect>
                                    <p:set>
                                      <p:cBhvr>
                                        <p:cTn id="108" dur="1" fill="hold">
                                          <p:stCondLst>
                                            <p:cond delay="999"/>
                                          </p:stCondLst>
                                        </p:cTn>
                                        <p:tgtEl>
                                          <p:spTgt spid="24"/>
                                        </p:tgtEl>
                                        <p:attrNameLst>
                                          <p:attrName>style.visibility</p:attrName>
                                        </p:attrNameLst>
                                      </p:cBhvr>
                                      <p:to>
                                        <p:strVal val="hidden"/>
                                      </p:to>
                                    </p:set>
                                  </p:childTnLst>
                                </p:cTn>
                              </p:par>
                              <p:par>
                                <p:cTn id="109" presetID="10" presetClass="exit" presetSubtype="0" fill="hold" nodeType="withEffect">
                                  <p:stCondLst>
                                    <p:cond delay="0"/>
                                  </p:stCondLst>
                                  <p:childTnLst>
                                    <p:animEffect transition="out" filter="fade">
                                      <p:cBhvr>
                                        <p:cTn id="110" dur="1000"/>
                                        <p:tgtEl>
                                          <p:spTgt spid="25"/>
                                        </p:tgtEl>
                                      </p:cBhvr>
                                    </p:animEffect>
                                    <p:set>
                                      <p:cBhvr>
                                        <p:cTn id="111" dur="1" fill="hold">
                                          <p:stCondLst>
                                            <p:cond delay="999"/>
                                          </p:stCondLst>
                                        </p:cTn>
                                        <p:tgtEl>
                                          <p:spTgt spid="25"/>
                                        </p:tgtEl>
                                        <p:attrNameLst>
                                          <p:attrName>style.visibility</p:attrName>
                                        </p:attrNameLst>
                                      </p:cBhvr>
                                      <p:to>
                                        <p:strVal val="hidden"/>
                                      </p:to>
                                    </p:set>
                                  </p:childTnLst>
                                </p:cTn>
                              </p:par>
                            </p:childTnLst>
                          </p:cTn>
                        </p:par>
                        <p:par>
                          <p:cTn id="112" fill="hold">
                            <p:stCondLst>
                              <p:cond delay="1000"/>
                            </p:stCondLst>
                            <p:childTnLst>
                              <p:par>
                                <p:cTn id="113" presetID="10" presetClass="entr" presetSubtype="0" fill="hold" nodeType="afterEffect">
                                  <p:stCondLst>
                                    <p:cond delay="0"/>
                                  </p:stCondLst>
                                  <p:childTnLst>
                                    <p:set>
                                      <p:cBhvr>
                                        <p:cTn id="114" dur="1" fill="hold">
                                          <p:stCondLst>
                                            <p:cond delay="0"/>
                                          </p:stCondLst>
                                        </p:cTn>
                                        <p:tgtEl>
                                          <p:spTgt spid="45"/>
                                        </p:tgtEl>
                                        <p:attrNameLst>
                                          <p:attrName>style.visibility</p:attrName>
                                        </p:attrNameLst>
                                      </p:cBhvr>
                                      <p:to>
                                        <p:strVal val="visible"/>
                                      </p:to>
                                    </p:set>
                                    <p:animEffect transition="in" filter="fade">
                                      <p:cBhvr>
                                        <p:cTn id="115" dur="500"/>
                                        <p:tgtEl>
                                          <p:spTgt spid="45"/>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nodeType="clickEffect">
                                  <p:stCondLst>
                                    <p:cond delay="0"/>
                                  </p:stCondLst>
                                  <p:childTnLst>
                                    <p:set>
                                      <p:cBhvr>
                                        <p:cTn id="119" dur="1" fill="hold">
                                          <p:stCondLst>
                                            <p:cond delay="0"/>
                                          </p:stCondLst>
                                        </p:cTn>
                                        <p:tgtEl>
                                          <p:spTgt spid="27"/>
                                        </p:tgtEl>
                                        <p:attrNameLst>
                                          <p:attrName>style.visibility</p:attrName>
                                        </p:attrNameLst>
                                      </p:cBhvr>
                                      <p:to>
                                        <p:strVal val="visible"/>
                                      </p:to>
                                    </p:set>
                                    <p:animEffect transition="in" filter="fade">
                                      <p:cBhvr>
                                        <p:cTn id="120" dur="1000"/>
                                        <p:tgtEl>
                                          <p:spTgt spid="27"/>
                                        </p:tgtEl>
                                      </p:cBhvr>
                                    </p:animEffect>
                                  </p:childTnLst>
                                </p:cTn>
                              </p:par>
                            </p:childTnLst>
                          </p:cTn>
                        </p:par>
                        <p:par>
                          <p:cTn id="121" fill="hold">
                            <p:stCondLst>
                              <p:cond delay="1000"/>
                            </p:stCondLst>
                            <p:childTnLst>
                              <p:par>
                                <p:cTn id="122" presetID="10" presetClass="entr" presetSubtype="0" fill="hold" nodeType="afterEffect">
                                  <p:stCondLst>
                                    <p:cond delay="0"/>
                                  </p:stCondLst>
                                  <p:childTnLst>
                                    <p:set>
                                      <p:cBhvr>
                                        <p:cTn id="123" dur="1" fill="hold">
                                          <p:stCondLst>
                                            <p:cond delay="0"/>
                                          </p:stCondLst>
                                        </p:cTn>
                                        <p:tgtEl>
                                          <p:spTgt spid="28"/>
                                        </p:tgtEl>
                                        <p:attrNameLst>
                                          <p:attrName>style.visibility</p:attrName>
                                        </p:attrNameLst>
                                      </p:cBhvr>
                                      <p:to>
                                        <p:strVal val="visible"/>
                                      </p:to>
                                    </p:set>
                                    <p:animEffect transition="in" filter="fade">
                                      <p:cBhvr>
                                        <p:cTn id="124" dur="1000"/>
                                        <p:tgtEl>
                                          <p:spTgt spid="28"/>
                                        </p:tgtEl>
                                      </p:cBhvr>
                                    </p:animEffect>
                                  </p:childTnLst>
                                </p:cTn>
                              </p:par>
                            </p:childTnLst>
                          </p:cTn>
                        </p:par>
                      </p:childTnLst>
                    </p:cTn>
                  </p:par>
                  <p:par>
                    <p:cTn id="125" fill="hold">
                      <p:stCondLst>
                        <p:cond delay="indefinite"/>
                      </p:stCondLst>
                      <p:childTnLst>
                        <p:par>
                          <p:cTn id="126" fill="hold">
                            <p:stCondLst>
                              <p:cond delay="0"/>
                            </p:stCondLst>
                            <p:childTnLst>
                              <p:par>
                                <p:cTn id="127" presetID="49" presetClass="path" presetSubtype="0" accel="50000" fill="hold" nodeType="clickEffect">
                                  <p:stCondLst>
                                    <p:cond delay="0"/>
                                  </p:stCondLst>
                                  <p:childTnLst>
                                    <p:animMotion origin="layout" path="M 4.16667E-7 -2.22222E-6 L 0.00742 0.0963 " pathEditMode="relative" rAng="0" ptsTypes="AA">
                                      <p:cBhvr>
                                        <p:cTn id="128" dur="2000" fill="hold"/>
                                        <p:tgtEl>
                                          <p:spTgt spid="27"/>
                                        </p:tgtEl>
                                        <p:attrNameLst>
                                          <p:attrName>ppt_x</p:attrName>
                                          <p:attrName>ppt_y</p:attrName>
                                        </p:attrNameLst>
                                      </p:cBhvr>
                                      <p:rCtr x="365" y="4815"/>
                                    </p:animMotion>
                                  </p:childTnLst>
                                </p:cTn>
                              </p:par>
                              <p:par>
                                <p:cTn id="129" presetID="56" presetClass="path" presetSubtype="0" accel="50000" decel="50000" fill="hold" nodeType="withEffect">
                                  <p:stCondLst>
                                    <p:cond delay="0"/>
                                  </p:stCondLst>
                                  <p:childTnLst>
                                    <p:animMotion origin="layout" path="M -4.58333E-6 -1.85185E-6 L -0.04283 0.02894 " pathEditMode="relative" rAng="0" ptsTypes="AA">
                                      <p:cBhvr>
                                        <p:cTn id="130" dur="2000" fill="hold"/>
                                        <p:tgtEl>
                                          <p:spTgt spid="28"/>
                                        </p:tgtEl>
                                        <p:attrNameLst>
                                          <p:attrName>ppt_x</p:attrName>
                                          <p:attrName>ppt_y</p:attrName>
                                        </p:attrNameLst>
                                      </p:cBhvr>
                                      <p:rCtr x="-2148" y="1435"/>
                                    </p:animMotion>
                                  </p:childTnLst>
                                </p:cTn>
                              </p:par>
                            </p:childTnLst>
                          </p:cTn>
                        </p:par>
                      </p:childTnLst>
                    </p:cTn>
                  </p:par>
                  <p:par>
                    <p:cTn id="131" fill="hold">
                      <p:stCondLst>
                        <p:cond delay="indefinite"/>
                      </p:stCondLst>
                      <p:childTnLst>
                        <p:par>
                          <p:cTn id="132" fill="hold">
                            <p:stCondLst>
                              <p:cond delay="0"/>
                            </p:stCondLst>
                            <p:childTnLst>
                              <p:par>
                                <p:cTn id="133" presetID="10" presetClass="exit" presetSubtype="0" fill="hold" nodeType="clickEffect">
                                  <p:stCondLst>
                                    <p:cond delay="0"/>
                                  </p:stCondLst>
                                  <p:childTnLst>
                                    <p:animEffect transition="out" filter="fade">
                                      <p:cBhvr>
                                        <p:cTn id="134" dur="1000"/>
                                        <p:tgtEl>
                                          <p:spTgt spid="27"/>
                                        </p:tgtEl>
                                      </p:cBhvr>
                                    </p:animEffect>
                                    <p:set>
                                      <p:cBhvr>
                                        <p:cTn id="135" dur="1" fill="hold">
                                          <p:stCondLst>
                                            <p:cond delay="999"/>
                                          </p:stCondLst>
                                        </p:cTn>
                                        <p:tgtEl>
                                          <p:spTgt spid="27"/>
                                        </p:tgtEl>
                                        <p:attrNameLst>
                                          <p:attrName>style.visibility</p:attrName>
                                        </p:attrNameLst>
                                      </p:cBhvr>
                                      <p:to>
                                        <p:strVal val="hidden"/>
                                      </p:to>
                                    </p:set>
                                  </p:childTnLst>
                                </p:cTn>
                              </p:par>
                              <p:par>
                                <p:cTn id="136" presetID="10" presetClass="exit" presetSubtype="0" fill="hold" nodeType="withEffect">
                                  <p:stCondLst>
                                    <p:cond delay="0"/>
                                  </p:stCondLst>
                                  <p:childTnLst>
                                    <p:animEffect transition="out" filter="fade">
                                      <p:cBhvr>
                                        <p:cTn id="137" dur="1000"/>
                                        <p:tgtEl>
                                          <p:spTgt spid="28"/>
                                        </p:tgtEl>
                                      </p:cBhvr>
                                    </p:animEffect>
                                    <p:set>
                                      <p:cBhvr>
                                        <p:cTn id="138" dur="1" fill="hold">
                                          <p:stCondLst>
                                            <p:cond delay="999"/>
                                          </p:stCondLst>
                                        </p:cTn>
                                        <p:tgtEl>
                                          <p:spTgt spid="28"/>
                                        </p:tgtEl>
                                        <p:attrNameLst>
                                          <p:attrName>style.visibility</p:attrName>
                                        </p:attrNameLst>
                                      </p:cBhvr>
                                      <p:to>
                                        <p:strVal val="hidden"/>
                                      </p:to>
                                    </p:set>
                                  </p:childTnLst>
                                </p:cTn>
                              </p:par>
                            </p:childTnLst>
                          </p:cTn>
                        </p:par>
                        <p:par>
                          <p:cTn id="139" fill="hold">
                            <p:stCondLst>
                              <p:cond delay="1000"/>
                            </p:stCondLst>
                            <p:childTnLst>
                              <p:par>
                                <p:cTn id="140" presetID="10" presetClass="entr" presetSubtype="0" fill="hold" nodeType="afterEffect">
                                  <p:stCondLst>
                                    <p:cond delay="0"/>
                                  </p:stCondLst>
                                  <p:childTnLst>
                                    <p:set>
                                      <p:cBhvr>
                                        <p:cTn id="141" dur="1" fill="hold">
                                          <p:stCondLst>
                                            <p:cond delay="0"/>
                                          </p:stCondLst>
                                        </p:cTn>
                                        <p:tgtEl>
                                          <p:spTgt spid="47"/>
                                        </p:tgtEl>
                                        <p:attrNameLst>
                                          <p:attrName>style.visibility</p:attrName>
                                        </p:attrNameLst>
                                      </p:cBhvr>
                                      <p:to>
                                        <p:strVal val="visible"/>
                                      </p:to>
                                    </p:set>
                                    <p:animEffect transition="in" filter="fade">
                                      <p:cBhvr>
                                        <p:cTn id="142" dur="500"/>
                                        <p:tgtEl>
                                          <p:spTgt spid="47"/>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nodeType="clickEffect">
                                  <p:stCondLst>
                                    <p:cond delay="0"/>
                                  </p:stCondLst>
                                  <p:childTnLst>
                                    <p:set>
                                      <p:cBhvr>
                                        <p:cTn id="146" dur="1" fill="hold">
                                          <p:stCondLst>
                                            <p:cond delay="0"/>
                                          </p:stCondLst>
                                        </p:cTn>
                                        <p:tgtEl>
                                          <p:spTgt spid="48"/>
                                        </p:tgtEl>
                                        <p:attrNameLst>
                                          <p:attrName>style.visibility</p:attrName>
                                        </p:attrNameLst>
                                      </p:cBhvr>
                                      <p:to>
                                        <p:strVal val="visible"/>
                                      </p:to>
                                    </p:set>
                                    <p:animEffect transition="in" filter="fade">
                                      <p:cBhvr>
                                        <p:cTn id="147" dur="1000"/>
                                        <p:tgtEl>
                                          <p:spTgt spid="48"/>
                                        </p:tgtEl>
                                      </p:cBhvr>
                                    </p:animEffect>
                                  </p:childTnLst>
                                </p:cTn>
                              </p:par>
                            </p:childTnLst>
                          </p:cTn>
                        </p:par>
                        <p:par>
                          <p:cTn id="148" fill="hold">
                            <p:stCondLst>
                              <p:cond delay="1000"/>
                            </p:stCondLst>
                            <p:childTnLst>
                              <p:par>
                                <p:cTn id="149" presetID="10" presetClass="entr" presetSubtype="0" fill="hold" nodeType="afterEffect">
                                  <p:stCondLst>
                                    <p:cond delay="0"/>
                                  </p:stCondLst>
                                  <p:childTnLst>
                                    <p:set>
                                      <p:cBhvr>
                                        <p:cTn id="150" dur="1" fill="hold">
                                          <p:stCondLst>
                                            <p:cond delay="0"/>
                                          </p:stCondLst>
                                        </p:cTn>
                                        <p:tgtEl>
                                          <p:spTgt spid="49"/>
                                        </p:tgtEl>
                                        <p:attrNameLst>
                                          <p:attrName>style.visibility</p:attrName>
                                        </p:attrNameLst>
                                      </p:cBhvr>
                                      <p:to>
                                        <p:strVal val="visible"/>
                                      </p:to>
                                    </p:set>
                                    <p:animEffect transition="in" filter="fade">
                                      <p:cBhvr>
                                        <p:cTn id="151" dur="1000"/>
                                        <p:tgtEl>
                                          <p:spTgt spid="49"/>
                                        </p:tgtEl>
                                      </p:cBhvr>
                                    </p:animEffect>
                                  </p:childTnLst>
                                </p:cTn>
                              </p:par>
                            </p:childTnLst>
                          </p:cTn>
                        </p:par>
                      </p:childTnLst>
                    </p:cTn>
                  </p:par>
                  <p:par>
                    <p:cTn id="152" fill="hold">
                      <p:stCondLst>
                        <p:cond delay="indefinite"/>
                      </p:stCondLst>
                      <p:childTnLst>
                        <p:par>
                          <p:cTn id="153" fill="hold">
                            <p:stCondLst>
                              <p:cond delay="0"/>
                            </p:stCondLst>
                            <p:childTnLst>
                              <p:par>
                                <p:cTn id="154" presetID="49" presetClass="path" presetSubtype="0" accel="50000" fill="hold" nodeType="clickEffect">
                                  <p:stCondLst>
                                    <p:cond delay="0"/>
                                  </p:stCondLst>
                                  <p:childTnLst>
                                    <p:animMotion origin="layout" path="M 4.16667E-7 -4.07407E-6 L 0.00964 0.13588 " pathEditMode="relative" rAng="0" ptsTypes="AA">
                                      <p:cBhvr>
                                        <p:cTn id="155" dur="2000" fill="hold"/>
                                        <p:tgtEl>
                                          <p:spTgt spid="48"/>
                                        </p:tgtEl>
                                        <p:attrNameLst>
                                          <p:attrName>ppt_x</p:attrName>
                                          <p:attrName>ppt_y</p:attrName>
                                        </p:attrNameLst>
                                      </p:cBhvr>
                                      <p:rCtr x="482" y="6782"/>
                                    </p:animMotion>
                                  </p:childTnLst>
                                </p:cTn>
                              </p:par>
                              <p:par>
                                <p:cTn id="156" presetID="35" presetClass="path" presetSubtype="0" accel="50000" decel="50000" fill="hold" nodeType="withEffect">
                                  <p:stCondLst>
                                    <p:cond delay="0"/>
                                  </p:stCondLst>
                                  <p:childTnLst>
                                    <p:animMotion origin="layout" path="M 0.00521 0.0044 L -0.03958 0.00185 " pathEditMode="relative" rAng="0" ptsTypes="AA">
                                      <p:cBhvr>
                                        <p:cTn id="157" dur="2000" fill="hold"/>
                                        <p:tgtEl>
                                          <p:spTgt spid="49"/>
                                        </p:tgtEl>
                                        <p:attrNameLst>
                                          <p:attrName>ppt_x</p:attrName>
                                          <p:attrName>ppt_y</p:attrName>
                                        </p:attrNameLst>
                                      </p:cBhvr>
                                      <p:rCtr x="-2240" y="-139"/>
                                    </p:animMotion>
                                  </p:childTnLst>
                                </p:cTn>
                              </p:par>
                            </p:childTnLst>
                          </p:cTn>
                        </p:par>
                      </p:childTnLst>
                    </p:cTn>
                  </p:par>
                  <p:par>
                    <p:cTn id="158" fill="hold">
                      <p:stCondLst>
                        <p:cond delay="indefinite"/>
                      </p:stCondLst>
                      <p:childTnLst>
                        <p:par>
                          <p:cTn id="159" fill="hold">
                            <p:stCondLst>
                              <p:cond delay="0"/>
                            </p:stCondLst>
                            <p:childTnLst>
                              <p:par>
                                <p:cTn id="160" presetID="10" presetClass="exit" presetSubtype="0" fill="hold" nodeType="clickEffect">
                                  <p:stCondLst>
                                    <p:cond delay="0"/>
                                  </p:stCondLst>
                                  <p:childTnLst>
                                    <p:animEffect transition="out" filter="fade">
                                      <p:cBhvr>
                                        <p:cTn id="161" dur="1000"/>
                                        <p:tgtEl>
                                          <p:spTgt spid="48"/>
                                        </p:tgtEl>
                                      </p:cBhvr>
                                    </p:animEffect>
                                    <p:set>
                                      <p:cBhvr>
                                        <p:cTn id="162" dur="1" fill="hold">
                                          <p:stCondLst>
                                            <p:cond delay="999"/>
                                          </p:stCondLst>
                                        </p:cTn>
                                        <p:tgtEl>
                                          <p:spTgt spid="48"/>
                                        </p:tgtEl>
                                        <p:attrNameLst>
                                          <p:attrName>style.visibility</p:attrName>
                                        </p:attrNameLst>
                                      </p:cBhvr>
                                      <p:to>
                                        <p:strVal val="hidden"/>
                                      </p:to>
                                    </p:set>
                                  </p:childTnLst>
                                </p:cTn>
                              </p:par>
                              <p:par>
                                <p:cTn id="163" presetID="10" presetClass="exit" presetSubtype="0" fill="hold" nodeType="withEffect">
                                  <p:stCondLst>
                                    <p:cond delay="0"/>
                                  </p:stCondLst>
                                  <p:childTnLst>
                                    <p:animEffect transition="out" filter="fade">
                                      <p:cBhvr>
                                        <p:cTn id="164" dur="1000"/>
                                        <p:tgtEl>
                                          <p:spTgt spid="49"/>
                                        </p:tgtEl>
                                      </p:cBhvr>
                                    </p:animEffect>
                                    <p:set>
                                      <p:cBhvr>
                                        <p:cTn id="165" dur="1" fill="hold">
                                          <p:stCondLst>
                                            <p:cond delay="999"/>
                                          </p:stCondLst>
                                        </p:cTn>
                                        <p:tgtEl>
                                          <p:spTgt spid="49"/>
                                        </p:tgtEl>
                                        <p:attrNameLst>
                                          <p:attrName>style.visibility</p:attrName>
                                        </p:attrNameLst>
                                      </p:cBhvr>
                                      <p:to>
                                        <p:strVal val="hidden"/>
                                      </p:to>
                                    </p:set>
                                  </p:childTnLst>
                                </p:cTn>
                              </p:par>
                            </p:childTnLst>
                          </p:cTn>
                        </p:par>
                        <p:par>
                          <p:cTn id="166" fill="hold">
                            <p:stCondLst>
                              <p:cond delay="1000"/>
                            </p:stCondLst>
                            <p:childTnLst>
                              <p:par>
                                <p:cTn id="167" presetID="10" presetClass="entr" presetSubtype="0" fill="hold" nodeType="afterEffect">
                                  <p:stCondLst>
                                    <p:cond delay="0"/>
                                  </p:stCondLst>
                                  <p:childTnLst>
                                    <p:set>
                                      <p:cBhvr>
                                        <p:cTn id="168" dur="1" fill="hold">
                                          <p:stCondLst>
                                            <p:cond delay="0"/>
                                          </p:stCondLst>
                                        </p:cTn>
                                        <p:tgtEl>
                                          <p:spTgt spid="50"/>
                                        </p:tgtEl>
                                        <p:attrNameLst>
                                          <p:attrName>style.visibility</p:attrName>
                                        </p:attrNameLst>
                                      </p:cBhvr>
                                      <p:to>
                                        <p:strVal val="visible"/>
                                      </p:to>
                                    </p:set>
                                    <p:animEffect transition="in" filter="fade">
                                      <p:cBhvr>
                                        <p:cTn id="169" dur="500"/>
                                        <p:tgtEl>
                                          <p:spTgt spid="50"/>
                                        </p:tgtEl>
                                      </p:cBhvr>
                                    </p:animEffect>
                                  </p:childTnLst>
                                </p:cTn>
                              </p:par>
                            </p:childTnLst>
                          </p:cTn>
                        </p:par>
                      </p:childTnLst>
                    </p:cTn>
                  </p:par>
                  <p:par>
                    <p:cTn id="170" fill="hold">
                      <p:stCondLst>
                        <p:cond delay="indefinite"/>
                      </p:stCondLst>
                      <p:childTnLst>
                        <p:par>
                          <p:cTn id="171" fill="hold">
                            <p:stCondLst>
                              <p:cond delay="0"/>
                            </p:stCondLst>
                            <p:childTnLst>
                              <p:par>
                                <p:cTn id="172" presetID="9" presetClass="emph" presetSubtype="0" nodeType="clickEffect">
                                  <p:stCondLst>
                                    <p:cond delay="0"/>
                                  </p:stCondLst>
                                  <p:childTnLst>
                                    <p:set>
                                      <p:cBhvr rctx="PPT">
                                        <p:cTn id="173" dur="indefinite"/>
                                        <p:tgtEl>
                                          <p:spTgt spid="4"/>
                                        </p:tgtEl>
                                        <p:attrNameLst>
                                          <p:attrName>style.opacity</p:attrName>
                                        </p:attrNameLst>
                                      </p:cBhvr>
                                      <p:to>
                                        <p:strVal val="1"/>
                                      </p:to>
                                    </p:set>
                                    <p:animEffect filter="image" prLst="opacity: 1">
                                      <p:cBhvr rctx="IE">
                                        <p:cTn id="174" dur="indefinite"/>
                                        <p:tgtEl>
                                          <p:spTgt spid="4"/>
                                        </p:tgtEl>
                                      </p:cBhvr>
                                    </p:animEffect>
                                  </p:childTnLst>
                                </p:cTn>
                              </p:par>
                              <p:par>
                                <p:cTn id="175" presetID="9" presetClass="emph" presetSubtype="0" nodeType="withEffect">
                                  <p:stCondLst>
                                    <p:cond delay="0"/>
                                  </p:stCondLst>
                                  <p:childTnLst>
                                    <p:set>
                                      <p:cBhvr rctx="PPT">
                                        <p:cTn id="176" dur="indefinite"/>
                                        <p:tgtEl>
                                          <p:spTgt spid="5"/>
                                        </p:tgtEl>
                                        <p:attrNameLst>
                                          <p:attrName>style.opacity</p:attrName>
                                        </p:attrNameLst>
                                      </p:cBhvr>
                                      <p:to>
                                        <p:strVal val="1"/>
                                      </p:to>
                                    </p:set>
                                    <p:animEffect filter="image" prLst="opacity: 1">
                                      <p:cBhvr rctx="IE">
                                        <p:cTn id="177" dur="indefinite"/>
                                        <p:tgtEl>
                                          <p:spTgt spid="5"/>
                                        </p:tgtEl>
                                      </p:cBhvr>
                                    </p:animEffect>
                                  </p:childTnLst>
                                </p:cTn>
                              </p:par>
                              <p:par>
                                <p:cTn id="178" presetID="9" presetClass="emph" presetSubtype="0" nodeType="withEffect">
                                  <p:stCondLst>
                                    <p:cond delay="0"/>
                                  </p:stCondLst>
                                  <p:childTnLst>
                                    <p:set>
                                      <p:cBhvr rctx="PPT">
                                        <p:cTn id="179" dur="indefinite"/>
                                        <p:tgtEl>
                                          <p:spTgt spid="6"/>
                                        </p:tgtEl>
                                        <p:attrNameLst>
                                          <p:attrName>style.opacity</p:attrName>
                                        </p:attrNameLst>
                                      </p:cBhvr>
                                      <p:to>
                                        <p:strVal val="1"/>
                                      </p:to>
                                    </p:set>
                                    <p:animEffect filter="image" prLst="opacity: 1">
                                      <p:cBhvr rctx="IE">
                                        <p:cTn id="180" dur="indefinite"/>
                                        <p:tgtEl>
                                          <p:spTgt spid="6"/>
                                        </p:tgtEl>
                                      </p:cBhvr>
                                    </p:animEffect>
                                  </p:childTnLst>
                                </p:cTn>
                              </p:par>
                              <p:par>
                                <p:cTn id="181" presetID="9" presetClass="emph" presetSubtype="0" nodeType="withEffect">
                                  <p:stCondLst>
                                    <p:cond delay="0"/>
                                  </p:stCondLst>
                                  <p:childTnLst>
                                    <p:set>
                                      <p:cBhvr rctx="PPT">
                                        <p:cTn id="182" dur="indefinite"/>
                                        <p:tgtEl>
                                          <p:spTgt spid="8"/>
                                        </p:tgtEl>
                                        <p:attrNameLst>
                                          <p:attrName>style.opacity</p:attrName>
                                        </p:attrNameLst>
                                      </p:cBhvr>
                                      <p:to>
                                        <p:strVal val="1"/>
                                      </p:to>
                                    </p:set>
                                    <p:animEffect filter="image" prLst="opacity: 1">
                                      <p:cBhvr rctx="IE">
                                        <p:cTn id="183" dur="indefinite"/>
                                        <p:tgtEl>
                                          <p:spTgt spid="8"/>
                                        </p:tgtEl>
                                      </p:cBhvr>
                                    </p:animEffect>
                                  </p:childTnLst>
                                </p:cTn>
                              </p:par>
                              <p:par>
                                <p:cTn id="184" presetID="9" presetClass="emph" presetSubtype="0" nodeType="withEffect">
                                  <p:stCondLst>
                                    <p:cond delay="0"/>
                                  </p:stCondLst>
                                  <p:childTnLst>
                                    <p:set>
                                      <p:cBhvr rctx="PPT">
                                        <p:cTn id="185" dur="indefinite"/>
                                        <p:tgtEl>
                                          <p:spTgt spid="9"/>
                                        </p:tgtEl>
                                        <p:attrNameLst>
                                          <p:attrName>style.opacity</p:attrName>
                                        </p:attrNameLst>
                                      </p:cBhvr>
                                      <p:to>
                                        <p:strVal val="1"/>
                                      </p:to>
                                    </p:set>
                                    <p:animEffect filter="image" prLst="opacity: 1">
                                      <p:cBhvr rctx="IE">
                                        <p:cTn id="186" dur="indefinite"/>
                                        <p:tgtEl>
                                          <p:spTgt spid="9"/>
                                        </p:tgtEl>
                                      </p:cBhvr>
                                    </p:animEffect>
                                  </p:childTnLst>
                                </p:cTn>
                              </p:par>
                              <p:par>
                                <p:cTn id="187" presetID="9" presetClass="emph" presetSubtype="0" nodeType="withEffect">
                                  <p:stCondLst>
                                    <p:cond delay="0"/>
                                  </p:stCondLst>
                                  <p:childTnLst>
                                    <p:set>
                                      <p:cBhvr rctx="PPT">
                                        <p:cTn id="188" dur="indefinite"/>
                                        <p:tgtEl>
                                          <p:spTgt spid="10"/>
                                        </p:tgtEl>
                                        <p:attrNameLst>
                                          <p:attrName>style.opacity</p:attrName>
                                        </p:attrNameLst>
                                      </p:cBhvr>
                                      <p:to>
                                        <p:strVal val="1"/>
                                      </p:to>
                                    </p:set>
                                    <p:animEffect filter="image" prLst="opacity: 1">
                                      <p:cBhvr rctx="IE">
                                        <p:cTn id="189" dur="indefinite"/>
                                        <p:tgtEl>
                                          <p:spTgt spid="10"/>
                                        </p:tgtEl>
                                      </p:cBhvr>
                                    </p:animEffect>
                                  </p:childTnLst>
                                </p:cTn>
                              </p:par>
                            </p:childTnLst>
                          </p:cTn>
                        </p:par>
                      </p:childTnLst>
                    </p:cTn>
                  </p:par>
                  <p:par>
                    <p:cTn id="190" fill="hold">
                      <p:stCondLst>
                        <p:cond delay="indefinite"/>
                      </p:stCondLst>
                      <p:childTnLst>
                        <p:par>
                          <p:cTn id="191" fill="hold">
                            <p:stCondLst>
                              <p:cond delay="0"/>
                            </p:stCondLst>
                            <p:childTnLst>
                              <p:par>
                                <p:cTn id="192" presetID="1" presetClass="entr" presetSubtype="0" fill="hold" nodeType="clickEffect">
                                  <p:stCondLst>
                                    <p:cond delay="0"/>
                                  </p:stCondLst>
                                  <p:childTnLst>
                                    <p:set>
                                      <p:cBhvr>
                                        <p:cTn id="193" dur="1" fill="hold">
                                          <p:stCondLst>
                                            <p:cond delay="0"/>
                                          </p:stCondLst>
                                        </p:cTn>
                                        <p:tgtEl>
                                          <p:spTgt spid="33"/>
                                        </p:tgtEl>
                                        <p:attrNameLst>
                                          <p:attrName>style.visibility</p:attrName>
                                        </p:attrNameLst>
                                      </p:cBhvr>
                                      <p:to>
                                        <p:strVal val="visible"/>
                                      </p:to>
                                    </p:set>
                                  </p:childTnLst>
                                </p:cTn>
                              </p:par>
                            </p:childTnLst>
                          </p:cTn>
                        </p:par>
                      </p:childTnLst>
                    </p:cTn>
                  </p:par>
                  <p:par>
                    <p:cTn id="194" fill="hold">
                      <p:stCondLst>
                        <p:cond delay="indefinite"/>
                      </p:stCondLst>
                      <p:childTnLst>
                        <p:par>
                          <p:cTn id="195" fill="hold">
                            <p:stCondLst>
                              <p:cond delay="0"/>
                            </p:stCondLst>
                            <p:childTnLst>
                              <p:par>
                                <p:cTn id="196" presetID="10" presetClass="entr" presetSubtype="0" fill="hold" nodeType="clickEffect">
                                  <p:stCondLst>
                                    <p:cond delay="0"/>
                                  </p:stCondLst>
                                  <p:childTnLst>
                                    <p:set>
                                      <p:cBhvr>
                                        <p:cTn id="197" dur="1" fill="hold">
                                          <p:stCondLst>
                                            <p:cond delay="0"/>
                                          </p:stCondLst>
                                        </p:cTn>
                                        <p:tgtEl>
                                          <p:spTgt spid="51"/>
                                        </p:tgtEl>
                                        <p:attrNameLst>
                                          <p:attrName>style.visibility</p:attrName>
                                        </p:attrNameLst>
                                      </p:cBhvr>
                                      <p:to>
                                        <p:strVal val="visible"/>
                                      </p:to>
                                    </p:set>
                                    <p:animEffect transition="in" filter="fade">
                                      <p:cBhvr>
                                        <p:cTn id="198" dur="500"/>
                                        <p:tgtEl>
                                          <p:spTgt spid="51"/>
                                        </p:tgtEl>
                                      </p:cBhvr>
                                    </p:animEffect>
                                  </p:childTnLst>
                                </p:cTn>
                              </p:par>
                            </p:childTnLst>
                          </p:cTn>
                        </p:par>
                        <p:par>
                          <p:cTn id="199" fill="hold">
                            <p:stCondLst>
                              <p:cond delay="500"/>
                            </p:stCondLst>
                            <p:childTnLst>
                              <p:par>
                                <p:cTn id="200" presetID="10" presetClass="entr" presetSubtype="0" fill="hold" nodeType="afterEffect">
                                  <p:stCondLst>
                                    <p:cond delay="0"/>
                                  </p:stCondLst>
                                  <p:childTnLst>
                                    <p:set>
                                      <p:cBhvr>
                                        <p:cTn id="201" dur="1" fill="hold">
                                          <p:stCondLst>
                                            <p:cond delay="0"/>
                                          </p:stCondLst>
                                        </p:cTn>
                                        <p:tgtEl>
                                          <p:spTgt spid="52"/>
                                        </p:tgtEl>
                                        <p:attrNameLst>
                                          <p:attrName>style.visibility</p:attrName>
                                        </p:attrNameLst>
                                      </p:cBhvr>
                                      <p:to>
                                        <p:strVal val="visible"/>
                                      </p:to>
                                    </p:set>
                                    <p:animEffect transition="in" filter="fade">
                                      <p:cBhvr>
                                        <p:cTn id="202" dur="500"/>
                                        <p:tgtEl>
                                          <p:spTgt spid="52"/>
                                        </p:tgtEl>
                                      </p:cBhvr>
                                    </p:animEffect>
                                  </p:childTnLst>
                                </p:cTn>
                              </p:par>
                            </p:childTnLst>
                          </p:cTn>
                        </p:par>
                        <p:par>
                          <p:cTn id="203" fill="hold">
                            <p:stCondLst>
                              <p:cond delay="1000"/>
                            </p:stCondLst>
                            <p:childTnLst>
                              <p:par>
                                <p:cTn id="204" presetID="10" presetClass="entr" presetSubtype="0" fill="hold" nodeType="afterEffect">
                                  <p:stCondLst>
                                    <p:cond delay="0"/>
                                  </p:stCondLst>
                                  <p:childTnLst>
                                    <p:set>
                                      <p:cBhvr>
                                        <p:cTn id="205" dur="1" fill="hold">
                                          <p:stCondLst>
                                            <p:cond delay="0"/>
                                          </p:stCondLst>
                                        </p:cTn>
                                        <p:tgtEl>
                                          <p:spTgt spid="53"/>
                                        </p:tgtEl>
                                        <p:attrNameLst>
                                          <p:attrName>style.visibility</p:attrName>
                                        </p:attrNameLst>
                                      </p:cBhvr>
                                      <p:to>
                                        <p:strVal val="visible"/>
                                      </p:to>
                                    </p:set>
                                    <p:animEffect transition="in" filter="fade">
                                      <p:cBhvr>
                                        <p:cTn id="206" dur="500"/>
                                        <p:tgtEl>
                                          <p:spTgt spid="53"/>
                                        </p:tgtEl>
                                      </p:cBhvr>
                                    </p:animEffect>
                                  </p:childTnLst>
                                </p:cTn>
                              </p:par>
                            </p:childTnLst>
                          </p:cTn>
                        </p:par>
                      </p:childTnLst>
                    </p:cTn>
                  </p:par>
                  <p:par>
                    <p:cTn id="207" fill="hold">
                      <p:stCondLst>
                        <p:cond delay="indefinite"/>
                      </p:stCondLst>
                      <p:childTnLst>
                        <p:par>
                          <p:cTn id="208" fill="hold">
                            <p:stCondLst>
                              <p:cond delay="0"/>
                            </p:stCondLst>
                            <p:childTnLst>
                              <p:par>
                                <p:cTn id="209" presetID="1" presetClass="entr" presetSubtype="0" fill="hold" nodeType="clickEffect">
                                  <p:stCondLst>
                                    <p:cond delay="0"/>
                                  </p:stCondLst>
                                  <p:childTnLst>
                                    <p:set>
                                      <p:cBhvr>
                                        <p:cTn id="210" dur="1" fill="hold">
                                          <p:stCondLst>
                                            <p:cond delay="0"/>
                                          </p:stCondLst>
                                        </p:cTn>
                                        <p:tgtEl>
                                          <p:spTgt spid="34"/>
                                        </p:tgtEl>
                                        <p:attrNameLst>
                                          <p:attrName>style.visibility</p:attrName>
                                        </p:attrNameLst>
                                      </p:cBhvr>
                                      <p:to>
                                        <p:strVal val="visible"/>
                                      </p:to>
                                    </p:set>
                                  </p:childTnLst>
                                </p:cTn>
                              </p:par>
                              <p:par>
                                <p:cTn id="211" presetID="1" presetClass="exit" presetSubtype="0" fill="hold" nodeType="withEffect">
                                  <p:stCondLst>
                                    <p:cond delay="0"/>
                                  </p:stCondLst>
                                  <p:childTnLst>
                                    <p:set>
                                      <p:cBhvr>
                                        <p:cTn id="212" dur="1" fill="hold">
                                          <p:stCondLst>
                                            <p:cond delay="0"/>
                                          </p:stCondLst>
                                        </p:cTn>
                                        <p:tgtEl>
                                          <p:spTgt spid="33"/>
                                        </p:tgtEl>
                                        <p:attrNameLst>
                                          <p:attrName>style.visibility</p:attrName>
                                        </p:attrNameLst>
                                      </p:cBhvr>
                                      <p:to>
                                        <p:strVal val="hidden"/>
                                      </p:to>
                                    </p:set>
                                  </p:childTnLst>
                                </p:cTn>
                              </p:par>
                            </p:childTnLst>
                          </p:cTn>
                        </p:par>
                        <p:par>
                          <p:cTn id="213" fill="hold">
                            <p:stCondLst>
                              <p:cond delay="0"/>
                            </p:stCondLst>
                            <p:childTnLst>
                              <p:par>
                                <p:cTn id="214" presetID="10" presetClass="entr" presetSubtype="0" fill="hold" nodeType="afterEffect">
                                  <p:stCondLst>
                                    <p:cond delay="0"/>
                                  </p:stCondLst>
                                  <p:childTnLst>
                                    <p:set>
                                      <p:cBhvr>
                                        <p:cTn id="215" dur="1" fill="hold">
                                          <p:stCondLst>
                                            <p:cond delay="0"/>
                                          </p:stCondLst>
                                        </p:cTn>
                                        <p:tgtEl>
                                          <p:spTgt spid="54"/>
                                        </p:tgtEl>
                                        <p:attrNameLst>
                                          <p:attrName>style.visibility</p:attrName>
                                        </p:attrNameLst>
                                      </p:cBhvr>
                                      <p:to>
                                        <p:strVal val="visible"/>
                                      </p:to>
                                    </p:set>
                                    <p:animEffect transition="in" filter="fade">
                                      <p:cBhvr>
                                        <p:cTn id="216" dur="500"/>
                                        <p:tgtEl>
                                          <p:spTgt spid="54"/>
                                        </p:tgtEl>
                                      </p:cBhvr>
                                    </p:animEffect>
                                  </p:childTnLst>
                                </p:cTn>
                              </p:par>
                            </p:childTnLst>
                          </p:cTn>
                        </p:par>
                        <p:par>
                          <p:cTn id="217" fill="hold">
                            <p:stCondLst>
                              <p:cond delay="500"/>
                            </p:stCondLst>
                            <p:childTnLst>
                              <p:par>
                                <p:cTn id="218" presetID="10" presetClass="entr" presetSubtype="0" fill="hold" nodeType="afterEffect">
                                  <p:stCondLst>
                                    <p:cond delay="0"/>
                                  </p:stCondLst>
                                  <p:childTnLst>
                                    <p:set>
                                      <p:cBhvr>
                                        <p:cTn id="219" dur="1" fill="hold">
                                          <p:stCondLst>
                                            <p:cond delay="0"/>
                                          </p:stCondLst>
                                        </p:cTn>
                                        <p:tgtEl>
                                          <p:spTgt spid="55"/>
                                        </p:tgtEl>
                                        <p:attrNameLst>
                                          <p:attrName>style.visibility</p:attrName>
                                        </p:attrNameLst>
                                      </p:cBhvr>
                                      <p:to>
                                        <p:strVal val="visible"/>
                                      </p:to>
                                    </p:set>
                                    <p:animEffect transition="in" filter="fade">
                                      <p:cBhvr>
                                        <p:cTn id="220" dur="500"/>
                                        <p:tgtEl>
                                          <p:spTgt spid="55"/>
                                        </p:tgtEl>
                                      </p:cBhvr>
                                    </p:animEffect>
                                  </p:childTnLst>
                                </p:cTn>
                              </p:par>
                            </p:childTnLst>
                          </p:cTn>
                        </p:par>
                        <p:par>
                          <p:cTn id="221" fill="hold">
                            <p:stCondLst>
                              <p:cond delay="1000"/>
                            </p:stCondLst>
                            <p:childTnLst>
                              <p:par>
                                <p:cTn id="222" presetID="10" presetClass="entr" presetSubtype="0" fill="hold" nodeType="afterEffect">
                                  <p:stCondLst>
                                    <p:cond delay="0"/>
                                  </p:stCondLst>
                                  <p:childTnLst>
                                    <p:set>
                                      <p:cBhvr>
                                        <p:cTn id="223" dur="1" fill="hold">
                                          <p:stCondLst>
                                            <p:cond delay="0"/>
                                          </p:stCondLst>
                                        </p:cTn>
                                        <p:tgtEl>
                                          <p:spTgt spid="56"/>
                                        </p:tgtEl>
                                        <p:attrNameLst>
                                          <p:attrName>style.visibility</p:attrName>
                                        </p:attrNameLst>
                                      </p:cBhvr>
                                      <p:to>
                                        <p:strVal val="visible"/>
                                      </p:to>
                                    </p:set>
                                    <p:animEffect transition="in" filter="fade">
                                      <p:cBhvr>
                                        <p:cTn id="224"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21" grpId="0"/>
      <p:bldP spid="22" grpId="0" animBg="1" autoUpdateAnimBg="0"/>
      <p:bldP spid="57" grpId="0"/>
      <p:bldP spid="11" grpId="0" animBg="1"/>
      <p:bldP spid="3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两表交叉连接    </a:t>
            </a:r>
            <a:endParaRPr lang="zh-CN" altLang="en-US" dirty="0"/>
          </a:p>
        </p:txBody>
      </p:sp>
      <p:grpSp>
        <p:nvGrpSpPr>
          <p:cNvPr id="10" name="组合 9"/>
          <p:cNvGrpSpPr/>
          <p:nvPr/>
        </p:nvGrpSpPr>
        <p:grpSpPr>
          <a:xfrm>
            <a:off x="2179661" y="1767401"/>
            <a:ext cx="7345363" cy="1514774"/>
            <a:chOff x="2179661" y="1767401"/>
            <a:chExt cx="7345363" cy="1514774"/>
          </a:xfrm>
        </p:grpSpPr>
        <p:grpSp>
          <p:nvGrpSpPr>
            <p:cNvPr id="11" name="Group 6"/>
            <p:cNvGrpSpPr>
              <a:grpSpLocks/>
            </p:cNvGrpSpPr>
            <p:nvPr/>
          </p:nvGrpSpPr>
          <p:grpSpPr bwMode="auto">
            <a:xfrm>
              <a:off x="2179661" y="1767401"/>
              <a:ext cx="7345363" cy="1514774"/>
              <a:chOff x="617" y="1335"/>
              <a:chExt cx="4626" cy="3535"/>
            </a:xfrm>
          </p:grpSpPr>
          <p:sp>
            <p:nvSpPr>
              <p:cNvPr id="12" name="Rectangle 7"/>
              <p:cNvSpPr>
                <a:spLocks noChangeArrowheads="1"/>
              </p:cNvSpPr>
              <p:nvPr/>
            </p:nvSpPr>
            <p:spPr bwMode="auto">
              <a:xfrm>
                <a:off x="733" y="1375"/>
                <a:ext cx="4395" cy="187"/>
              </a:xfrm>
              <a:prstGeom prst="rect">
                <a:avLst/>
              </a:prstGeom>
              <a:gradFill rotWithShape="1">
                <a:gsLst>
                  <a:gs pos="0">
                    <a:schemeClr val="bg1"/>
                  </a:gs>
                  <a:gs pos="100000">
                    <a:schemeClr val="folHlink"/>
                  </a:gs>
                </a:gsLst>
                <a:lin ang="0" scaled="1"/>
              </a:gradFill>
              <a:ln w="9525">
                <a:noFill/>
                <a:miter lim="800000"/>
                <a:headEnd/>
                <a:tailEnd/>
              </a:ln>
              <a:effectLst/>
            </p:spPr>
            <p:txBody>
              <a:bodyPr wrap="none" anchor="ctr"/>
              <a:lstStyle/>
              <a:p>
                <a:endParaRPr lang="zh-CN" altLang="en-US">
                  <a:latin typeface="Arial" pitchFamily="34" charset="0"/>
                  <a:cs typeface="Arial" pitchFamily="34" charset="0"/>
                </a:endParaRPr>
              </a:p>
            </p:txBody>
          </p:sp>
          <p:sp>
            <p:nvSpPr>
              <p:cNvPr id="13" name="Rectangle 8"/>
              <p:cNvSpPr>
                <a:spLocks noChangeArrowheads="1"/>
              </p:cNvSpPr>
              <p:nvPr/>
            </p:nvSpPr>
            <p:spPr bwMode="auto">
              <a:xfrm>
                <a:off x="617" y="1335"/>
                <a:ext cx="4626" cy="3535"/>
              </a:xfrm>
              <a:prstGeom prst="rect">
                <a:avLst/>
              </a:prstGeom>
              <a:solidFill>
                <a:schemeClr val="bg1"/>
              </a:solidFill>
              <a:ln w="12700">
                <a:solidFill>
                  <a:schemeClr val="tx1"/>
                </a:solidFill>
                <a:miter lim="800000"/>
                <a:headEnd/>
                <a:tailEnd/>
              </a:ln>
              <a:effectLst>
                <a:outerShdw dist="107763" dir="2700000" algn="ctr" rotWithShape="0">
                  <a:srgbClr val="0099CC">
                    <a:alpha val="50000"/>
                  </a:srgbClr>
                </a:outerShdw>
              </a:effectLst>
            </p:spPr>
            <p:txBody>
              <a:bodyPr wrap="square" lIns="90488" tIns="44450" rIns="90488" bIns="44450">
                <a:spAutoFit/>
              </a:bodyPr>
              <a:lstStyle/>
              <a:p>
                <a:endParaRPr lang="en-US" altLang="zh-CN" sz="2800" b="1" dirty="0">
                  <a:solidFill>
                    <a:schemeClr val="tx2"/>
                  </a:solidFill>
                  <a:latin typeface="Arial" pitchFamily="34" charset="0"/>
                  <a:ea typeface="楷体_GB2312" pitchFamily="49" charset="-122"/>
                  <a:cs typeface="Arial" pitchFamily="34" charset="0"/>
                </a:endParaRPr>
              </a:p>
              <a:p>
                <a:endParaRPr lang="en-US" altLang="zh-CN" sz="2800" b="1" dirty="0">
                  <a:solidFill>
                    <a:schemeClr val="tx2"/>
                  </a:solidFill>
                  <a:latin typeface="Arial" pitchFamily="34" charset="0"/>
                  <a:ea typeface="楷体_GB2312" pitchFamily="49" charset="-122"/>
                  <a:cs typeface="Arial" pitchFamily="34" charset="0"/>
                </a:endParaRPr>
              </a:p>
              <a:p>
                <a:endParaRPr lang="en-US" altLang="zh-CN" sz="2800" b="1" dirty="0">
                  <a:solidFill>
                    <a:schemeClr val="tx2"/>
                  </a:solidFill>
                  <a:latin typeface="Arial" pitchFamily="34" charset="0"/>
                  <a:ea typeface="楷体_GB2312" pitchFamily="49" charset="-122"/>
                  <a:cs typeface="Arial" pitchFamily="34" charset="0"/>
                </a:endParaRPr>
              </a:p>
              <a:p>
                <a:endParaRPr lang="en-US" altLang="zh-CN" sz="2800" b="1" dirty="0">
                  <a:solidFill>
                    <a:schemeClr val="tx2"/>
                  </a:solidFill>
                  <a:latin typeface="Arial" pitchFamily="34" charset="0"/>
                  <a:ea typeface="楷体_GB2312" pitchFamily="49" charset="-122"/>
                  <a:cs typeface="Arial" pitchFamily="34" charset="0"/>
                </a:endParaRPr>
              </a:p>
              <a:p>
                <a:endParaRPr lang="en-US" altLang="zh-CN" sz="2800" b="1" dirty="0">
                  <a:solidFill>
                    <a:schemeClr val="tx2"/>
                  </a:solidFill>
                  <a:latin typeface="Arial" pitchFamily="34" charset="0"/>
                  <a:ea typeface="楷体_GB2312" pitchFamily="49" charset="-122"/>
                  <a:cs typeface="Arial" pitchFamily="34" charset="0"/>
                </a:endParaRPr>
              </a:p>
            </p:txBody>
          </p:sp>
        </p:grpSp>
        <p:sp>
          <p:nvSpPr>
            <p:cNvPr id="7" name="Rectangle 15"/>
            <p:cNvSpPr>
              <a:spLocks noChangeArrowheads="1"/>
            </p:cNvSpPr>
            <p:nvPr/>
          </p:nvSpPr>
          <p:spPr bwMode="auto">
            <a:xfrm>
              <a:off x="2546378" y="1924101"/>
              <a:ext cx="5867400" cy="515937"/>
            </a:xfrm>
            <a:prstGeom prst="rect">
              <a:avLst/>
            </a:prstGeom>
            <a:noFill/>
            <a:ln w="12700">
              <a:noFill/>
              <a:miter lim="800000"/>
              <a:headEnd/>
              <a:tailEnd/>
            </a:ln>
            <a:effectLst/>
          </p:spPr>
          <p:txBody>
            <a:bodyPr lIns="90488" tIns="44450" rIns="90488" bIns="44450">
              <a:spAutoFit/>
            </a:bodyPr>
            <a:lstStyle/>
            <a:p>
              <a:r>
                <a:rPr kumimoji="1" lang="en-US" altLang="zh-CN" sz="2800" b="1" dirty="0">
                  <a:solidFill>
                    <a:schemeClr val="tx2"/>
                  </a:solidFill>
                  <a:latin typeface="Arial" pitchFamily="34" charset="0"/>
                  <a:ea typeface="楷体_GB2312" pitchFamily="49" charset="-122"/>
                  <a:cs typeface="Arial" pitchFamily="34" charset="0"/>
                </a:rPr>
                <a:t>SELECT </a:t>
              </a:r>
              <a:r>
                <a:rPr kumimoji="1" lang="en-US" altLang="zh-CN" sz="2800" b="1" dirty="0" smtClean="0">
                  <a:solidFill>
                    <a:schemeClr val="tx2"/>
                  </a:solidFill>
                  <a:latin typeface="Arial" pitchFamily="34" charset="0"/>
                  <a:ea typeface="楷体_GB2312" pitchFamily="49" charset="-122"/>
                  <a:cs typeface="Arial" pitchFamily="34" charset="0"/>
                </a:rPr>
                <a:t> </a:t>
              </a:r>
              <a:r>
                <a:rPr kumimoji="1" lang="zh-CN" altLang="en-US" sz="2800" b="1" dirty="0" smtClean="0">
                  <a:solidFill>
                    <a:schemeClr val="tx2"/>
                  </a:solidFill>
                  <a:latin typeface="Arial" pitchFamily="34" charset="0"/>
                  <a:ea typeface="楷体_GB2312" pitchFamily="49" charset="-122"/>
                  <a:cs typeface="Arial" pitchFamily="34" charset="0"/>
                </a:rPr>
                <a:t>*</a:t>
              </a:r>
              <a:endParaRPr kumimoji="1" lang="zh-CN" altLang="en-US" sz="2800" b="1" dirty="0">
                <a:solidFill>
                  <a:schemeClr val="tx2"/>
                </a:solidFill>
                <a:latin typeface="Arial" pitchFamily="34" charset="0"/>
                <a:ea typeface="楷体_GB2312" pitchFamily="49" charset="-122"/>
                <a:cs typeface="Arial" pitchFamily="34" charset="0"/>
              </a:endParaRPr>
            </a:p>
          </p:txBody>
        </p:sp>
        <p:sp>
          <p:nvSpPr>
            <p:cNvPr id="8" name="Text Box 18"/>
            <p:cNvSpPr txBox="1">
              <a:spLocks noChangeArrowheads="1"/>
            </p:cNvSpPr>
            <p:nvPr/>
          </p:nvSpPr>
          <p:spPr bwMode="auto">
            <a:xfrm>
              <a:off x="2574494" y="2507034"/>
              <a:ext cx="6771405" cy="523220"/>
            </a:xfrm>
            <a:prstGeom prst="rect">
              <a:avLst/>
            </a:prstGeom>
            <a:noFill/>
            <a:ln w="9525">
              <a:noFill/>
              <a:miter lim="800000"/>
              <a:headEnd/>
              <a:tailEnd/>
            </a:ln>
            <a:effectLst/>
          </p:spPr>
          <p:txBody>
            <a:bodyPr wrap="none">
              <a:spAutoFit/>
            </a:bodyPr>
            <a:lstStyle/>
            <a:p>
              <a:r>
                <a:rPr lang="en-US" altLang="zh-CN" sz="2800" b="1" dirty="0" smtClean="0">
                  <a:solidFill>
                    <a:srgbClr val="0000FF"/>
                  </a:solidFill>
                  <a:latin typeface="Times New Roman" panose="02020603050405020304" pitchFamily="18" charset="0"/>
                  <a:ea typeface="楷体_GB2312" pitchFamily="49" charset="-122"/>
                  <a:cs typeface="Times New Roman" panose="02020603050405020304" pitchFamily="18" charset="0"/>
                </a:rPr>
                <a:t>FROM </a:t>
              </a:r>
              <a:r>
                <a:rPr lang="zh-CN" altLang="en-US" sz="2800" b="1" dirty="0" smtClean="0">
                  <a:solidFill>
                    <a:srgbClr val="0000FF"/>
                  </a:solidFill>
                  <a:latin typeface="楷体_GB2312" pitchFamily="49" charset="-122"/>
                  <a:ea typeface="楷体_GB2312" pitchFamily="49" charset="-122"/>
                </a:rPr>
                <a:t>学生</a:t>
              </a:r>
              <a:r>
                <a:rPr lang="zh-CN" altLang="en-US" sz="2800" b="1" dirty="0">
                  <a:solidFill>
                    <a:srgbClr val="0000FF"/>
                  </a:solidFill>
                  <a:latin typeface="楷体_GB2312" pitchFamily="49" charset="-122"/>
                  <a:ea typeface="楷体_GB2312" pitchFamily="49" charset="-122"/>
                </a:rPr>
                <a:t>表</a:t>
              </a:r>
              <a:r>
                <a:rPr lang="zh-CN" altLang="en-US" sz="2800" b="1" dirty="0">
                  <a:solidFill>
                    <a:schemeClr val="tx2"/>
                  </a:solidFill>
                  <a:latin typeface="Arial" pitchFamily="34" charset="0"/>
                  <a:ea typeface="楷体_GB2312" pitchFamily="49" charset="-122"/>
                  <a:cs typeface="Arial" pitchFamily="34" charset="0"/>
                </a:rPr>
                <a:t>  </a:t>
              </a:r>
              <a:r>
                <a:rPr lang="en-US" altLang="zh-CN" sz="2800" b="1" dirty="0">
                  <a:solidFill>
                    <a:srgbClr val="FF0000"/>
                  </a:solidFill>
                  <a:latin typeface="Arial" pitchFamily="34" charset="0"/>
                  <a:ea typeface="楷体_GB2312" pitchFamily="49" charset="-122"/>
                  <a:cs typeface="Arial" pitchFamily="34" charset="0"/>
                </a:rPr>
                <a:t>CROSS </a:t>
              </a:r>
              <a:r>
                <a:rPr lang="en-US" altLang="zh-CN" sz="2800" b="1" dirty="0">
                  <a:solidFill>
                    <a:srgbClr val="FF3300"/>
                  </a:solidFill>
                  <a:latin typeface="Arial" pitchFamily="34" charset="0"/>
                  <a:ea typeface="楷体_GB2312" pitchFamily="49" charset="-122"/>
                  <a:cs typeface="Arial" pitchFamily="34" charset="0"/>
                </a:rPr>
                <a:t>JOIN</a:t>
              </a:r>
              <a:r>
                <a:rPr lang="en-US" altLang="zh-CN" sz="2800" b="1" dirty="0">
                  <a:solidFill>
                    <a:schemeClr val="tx2"/>
                  </a:solidFill>
                  <a:latin typeface="Arial" pitchFamily="34" charset="0"/>
                  <a:ea typeface="楷体_GB2312" pitchFamily="49" charset="-122"/>
                  <a:cs typeface="Arial" pitchFamily="34" charset="0"/>
                </a:rPr>
                <a:t> </a:t>
              </a:r>
              <a:r>
                <a:rPr lang="zh-CN" altLang="en-US" sz="2800" b="1" dirty="0">
                  <a:solidFill>
                    <a:srgbClr val="0000FF"/>
                  </a:solidFill>
                  <a:latin typeface="楷体_GB2312" pitchFamily="49" charset="-122"/>
                  <a:ea typeface="楷体_GB2312" pitchFamily="49" charset="-122"/>
                </a:rPr>
                <a:t>成绩表    </a:t>
              </a:r>
            </a:p>
          </p:txBody>
        </p:sp>
      </p:grpSp>
      <p:graphicFrame>
        <p:nvGraphicFramePr>
          <p:cNvPr id="14" name="表格 13"/>
          <p:cNvGraphicFramePr>
            <a:graphicFrameLocks noGrp="1"/>
          </p:cNvGraphicFramePr>
          <p:nvPr>
            <p:extLst/>
          </p:nvPr>
        </p:nvGraphicFramePr>
        <p:xfrm>
          <a:off x="1809720" y="3818685"/>
          <a:ext cx="4071966" cy="571504"/>
        </p:xfrm>
        <a:graphic>
          <a:graphicData uri="http://schemas.openxmlformats.org/drawingml/2006/table">
            <a:tbl>
              <a:tblPr firstRow="1" bandRow="1">
                <a:effectLst>
                  <a:outerShdw blurRad="50800" dist="38100" dir="18900000" algn="bl" rotWithShape="0">
                    <a:prstClr val="black">
                      <a:alpha val="40000"/>
                    </a:prstClr>
                  </a:outerShdw>
                </a:effectLst>
                <a:tableStyleId>{00A15C55-8517-42AA-B614-E9B94910E393}</a:tableStyleId>
              </a:tblPr>
              <a:tblGrid>
                <a:gridCol w="1357322"/>
                <a:gridCol w="1357322"/>
                <a:gridCol w="1357322"/>
              </a:tblGrid>
              <a:tr h="571504">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800" u="none" strike="noStrike" cap="none" normalizeH="0" baseline="0" dirty="0" smtClean="0">
                          <a:ln>
                            <a:noFill/>
                          </a:ln>
                          <a:effectLst/>
                          <a:latin typeface="黑体" pitchFamily="2" charset="-122"/>
                          <a:ea typeface="黑体" pitchFamily="2" charset="-122"/>
                        </a:rPr>
                        <a:t>学号  </a:t>
                      </a:r>
                      <a:endParaRPr kumimoji="0" lang="zh-CN" altLang="en-US" sz="2800" b="1" i="0" u="none" strike="noStrike" cap="none" normalizeH="0" baseline="0" dirty="0" smtClean="0">
                        <a:ln>
                          <a:noFill/>
                        </a:ln>
                        <a:solidFill>
                          <a:schemeClr val="tx1"/>
                        </a:solidFill>
                        <a:effectLst/>
                        <a:latin typeface="黑体" pitchFamily="2" charset="-122"/>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800" u="none" strike="noStrike" cap="none" normalizeH="0" baseline="0" dirty="0" smtClean="0">
                          <a:ln>
                            <a:noFill/>
                          </a:ln>
                          <a:effectLst/>
                          <a:latin typeface="黑体" pitchFamily="2" charset="-122"/>
                          <a:ea typeface="黑体" pitchFamily="2" charset="-122"/>
                        </a:rPr>
                        <a:t>姓名   </a:t>
                      </a:r>
                      <a:endParaRPr kumimoji="0" lang="zh-CN" altLang="en-US" sz="2800" b="1" i="0" u="none" strike="noStrike" cap="none" normalizeH="0" baseline="0" dirty="0" smtClean="0">
                        <a:ln>
                          <a:noFill/>
                        </a:ln>
                        <a:solidFill>
                          <a:schemeClr val="tx1"/>
                        </a:solidFill>
                        <a:effectLst/>
                        <a:latin typeface="黑体" pitchFamily="2" charset="-122"/>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800" u="none" strike="noStrike" cap="none" normalizeH="0" baseline="0" dirty="0" smtClean="0">
                          <a:ln>
                            <a:noFill/>
                          </a:ln>
                          <a:effectLst/>
                          <a:latin typeface="黑体" pitchFamily="2" charset="-122"/>
                          <a:ea typeface="黑体" pitchFamily="2" charset="-122"/>
                        </a:rPr>
                        <a:t>系别  </a:t>
                      </a:r>
                      <a:endParaRPr kumimoji="0" lang="zh-CN" altLang="en-US" sz="2800" b="1" i="0" u="none" strike="noStrike" cap="none" normalizeH="0" baseline="0" dirty="0" smtClean="0">
                        <a:ln>
                          <a:noFill/>
                        </a:ln>
                        <a:solidFill>
                          <a:schemeClr val="tx1"/>
                        </a:solidFill>
                        <a:effectLst/>
                        <a:latin typeface="黑体" pitchFamily="2" charset="-122"/>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FF"/>
                    </a:solidFill>
                  </a:tcPr>
                </a:tc>
              </a:tr>
            </a:tbl>
          </a:graphicData>
        </a:graphic>
      </p:graphicFrame>
      <p:graphicFrame>
        <p:nvGraphicFramePr>
          <p:cNvPr id="15" name="表格 14"/>
          <p:cNvGraphicFramePr>
            <a:graphicFrameLocks noGrp="1"/>
          </p:cNvGraphicFramePr>
          <p:nvPr>
            <p:extLst/>
          </p:nvPr>
        </p:nvGraphicFramePr>
        <p:xfrm>
          <a:off x="1809720" y="4390189"/>
          <a:ext cx="4071966" cy="457200"/>
        </p:xfrm>
        <a:graphic>
          <a:graphicData uri="http://schemas.openxmlformats.org/drawingml/2006/table">
            <a:tbl>
              <a:tblPr firstRow="1" bandRow="1">
                <a:effectLst>
                  <a:outerShdw blurRad="50800" dist="38100" algn="l" rotWithShape="0">
                    <a:prstClr val="black">
                      <a:alpha val="40000"/>
                    </a:prstClr>
                  </a:outerShdw>
                </a:effectLst>
                <a:tableStyleId>{616DA210-FB5B-4158-B5E0-FEB733F419BA}</a:tableStyleId>
              </a:tblPr>
              <a:tblGrid>
                <a:gridCol w="4071966"/>
              </a:tblGrid>
              <a:tr h="285752">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楷体_GB2312" pitchFamily="49" charset="-122"/>
                          <a:ea typeface="楷体_GB2312" pitchFamily="49" charset="-122"/>
                        </a:rPr>
                        <a:t>……     </a:t>
                      </a:r>
                      <a:endParaRPr kumimoji="0" lang="zh-CN" altLang="en-US" sz="2400" b="1" i="0" u="none" strike="noStrike" cap="none" normalizeH="0" baseline="0" dirty="0" smtClean="0">
                        <a:ln>
                          <a:noFill/>
                        </a:ln>
                        <a:solidFill>
                          <a:schemeClr val="tx1"/>
                        </a:solidFill>
                        <a:effectLst/>
                        <a:latin typeface="楷体_GB2312" pitchFamily="49" charset="-122"/>
                        <a:ea typeface="楷体_GB2312" pitchFamily="49" charset="-122"/>
                      </a:endParaRPr>
                    </a:p>
                  </a:txBody>
                  <a:tcPr anchor="ctr" horzOverflow="overflow">
                    <a:solidFill>
                      <a:schemeClr val="bg1"/>
                    </a:solidFill>
                  </a:tcPr>
                </a:tc>
              </a:tr>
            </a:tbl>
          </a:graphicData>
        </a:graphic>
      </p:graphicFrame>
      <p:graphicFrame>
        <p:nvGraphicFramePr>
          <p:cNvPr id="16" name="表格 15"/>
          <p:cNvGraphicFramePr>
            <a:graphicFrameLocks noGrp="1"/>
          </p:cNvGraphicFramePr>
          <p:nvPr>
            <p:extLst/>
          </p:nvPr>
        </p:nvGraphicFramePr>
        <p:xfrm>
          <a:off x="6238876" y="3818685"/>
          <a:ext cx="4150062" cy="571504"/>
        </p:xfrm>
        <a:graphic>
          <a:graphicData uri="http://schemas.openxmlformats.org/drawingml/2006/table">
            <a:tbl>
              <a:tblPr firstRow="1" bandRow="1">
                <a:effectLst>
                  <a:outerShdw blurRad="50800" dist="38100" dir="18900000" algn="bl" rotWithShape="0">
                    <a:prstClr val="black">
                      <a:alpha val="40000"/>
                    </a:prstClr>
                  </a:outerShdw>
                </a:effectLst>
                <a:tableStyleId>{21E4AEA4-8DFA-4A89-87EB-49C32662AFE0}</a:tableStyleId>
              </a:tblPr>
              <a:tblGrid>
                <a:gridCol w="1357322"/>
                <a:gridCol w="1357322"/>
                <a:gridCol w="1435418"/>
              </a:tblGrid>
              <a:tr h="571504">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800" u="none" strike="noStrike" cap="none" normalizeH="0" baseline="0" dirty="0" smtClean="0">
                          <a:ln>
                            <a:noFill/>
                          </a:ln>
                          <a:effectLst/>
                          <a:latin typeface="黑体" pitchFamily="2" charset="-122"/>
                          <a:ea typeface="黑体" pitchFamily="2" charset="-122"/>
                        </a:rPr>
                        <a:t>学号   </a:t>
                      </a:r>
                      <a:endParaRPr kumimoji="0" lang="zh-CN" altLang="en-US" sz="2800" b="1" i="0" u="none" strike="noStrike" cap="none" normalizeH="0" baseline="0" dirty="0" smtClean="0">
                        <a:ln>
                          <a:noFill/>
                        </a:ln>
                        <a:solidFill>
                          <a:schemeClr val="tx1"/>
                        </a:solidFill>
                        <a:effectLst/>
                        <a:latin typeface="黑体" pitchFamily="2" charset="-122"/>
                        <a:ea typeface="黑体" pitchFamily="2" charset="-122"/>
                      </a:endParaRPr>
                    </a:p>
                  </a:txBody>
                  <a:tcPr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lumMod val="75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800" u="none" strike="noStrike" cap="none" normalizeH="0" baseline="0" dirty="0" smtClean="0">
                          <a:ln>
                            <a:noFill/>
                          </a:ln>
                          <a:effectLst/>
                          <a:latin typeface="黑体" pitchFamily="2" charset="-122"/>
                          <a:ea typeface="黑体" pitchFamily="2" charset="-122"/>
                        </a:rPr>
                        <a:t>课程号   </a:t>
                      </a:r>
                      <a:endParaRPr kumimoji="0" lang="zh-CN" altLang="en-US" sz="2800" b="1" i="0" u="none" strike="noStrike" cap="none" normalizeH="0" baseline="0" dirty="0" smtClean="0">
                        <a:ln>
                          <a:noFill/>
                        </a:ln>
                        <a:solidFill>
                          <a:schemeClr val="tx1"/>
                        </a:solidFill>
                        <a:effectLst/>
                        <a:latin typeface="黑体" pitchFamily="2" charset="-122"/>
                        <a:ea typeface="黑体" pitchFamily="2" charset="-122"/>
                      </a:endParaRPr>
                    </a:p>
                  </a:txBody>
                  <a:tcPr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lumMod val="75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800" b="1" i="0" u="none" strike="noStrike" cap="none" normalizeH="0" baseline="0" dirty="0" smtClean="0">
                          <a:ln>
                            <a:noFill/>
                          </a:ln>
                          <a:solidFill>
                            <a:schemeClr val="bg1"/>
                          </a:solidFill>
                          <a:effectLst/>
                          <a:latin typeface="黑体" pitchFamily="2" charset="-122"/>
                          <a:ea typeface="黑体" pitchFamily="2" charset="-122"/>
                        </a:rPr>
                        <a:t>成绩  </a:t>
                      </a:r>
                    </a:p>
                  </a:txBody>
                  <a:tcPr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lumMod val="75000"/>
                      </a:schemeClr>
                    </a:solidFill>
                  </a:tcPr>
                </a:tc>
              </a:tr>
            </a:tbl>
          </a:graphicData>
        </a:graphic>
      </p:graphicFrame>
      <p:graphicFrame>
        <p:nvGraphicFramePr>
          <p:cNvPr id="17" name="表格 16"/>
          <p:cNvGraphicFramePr>
            <a:graphicFrameLocks noGrp="1"/>
          </p:cNvGraphicFramePr>
          <p:nvPr>
            <p:extLst/>
          </p:nvPr>
        </p:nvGraphicFramePr>
        <p:xfrm>
          <a:off x="6238877" y="4390189"/>
          <a:ext cx="4149969" cy="457200"/>
        </p:xfrm>
        <a:graphic>
          <a:graphicData uri="http://schemas.openxmlformats.org/drawingml/2006/table">
            <a:tbl>
              <a:tblPr firstRow="1" bandRow="1">
                <a:effectLst>
                  <a:outerShdw blurRad="50800" dist="38100" algn="l" rotWithShape="0">
                    <a:prstClr val="black">
                      <a:alpha val="40000"/>
                    </a:prstClr>
                  </a:outerShdw>
                </a:effectLst>
                <a:tableStyleId>{616DA210-FB5B-4158-B5E0-FEB733F419BA}</a:tableStyleId>
              </a:tblPr>
              <a:tblGrid>
                <a:gridCol w="4149969"/>
              </a:tblGrid>
              <a:tr h="285752">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       </a:t>
                      </a:r>
                      <a:endParaRPr kumimoji="0" lang="zh-CN" altLang="en-US" sz="24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endParaRPr>
                    </a:p>
                  </a:txBody>
                  <a:tcPr anchor="ctr" horzOverflow="overflow">
                    <a:solidFill>
                      <a:schemeClr val="bg1"/>
                    </a:solidFill>
                  </a:tcPr>
                </a:tc>
              </a:tr>
            </a:tbl>
          </a:graphicData>
        </a:graphic>
      </p:graphicFrame>
      <p:graphicFrame>
        <p:nvGraphicFramePr>
          <p:cNvPr id="18" name="表格 17"/>
          <p:cNvGraphicFramePr>
            <a:graphicFrameLocks noGrp="1"/>
          </p:cNvGraphicFramePr>
          <p:nvPr>
            <p:extLst/>
          </p:nvPr>
        </p:nvGraphicFramePr>
        <p:xfrm>
          <a:off x="2595540" y="5494040"/>
          <a:ext cx="6929484" cy="792480"/>
        </p:xfrm>
        <a:graphic>
          <a:graphicData uri="http://schemas.openxmlformats.org/drawingml/2006/table">
            <a:tbl>
              <a:tblPr firstRow="1" bandRow="1">
                <a:effectLst>
                  <a:outerShdw blurRad="50800" dist="38100" dir="18900000" algn="bl" rotWithShape="0">
                    <a:prstClr val="black">
                      <a:alpha val="40000"/>
                    </a:prstClr>
                  </a:outerShdw>
                </a:effectLst>
                <a:tableStyleId>{7E9639D4-E3E2-4D34-9284-5A2195B3D0D7}</a:tableStyleId>
              </a:tblPr>
              <a:tblGrid>
                <a:gridCol w="1154914"/>
                <a:gridCol w="1154914"/>
                <a:gridCol w="1154914"/>
                <a:gridCol w="1154914"/>
                <a:gridCol w="1154914"/>
                <a:gridCol w="1154914"/>
              </a:tblGrid>
              <a:tr h="370840">
                <a:tc>
                  <a:txBody>
                    <a:bodyPr/>
                    <a:lstStyle/>
                    <a:p>
                      <a:pPr algn="ctr"/>
                      <a:r>
                        <a:rPr lang="zh-CN" altLang="en-US" sz="2000" dirty="0" smtClean="0">
                          <a:latin typeface="黑体" pitchFamily="2" charset="-122"/>
                          <a:ea typeface="黑体" pitchFamily="2" charset="-122"/>
                        </a:rPr>
                        <a:t>学号     </a:t>
                      </a:r>
                      <a:endParaRPr lang="zh-CN" altLang="en-US" sz="2000" dirty="0">
                        <a:latin typeface="黑体" pitchFamily="2" charset="-122"/>
                        <a:ea typeface="黑体" pitchFamily="2" charset="-122"/>
                      </a:endParaRPr>
                    </a:p>
                  </a:txBody>
                  <a:tcPr>
                    <a:lnL w="19050" cap="flat" cmpd="sng" algn="ctr">
                      <a:solidFill>
                        <a:schemeClr val="tx1"/>
                      </a:solidFill>
                      <a:prstDash val="lgDash"/>
                      <a:round/>
                      <a:headEnd type="none" w="med" len="med"/>
                      <a:tailEnd type="none" w="med" len="med"/>
                    </a:lnL>
                    <a:lnR w="19050" cap="flat" cmpd="sng" algn="ctr">
                      <a:solidFill>
                        <a:schemeClr val="tx1"/>
                      </a:solidFill>
                      <a:prstDash val="lgDash"/>
                      <a:round/>
                      <a:headEnd type="none" w="med" len="med"/>
                      <a:tailEnd type="none" w="med" len="med"/>
                    </a:lnR>
                    <a:lnT w="19050" cap="flat" cmpd="sng" algn="ctr">
                      <a:solidFill>
                        <a:schemeClr val="tx1"/>
                      </a:solidFill>
                      <a:prstDash val="lgDash"/>
                      <a:round/>
                      <a:headEnd type="none" w="med" len="med"/>
                      <a:tailEnd type="none" w="med" len="med"/>
                    </a:lnT>
                    <a:lnB w="19050" cap="flat" cmpd="sng" algn="ctr">
                      <a:solidFill>
                        <a:schemeClr val="tx1"/>
                      </a:solidFill>
                      <a:prstDash val="lgDash"/>
                      <a:round/>
                      <a:headEnd type="none" w="med" len="med"/>
                      <a:tailEnd type="none" w="med" len="med"/>
                    </a:lnB>
                    <a:solidFill>
                      <a:schemeClr val="tx1">
                        <a:lumMod val="75000"/>
                        <a:lumOff val="25000"/>
                      </a:schemeClr>
                    </a:solidFill>
                  </a:tcPr>
                </a:tc>
                <a:tc>
                  <a:txBody>
                    <a:bodyPr/>
                    <a:lstStyle/>
                    <a:p>
                      <a:pPr algn="ctr"/>
                      <a:r>
                        <a:rPr lang="zh-CN" altLang="en-US" sz="2000" dirty="0" smtClean="0">
                          <a:latin typeface="黑体" pitchFamily="2" charset="-122"/>
                          <a:ea typeface="黑体" pitchFamily="2" charset="-122"/>
                        </a:rPr>
                        <a:t>姓名     </a:t>
                      </a:r>
                      <a:endParaRPr lang="zh-CN" altLang="en-US" sz="2000" dirty="0">
                        <a:latin typeface="黑体" pitchFamily="2" charset="-122"/>
                        <a:ea typeface="黑体" pitchFamily="2" charset="-122"/>
                      </a:endParaRPr>
                    </a:p>
                  </a:txBody>
                  <a:tcPr>
                    <a:lnL w="19050" cap="flat" cmpd="sng" algn="ctr">
                      <a:solidFill>
                        <a:schemeClr val="tx1"/>
                      </a:solidFill>
                      <a:prstDash val="lgDash"/>
                      <a:round/>
                      <a:headEnd type="none" w="med" len="med"/>
                      <a:tailEnd type="none" w="med" len="med"/>
                    </a:lnL>
                    <a:lnR w="19050" cap="flat" cmpd="sng" algn="ctr">
                      <a:solidFill>
                        <a:schemeClr val="tx1"/>
                      </a:solidFill>
                      <a:prstDash val="lgDash"/>
                      <a:round/>
                      <a:headEnd type="none" w="med" len="med"/>
                      <a:tailEnd type="none" w="med" len="med"/>
                    </a:lnR>
                    <a:lnT w="19050" cap="flat" cmpd="sng" algn="ctr">
                      <a:solidFill>
                        <a:schemeClr val="tx1"/>
                      </a:solidFill>
                      <a:prstDash val="lgDash"/>
                      <a:round/>
                      <a:headEnd type="none" w="med" len="med"/>
                      <a:tailEnd type="none" w="med" len="med"/>
                    </a:lnT>
                    <a:lnB w="19050" cap="flat" cmpd="sng" algn="ctr">
                      <a:solidFill>
                        <a:schemeClr val="tx1"/>
                      </a:solidFill>
                      <a:prstDash val="lgDash"/>
                      <a:round/>
                      <a:headEnd type="none" w="med" len="med"/>
                      <a:tailEnd type="none" w="med" len="med"/>
                    </a:lnB>
                    <a:solidFill>
                      <a:schemeClr val="tx1">
                        <a:lumMod val="75000"/>
                        <a:lumOff val="25000"/>
                      </a:schemeClr>
                    </a:solidFill>
                  </a:tcPr>
                </a:tc>
                <a:tc>
                  <a:txBody>
                    <a:bodyPr/>
                    <a:lstStyle/>
                    <a:p>
                      <a:pPr algn="ctr"/>
                      <a:r>
                        <a:rPr lang="zh-CN" altLang="en-US" sz="2000" dirty="0" smtClean="0">
                          <a:latin typeface="黑体" pitchFamily="2" charset="-122"/>
                          <a:ea typeface="黑体" pitchFamily="2" charset="-122"/>
                        </a:rPr>
                        <a:t>系别     </a:t>
                      </a:r>
                      <a:endParaRPr lang="zh-CN" altLang="en-US" sz="2000" dirty="0">
                        <a:latin typeface="黑体" pitchFamily="2" charset="-122"/>
                        <a:ea typeface="黑体" pitchFamily="2" charset="-122"/>
                      </a:endParaRPr>
                    </a:p>
                  </a:txBody>
                  <a:tcPr>
                    <a:lnL w="19050" cap="flat" cmpd="sng" algn="ctr">
                      <a:solidFill>
                        <a:schemeClr val="tx1"/>
                      </a:solidFill>
                      <a:prstDash val="lgDash"/>
                      <a:round/>
                      <a:headEnd type="none" w="med" len="med"/>
                      <a:tailEnd type="none" w="med" len="med"/>
                    </a:lnL>
                    <a:lnR w="19050" cap="flat" cmpd="sng" algn="ctr">
                      <a:solidFill>
                        <a:schemeClr val="tx1"/>
                      </a:solidFill>
                      <a:prstDash val="lgDash"/>
                      <a:round/>
                      <a:headEnd type="none" w="med" len="med"/>
                      <a:tailEnd type="none" w="med" len="med"/>
                    </a:lnR>
                    <a:lnT w="19050" cap="flat" cmpd="sng" algn="ctr">
                      <a:solidFill>
                        <a:schemeClr val="tx1"/>
                      </a:solidFill>
                      <a:prstDash val="lgDash"/>
                      <a:round/>
                      <a:headEnd type="none" w="med" len="med"/>
                      <a:tailEnd type="none" w="med" len="med"/>
                    </a:lnT>
                    <a:lnB w="19050" cap="flat" cmpd="sng" algn="ctr">
                      <a:solidFill>
                        <a:schemeClr val="tx1"/>
                      </a:solidFill>
                      <a:prstDash val="lgDash"/>
                      <a:round/>
                      <a:headEnd type="none" w="med" len="med"/>
                      <a:tailEnd type="none" w="med" len="med"/>
                    </a:lnB>
                    <a:solidFill>
                      <a:schemeClr val="tx1">
                        <a:lumMod val="75000"/>
                        <a:lumOff val="25000"/>
                      </a:schemeClr>
                    </a:solidFill>
                  </a:tcPr>
                </a:tc>
                <a:tc>
                  <a:txBody>
                    <a:bodyPr/>
                    <a:lstStyle/>
                    <a:p>
                      <a:pPr algn="ctr"/>
                      <a:r>
                        <a:rPr lang="zh-CN" altLang="en-US" sz="2000" dirty="0" smtClean="0">
                          <a:latin typeface="黑体" pitchFamily="2" charset="-122"/>
                          <a:ea typeface="黑体" pitchFamily="2" charset="-122"/>
                        </a:rPr>
                        <a:t>学号     </a:t>
                      </a:r>
                      <a:endParaRPr lang="zh-CN" altLang="en-US" sz="2000" dirty="0">
                        <a:latin typeface="黑体" pitchFamily="2" charset="-122"/>
                        <a:ea typeface="黑体" pitchFamily="2" charset="-122"/>
                      </a:endParaRPr>
                    </a:p>
                  </a:txBody>
                  <a:tcPr>
                    <a:lnL w="19050" cap="flat" cmpd="sng" algn="ctr">
                      <a:solidFill>
                        <a:schemeClr val="tx1"/>
                      </a:solidFill>
                      <a:prstDash val="lgDash"/>
                      <a:round/>
                      <a:headEnd type="none" w="med" len="med"/>
                      <a:tailEnd type="none" w="med" len="med"/>
                    </a:lnL>
                    <a:lnR w="19050" cap="flat" cmpd="sng" algn="ctr">
                      <a:solidFill>
                        <a:schemeClr val="tx1"/>
                      </a:solidFill>
                      <a:prstDash val="lgDash"/>
                      <a:round/>
                      <a:headEnd type="none" w="med" len="med"/>
                      <a:tailEnd type="none" w="med" len="med"/>
                    </a:lnR>
                    <a:lnT w="19050" cap="flat" cmpd="sng" algn="ctr">
                      <a:solidFill>
                        <a:schemeClr val="tx1"/>
                      </a:solidFill>
                      <a:prstDash val="lgDash"/>
                      <a:round/>
                      <a:headEnd type="none" w="med" len="med"/>
                      <a:tailEnd type="none" w="med" len="med"/>
                    </a:lnT>
                    <a:lnB w="19050" cap="flat" cmpd="sng" algn="ctr">
                      <a:solidFill>
                        <a:schemeClr val="tx1"/>
                      </a:solidFill>
                      <a:prstDash val="lgDash"/>
                      <a:round/>
                      <a:headEnd type="none" w="med" len="med"/>
                      <a:tailEnd type="none" w="med" len="med"/>
                    </a:lnB>
                    <a:solidFill>
                      <a:schemeClr val="tx1">
                        <a:lumMod val="75000"/>
                        <a:lumOff val="25000"/>
                      </a:schemeClr>
                    </a:solidFill>
                  </a:tcPr>
                </a:tc>
                <a:tc>
                  <a:txBody>
                    <a:bodyPr/>
                    <a:lstStyle/>
                    <a:p>
                      <a:pPr algn="ctr"/>
                      <a:r>
                        <a:rPr lang="zh-CN" altLang="en-US" sz="2000" dirty="0" smtClean="0">
                          <a:latin typeface="黑体" pitchFamily="2" charset="-122"/>
                          <a:ea typeface="黑体" pitchFamily="2" charset="-122"/>
                        </a:rPr>
                        <a:t>课程号     </a:t>
                      </a:r>
                      <a:endParaRPr lang="zh-CN" altLang="en-US" sz="2000" dirty="0">
                        <a:latin typeface="黑体" pitchFamily="2" charset="-122"/>
                        <a:ea typeface="黑体" pitchFamily="2" charset="-122"/>
                      </a:endParaRPr>
                    </a:p>
                  </a:txBody>
                  <a:tcPr>
                    <a:lnL w="19050" cap="flat" cmpd="sng" algn="ctr">
                      <a:solidFill>
                        <a:schemeClr val="tx1"/>
                      </a:solidFill>
                      <a:prstDash val="lgDash"/>
                      <a:round/>
                      <a:headEnd type="none" w="med" len="med"/>
                      <a:tailEnd type="none" w="med" len="med"/>
                    </a:lnL>
                    <a:lnR w="19050" cap="flat" cmpd="sng" algn="ctr">
                      <a:solidFill>
                        <a:schemeClr val="tx1"/>
                      </a:solidFill>
                      <a:prstDash val="lgDash"/>
                      <a:round/>
                      <a:headEnd type="none" w="med" len="med"/>
                      <a:tailEnd type="none" w="med" len="med"/>
                    </a:lnR>
                    <a:lnT w="19050" cap="flat" cmpd="sng" algn="ctr">
                      <a:solidFill>
                        <a:schemeClr val="tx1"/>
                      </a:solidFill>
                      <a:prstDash val="lgDash"/>
                      <a:round/>
                      <a:headEnd type="none" w="med" len="med"/>
                      <a:tailEnd type="none" w="med" len="med"/>
                    </a:lnT>
                    <a:lnB w="19050" cap="flat" cmpd="sng" algn="ctr">
                      <a:solidFill>
                        <a:schemeClr val="tx1"/>
                      </a:solidFill>
                      <a:prstDash val="lgDash"/>
                      <a:round/>
                      <a:headEnd type="none" w="med" len="med"/>
                      <a:tailEnd type="none" w="med" len="med"/>
                    </a:lnB>
                    <a:solidFill>
                      <a:schemeClr val="tx1">
                        <a:lumMod val="75000"/>
                        <a:lumOff val="25000"/>
                      </a:schemeClr>
                    </a:solidFill>
                  </a:tcPr>
                </a:tc>
                <a:tc>
                  <a:txBody>
                    <a:bodyPr/>
                    <a:lstStyle/>
                    <a:p>
                      <a:pPr algn="ctr"/>
                      <a:r>
                        <a:rPr lang="zh-CN" altLang="en-US" sz="2000" dirty="0" smtClean="0">
                          <a:latin typeface="黑体" pitchFamily="2" charset="-122"/>
                          <a:ea typeface="黑体" pitchFamily="2" charset="-122"/>
                        </a:rPr>
                        <a:t>成绩      </a:t>
                      </a:r>
                      <a:endParaRPr lang="zh-CN" altLang="en-US" sz="2000" dirty="0">
                        <a:latin typeface="黑体" pitchFamily="2" charset="-122"/>
                        <a:ea typeface="黑体" pitchFamily="2" charset="-122"/>
                      </a:endParaRPr>
                    </a:p>
                  </a:txBody>
                  <a:tcPr>
                    <a:lnL w="19050" cap="flat" cmpd="sng" algn="ctr">
                      <a:solidFill>
                        <a:schemeClr val="tx1"/>
                      </a:solidFill>
                      <a:prstDash val="lgDash"/>
                      <a:round/>
                      <a:headEnd type="none" w="med" len="med"/>
                      <a:tailEnd type="none" w="med" len="med"/>
                    </a:lnL>
                    <a:lnR w="19050" cap="flat" cmpd="sng" algn="ctr">
                      <a:solidFill>
                        <a:schemeClr val="tx1"/>
                      </a:solidFill>
                      <a:prstDash val="lgDash"/>
                      <a:round/>
                      <a:headEnd type="none" w="med" len="med"/>
                      <a:tailEnd type="none" w="med" len="med"/>
                    </a:lnR>
                    <a:lnT w="19050" cap="flat" cmpd="sng" algn="ctr">
                      <a:solidFill>
                        <a:schemeClr val="tx1"/>
                      </a:solidFill>
                      <a:prstDash val="lgDash"/>
                      <a:round/>
                      <a:headEnd type="none" w="med" len="med"/>
                      <a:tailEnd type="none" w="med" len="med"/>
                    </a:lnT>
                    <a:lnB w="19050" cap="flat" cmpd="sng" algn="ctr">
                      <a:solidFill>
                        <a:schemeClr val="tx1"/>
                      </a:solidFill>
                      <a:prstDash val="lgDash"/>
                      <a:round/>
                      <a:headEnd type="none" w="med" len="med"/>
                      <a:tailEnd type="none" w="med" len="med"/>
                    </a:lnB>
                    <a:solidFill>
                      <a:schemeClr val="tx1">
                        <a:lumMod val="75000"/>
                        <a:lumOff val="25000"/>
                      </a:schemeClr>
                    </a:solidFill>
                  </a:tcPr>
                </a:tc>
              </a:tr>
              <a:tr h="370840">
                <a:tc gridSpan="6">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黑体" pitchFamily="2" charset="-122"/>
                          <a:ea typeface="黑体" pitchFamily="2" charset="-122"/>
                          <a:cs typeface="Arial" pitchFamily="34" charset="0"/>
                        </a:rPr>
                        <a:t>……</a:t>
                      </a:r>
                      <a:endParaRPr kumimoji="0" lang="zh-CN" altLang="en-US" sz="2000" b="1" i="0" u="none" strike="noStrike" cap="none" normalizeH="0" baseline="0" dirty="0" smtClean="0">
                        <a:ln>
                          <a:noFill/>
                        </a:ln>
                        <a:solidFill>
                          <a:schemeClr val="tx1"/>
                        </a:solidFill>
                        <a:effectLst/>
                        <a:latin typeface="黑体" pitchFamily="2" charset="-122"/>
                        <a:ea typeface="黑体" pitchFamily="2" charset="-122"/>
                        <a:cs typeface="Arial" pitchFamily="34" charset="0"/>
                      </a:endParaRPr>
                    </a:p>
                  </a:txBody>
                  <a:tcPr anchor="ctr" horzOverflow="overflow">
                    <a:lnL w="19050" cap="flat" cmpd="sng" algn="ctr">
                      <a:solidFill>
                        <a:schemeClr val="tx1"/>
                      </a:solidFill>
                      <a:prstDash val="lgDash"/>
                      <a:round/>
                      <a:headEnd type="none" w="med" len="med"/>
                      <a:tailEnd type="none" w="med" len="med"/>
                    </a:lnL>
                    <a:lnR w="19050" cap="flat" cmpd="sng" algn="ctr">
                      <a:solidFill>
                        <a:schemeClr val="tx1"/>
                      </a:solidFill>
                      <a:prstDash val="lgDash"/>
                      <a:round/>
                      <a:headEnd type="none" w="med" len="med"/>
                      <a:tailEnd type="none" w="med" len="med"/>
                    </a:lnR>
                    <a:lnT w="19050" cap="flat" cmpd="sng" algn="ctr">
                      <a:solidFill>
                        <a:schemeClr val="tx1"/>
                      </a:solidFill>
                      <a:prstDash val="lgDash"/>
                      <a:round/>
                      <a:headEnd type="none" w="med" len="med"/>
                      <a:tailEnd type="none" w="med" len="med"/>
                    </a:lnT>
                    <a:lnB w="19050" cap="flat" cmpd="sng" algn="ctr">
                      <a:solidFill>
                        <a:schemeClr val="tx1"/>
                      </a:solidFill>
                      <a:prstDash val="lgDash"/>
                      <a:round/>
                      <a:headEnd type="none" w="med" len="med"/>
                      <a:tailEnd type="none" w="med" len="med"/>
                    </a:lnB>
                    <a:solidFill>
                      <a:schemeClr val="bg1"/>
                    </a:solidFill>
                  </a:tcPr>
                </a:tc>
                <a:tc hMerge="1">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zh-CN" altLang="en-US" sz="2000" b="1" i="0" u="none" strike="noStrike" cap="none" normalizeH="0" baseline="0" dirty="0" smtClean="0">
                        <a:ln>
                          <a:noFill/>
                        </a:ln>
                        <a:solidFill>
                          <a:schemeClr val="tx1"/>
                        </a:solidFill>
                        <a:effectLst/>
                        <a:latin typeface="楷体_GB2312" pitchFamily="49" charset="-122"/>
                        <a:ea typeface="楷体_GB2312" pitchFamily="49" charset="-122"/>
                      </a:endParaRPr>
                    </a:p>
                  </a:txBody>
                  <a:tcPr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zh-CN" altLang="en-US" sz="2000" b="1" i="0" u="none" strike="noStrike" cap="none" normalizeH="0" baseline="0" dirty="0" smtClean="0">
                        <a:ln>
                          <a:noFill/>
                        </a:ln>
                        <a:solidFill>
                          <a:schemeClr val="tx1"/>
                        </a:solidFill>
                        <a:effectLst/>
                        <a:latin typeface="楷体_GB2312" pitchFamily="49" charset="-122"/>
                        <a:ea typeface="楷体_GB2312" pitchFamily="49" charset="-122"/>
                      </a:endParaRPr>
                    </a:p>
                  </a:txBody>
                  <a:tcPr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altLang="zh-CN" sz="20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endParaRPr>
                    </a:p>
                  </a:txBody>
                  <a:tcPr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endParaRPr>
                    </a:p>
                  </a:txBody>
                  <a:tcPr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zh-CN" altLang="en-US" sz="20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endParaRPr>
                    </a:p>
                  </a:txBody>
                  <a:tcPr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r>
            </a:tbl>
          </a:graphicData>
        </a:graphic>
      </p:graphicFrame>
      <p:sp>
        <p:nvSpPr>
          <p:cNvPr id="19" name="TextBox 18"/>
          <p:cNvSpPr txBox="1"/>
          <p:nvPr/>
        </p:nvSpPr>
        <p:spPr>
          <a:xfrm>
            <a:off x="1730640" y="3357017"/>
            <a:ext cx="1569660" cy="461665"/>
          </a:xfrm>
          <a:prstGeom prst="rect">
            <a:avLst/>
          </a:prstGeom>
          <a:noFill/>
        </p:spPr>
        <p:txBody>
          <a:bodyPr wrap="none" rtlCol="0">
            <a:spAutoFit/>
          </a:bodyPr>
          <a:lstStyle/>
          <a:p>
            <a:r>
              <a:rPr lang="zh-CN" altLang="en-US" sz="2400" b="1" dirty="0">
                <a:solidFill>
                  <a:srgbClr val="C00000"/>
                </a:solidFill>
                <a:latin typeface="黑体" pitchFamily="2" charset="-122"/>
                <a:ea typeface="黑体" pitchFamily="2" charset="-122"/>
              </a:rPr>
              <a:t>学生表   </a:t>
            </a:r>
          </a:p>
        </p:txBody>
      </p:sp>
      <p:sp>
        <p:nvSpPr>
          <p:cNvPr id="20" name="TextBox 19"/>
          <p:cNvSpPr txBox="1"/>
          <p:nvPr/>
        </p:nvSpPr>
        <p:spPr>
          <a:xfrm>
            <a:off x="6088358" y="3356993"/>
            <a:ext cx="1579278" cy="461665"/>
          </a:xfrm>
          <a:prstGeom prst="rect">
            <a:avLst/>
          </a:prstGeom>
          <a:noFill/>
        </p:spPr>
        <p:txBody>
          <a:bodyPr wrap="none" rtlCol="0">
            <a:spAutoFit/>
          </a:bodyPr>
          <a:lstStyle/>
          <a:p>
            <a:r>
              <a:rPr lang="zh-CN" altLang="en-US" sz="2400" b="1" dirty="0">
                <a:solidFill>
                  <a:srgbClr val="C00000"/>
                </a:solidFill>
                <a:latin typeface="黑体" pitchFamily="2" charset="-122"/>
                <a:ea typeface="黑体" pitchFamily="2" charset="-122"/>
              </a:rPr>
              <a:t>成绩表   </a:t>
            </a:r>
          </a:p>
        </p:txBody>
      </p:sp>
      <p:sp>
        <p:nvSpPr>
          <p:cNvPr id="21" name="虚尾箭头 20"/>
          <p:cNvSpPr/>
          <p:nvPr/>
        </p:nvSpPr>
        <p:spPr>
          <a:xfrm rot="5400000">
            <a:off x="3467755" y="4732418"/>
            <a:ext cx="684458" cy="714380"/>
          </a:xfrm>
          <a:prstGeom prst="stripedRightArrow">
            <a:avLst/>
          </a:prstGeom>
          <a:solidFill>
            <a:schemeClr val="accent1">
              <a:lumMod val="40000"/>
              <a:lumOff val="60000"/>
            </a:schemeClr>
          </a:solidFill>
          <a:effectLst>
            <a:glow rad="101600">
              <a:schemeClr val="accent1">
                <a:satMod val="175000"/>
                <a:alpha val="40000"/>
              </a:scheme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2" name="虚尾箭头 21"/>
          <p:cNvSpPr/>
          <p:nvPr/>
        </p:nvSpPr>
        <p:spPr>
          <a:xfrm rot="16200000" flipH="1">
            <a:off x="7953390" y="4747377"/>
            <a:ext cx="714376" cy="714380"/>
          </a:xfrm>
          <a:prstGeom prst="stripedRightArrow">
            <a:avLst/>
          </a:prstGeom>
          <a:solidFill>
            <a:schemeClr val="accent1">
              <a:lumMod val="40000"/>
              <a:lumOff val="60000"/>
            </a:schemeClr>
          </a:solidFill>
          <a:effectLst>
            <a:glow rad="101600">
              <a:schemeClr val="accent1">
                <a:satMod val="175000"/>
                <a:alpha val="40000"/>
              </a:scheme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3" name="页脚占位符 22"/>
          <p:cNvSpPr>
            <a:spLocks noGrp="1"/>
          </p:cNvSpPr>
          <p:nvPr>
            <p:ph type="ftr" sz="quarter" idx="11"/>
          </p:nvPr>
        </p:nvSpPr>
        <p:spPr/>
        <p:txBody>
          <a:bodyPr/>
          <a:lstStyle/>
          <a:p>
            <a:r>
              <a:rPr lang="zh-CN" altLang="en-US" smtClean="0"/>
              <a:t>信息工程学院 数据库应用</a:t>
            </a:r>
            <a:endParaRPr lang="en-US" dirty="0"/>
          </a:p>
        </p:txBody>
      </p:sp>
      <p:sp>
        <p:nvSpPr>
          <p:cNvPr id="24" name="灯片编号占位符 23"/>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2276390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1000"/>
                                        <p:tgtEl>
                                          <p:spTgt spid="14"/>
                                        </p:tgtEl>
                                      </p:cBhvr>
                                    </p:animEffect>
                                  </p:childTnLst>
                                </p:cTn>
                              </p:par>
                              <p:par>
                                <p:cTn id="8" presetID="22" presetClass="entr" presetSubtype="1"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up)">
                                      <p:cBhvr>
                                        <p:cTn id="10" dur="1000"/>
                                        <p:tgtEl>
                                          <p:spTgt spid="15"/>
                                        </p:tgtEl>
                                      </p:cBhvr>
                                    </p:animEffect>
                                  </p:childTnLst>
                                </p:cTn>
                              </p:par>
                              <p:par>
                                <p:cTn id="11" presetID="22" presetClass="entr" presetSubtype="1"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up)">
                                      <p:cBhvr>
                                        <p:cTn id="13" dur="1000"/>
                                        <p:tgtEl>
                                          <p:spTgt spid="16"/>
                                        </p:tgtEl>
                                      </p:cBhvr>
                                    </p:animEffect>
                                  </p:childTnLst>
                                </p:cTn>
                              </p:par>
                              <p:par>
                                <p:cTn id="14" presetID="22" presetClass="entr" presetSubtype="1"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up)">
                                      <p:cBhvr>
                                        <p:cTn id="16" dur="1000"/>
                                        <p:tgtEl>
                                          <p:spTgt spid="17"/>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up)">
                                      <p:cBhvr>
                                        <p:cTn id="19" dur="1000"/>
                                        <p:tgtEl>
                                          <p:spTgt spid="19"/>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up)">
                                      <p:cBhvr>
                                        <p:cTn id="22" dur="1000"/>
                                        <p:tgtEl>
                                          <p:spTgt spid="20"/>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wipe(up)">
                                      <p:cBhvr>
                                        <p:cTn id="26" dur="1000"/>
                                        <p:tgtEl>
                                          <p:spTgt spid="22"/>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wipe(up)">
                                      <p:cBhvr>
                                        <p:cTn id="29" dur="1000"/>
                                        <p:tgtEl>
                                          <p:spTgt spid="21"/>
                                        </p:tgtEl>
                                      </p:cBhvr>
                                    </p:animEffect>
                                  </p:childTnLst>
                                </p:cTn>
                              </p:par>
                            </p:childTnLst>
                          </p:cTn>
                        </p:par>
                        <p:par>
                          <p:cTn id="30" fill="hold">
                            <p:stCondLst>
                              <p:cond delay="2000"/>
                            </p:stCondLst>
                            <p:childTnLst>
                              <p:par>
                                <p:cTn id="31" presetID="22" presetClass="entr" presetSubtype="1" fill="hold" nodeType="after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wipe(up)">
                                      <p:cBhvr>
                                        <p:cTn id="33"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animBg="1"/>
      <p:bldP spid="2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mtClean="0"/>
              <a:t>连接说明</a:t>
            </a:r>
            <a:endParaRPr lang="zh-CN" altLang="en-US" dirty="0"/>
          </a:p>
        </p:txBody>
      </p:sp>
      <p:sp>
        <p:nvSpPr>
          <p:cNvPr id="5" name="内容占位符 4"/>
          <p:cNvSpPr>
            <a:spLocks noGrp="1"/>
          </p:cNvSpPr>
          <p:nvPr>
            <p:ph idx="1"/>
          </p:nvPr>
        </p:nvSpPr>
        <p:spPr/>
        <p:txBody>
          <a:bodyPr>
            <a:normAutofit lnSpcReduction="10000"/>
          </a:bodyPr>
          <a:lstStyle/>
          <a:p>
            <a:r>
              <a:rPr lang="zh-CN" altLang="en-US" dirty="0" smtClean="0"/>
              <a:t>多表连接查询语句去掉重复列，在</a:t>
            </a:r>
            <a:r>
              <a:rPr lang="en-US" altLang="zh-CN" dirty="0" smtClean="0"/>
              <a:t>SELECT</a:t>
            </a:r>
            <a:r>
              <a:rPr lang="zh-CN" altLang="en-US" dirty="0" smtClean="0"/>
              <a:t>子句中直接写明所需要的列名，不使用“*”。</a:t>
            </a:r>
          </a:p>
          <a:p>
            <a:r>
              <a:rPr lang="zh-CN" altLang="en-US" dirty="0" smtClean="0"/>
              <a:t>当不同表中出现同名列时，为了明确指明需要的是哪个列，在列名前添加表名前缀限制：</a:t>
            </a:r>
          </a:p>
          <a:p>
            <a:pPr marL="324000" lvl="1" indent="0">
              <a:buNone/>
            </a:pPr>
            <a:r>
              <a:rPr lang="zh-CN" altLang="en-US" dirty="0" smtClean="0"/>
              <a:t>表名</a:t>
            </a:r>
            <a:r>
              <a:rPr lang="en-US" altLang="zh-CN" dirty="0" smtClean="0"/>
              <a:t>.</a:t>
            </a:r>
            <a:r>
              <a:rPr lang="zh-CN" altLang="en-US" dirty="0" smtClean="0"/>
              <a:t>列名</a:t>
            </a:r>
          </a:p>
          <a:p>
            <a:r>
              <a:rPr lang="zh-CN" altLang="en-US" dirty="0" smtClean="0"/>
              <a:t>简化表名的书写，可以为表提供别名，格式如下：</a:t>
            </a:r>
          </a:p>
          <a:p>
            <a:pPr marL="324000" lvl="1" indent="0">
              <a:buNone/>
            </a:pPr>
            <a:r>
              <a:rPr lang="en-US" altLang="zh-CN" dirty="0" smtClean="0"/>
              <a:t>FROM &lt;</a:t>
            </a:r>
            <a:r>
              <a:rPr lang="zh-CN" altLang="en-US" dirty="0" smtClean="0"/>
              <a:t>源表名</a:t>
            </a:r>
            <a:r>
              <a:rPr lang="en-US" altLang="zh-CN" dirty="0" smtClean="0"/>
              <a:t>&gt; [ AS ] &lt;</a:t>
            </a:r>
            <a:r>
              <a:rPr lang="zh-CN" altLang="en-US" dirty="0" smtClean="0"/>
              <a:t>表别名</a:t>
            </a:r>
            <a:r>
              <a:rPr lang="en-US" altLang="zh-CN" dirty="0" smtClean="0"/>
              <a:t>&gt;</a:t>
            </a:r>
          </a:p>
          <a:p>
            <a:pPr lvl="1"/>
            <a:r>
              <a:rPr lang="zh-CN" altLang="en-US" dirty="0" smtClean="0"/>
              <a:t>当为表指定了别名时，在查询语句其它子句部分，就必须使用表别名，不能使用原表名</a:t>
            </a:r>
          </a:p>
        </p:txBody>
      </p:sp>
      <p:sp>
        <p:nvSpPr>
          <p:cNvPr id="3" name="页脚占位符 2"/>
          <p:cNvSpPr>
            <a:spLocks noGrp="1"/>
          </p:cNvSpPr>
          <p:nvPr>
            <p:ph type="ftr" sz="quarter" idx="11"/>
          </p:nvPr>
        </p:nvSpPr>
        <p:spPr/>
        <p:txBody>
          <a:bodyPr/>
          <a:lstStyle/>
          <a:p>
            <a:r>
              <a:rPr lang="zh-CN" altLang="en-US" smtClean="0"/>
              <a:t>信息工程学院 数据库应用</a:t>
            </a:r>
            <a:endParaRPr lang="en-US" dirty="0"/>
          </a:p>
        </p:txBody>
      </p:sp>
      <p:sp>
        <p:nvSpPr>
          <p:cNvPr id="6" name="灯片编号占位符 5"/>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39732977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nodeType="clickEffect">
                                  <p:stCondLst>
                                    <p:cond delay="0"/>
                                  </p:stCondLst>
                                  <p:iterate type="lt">
                                    <p:tmPct val="4000"/>
                                  </p:iterate>
                                  <p:childTnLst>
                                    <p:set>
                                      <p:cBhvr override="childStyle">
                                        <p:cTn id="6" dur="500" fill="hold"/>
                                        <p:tgtEl>
                                          <p:spTgt spid="5">
                                            <p:txEl>
                                              <p:pRg st="5" end="5"/>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normAutofit/>
          </a:bodyPr>
          <a:lstStyle/>
          <a:p>
            <a:r>
              <a:rPr lang="zh-CN" altLang="en-US" dirty="0"/>
              <a:t>提问</a:t>
            </a:r>
            <a:r>
              <a:rPr lang="zh-CN" altLang="en-US" dirty="0" smtClean="0"/>
              <a:t>：是否符合现实的数据表示？</a:t>
            </a:r>
            <a:endParaRPr lang="zh-CN" altLang="en-US" dirty="0"/>
          </a:p>
        </p:txBody>
      </p:sp>
      <p:graphicFrame>
        <p:nvGraphicFramePr>
          <p:cNvPr id="53" name="表格 52"/>
          <p:cNvGraphicFramePr>
            <a:graphicFrameLocks noGrp="1"/>
          </p:cNvGraphicFramePr>
          <p:nvPr>
            <p:extLst>
              <p:ext uri="{D42A27DB-BD31-4B8C-83A1-F6EECF244321}">
                <p14:modId xmlns:p14="http://schemas.microsoft.com/office/powerpoint/2010/main" val="363195015"/>
              </p:ext>
            </p:extLst>
          </p:nvPr>
        </p:nvGraphicFramePr>
        <p:xfrm>
          <a:off x="2383108" y="1808361"/>
          <a:ext cx="3680319" cy="430017"/>
        </p:xfrm>
        <a:graphic>
          <a:graphicData uri="http://schemas.openxmlformats.org/drawingml/2006/table">
            <a:tbl>
              <a:tblPr firstRow="1" bandRow="1">
                <a:effectLst>
                  <a:outerShdw blurRad="50800" dist="38100" dir="16200000" rotWithShape="0">
                    <a:prstClr val="black">
                      <a:alpha val="40000"/>
                    </a:prstClr>
                  </a:outerShdw>
                </a:effectLst>
                <a:tableStyleId>{00A15C55-8517-42AA-B614-E9B94910E393}</a:tableStyleId>
              </a:tblPr>
              <a:tblGrid>
                <a:gridCol w="1226773"/>
                <a:gridCol w="1206937"/>
                <a:gridCol w="1246609"/>
              </a:tblGrid>
              <a:tr h="430017">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u="none" strike="noStrike" cap="none" normalizeH="0" baseline="0" dirty="0" smtClean="0">
                          <a:ln>
                            <a:noFill/>
                          </a:ln>
                          <a:effectLst/>
                          <a:latin typeface="黑体" pitchFamily="2" charset="-122"/>
                          <a:ea typeface="黑体" pitchFamily="2" charset="-122"/>
                        </a:rPr>
                        <a:t>学号 </a:t>
                      </a:r>
                      <a:endParaRPr kumimoji="0" lang="zh-CN" altLang="en-US" sz="2200" b="1" i="0" u="none" strike="noStrike" cap="none" normalizeH="0" baseline="0" dirty="0" smtClean="0">
                        <a:ln>
                          <a:noFill/>
                        </a:ln>
                        <a:solidFill>
                          <a:schemeClr val="tx1"/>
                        </a:solidFill>
                        <a:effectLst/>
                        <a:latin typeface="黑体" pitchFamily="2" charset="-122"/>
                        <a:ea typeface="黑体" pitchFamily="2" charset="-122"/>
                      </a:endParaRPr>
                    </a:p>
                  </a:txBody>
                  <a:tcPr anchor="ctr" horzOverflow="overflow">
                    <a:lnL w="28575" cap="flat" cmpd="sng" algn="ctr">
                      <a:solidFill>
                        <a:schemeClr val="bg1">
                          <a:lumMod val="85000"/>
                        </a:schemeClr>
                      </a:solidFill>
                      <a:prstDash val="sysDash"/>
                      <a:round/>
                      <a:headEnd type="none" w="med" len="med"/>
                      <a:tailEnd type="none" w="med" len="med"/>
                    </a:lnL>
                    <a:lnR w="28575" cap="flat" cmpd="sng" algn="ctr">
                      <a:solidFill>
                        <a:schemeClr val="bg1">
                          <a:lumMod val="85000"/>
                        </a:schemeClr>
                      </a:solidFill>
                      <a:prstDash val="sysDash"/>
                      <a:round/>
                      <a:headEnd type="none" w="med" len="med"/>
                      <a:tailEnd type="none" w="med" len="med"/>
                    </a:lnR>
                    <a:lnT w="28575" cap="flat" cmpd="sng" algn="ctr">
                      <a:solidFill>
                        <a:schemeClr val="bg1">
                          <a:lumMod val="85000"/>
                        </a:schemeClr>
                      </a:solidFill>
                      <a:prstDash val="sysDash"/>
                      <a:round/>
                      <a:headEnd type="none" w="med" len="med"/>
                      <a:tailEnd type="none" w="med" len="med"/>
                    </a:lnT>
                    <a:lnB w="28575" cap="flat" cmpd="sng" algn="ctr">
                      <a:solidFill>
                        <a:schemeClr val="bg1">
                          <a:lumMod val="85000"/>
                        </a:schemeClr>
                      </a:solidFill>
                      <a:prstDash val="sysDash"/>
                      <a:round/>
                      <a:headEnd type="none" w="med" len="med"/>
                      <a:tailEnd type="none" w="med" len="med"/>
                    </a:lnB>
                    <a:solidFill>
                      <a:srgbClr val="0099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u="none" strike="noStrike" cap="none" normalizeH="0" baseline="0" dirty="0" smtClean="0">
                          <a:ln>
                            <a:noFill/>
                          </a:ln>
                          <a:effectLst/>
                          <a:latin typeface="黑体" pitchFamily="2" charset="-122"/>
                          <a:ea typeface="黑体" pitchFamily="2" charset="-122"/>
                        </a:rPr>
                        <a:t>姓名 </a:t>
                      </a:r>
                      <a:endParaRPr kumimoji="0" lang="zh-CN" altLang="en-US" sz="2200" b="1" i="0" u="none" strike="noStrike" cap="none" normalizeH="0" baseline="0" dirty="0" smtClean="0">
                        <a:ln>
                          <a:noFill/>
                        </a:ln>
                        <a:solidFill>
                          <a:schemeClr val="tx1"/>
                        </a:solidFill>
                        <a:effectLst/>
                        <a:latin typeface="黑体" pitchFamily="2" charset="-122"/>
                        <a:ea typeface="黑体" pitchFamily="2" charset="-122"/>
                      </a:endParaRPr>
                    </a:p>
                  </a:txBody>
                  <a:tcPr anchor="ctr" horzOverflow="overflow">
                    <a:lnL w="28575" cap="flat" cmpd="sng" algn="ctr">
                      <a:solidFill>
                        <a:schemeClr val="bg1">
                          <a:lumMod val="85000"/>
                        </a:schemeClr>
                      </a:solidFill>
                      <a:prstDash val="sysDash"/>
                      <a:round/>
                      <a:headEnd type="none" w="med" len="med"/>
                      <a:tailEnd type="none" w="med" len="med"/>
                    </a:lnL>
                    <a:lnR w="28575" cap="flat" cmpd="sng" algn="ctr">
                      <a:solidFill>
                        <a:schemeClr val="bg1">
                          <a:lumMod val="85000"/>
                        </a:schemeClr>
                      </a:solidFill>
                      <a:prstDash val="sysDash"/>
                      <a:round/>
                      <a:headEnd type="none" w="med" len="med"/>
                      <a:tailEnd type="none" w="med" len="med"/>
                    </a:lnR>
                    <a:lnT w="28575" cap="flat" cmpd="sng" algn="ctr">
                      <a:solidFill>
                        <a:schemeClr val="bg1">
                          <a:lumMod val="85000"/>
                        </a:schemeClr>
                      </a:solidFill>
                      <a:prstDash val="sysDash"/>
                      <a:round/>
                      <a:headEnd type="none" w="med" len="med"/>
                      <a:tailEnd type="none" w="med" len="med"/>
                    </a:lnT>
                    <a:lnB w="28575" cap="flat" cmpd="sng" algn="ctr">
                      <a:solidFill>
                        <a:schemeClr val="bg1">
                          <a:lumMod val="85000"/>
                        </a:schemeClr>
                      </a:solidFill>
                      <a:prstDash val="sysDash"/>
                      <a:round/>
                      <a:headEnd type="none" w="med" len="med"/>
                      <a:tailEnd type="none" w="med" len="med"/>
                    </a:lnB>
                    <a:solidFill>
                      <a:srgbClr val="0099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u="none" strike="noStrike" cap="none" normalizeH="0" baseline="0" dirty="0" smtClean="0">
                          <a:ln>
                            <a:noFill/>
                          </a:ln>
                          <a:effectLst/>
                          <a:latin typeface="黑体" pitchFamily="2" charset="-122"/>
                          <a:ea typeface="黑体" pitchFamily="2" charset="-122"/>
                        </a:rPr>
                        <a:t>系别   </a:t>
                      </a:r>
                      <a:endParaRPr kumimoji="0" lang="zh-CN" altLang="en-US" sz="2200" b="1" i="0" u="none" strike="noStrike" cap="none" normalizeH="0" baseline="0" dirty="0" smtClean="0">
                        <a:ln>
                          <a:noFill/>
                        </a:ln>
                        <a:solidFill>
                          <a:schemeClr val="tx1"/>
                        </a:solidFill>
                        <a:effectLst/>
                        <a:latin typeface="黑体" pitchFamily="2" charset="-122"/>
                        <a:ea typeface="黑体" pitchFamily="2" charset="-122"/>
                      </a:endParaRPr>
                    </a:p>
                  </a:txBody>
                  <a:tcPr anchor="ctr" horzOverflow="overflow">
                    <a:lnL w="28575" cap="flat" cmpd="sng" algn="ctr">
                      <a:solidFill>
                        <a:schemeClr val="bg1">
                          <a:lumMod val="85000"/>
                        </a:schemeClr>
                      </a:solidFill>
                      <a:prstDash val="sysDash"/>
                      <a:round/>
                      <a:headEnd type="none" w="med" len="med"/>
                      <a:tailEnd type="none" w="med" len="med"/>
                    </a:lnL>
                    <a:lnR w="28575" cap="flat" cmpd="sng" algn="ctr">
                      <a:solidFill>
                        <a:schemeClr val="bg1">
                          <a:lumMod val="85000"/>
                        </a:schemeClr>
                      </a:solidFill>
                      <a:prstDash val="sysDash"/>
                      <a:round/>
                      <a:headEnd type="none" w="med" len="med"/>
                      <a:tailEnd type="none" w="med" len="med"/>
                    </a:lnR>
                    <a:lnT w="28575" cap="flat" cmpd="sng" algn="ctr">
                      <a:solidFill>
                        <a:schemeClr val="bg1">
                          <a:lumMod val="85000"/>
                        </a:schemeClr>
                      </a:solidFill>
                      <a:prstDash val="sysDash"/>
                      <a:round/>
                      <a:headEnd type="none" w="med" len="med"/>
                      <a:tailEnd type="none" w="med" len="med"/>
                    </a:lnT>
                    <a:lnB w="28575" cap="flat" cmpd="sng" algn="ctr">
                      <a:solidFill>
                        <a:schemeClr val="bg1">
                          <a:lumMod val="85000"/>
                        </a:schemeClr>
                      </a:solidFill>
                      <a:prstDash val="sysDash"/>
                      <a:round/>
                      <a:headEnd type="none" w="med" len="med"/>
                      <a:tailEnd type="none" w="med" len="med"/>
                    </a:lnB>
                    <a:solidFill>
                      <a:srgbClr val="0099FF"/>
                    </a:solidFill>
                  </a:tcPr>
                </a:tc>
              </a:tr>
            </a:tbl>
          </a:graphicData>
        </a:graphic>
      </p:graphicFrame>
      <p:graphicFrame>
        <p:nvGraphicFramePr>
          <p:cNvPr id="54" name="表格 53"/>
          <p:cNvGraphicFramePr>
            <a:graphicFrameLocks noGrp="1"/>
          </p:cNvGraphicFramePr>
          <p:nvPr>
            <p:extLst>
              <p:ext uri="{D42A27DB-BD31-4B8C-83A1-F6EECF244321}">
                <p14:modId xmlns:p14="http://schemas.microsoft.com/office/powerpoint/2010/main" val="1012451675"/>
              </p:ext>
            </p:extLst>
          </p:nvPr>
        </p:nvGraphicFramePr>
        <p:xfrm>
          <a:off x="6058896" y="1808361"/>
          <a:ext cx="3391047" cy="431925"/>
        </p:xfrm>
        <a:graphic>
          <a:graphicData uri="http://schemas.openxmlformats.org/drawingml/2006/table">
            <a:tbl>
              <a:tblPr firstRow="1" bandRow="1">
                <a:effectLst>
                  <a:outerShdw blurRad="50800" dist="38100" dir="16200000" rotWithShape="0">
                    <a:prstClr val="black">
                      <a:alpha val="40000"/>
                    </a:prstClr>
                  </a:outerShdw>
                </a:effectLst>
                <a:tableStyleId>{21E4AEA4-8DFA-4A89-87EB-49C32662AFE0}</a:tableStyleId>
              </a:tblPr>
              <a:tblGrid>
                <a:gridCol w="1143008"/>
                <a:gridCol w="1143008"/>
                <a:gridCol w="1105031"/>
              </a:tblGrid>
              <a:tr h="43192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u="none" strike="noStrike" cap="none" normalizeH="0" baseline="0" dirty="0" smtClean="0">
                          <a:ln>
                            <a:noFill/>
                          </a:ln>
                          <a:effectLst/>
                          <a:latin typeface="黑体" pitchFamily="2" charset="-122"/>
                          <a:ea typeface="黑体" pitchFamily="2" charset="-122"/>
                        </a:rPr>
                        <a:t>学号 </a:t>
                      </a:r>
                      <a:endParaRPr kumimoji="0" lang="zh-CN" altLang="en-US" sz="2200" b="1" i="0" u="none" strike="noStrike" cap="none" normalizeH="0" baseline="0" dirty="0" smtClean="0">
                        <a:ln>
                          <a:noFill/>
                        </a:ln>
                        <a:solidFill>
                          <a:schemeClr val="tx1"/>
                        </a:solidFill>
                        <a:effectLst/>
                        <a:latin typeface="黑体" pitchFamily="2" charset="-122"/>
                        <a:ea typeface="黑体" pitchFamily="2" charset="-122"/>
                      </a:endParaRPr>
                    </a:p>
                  </a:txBody>
                  <a:tcPr anchor="ctr" horzOverflow="overflow">
                    <a:lnL w="28575" cap="flat" cmpd="sng" algn="ctr">
                      <a:solidFill>
                        <a:schemeClr val="bg1">
                          <a:lumMod val="85000"/>
                        </a:schemeClr>
                      </a:solidFill>
                      <a:prstDash val="sysDash"/>
                      <a:round/>
                      <a:headEnd type="none" w="med" len="med"/>
                      <a:tailEnd type="none" w="med" len="med"/>
                    </a:lnL>
                    <a:lnR w="28575" cap="flat" cmpd="sng" algn="ctr">
                      <a:solidFill>
                        <a:schemeClr val="bg1">
                          <a:lumMod val="85000"/>
                        </a:schemeClr>
                      </a:solidFill>
                      <a:prstDash val="sysDash"/>
                      <a:round/>
                      <a:headEnd type="none" w="med" len="med"/>
                      <a:tailEnd type="none" w="med" len="med"/>
                    </a:lnR>
                    <a:lnT w="28575" cap="flat" cmpd="sng" algn="ctr">
                      <a:solidFill>
                        <a:schemeClr val="bg1">
                          <a:lumMod val="85000"/>
                        </a:schemeClr>
                      </a:solidFill>
                      <a:prstDash val="sysDash"/>
                      <a:round/>
                      <a:headEnd type="none" w="med" len="med"/>
                      <a:tailEnd type="none" w="med" len="med"/>
                    </a:lnT>
                    <a:lnB w="28575" cap="flat" cmpd="sng" algn="ctr">
                      <a:solidFill>
                        <a:schemeClr val="bg1">
                          <a:lumMod val="85000"/>
                        </a:schemeClr>
                      </a:solidFill>
                      <a:prstDash val="sysDash"/>
                      <a:round/>
                      <a:headEnd type="none" w="med" len="med"/>
                      <a:tailEnd type="none" w="med" len="med"/>
                    </a:lnB>
                    <a:solidFill>
                      <a:srgbClr val="0099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u="none" strike="noStrike" kern="1200" cap="none" normalizeH="0" baseline="0" dirty="0" smtClean="0">
                          <a:ln>
                            <a:noFill/>
                          </a:ln>
                          <a:solidFill>
                            <a:schemeClr val="lt1"/>
                          </a:solidFill>
                          <a:effectLst/>
                          <a:latin typeface="黑体" pitchFamily="2" charset="-122"/>
                          <a:ea typeface="黑体" pitchFamily="2" charset="-122"/>
                          <a:cs typeface="+mn-cs"/>
                        </a:rPr>
                        <a:t>课程号 </a:t>
                      </a:r>
                    </a:p>
                  </a:txBody>
                  <a:tcPr anchor="ctr" horzOverflow="overflow">
                    <a:lnL w="28575" cap="flat" cmpd="sng" algn="ctr">
                      <a:solidFill>
                        <a:schemeClr val="bg1">
                          <a:lumMod val="85000"/>
                        </a:schemeClr>
                      </a:solidFill>
                      <a:prstDash val="sysDash"/>
                      <a:round/>
                      <a:headEnd type="none" w="med" len="med"/>
                      <a:tailEnd type="none" w="med" len="med"/>
                    </a:lnL>
                    <a:lnR w="28575" cap="flat" cmpd="sng" algn="ctr">
                      <a:solidFill>
                        <a:schemeClr val="bg1">
                          <a:lumMod val="85000"/>
                        </a:schemeClr>
                      </a:solidFill>
                      <a:prstDash val="sysDash"/>
                      <a:round/>
                      <a:headEnd type="none" w="med" len="med"/>
                      <a:tailEnd type="none" w="med" len="med"/>
                    </a:lnR>
                    <a:lnT w="28575" cap="flat" cmpd="sng" algn="ctr">
                      <a:solidFill>
                        <a:schemeClr val="bg1">
                          <a:lumMod val="85000"/>
                        </a:schemeClr>
                      </a:solidFill>
                      <a:prstDash val="sysDash"/>
                      <a:round/>
                      <a:headEnd type="none" w="med" len="med"/>
                      <a:tailEnd type="none" w="med" len="med"/>
                    </a:lnT>
                    <a:lnB w="28575" cap="flat" cmpd="sng" algn="ctr">
                      <a:solidFill>
                        <a:schemeClr val="bg1">
                          <a:lumMod val="85000"/>
                        </a:schemeClr>
                      </a:solidFill>
                      <a:prstDash val="sysDash"/>
                      <a:round/>
                      <a:headEnd type="none" w="med" len="med"/>
                      <a:tailEnd type="none" w="med" len="med"/>
                    </a:lnB>
                    <a:solidFill>
                      <a:srgbClr val="0099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bg1"/>
                          </a:solidFill>
                          <a:effectLst/>
                          <a:latin typeface="黑体" pitchFamily="2" charset="-122"/>
                          <a:ea typeface="黑体" pitchFamily="2" charset="-122"/>
                        </a:rPr>
                        <a:t>成绩    </a:t>
                      </a:r>
                    </a:p>
                  </a:txBody>
                  <a:tcPr anchor="ctr" horzOverflow="overflow">
                    <a:lnL w="28575" cap="flat" cmpd="sng" algn="ctr">
                      <a:solidFill>
                        <a:schemeClr val="bg1">
                          <a:lumMod val="85000"/>
                        </a:schemeClr>
                      </a:solidFill>
                      <a:prstDash val="sysDash"/>
                      <a:round/>
                      <a:headEnd type="none" w="med" len="med"/>
                      <a:tailEnd type="none" w="med" len="med"/>
                    </a:lnL>
                    <a:lnR w="28575" cap="flat" cmpd="sng" algn="ctr">
                      <a:solidFill>
                        <a:schemeClr val="bg1">
                          <a:lumMod val="85000"/>
                        </a:schemeClr>
                      </a:solidFill>
                      <a:prstDash val="sysDash"/>
                      <a:round/>
                      <a:headEnd type="none" w="med" len="med"/>
                      <a:tailEnd type="none" w="med" len="med"/>
                    </a:lnR>
                    <a:lnT w="28575" cap="flat" cmpd="sng" algn="ctr">
                      <a:solidFill>
                        <a:schemeClr val="bg1">
                          <a:lumMod val="85000"/>
                        </a:schemeClr>
                      </a:solidFill>
                      <a:prstDash val="sysDash"/>
                      <a:round/>
                      <a:headEnd type="none" w="med" len="med"/>
                      <a:tailEnd type="none" w="med" len="med"/>
                    </a:lnT>
                    <a:lnB w="28575" cap="flat" cmpd="sng" algn="ctr">
                      <a:solidFill>
                        <a:schemeClr val="bg1">
                          <a:lumMod val="85000"/>
                        </a:schemeClr>
                      </a:solidFill>
                      <a:prstDash val="sysDash"/>
                      <a:round/>
                      <a:headEnd type="none" w="med" len="med"/>
                      <a:tailEnd type="none" w="med" len="med"/>
                    </a:lnB>
                    <a:solidFill>
                      <a:srgbClr val="0099FF"/>
                    </a:solidFill>
                  </a:tcPr>
                </a:tc>
              </a:tr>
            </a:tbl>
          </a:graphicData>
        </a:graphic>
      </p:graphicFrame>
      <p:graphicFrame>
        <p:nvGraphicFramePr>
          <p:cNvPr id="55" name="表格 54"/>
          <p:cNvGraphicFramePr>
            <a:graphicFrameLocks noGrp="1"/>
          </p:cNvGraphicFramePr>
          <p:nvPr>
            <p:extLst>
              <p:ext uri="{D42A27DB-BD31-4B8C-83A1-F6EECF244321}">
                <p14:modId xmlns:p14="http://schemas.microsoft.com/office/powerpoint/2010/main" val="1331385547"/>
              </p:ext>
            </p:extLst>
          </p:nvPr>
        </p:nvGraphicFramePr>
        <p:xfrm>
          <a:off x="2378883" y="2252441"/>
          <a:ext cx="7071711" cy="426720"/>
        </p:xfrm>
        <a:graphic>
          <a:graphicData uri="http://schemas.openxmlformats.org/drawingml/2006/table">
            <a:tbl>
              <a:tblPr firstRow="1" bandRow="1">
                <a:tableStyleId>{5940675A-B579-460E-94D1-54222C63F5DA}</a:tableStyleId>
              </a:tblPr>
              <a:tblGrid>
                <a:gridCol w="1227502"/>
                <a:gridCol w="1205948"/>
                <a:gridCol w="1232452"/>
                <a:gridCol w="1152939"/>
                <a:gridCol w="1139687"/>
                <a:gridCol w="1113183"/>
              </a:tblGrid>
              <a:tr h="34145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1001</a:t>
                      </a:r>
                      <a:r>
                        <a:rPr kumimoji="0" lang="en-US" altLang="zh-CN" sz="2200" b="1" i="0" u="none" strike="noStrike" cap="none" normalizeH="0" baseline="0" dirty="0" smtClean="0">
                          <a:ln>
                            <a:noFill/>
                          </a:ln>
                          <a:solidFill>
                            <a:schemeClr val="tx1"/>
                          </a:solidFill>
                          <a:effectLst/>
                          <a:latin typeface="楷体_GB2312" pitchFamily="49" charset="-122"/>
                          <a:ea typeface="楷体_GB2312" pitchFamily="49" charset="-122"/>
                        </a:rPr>
                        <a:t>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李勇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信息系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1001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R001</a:t>
                      </a:r>
                      <a:r>
                        <a:rPr kumimoji="0" lang="zh-CN" altLang="en-US"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95   </a:t>
                      </a:r>
                      <a:r>
                        <a:rPr kumimoji="0" lang="zh-CN" altLang="en-US"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r>
            </a:tbl>
          </a:graphicData>
        </a:graphic>
      </p:graphicFrame>
      <p:graphicFrame>
        <p:nvGraphicFramePr>
          <p:cNvPr id="56" name="表格 55"/>
          <p:cNvGraphicFramePr>
            <a:graphicFrameLocks noGrp="1"/>
          </p:cNvGraphicFramePr>
          <p:nvPr>
            <p:extLst>
              <p:ext uri="{D42A27DB-BD31-4B8C-83A1-F6EECF244321}">
                <p14:modId xmlns:p14="http://schemas.microsoft.com/office/powerpoint/2010/main" val="4177825138"/>
              </p:ext>
            </p:extLst>
          </p:nvPr>
        </p:nvGraphicFramePr>
        <p:xfrm>
          <a:off x="2378883" y="2639519"/>
          <a:ext cx="7071711" cy="426720"/>
        </p:xfrm>
        <a:graphic>
          <a:graphicData uri="http://schemas.openxmlformats.org/drawingml/2006/table">
            <a:tbl>
              <a:tblPr firstRow="1" bandRow="1">
                <a:tableStyleId>{5940675A-B579-460E-94D1-54222C63F5DA}</a:tableStyleId>
              </a:tblPr>
              <a:tblGrid>
                <a:gridCol w="1227502"/>
                <a:gridCol w="1205948"/>
                <a:gridCol w="1232452"/>
                <a:gridCol w="1152939"/>
                <a:gridCol w="1139687"/>
                <a:gridCol w="1113183"/>
              </a:tblGrid>
              <a:tr h="34145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1001</a:t>
                      </a:r>
                      <a:r>
                        <a:rPr kumimoji="0" lang="en-US" altLang="zh-CN" sz="2200" b="1" i="0" u="none" strike="noStrike" cap="none" normalizeH="0" baseline="0" dirty="0" smtClean="0">
                          <a:ln>
                            <a:noFill/>
                          </a:ln>
                          <a:solidFill>
                            <a:schemeClr val="tx1"/>
                          </a:solidFill>
                          <a:effectLst/>
                          <a:latin typeface="楷体_GB2312" pitchFamily="49" charset="-122"/>
                          <a:ea typeface="楷体_GB2312" pitchFamily="49" charset="-122"/>
                        </a:rPr>
                        <a:t>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李勇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信息系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1001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S066</a:t>
                      </a:r>
                      <a:r>
                        <a:rPr kumimoji="0" lang="zh-CN" altLang="en-US"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80    </a:t>
                      </a:r>
                      <a:r>
                        <a:rPr kumimoji="0" lang="zh-CN" altLang="en-US"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r>
            </a:tbl>
          </a:graphicData>
        </a:graphic>
      </p:graphicFrame>
      <p:graphicFrame>
        <p:nvGraphicFramePr>
          <p:cNvPr id="57" name="表格 56"/>
          <p:cNvGraphicFramePr>
            <a:graphicFrameLocks noGrp="1"/>
          </p:cNvGraphicFramePr>
          <p:nvPr>
            <p:extLst>
              <p:ext uri="{D42A27DB-BD31-4B8C-83A1-F6EECF244321}">
                <p14:modId xmlns:p14="http://schemas.microsoft.com/office/powerpoint/2010/main" val="3333202672"/>
              </p:ext>
            </p:extLst>
          </p:nvPr>
        </p:nvGraphicFramePr>
        <p:xfrm>
          <a:off x="2378232" y="3043596"/>
          <a:ext cx="7071711" cy="426720"/>
        </p:xfrm>
        <a:graphic>
          <a:graphicData uri="http://schemas.openxmlformats.org/drawingml/2006/table">
            <a:tbl>
              <a:tblPr firstRow="1" bandRow="1">
                <a:tableStyleId>{5940675A-B579-460E-94D1-54222C63F5DA}</a:tableStyleId>
              </a:tblPr>
              <a:tblGrid>
                <a:gridCol w="1227502"/>
                <a:gridCol w="1205948"/>
                <a:gridCol w="1232452"/>
                <a:gridCol w="1152939"/>
                <a:gridCol w="1139687"/>
                <a:gridCol w="1113183"/>
              </a:tblGrid>
              <a:tr h="34145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1001</a:t>
                      </a:r>
                      <a:r>
                        <a:rPr kumimoji="0" lang="en-US" altLang="zh-CN" sz="2200" b="1" i="0" u="none" strike="noStrike" cap="none" normalizeH="0" baseline="0" dirty="0" smtClean="0">
                          <a:ln>
                            <a:noFill/>
                          </a:ln>
                          <a:solidFill>
                            <a:schemeClr val="tx1"/>
                          </a:solidFill>
                          <a:effectLst/>
                          <a:latin typeface="楷体_GB2312" pitchFamily="49" charset="-122"/>
                          <a:ea typeface="楷体_GB2312" pitchFamily="49" charset="-122"/>
                        </a:rPr>
                        <a:t>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李勇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信息系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3111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R001</a:t>
                      </a:r>
                      <a:endParaRPr kumimoji="0" lang="zh-CN" altLang="en-US"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endParaRP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55    </a:t>
                      </a:r>
                      <a:endParaRPr kumimoji="0" lang="zh-CN" altLang="en-US"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endParaRP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r>
            </a:tbl>
          </a:graphicData>
        </a:graphic>
      </p:graphicFrame>
      <p:graphicFrame>
        <p:nvGraphicFramePr>
          <p:cNvPr id="58" name="表格 57"/>
          <p:cNvGraphicFramePr>
            <a:graphicFrameLocks noGrp="1"/>
          </p:cNvGraphicFramePr>
          <p:nvPr>
            <p:extLst>
              <p:ext uri="{D42A27DB-BD31-4B8C-83A1-F6EECF244321}">
                <p14:modId xmlns:p14="http://schemas.microsoft.com/office/powerpoint/2010/main" val="1991105882"/>
              </p:ext>
            </p:extLst>
          </p:nvPr>
        </p:nvGraphicFramePr>
        <p:xfrm>
          <a:off x="2378883" y="3438182"/>
          <a:ext cx="7071711" cy="426720"/>
        </p:xfrm>
        <a:graphic>
          <a:graphicData uri="http://schemas.openxmlformats.org/drawingml/2006/table">
            <a:tbl>
              <a:tblPr firstRow="1" bandRow="1">
                <a:tableStyleId>{5940675A-B579-460E-94D1-54222C63F5DA}</a:tableStyleId>
              </a:tblPr>
              <a:tblGrid>
                <a:gridCol w="1227502"/>
                <a:gridCol w="1205948"/>
                <a:gridCol w="1232452"/>
                <a:gridCol w="1152939"/>
                <a:gridCol w="1139687"/>
                <a:gridCol w="1113183"/>
              </a:tblGrid>
              <a:tr h="34145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3111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刘晨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信息系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1001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R001</a:t>
                      </a:r>
                      <a:r>
                        <a:rPr kumimoji="0" lang="zh-CN" altLang="en-US"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95   </a:t>
                      </a:r>
                      <a:r>
                        <a:rPr kumimoji="0" lang="zh-CN" altLang="en-US"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r>
            </a:tbl>
          </a:graphicData>
        </a:graphic>
      </p:graphicFrame>
      <p:graphicFrame>
        <p:nvGraphicFramePr>
          <p:cNvPr id="59" name="表格 58"/>
          <p:cNvGraphicFramePr>
            <a:graphicFrameLocks noGrp="1"/>
          </p:cNvGraphicFramePr>
          <p:nvPr>
            <p:extLst>
              <p:ext uri="{D42A27DB-BD31-4B8C-83A1-F6EECF244321}">
                <p14:modId xmlns:p14="http://schemas.microsoft.com/office/powerpoint/2010/main" val="3144668857"/>
              </p:ext>
            </p:extLst>
          </p:nvPr>
        </p:nvGraphicFramePr>
        <p:xfrm>
          <a:off x="2378883" y="3808624"/>
          <a:ext cx="7071711" cy="426720"/>
        </p:xfrm>
        <a:graphic>
          <a:graphicData uri="http://schemas.openxmlformats.org/drawingml/2006/table">
            <a:tbl>
              <a:tblPr firstRow="1" bandRow="1">
                <a:tableStyleId>{5940675A-B579-460E-94D1-54222C63F5DA}</a:tableStyleId>
              </a:tblPr>
              <a:tblGrid>
                <a:gridCol w="1227502"/>
                <a:gridCol w="1205948"/>
                <a:gridCol w="1232452"/>
                <a:gridCol w="1152939"/>
                <a:gridCol w="1139687"/>
                <a:gridCol w="1113183"/>
              </a:tblGrid>
              <a:tr h="34145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3111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刘晨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信息系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1001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S066</a:t>
                      </a:r>
                      <a:r>
                        <a:rPr kumimoji="0" lang="zh-CN" altLang="en-US"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80    </a:t>
                      </a:r>
                      <a:r>
                        <a:rPr kumimoji="0" lang="zh-CN" altLang="en-US"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r>
            </a:tbl>
          </a:graphicData>
        </a:graphic>
      </p:graphicFrame>
      <p:graphicFrame>
        <p:nvGraphicFramePr>
          <p:cNvPr id="60" name="表格 59"/>
          <p:cNvGraphicFramePr>
            <a:graphicFrameLocks noGrp="1"/>
          </p:cNvGraphicFramePr>
          <p:nvPr>
            <p:extLst>
              <p:ext uri="{D42A27DB-BD31-4B8C-83A1-F6EECF244321}">
                <p14:modId xmlns:p14="http://schemas.microsoft.com/office/powerpoint/2010/main" val="2936788563"/>
              </p:ext>
            </p:extLst>
          </p:nvPr>
        </p:nvGraphicFramePr>
        <p:xfrm>
          <a:off x="2378883" y="4195702"/>
          <a:ext cx="7071711" cy="426720"/>
        </p:xfrm>
        <a:graphic>
          <a:graphicData uri="http://schemas.openxmlformats.org/drawingml/2006/table">
            <a:tbl>
              <a:tblPr firstRow="1" bandRow="1">
                <a:tableStyleId>{5940675A-B579-460E-94D1-54222C63F5DA}</a:tableStyleId>
              </a:tblPr>
              <a:tblGrid>
                <a:gridCol w="1227502"/>
                <a:gridCol w="1205948"/>
                <a:gridCol w="1232452"/>
                <a:gridCol w="1152939"/>
                <a:gridCol w="1139687"/>
                <a:gridCol w="1113183"/>
              </a:tblGrid>
              <a:tr h="34145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3111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刘晨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信息系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3111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R001</a:t>
                      </a:r>
                      <a:endParaRPr kumimoji="0" lang="zh-CN" altLang="en-US"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endParaRP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55    </a:t>
                      </a:r>
                      <a:endParaRPr kumimoji="0" lang="zh-CN" altLang="en-US"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endParaRP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r>
            </a:tbl>
          </a:graphicData>
        </a:graphic>
      </p:graphicFrame>
      <p:graphicFrame>
        <p:nvGraphicFramePr>
          <p:cNvPr id="61" name="表格 60"/>
          <p:cNvGraphicFramePr>
            <a:graphicFrameLocks noGrp="1"/>
          </p:cNvGraphicFramePr>
          <p:nvPr>
            <p:extLst>
              <p:ext uri="{D42A27DB-BD31-4B8C-83A1-F6EECF244321}">
                <p14:modId xmlns:p14="http://schemas.microsoft.com/office/powerpoint/2010/main" val="1895838820"/>
              </p:ext>
            </p:extLst>
          </p:nvPr>
        </p:nvGraphicFramePr>
        <p:xfrm>
          <a:off x="2378883" y="4599779"/>
          <a:ext cx="7071711" cy="426720"/>
        </p:xfrm>
        <a:graphic>
          <a:graphicData uri="http://schemas.openxmlformats.org/drawingml/2006/table">
            <a:tbl>
              <a:tblPr firstRow="1" bandRow="1">
                <a:tableStyleId>{5940675A-B579-460E-94D1-54222C63F5DA}</a:tableStyleId>
              </a:tblPr>
              <a:tblGrid>
                <a:gridCol w="1227502"/>
                <a:gridCol w="1205948"/>
                <a:gridCol w="1232452"/>
                <a:gridCol w="1152939"/>
                <a:gridCol w="1139687"/>
                <a:gridCol w="1113183"/>
              </a:tblGrid>
              <a:tr h="34145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3220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王敏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会计系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1001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R001</a:t>
                      </a:r>
                      <a:r>
                        <a:rPr kumimoji="0" lang="zh-CN" altLang="en-US"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95   </a:t>
                      </a:r>
                      <a:r>
                        <a:rPr kumimoji="0" lang="zh-CN" altLang="en-US"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r>
            </a:tbl>
          </a:graphicData>
        </a:graphic>
      </p:graphicFrame>
      <p:graphicFrame>
        <p:nvGraphicFramePr>
          <p:cNvPr id="62" name="表格 61"/>
          <p:cNvGraphicFramePr>
            <a:graphicFrameLocks noGrp="1"/>
          </p:cNvGraphicFramePr>
          <p:nvPr>
            <p:extLst>
              <p:ext uri="{D42A27DB-BD31-4B8C-83A1-F6EECF244321}">
                <p14:modId xmlns:p14="http://schemas.microsoft.com/office/powerpoint/2010/main" val="482672633"/>
              </p:ext>
            </p:extLst>
          </p:nvPr>
        </p:nvGraphicFramePr>
        <p:xfrm>
          <a:off x="2378883" y="4994365"/>
          <a:ext cx="7071711" cy="426720"/>
        </p:xfrm>
        <a:graphic>
          <a:graphicData uri="http://schemas.openxmlformats.org/drawingml/2006/table">
            <a:tbl>
              <a:tblPr firstRow="1" bandRow="1">
                <a:tableStyleId>{5940675A-B579-460E-94D1-54222C63F5DA}</a:tableStyleId>
              </a:tblPr>
              <a:tblGrid>
                <a:gridCol w="1227502"/>
                <a:gridCol w="1205948"/>
                <a:gridCol w="1232452"/>
                <a:gridCol w="1152939"/>
                <a:gridCol w="1139687"/>
                <a:gridCol w="1113183"/>
              </a:tblGrid>
              <a:tr h="34145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3220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王敏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会计系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1001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S066</a:t>
                      </a:r>
                      <a:r>
                        <a:rPr kumimoji="0" lang="zh-CN" altLang="en-US"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80    </a:t>
                      </a:r>
                      <a:r>
                        <a:rPr kumimoji="0" lang="zh-CN" altLang="en-US"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r>
            </a:tbl>
          </a:graphicData>
        </a:graphic>
      </p:graphicFrame>
      <p:graphicFrame>
        <p:nvGraphicFramePr>
          <p:cNvPr id="63" name="表格 62"/>
          <p:cNvGraphicFramePr>
            <a:graphicFrameLocks noGrp="1"/>
          </p:cNvGraphicFramePr>
          <p:nvPr>
            <p:extLst>
              <p:ext uri="{D42A27DB-BD31-4B8C-83A1-F6EECF244321}">
                <p14:modId xmlns:p14="http://schemas.microsoft.com/office/powerpoint/2010/main" val="3803093003"/>
              </p:ext>
            </p:extLst>
          </p:nvPr>
        </p:nvGraphicFramePr>
        <p:xfrm>
          <a:off x="2378883" y="5380260"/>
          <a:ext cx="7071711" cy="426720"/>
        </p:xfrm>
        <a:graphic>
          <a:graphicData uri="http://schemas.openxmlformats.org/drawingml/2006/table">
            <a:tbl>
              <a:tblPr firstRow="1" bandRow="1">
                <a:tableStyleId>{5940675A-B579-460E-94D1-54222C63F5DA}</a:tableStyleId>
              </a:tblPr>
              <a:tblGrid>
                <a:gridCol w="1227502"/>
                <a:gridCol w="1205948"/>
                <a:gridCol w="1232452"/>
                <a:gridCol w="1152939"/>
                <a:gridCol w="1139687"/>
                <a:gridCol w="1113183"/>
              </a:tblGrid>
              <a:tr h="34145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3220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王敏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200" b="1" i="0" u="none" strike="noStrike" cap="none" normalizeH="0" baseline="0" dirty="0" smtClean="0">
                          <a:ln>
                            <a:noFill/>
                          </a:ln>
                          <a:solidFill>
                            <a:schemeClr val="tx1"/>
                          </a:solidFill>
                          <a:effectLst/>
                          <a:latin typeface="楷体_GB2312" pitchFamily="49" charset="-122"/>
                          <a:ea typeface="楷体_GB2312" pitchFamily="49" charset="-122"/>
                        </a:rPr>
                        <a:t>会计系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3111 </a:t>
                      </a: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R001</a:t>
                      </a:r>
                      <a:endParaRPr kumimoji="0" lang="zh-CN" altLang="en-US"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endParaRP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rPr>
                        <a:t>55    </a:t>
                      </a:r>
                      <a:endParaRPr kumimoji="0" lang="zh-CN" altLang="en-US" sz="2200" b="1" i="0" u="none" strike="noStrike" cap="none" normalizeH="0" baseline="0" dirty="0" smtClean="0">
                        <a:ln>
                          <a:noFill/>
                        </a:ln>
                        <a:solidFill>
                          <a:schemeClr val="tx1"/>
                        </a:solidFill>
                        <a:effectLst/>
                        <a:latin typeface="Arial" pitchFamily="34" charset="0"/>
                        <a:ea typeface="楷体_GB2312" pitchFamily="49" charset="-122"/>
                        <a:cs typeface="Arial" pitchFamily="34" charset="0"/>
                      </a:endParaRPr>
                    </a:p>
                  </a:txBody>
                  <a:tcPr anchor="ctr" horzOverflow="overflow">
                    <a:lnL w="28575" cap="flat" cmpd="sng" algn="ctr">
                      <a:solidFill>
                        <a:schemeClr val="bg1">
                          <a:lumMod val="75000"/>
                        </a:schemeClr>
                      </a:solidFill>
                      <a:prstDash val="sysDash"/>
                      <a:round/>
                      <a:headEnd type="none" w="med" len="med"/>
                      <a:tailEnd type="none" w="med" len="med"/>
                    </a:lnL>
                    <a:lnR w="28575" cap="flat" cmpd="sng" algn="ctr">
                      <a:solidFill>
                        <a:schemeClr val="bg1">
                          <a:lumMod val="75000"/>
                        </a:schemeClr>
                      </a:solidFill>
                      <a:prstDash val="sysDash"/>
                      <a:round/>
                      <a:headEnd type="none" w="med" len="med"/>
                      <a:tailEnd type="none" w="med" len="med"/>
                    </a:lnR>
                    <a:lnT w="28575" cap="flat" cmpd="sng" algn="ctr">
                      <a:solidFill>
                        <a:schemeClr val="bg1">
                          <a:lumMod val="75000"/>
                        </a:schemeClr>
                      </a:solidFill>
                      <a:prstDash val="sysDash"/>
                      <a:round/>
                      <a:headEnd type="none" w="med" len="med"/>
                      <a:tailEnd type="none" w="med" len="med"/>
                    </a:lnT>
                    <a:lnB w="28575" cap="flat" cmpd="sng" algn="ctr">
                      <a:solidFill>
                        <a:schemeClr val="bg1">
                          <a:lumMod val="75000"/>
                        </a:schemeClr>
                      </a:solidFill>
                      <a:prstDash val="sysDash"/>
                      <a:round/>
                      <a:headEnd type="none" w="med" len="med"/>
                      <a:tailEnd type="none" w="med" len="med"/>
                    </a:lnB>
                    <a:solidFill>
                      <a:schemeClr val="bg1"/>
                    </a:solidFill>
                  </a:tcPr>
                </a:tc>
              </a:tr>
            </a:tbl>
          </a:graphicData>
        </a:graphic>
      </p:graphicFrame>
      <p:sp>
        <p:nvSpPr>
          <p:cNvPr id="8" name="页脚占位符 7"/>
          <p:cNvSpPr>
            <a:spLocks noGrp="1"/>
          </p:cNvSpPr>
          <p:nvPr>
            <p:ph type="ftr" sz="quarter" idx="11"/>
          </p:nvPr>
        </p:nvSpPr>
        <p:spPr/>
        <p:txBody>
          <a:bodyPr/>
          <a:lstStyle/>
          <a:p>
            <a:r>
              <a:rPr lang="zh-CN" altLang="en-US" smtClean="0"/>
              <a:t>信息工程学院 数据库应用</a:t>
            </a:r>
            <a:endParaRPr lang="en-US" dirty="0"/>
          </a:p>
        </p:txBody>
      </p:sp>
      <p:sp>
        <p:nvSpPr>
          <p:cNvPr id="9" name="灯片编号占位符 8"/>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4096016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被除数">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被除数">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被除数">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 id="{9697A71B-4AB7-4A1A-BD5B-BB2D22835B57}" vid="{66F1C100-1D2B-4BEA-AD01-C4F230B3B965}"/>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TM03457464[[fn=红利]]</Template>
  <TotalTime>1549</TotalTime>
  <Words>4719</Words>
  <Application>Microsoft Office PowerPoint</Application>
  <PresentationFormat>自定义</PresentationFormat>
  <Paragraphs>1305</Paragraphs>
  <Slides>54</Slides>
  <Notes>17</Notes>
  <HiddenSlides>0</HiddenSlides>
  <MMClips>0</MMClips>
  <ScaleCrop>false</ScaleCrop>
  <HeadingPairs>
    <vt:vector size="4" baseType="variant">
      <vt:variant>
        <vt:lpstr>主题</vt:lpstr>
      </vt:variant>
      <vt:variant>
        <vt:i4>1</vt:i4>
      </vt:variant>
      <vt:variant>
        <vt:lpstr>幻灯片标题</vt:lpstr>
      </vt:variant>
      <vt:variant>
        <vt:i4>54</vt:i4>
      </vt:variant>
    </vt:vector>
  </HeadingPairs>
  <TitlesOfParts>
    <vt:vector size="55" baseType="lpstr">
      <vt:lpstr>被除数</vt:lpstr>
      <vt:lpstr>数据库应用</vt:lpstr>
      <vt:lpstr>第6讲 数据操纵语言（多表连接查询）</vt:lpstr>
      <vt:lpstr>提出问题——查询成绩       </vt:lpstr>
      <vt:lpstr>多表连接查询概述       </vt:lpstr>
      <vt:lpstr>交叉连接</vt:lpstr>
      <vt:lpstr>PowerPoint 演示文稿</vt:lpstr>
      <vt:lpstr>两表交叉连接    </vt:lpstr>
      <vt:lpstr>连接说明</vt:lpstr>
      <vt:lpstr>提问：是否符合现实的数据表示？</vt:lpstr>
      <vt:lpstr>问题解决</vt:lpstr>
      <vt:lpstr>交叉连接解决查询成绩   </vt:lpstr>
      <vt:lpstr>思考</vt:lpstr>
      <vt:lpstr>内连接     </vt:lpstr>
      <vt:lpstr>内连接连接条件说明</vt:lpstr>
      <vt:lpstr>PowerPoint 演示文稿</vt:lpstr>
      <vt:lpstr>内连接分类</vt:lpstr>
      <vt:lpstr>两表内连接解决查询成绩   </vt:lpstr>
      <vt:lpstr>多表连接</vt:lpstr>
      <vt:lpstr>三表内连接解决查询成绩</vt:lpstr>
      <vt:lpstr>三表内连接解决查询成绩</vt:lpstr>
      <vt:lpstr>多表内连接</vt:lpstr>
      <vt:lpstr>练习-1</vt:lpstr>
      <vt:lpstr>练习-2</vt:lpstr>
      <vt:lpstr>练习-3</vt:lpstr>
      <vt:lpstr>练习-4</vt:lpstr>
      <vt:lpstr>思考</vt:lpstr>
      <vt:lpstr>自连接</vt:lpstr>
      <vt:lpstr>自连接示例</vt:lpstr>
      <vt:lpstr>PowerPoint 演示文稿</vt:lpstr>
      <vt:lpstr>PowerPoint 演示文稿</vt:lpstr>
      <vt:lpstr>自连接解决问题</vt:lpstr>
      <vt:lpstr>自连接小结</vt:lpstr>
      <vt:lpstr>思考练习-5</vt:lpstr>
      <vt:lpstr>思考练习-6</vt:lpstr>
      <vt:lpstr>思考</vt:lpstr>
      <vt:lpstr>外连接</vt:lpstr>
      <vt:lpstr>外连接说明</vt:lpstr>
      <vt:lpstr>内连接与外连接示意图</vt:lpstr>
      <vt:lpstr>外连接语法</vt:lpstr>
      <vt:lpstr>PowerPoint 演示文稿</vt:lpstr>
      <vt:lpstr>外连接解决查询成绩   </vt:lpstr>
      <vt:lpstr>外连接思考</vt:lpstr>
      <vt:lpstr>外连接对比-左外连接</vt:lpstr>
      <vt:lpstr>外连接对比-右外连接</vt:lpstr>
      <vt:lpstr>外连接对比-全外连接</vt:lpstr>
      <vt:lpstr>思考练习-7</vt:lpstr>
      <vt:lpstr>思考练习-8</vt:lpstr>
      <vt:lpstr>思考练习-9</vt:lpstr>
      <vt:lpstr>思考练习-10</vt:lpstr>
      <vt:lpstr>连接总结</vt:lpstr>
      <vt:lpstr>使用TOP限制结果集</vt:lpstr>
      <vt:lpstr>思考练习-11</vt:lpstr>
      <vt:lpstr>思考练习-12</vt:lpstr>
      <vt:lpstr>总结</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数据库应用</dc:title>
  <dc:creator>X1yoga</dc:creator>
  <cp:lastModifiedBy>USER-</cp:lastModifiedBy>
  <cp:revision>81</cp:revision>
  <dcterms:created xsi:type="dcterms:W3CDTF">2021-03-02T05:30:03Z</dcterms:created>
  <dcterms:modified xsi:type="dcterms:W3CDTF">2021-05-17T03:28:53Z</dcterms:modified>
</cp:coreProperties>
</file>