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69"/>
  </p:notesMasterIdLst>
  <p:sldIdLst>
    <p:sldId id="256" r:id="rId2"/>
    <p:sldId id="257" r:id="rId3"/>
    <p:sldId id="259" r:id="rId4"/>
    <p:sldId id="260" r:id="rId5"/>
    <p:sldId id="332" r:id="rId6"/>
    <p:sldId id="352" r:id="rId7"/>
    <p:sldId id="262" r:id="rId8"/>
    <p:sldId id="263" r:id="rId9"/>
    <p:sldId id="264" r:id="rId10"/>
    <p:sldId id="265" r:id="rId11"/>
    <p:sldId id="266" r:id="rId12"/>
    <p:sldId id="267" r:id="rId13"/>
    <p:sldId id="268" r:id="rId14"/>
    <p:sldId id="271" r:id="rId15"/>
    <p:sldId id="272" r:id="rId16"/>
    <p:sldId id="273" r:id="rId17"/>
    <p:sldId id="275" r:id="rId18"/>
    <p:sldId id="276" r:id="rId19"/>
    <p:sldId id="277" r:id="rId20"/>
    <p:sldId id="278" r:id="rId21"/>
    <p:sldId id="280" r:id="rId22"/>
    <p:sldId id="281" r:id="rId23"/>
    <p:sldId id="282" r:id="rId24"/>
    <p:sldId id="283" r:id="rId25"/>
    <p:sldId id="284" r:id="rId26"/>
    <p:sldId id="285" r:id="rId27"/>
    <p:sldId id="333" r:id="rId28"/>
    <p:sldId id="335" r:id="rId29"/>
    <p:sldId id="338" r:id="rId30"/>
    <p:sldId id="339" r:id="rId31"/>
    <p:sldId id="340" r:id="rId32"/>
    <p:sldId id="341" r:id="rId33"/>
    <p:sldId id="342" r:id="rId34"/>
    <p:sldId id="343" r:id="rId35"/>
    <p:sldId id="344" r:id="rId36"/>
    <p:sldId id="345" r:id="rId37"/>
    <p:sldId id="347" r:id="rId38"/>
    <p:sldId id="348" r:id="rId39"/>
    <p:sldId id="349" r:id="rId40"/>
    <p:sldId id="350" r:id="rId41"/>
    <p:sldId id="351" r:id="rId42"/>
    <p:sldId id="286" r:id="rId43"/>
    <p:sldId id="287" r:id="rId44"/>
    <p:sldId id="288" r:id="rId45"/>
    <p:sldId id="289" r:id="rId46"/>
    <p:sldId id="290" r:id="rId47"/>
    <p:sldId id="310"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382" autoAdjust="0"/>
  </p:normalViewPr>
  <p:slideViewPr>
    <p:cSldViewPr snapToGrid="0">
      <p:cViewPr varScale="1">
        <p:scale>
          <a:sx n="73" d="100"/>
          <a:sy n="73" d="100"/>
        </p:scale>
        <p:origin x="2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B6C8E-FD2A-4FCD-BD21-56CCFB024837}" type="datetimeFigureOut">
              <a:rPr lang="zh-CN" altLang="en-US" smtClean="0"/>
              <a:t>2021-05-15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5DABC-A781-4967-A67C-93AE24E53A91}" type="slidenum">
              <a:rPr lang="zh-CN" altLang="en-US" smtClean="0"/>
              <a:t>‹#›</a:t>
            </a:fld>
            <a:endParaRPr lang="zh-CN" altLang="en-US"/>
          </a:p>
        </p:txBody>
      </p:sp>
    </p:spTree>
    <p:extLst>
      <p:ext uri="{BB962C8B-B14F-4D97-AF65-F5344CB8AC3E}">
        <p14:creationId xmlns:p14="http://schemas.microsoft.com/office/powerpoint/2010/main" val="36896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85DABC-A781-4967-A67C-93AE24E53A91}" type="slidenum">
              <a:rPr lang="zh-CN" altLang="en-US" smtClean="0"/>
              <a:t>1</a:t>
            </a:fld>
            <a:endParaRPr lang="zh-CN" altLang="en-US"/>
          </a:p>
        </p:txBody>
      </p:sp>
    </p:spTree>
    <p:extLst>
      <p:ext uri="{BB962C8B-B14F-4D97-AF65-F5344CB8AC3E}">
        <p14:creationId xmlns:p14="http://schemas.microsoft.com/office/powerpoint/2010/main" val="3979291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85DABC-A781-4967-A67C-93AE24E53A91}" type="slidenum">
              <a:rPr lang="zh-CN" altLang="en-US" smtClean="0"/>
              <a:t>46</a:t>
            </a:fld>
            <a:endParaRPr lang="zh-CN" altLang="en-US"/>
          </a:p>
        </p:txBody>
      </p:sp>
    </p:spTree>
    <p:extLst>
      <p:ext uri="{BB962C8B-B14F-4D97-AF65-F5344CB8AC3E}">
        <p14:creationId xmlns:p14="http://schemas.microsoft.com/office/powerpoint/2010/main" val="1519642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85DABC-A781-4967-A67C-93AE24E53A91}" type="slidenum">
              <a:rPr lang="zh-CN" altLang="en-US" smtClean="0"/>
              <a:t>66</a:t>
            </a:fld>
            <a:endParaRPr lang="zh-CN" altLang="en-US"/>
          </a:p>
        </p:txBody>
      </p:sp>
    </p:spTree>
    <p:extLst>
      <p:ext uri="{BB962C8B-B14F-4D97-AF65-F5344CB8AC3E}">
        <p14:creationId xmlns:p14="http://schemas.microsoft.com/office/powerpoint/2010/main" val="2652726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5FB907-088F-4CBB-A9E9-AFE8D5377FEE}" type="slidenum">
              <a:rPr lang="zh-CN" altLang="en-US"/>
              <a:pPr/>
              <a:t>11</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02747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600"/>
              </a:spcBef>
            </a:pPr>
            <a:r>
              <a:rPr lang="zh-CN" altLang="en-US" sz="1300" b="1" dirty="0" smtClean="0">
                <a:latin typeface="仿宋_GB2312" pitchFamily="49" charset="-122"/>
                <a:ea typeface="仿宋_GB2312" pitchFamily="49" charset="-122"/>
              </a:rPr>
              <a:t>思考问题：</a:t>
            </a:r>
            <a:endParaRPr lang="en-US" altLang="zh-CN" sz="1300" b="1" dirty="0" smtClean="0">
              <a:latin typeface="仿宋_GB2312" pitchFamily="49" charset="-122"/>
              <a:ea typeface="仿宋_GB2312" pitchFamily="49" charset="-122"/>
            </a:endParaRPr>
          </a:p>
          <a:p>
            <a:pPr>
              <a:spcBef>
                <a:spcPts val="600"/>
              </a:spcBef>
            </a:pPr>
            <a:r>
              <a:rPr lang="zh-CN" altLang="zh-CN" sz="1300" b="1" dirty="0" smtClean="0">
                <a:latin typeface="仿宋_GB2312" pitchFamily="49" charset="-122"/>
                <a:ea typeface="仿宋_GB2312" pitchFamily="49" charset="-122"/>
              </a:rPr>
              <a:t>统计选修了“</a:t>
            </a:r>
            <a:r>
              <a:rPr lang="en-US" altLang="zh-CN" sz="1300" b="1" dirty="0" smtClean="0">
                <a:latin typeface="仿宋_GB2312" pitchFamily="49" charset="-122"/>
                <a:ea typeface="仿宋_GB2312" pitchFamily="49" charset="-122"/>
              </a:rPr>
              <a:t>Java</a:t>
            </a:r>
            <a:r>
              <a:rPr lang="zh-CN" altLang="zh-CN" sz="1300" b="1" dirty="0" smtClean="0">
                <a:latin typeface="仿宋_GB2312" pitchFamily="49" charset="-122"/>
                <a:ea typeface="仿宋_GB2312" pitchFamily="49" charset="-122"/>
              </a:rPr>
              <a:t>”课程的学生的选课门数和平均成绩。</a:t>
            </a:r>
          </a:p>
          <a:p>
            <a:pPr>
              <a:spcBef>
                <a:spcPts val="600"/>
              </a:spcBef>
            </a:pPr>
            <a:r>
              <a:rPr lang="en-US" altLang="zh-CN" sz="1300" b="1" dirty="0" smtClean="0">
                <a:solidFill>
                  <a:srgbClr val="006600"/>
                </a:solidFill>
                <a:latin typeface="仿宋_GB2312" pitchFamily="49" charset="-122"/>
                <a:ea typeface="仿宋_GB2312" pitchFamily="49" charset="-122"/>
              </a:rPr>
              <a:t>SELECT </a:t>
            </a:r>
            <a:r>
              <a:rPr lang="en-US" altLang="zh-CN" sz="1300" b="1" dirty="0" err="1" smtClean="0">
                <a:solidFill>
                  <a:srgbClr val="006600"/>
                </a:solidFill>
                <a:latin typeface="仿宋_GB2312" pitchFamily="49" charset="-122"/>
                <a:ea typeface="仿宋_GB2312" pitchFamily="49" charset="-122"/>
              </a:rPr>
              <a:t>Sno</a:t>
            </a:r>
            <a:r>
              <a:rPr lang="en-US" altLang="zh-CN" sz="1300" b="1" dirty="0" smtClean="0">
                <a:solidFill>
                  <a:srgbClr val="006600"/>
                </a:solidFill>
                <a:latin typeface="仿宋_GB2312" pitchFamily="49" charset="-122"/>
                <a:ea typeface="仿宋_GB2312" pitchFamily="49" charset="-122"/>
              </a:rPr>
              <a:t> </a:t>
            </a:r>
            <a:r>
              <a:rPr lang="zh-CN" altLang="zh-CN" sz="1300" b="1" dirty="0" smtClean="0">
                <a:solidFill>
                  <a:srgbClr val="006600"/>
                </a:solidFill>
                <a:latin typeface="仿宋_GB2312" pitchFamily="49" charset="-122"/>
                <a:ea typeface="仿宋_GB2312" pitchFamily="49" charset="-122"/>
              </a:rPr>
              <a:t>学号</a:t>
            </a:r>
            <a:r>
              <a:rPr lang="en-US" altLang="zh-CN" sz="1300" b="1" dirty="0" smtClean="0">
                <a:solidFill>
                  <a:srgbClr val="006600"/>
                </a:solidFill>
                <a:latin typeface="仿宋_GB2312" pitchFamily="49" charset="-122"/>
                <a:ea typeface="仿宋_GB2312" pitchFamily="49" charset="-122"/>
              </a:rPr>
              <a:t>, COUNT(*) </a:t>
            </a:r>
            <a:r>
              <a:rPr lang="zh-CN" altLang="zh-CN" sz="1300" b="1" dirty="0" smtClean="0">
                <a:solidFill>
                  <a:srgbClr val="006600"/>
                </a:solidFill>
                <a:latin typeface="仿宋_GB2312" pitchFamily="49" charset="-122"/>
                <a:ea typeface="仿宋_GB2312" pitchFamily="49" charset="-122"/>
              </a:rPr>
              <a:t>选课门数</a:t>
            </a:r>
            <a:r>
              <a:rPr lang="en-US" altLang="zh-CN" sz="1300" b="1" dirty="0" smtClean="0">
                <a:solidFill>
                  <a:srgbClr val="006600"/>
                </a:solidFill>
                <a:latin typeface="仿宋_GB2312" pitchFamily="49" charset="-122"/>
                <a:ea typeface="仿宋_GB2312" pitchFamily="49" charset="-122"/>
              </a:rPr>
              <a:t>, </a:t>
            </a:r>
          </a:p>
          <a:p>
            <a:pPr>
              <a:spcBef>
                <a:spcPts val="600"/>
              </a:spcBef>
            </a:pPr>
            <a:r>
              <a:rPr lang="en-US" altLang="zh-CN" sz="1300" b="1" dirty="0" smtClean="0">
                <a:solidFill>
                  <a:srgbClr val="006600"/>
                </a:solidFill>
                <a:latin typeface="仿宋_GB2312" pitchFamily="49" charset="-122"/>
                <a:ea typeface="仿宋_GB2312" pitchFamily="49" charset="-122"/>
              </a:rPr>
              <a:t>       AVG(Grade) </a:t>
            </a:r>
            <a:r>
              <a:rPr lang="zh-CN" altLang="zh-CN" sz="1300" b="1" dirty="0" smtClean="0">
                <a:solidFill>
                  <a:srgbClr val="006600"/>
                </a:solidFill>
                <a:latin typeface="仿宋_GB2312" pitchFamily="49" charset="-122"/>
                <a:ea typeface="仿宋_GB2312" pitchFamily="49" charset="-122"/>
              </a:rPr>
              <a:t>平均成绩</a:t>
            </a:r>
          </a:p>
          <a:p>
            <a:pPr>
              <a:spcBef>
                <a:spcPts val="600"/>
              </a:spcBef>
            </a:pPr>
            <a:r>
              <a:rPr lang="en-US" altLang="zh-CN" sz="1300" b="1" dirty="0" smtClean="0">
                <a:solidFill>
                  <a:srgbClr val="006600"/>
                </a:solidFill>
                <a:latin typeface="仿宋_GB2312" pitchFamily="49" charset="-122"/>
                <a:ea typeface="仿宋_GB2312" pitchFamily="49" charset="-122"/>
              </a:rPr>
              <a:t>  FROM SC WHERE </a:t>
            </a:r>
            <a:r>
              <a:rPr lang="en-US" altLang="zh-CN" sz="1300" b="1" dirty="0" err="1" smtClean="0">
                <a:solidFill>
                  <a:srgbClr val="006600"/>
                </a:solidFill>
                <a:latin typeface="仿宋_GB2312" pitchFamily="49" charset="-122"/>
                <a:ea typeface="仿宋_GB2312" pitchFamily="49" charset="-122"/>
              </a:rPr>
              <a:t>Sno</a:t>
            </a:r>
            <a:r>
              <a:rPr lang="en-US" altLang="zh-CN" sz="1300" b="1" dirty="0" smtClean="0">
                <a:solidFill>
                  <a:srgbClr val="006600"/>
                </a:solidFill>
                <a:latin typeface="仿宋_GB2312" pitchFamily="49" charset="-122"/>
                <a:ea typeface="仿宋_GB2312" pitchFamily="49" charset="-122"/>
              </a:rPr>
              <a:t> IN (</a:t>
            </a:r>
            <a:endParaRPr lang="zh-CN" altLang="zh-CN" sz="1300" b="1" dirty="0" smtClean="0">
              <a:solidFill>
                <a:srgbClr val="006600"/>
              </a:solidFill>
              <a:latin typeface="仿宋_GB2312" pitchFamily="49" charset="-122"/>
              <a:ea typeface="仿宋_GB2312" pitchFamily="49" charset="-122"/>
            </a:endParaRPr>
          </a:p>
          <a:p>
            <a:pPr>
              <a:spcBef>
                <a:spcPts val="600"/>
              </a:spcBef>
            </a:pPr>
            <a:r>
              <a:rPr lang="en-US" altLang="zh-CN" sz="1300" b="1" dirty="0" smtClean="0">
                <a:solidFill>
                  <a:srgbClr val="006600"/>
                </a:solidFill>
                <a:latin typeface="仿宋_GB2312" pitchFamily="49" charset="-122"/>
                <a:ea typeface="仿宋_GB2312" pitchFamily="49" charset="-122"/>
              </a:rPr>
              <a:t>    SELECT </a:t>
            </a:r>
            <a:r>
              <a:rPr lang="en-US" altLang="zh-CN" sz="1300" b="1" dirty="0" err="1" smtClean="0">
                <a:solidFill>
                  <a:srgbClr val="006600"/>
                </a:solidFill>
                <a:latin typeface="仿宋_GB2312" pitchFamily="49" charset="-122"/>
                <a:ea typeface="仿宋_GB2312" pitchFamily="49" charset="-122"/>
              </a:rPr>
              <a:t>Sno</a:t>
            </a:r>
            <a:r>
              <a:rPr lang="en-US" altLang="zh-CN" sz="1300" b="1" dirty="0" smtClean="0">
                <a:solidFill>
                  <a:srgbClr val="006600"/>
                </a:solidFill>
                <a:latin typeface="仿宋_GB2312" pitchFamily="49" charset="-122"/>
                <a:ea typeface="仿宋_GB2312" pitchFamily="49" charset="-122"/>
              </a:rPr>
              <a:t> FROM SC JOIN Course C </a:t>
            </a:r>
            <a:endParaRPr lang="zh-CN" altLang="zh-CN" sz="1300" b="1" dirty="0" smtClean="0">
              <a:solidFill>
                <a:srgbClr val="006600"/>
              </a:solidFill>
              <a:latin typeface="仿宋_GB2312" pitchFamily="49" charset="-122"/>
              <a:ea typeface="仿宋_GB2312" pitchFamily="49" charset="-122"/>
            </a:endParaRPr>
          </a:p>
          <a:p>
            <a:pPr>
              <a:spcBef>
                <a:spcPts val="600"/>
              </a:spcBef>
            </a:pPr>
            <a:r>
              <a:rPr lang="en-US" altLang="zh-CN" sz="1300" b="1" dirty="0" smtClean="0">
                <a:solidFill>
                  <a:srgbClr val="006600"/>
                </a:solidFill>
                <a:latin typeface="仿宋_GB2312" pitchFamily="49" charset="-122"/>
                <a:ea typeface="仿宋_GB2312" pitchFamily="49" charset="-122"/>
              </a:rPr>
              <a:t>      ON </a:t>
            </a:r>
            <a:r>
              <a:rPr lang="en-US" altLang="zh-CN" sz="1300" b="1" dirty="0" err="1" smtClean="0">
                <a:solidFill>
                  <a:srgbClr val="006600"/>
                </a:solidFill>
                <a:latin typeface="仿宋_GB2312" pitchFamily="49" charset="-122"/>
                <a:ea typeface="仿宋_GB2312" pitchFamily="49" charset="-122"/>
              </a:rPr>
              <a:t>C.Cno</a:t>
            </a:r>
            <a:r>
              <a:rPr lang="en-US" altLang="zh-CN" sz="1300" b="1" dirty="0" smtClean="0">
                <a:solidFill>
                  <a:srgbClr val="006600"/>
                </a:solidFill>
                <a:latin typeface="仿宋_GB2312" pitchFamily="49" charset="-122"/>
                <a:ea typeface="仿宋_GB2312" pitchFamily="49" charset="-122"/>
              </a:rPr>
              <a:t> = </a:t>
            </a:r>
            <a:r>
              <a:rPr lang="en-US" altLang="zh-CN" sz="1300" b="1" dirty="0" err="1" smtClean="0">
                <a:solidFill>
                  <a:srgbClr val="006600"/>
                </a:solidFill>
                <a:latin typeface="仿宋_GB2312" pitchFamily="49" charset="-122"/>
                <a:ea typeface="仿宋_GB2312" pitchFamily="49" charset="-122"/>
              </a:rPr>
              <a:t>SC.Cno</a:t>
            </a:r>
            <a:endParaRPr lang="zh-CN" altLang="zh-CN" sz="1300" b="1" dirty="0" smtClean="0">
              <a:solidFill>
                <a:srgbClr val="006600"/>
              </a:solidFill>
              <a:latin typeface="仿宋_GB2312" pitchFamily="49" charset="-122"/>
              <a:ea typeface="仿宋_GB2312" pitchFamily="49" charset="-122"/>
            </a:endParaRPr>
          </a:p>
          <a:p>
            <a:pPr>
              <a:spcBef>
                <a:spcPts val="600"/>
              </a:spcBef>
            </a:pPr>
            <a:r>
              <a:rPr lang="en-US" altLang="zh-CN" sz="1300" b="1" dirty="0" smtClean="0">
                <a:solidFill>
                  <a:srgbClr val="006600"/>
                </a:solidFill>
                <a:latin typeface="仿宋_GB2312" pitchFamily="49" charset="-122"/>
                <a:ea typeface="仿宋_GB2312" pitchFamily="49" charset="-122"/>
              </a:rPr>
              <a:t>      WHERE </a:t>
            </a:r>
            <a:r>
              <a:rPr lang="en-US" altLang="zh-CN" sz="1300" b="1" dirty="0" err="1" smtClean="0">
                <a:solidFill>
                  <a:srgbClr val="006600"/>
                </a:solidFill>
                <a:latin typeface="仿宋_GB2312" pitchFamily="49" charset="-122"/>
                <a:ea typeface="仿宋_GB2312" pitchFamily="49" charset="-122"/>
              </a:rPr>
              <a:t>Cname</a:t>
            </a:r>
            <a:r>
              <a:rPr lang="en-US" altLang="zh-CN" sz="1300" b="1" dirty="0" smtClean="0">
                <a:solidFill>
                  <a:srgbClr val="006600"/>
                </a:solidFill>
                <a:latin typeface="仿宋_GB2312" pitchFamily="49" charset="-122"/>
                <a:ea typeface="仿宋_GB2312" pitchFamily="49" charset="-122"/>
              </a:rPr>
              <a:t> = ‘Java')</a:t>
            </a:r>
            <a:endParaRPr lang="zh-CN" altLang="zh-CN" sz="1300" b="1" dirty="0" smtClean="0">
              <a:solidFill>
                <a:srgbClr val="006600"/>
              </a:solidFill>
              <a:latin typeface="仿宋_GB2312" pitchFamily="49" charset="-122"/>
              <a:ea typeface="仿宋_GB2312" pitchFamily="49" charset="-122"/>
            </a:endParaRPr>
          </a:p>
          <a:p>
            <a:pPr>
              <a:spcBef>
                <a:spcPts val="600"/>
              </a:spcBef>
            </a:pPr>
            <a:r>
              <a:rPr lang="en-US" altLang="zh-CN" sz="1300" b="1" dirty="0" smtClean="0">
                <a:solidFill>
                  <a:srgbClr val="006600"/>
                </a:solidFill>
                <a:latin typeface="仿宋_GB2312" pitchFamily="49" charset="-122"/>
                <a:ea typeface="仿宋_GB2312" pitchFamily="49" charset="-122"/>
              </a:rPr>
              <a:t>  GROUP BY </a:t>
            </a:r>
            <a:r>
              <a:rPr lang="en-US" altLang="zh-CN" sz="1300" b="1" dirty="0" err="1" smtClean="0">
                <a:solidFill>
                  <a:srgbClr val="006600"/>
                </a:solidFill>
                <a:latin typeface="仿宋_GB2312" pitchFamily="49" charset="-122"/>
                <a:ea typeface="仿宋_GB2312" pitchFamily="49" charset="-122"/>
              </a:rPr>
              <a:t>Sno</a:t>
            </a:r>
            <a:endParaRPr lang="zh-CN" altLang="en-US" sz="1300" b="1" dirty="0" smtClean="0">
              <a:solidFill>
                <a:srgbClr val="006600"/>
              </a:solidFill>
              <a:latin typeface="仿宋_GB2312" pitchFamily="49" charset="-122"/>
              <a:ea typeface="仿宋_GB2312" pitchFamily="49" charset="-122"/>
            </a:endParaRPr>
          </a:p>
          <a:p>
            <a:r>
              <a:rPr lang="zh-CN" altLang="zh-CN" sz="1000" b="0" dirty="0" smtClean="0">
                <a:latin typeface="仿宋_GB2312" pitchFamily="49" charset="-122"/>
                <a:ea typeface="仿宋_GB2312" pitchFamily="49" charset="-122"/>
              </a:rPr>
              <a:t>查询不能用连接查询实现，因为这个查询的语义是要先找出选了“</a:t>
            </a:r>
            <a:r>
              <a:rPr lang="en-US" altLang="zh-CN" sz="1000" b="0" dirty="0" smtClean="0">
                <a:latin typeface="仿宋_GB2312" pitchFamily="49" charset="-122"/>
                <a:ea typeface="仿宋_GB2312" pitchFamily="49" charset="-122"/>
              </a:rPr>
              <a:t>Java</a:t>
            </a:r>
            <a:r>
              <a:rPr lang="zh-CN" altLang="zh-CN" sz="1000" b="0" dirty="0" smtClean="0">
                <a:latin typeface="仿宋_GB2312" pitchFamily="49" charset="-122"/>
                <a:ea typeface="仿宋_GB2312" pitchFamily="49" charset="-122"/>
              </a:rPr>
              <a:t>”课程的学生，然后再计算这些学生的选课门数和平均成绩。 </a:t>
            </a:r>
            <a:endParaRPr lang="en-US" altLang="zh-CN" sz="1000" b="0" dirty="0" smtClean="0">
              <a:latin typeface="仿宋_GB2312" pitchFamily="49" charset="-122"/>
              <a:ea typeface="仿宋_GB2312" pitchFamily="49" charset="-122"/>
            </a:endParaRPr>
          </a:p>
          <a:p>
            <a:r>
              <a:rPr lang="zh-CN" altLang="zh-CN" sz="1000" b="0" dirty="0" smtClean="0">
                <a:latin typeface="仿宋_GB2312" pitchFamily="49" charset="-122"/>
                <a:ea typeface="仿宋_GB2312" pitchFamily="49" charset="-122"/>
              </a:rPr>
              <a:t>如果用连接查询实现：</a:t>
            </a:r>
          </a:p>
          <a:p>
            <a:pPr lvl="1"/>
            <a:r>
              <a:rPr lang="en-US" altLang="zh-CN" b="1" dirty="0" smtClean="0">
                <a:solidFill>
                  <a:srgbClr val="006600"/>
                </a:solidFill>
                <a:latin typeface="仿宋_GB2312" pitchFamily="49" charset="-122"/>
                <a:ea typeface="仿宋_GB2312" pitchFamily="49" charset="-122"/>
              </a:rPr>
              <a:t>SELECT </a:t>
            </a:r>
            <a:r>
              <a:rPr lang="en-US" altLang="zh-CN" b="1" dirty="0" err="1" smtClean="0">
                <a:solidFill>
                  <a:srgbClr val="006600"/>
                </a:solidFill>
                <a:latin typeface="仿宋_GB2312" pitchFamily="49" charset="-122"/>
                <a:ea typeface="仿宋_GB2312" pitchFamily="49" charset="-122"/>
              </a:rPr>
              <a:t>Sno</a:t>
            </a:r>
            <a:r>
              <a:rPr lang="en-US" altLang="zh-CN" b="1" dirty="0" smtClean="0">
                <a:solidFill>
                  <a:srgbClr val="006600"/>
                </a:solidFill>
                <a:latin typeface="仿宋_GB2312" pitchFamily="49" charset="-122"/>
                <a:ea typeface="仿宋_GB2312" pitchFamily="49" charset="-122"/>
              </a:rPr>
              <a:t> </a:t>
            </a:r>
            <a:r>
              <a:rPr lang="zh-CN" altLang="zh-CN" b="1" dirty="0" smtClean="0">
                <a:solidFill>
                  <a:srgbClr val="006600"/>
                </a:solidFill>
                <a:latin typeface="仿宋_GB2312" pitchFamily="49" charset="-122"/>
                <a:ea typeface="仿宋_GB2312" pitchFamily="49" charset="-122"/>
              </a:rPr>
              <a:t>学号</a:t>
            </a:r>
            <a:r>
              <a:rPr lang="en-US" altLang="zh-CN" b="1" dirty="0" smtClean="0">
                <a:solidFill>
                  <a:srgbClr val="006600"/>
                </a:solidFill>
                <a:latin typeface="仿宋_GB2312" pitchFamily="49" charset="-122"/>
                <a:ea typeface="仿宋_GB2312" pitchFamily="49" charset="-122"/>
              </a:rPr>
              <a:t>, COUNT(*) </a:t>
            </a:r>
            <a:r>
              <a:rPr lang="zh-CN" altLang="zh-CN" b="1" dirty="0" smtClean="0">
                <a:solidFill>
                  <a:srgbClr val="006600"/>
                </a:solidFill>
                <a:latin typeface="仿宋_GB2312" pitchFamily="49" charset="-122"/>
                <a:ea typeface="仿宋_GB2312" pitchFamily="49" charset="-122"/>
              </a:rPr>
              <a:t>选课门数</a:t>
            </a:r>
            <a:r>
              <a:rPr lang="en-US" altLang="zh-CN" b="1" dirty="0" smtClean="0">
                <a:solidFill>
                  <a:srgbClr val="006600"/>
                </a:solidFill>
                <a:latin typeface="仿宋_GB2312" pitchFamily="49" charset="-122"/>
                <a:ea typeface="仿宋_GB2312" pitchFamily="49" charset="-122"/>
              </a:rPr>
              <a:t>, </a:t>
            </a:r>
          </a:p>
          <a:p>
            <a:pPr lvl="1"/>
            <a:r>
              <a:rPr lang="en-US" altLang="zh-CN" b="1" dirty="0" smtClean="0">
                <a:solidFill>
                  <a:srgbClr val="006600"/>
                </a:solidFill>
                <a:latin typeface="仿宋_GB2312" pitchFamily="49" charset="-122"/>
                <a:ea typeface="仿宋_GB2312" pitchFamily="49" charset="-122"/>
              </a:rPr>
              <a:t>  AVG(Grade) </a:t>
            </a:r>
            <a:r>
              <a:rPr lang="zh-CN" altLang="zh-CN" b="1" dirty="0" smtClean="0">
                <a:solidFill>
                  <a:srgbClr val="006600"/>
                </a:solidFill>
                <a:latin typeface="仿宋_GB2312" pitchFamily="49" charset="-122"/>
                <a:ea typeface="仿宋_GB2312" pitchFamily="49" charset="-122"/>
              </a:rPr>
              <a:t>平均成绩</a:t>
            </a:r>
          </a:p>
          <a:p>
            <a:pPr lvl="1"/>
            <a:r>
              <a:rPr lang="en-US" altLang="zh-CN" b="1" dirty="0" smtClean="0">
                <a:solidFill>
                  <a:srgbClr val="006600"/>
                </a:solidFill>
                <a:latin typeface="仿宋_GB2312" pitchFamily="49" charset="-122"/>
                <a:ea typeface="仿宋_GB2312" pitchFamily="49" charset="-122"/>
              </a:rPr>
              <a:t>  FROM SC JOIN Course C ON </a:t>
            </a:r>
            <a:r>
              <a:rPr lang="en-US" altLang="zh-CN" b="1" dirty="0" err="1" smtClean="0">
                <a:solidFill>
                  <a:srgbClr val="006600"/>
                </a:solidFill>
                <a:latin typeface="仿宋_GB2312" pitchFamily="49" charset="-122"/>
                <a:ea typeface="仿宋_GB2312" pitchFamily="49" charset="-122"/>
              </a:rPr>
              <a:t>C.Cno</a:t>
            </a:r>
            <a:r>
              <a:rPr lang="en-US" altLang="zh-CN" b="1" dirty="0" smtClean="0">
                <a:solidFill>
                  <a:srgbClr val="006600"/>
                </a:solidFill>
                <a:latin typeface="仿宋_GB2312" pitchFamily="49" charset="-122"/>
                <a:ea typeface="仿宋_GB2312" pitchFamily="49" charset="-122"/>
              </a:rPr>
              <a:t> = </a:t>
            </a:r>
            <a:r>
              <a:rPr lang="en-US" altLang="zh-CN" b="1" dirty="0" err="1" smtClean="0">
                <a:solidFill>
                  <a:srgbClr val="006600"/>
                </a:solidFill>
                <a:latin typeface="仿宋_GB2312" pitchFamily="49" charset="-122"/>
                <a:ea typeface="仿宋_GB2312" pitchFamily="49" charset="-122"/>
              </a:rPr>
              <a:t>SC.Cno</a:t>
            </a:r>
            <a:endParaRPr lang="zh-CN" altLang="zh-CN" b="1" dirty="0" smtClean="0">
              <a:solidFill>
                <a:srgbClr val="006600"/>
              </a:solidFill>
              <a:latin typeface="仿宋_GB2312" pitchFamily="49" charset="-122"/>
              <a:ea typeface="仿宋_GB2312" pitchFamily="49" charset="-122"/>
            </a:endParaRPr>
          </a:p>
          <a:p>
            <a:pPr lvl="1"/>
            <a:r>
              <a:rPr lang="en-US" altLang="zh-CN" b="1" dirty="0" smtClean="0">
                <a:solidFill>
                  <a:srgbClr val="006600"/>
                </a:solidFill>
                <a:latin typeface="仿宋_GB2312" pitchFamily="49" charset="-122"/>
                <a:ea typeface="仿宋_GB2312" pitchFamily="49" charset="-122"/>
              </a:rPr>
              <a:t>  WHERE </a:t>
            </a:r>
            <a:r>
              <a:rPr lang="en-US" altLang="zh-CN" b="1" dirty="0" err="1" smtClean="0">
                <a:solidFill>
                  <a:srgbClr val="006600"/>
                </a:solidFill>
                <a:latin typeface="仿宋_GB2312" pitchFamily="49" charset="-122"/>
                <a:ea typeface="仿宋_GB2312" pitchFamily="49" charset="-122"/>
              </a:rPr>
              <a:t>Cname</a:t>
            </a:r>
            <a:r>
              <a:rPr lang="en-US" altLang="zh-CN" b="1" dirty="0" smtClean="0">
                <a:solidFill>
                  <a:srgbClr val="006600"/>
                </a:solidFill>
                <a:latin typeface="仿宋_GB2312" pitchFamily="49" charset="-122"/>
                <a:ea typeface="仿宋_GB2312" pitchFamily="49" charset="-122"/>
              </a:rPr>
              <a:t> = ‘Java’</a:t>
            </a:r>
          </a:p>
          <a:p>
            <a:pPr lvl="1"/>
            <a:r>
              <a:rPr lang="en-US" altLang="zh-CN" b="1" dirty="0" smtClean="0">
                <a:solidFill>
                  <a:srgbClr val="006600"/>
                </a:solidFill>
                <a:latin typeface="仿宋_GB2312" pitchFamily="49" charset="-122"/>
                <a:ea typeface="仿宋_GB2312" pitchFamily="49" charset="-122"/>
              </a:rPr>
              <a:t> GROUP BY </a:t>
            </a:r>
            <a:r>
              <a:rPr lang="en-US" altLang="zh-CN" b="1" dirty="0" err="1" smtClean="0">
                <a:solidFill>
                  <a:srgbClr val="006600"/>
                </a:solidFill>
                <a:latin typeface="仿宋_GB2312" pitchFamily="49" charset="-122"/>
                <a:ea typeface="仿宋_GB2312" pitchFamily="49" charset="-122"/>
              </a:rPr>
              <a:t>Sno</a:t>
            </a:r>
            <a:endParaRPr lang="zh-CN" altLang="zh-CN" b="1" dirty="0" smtClean="0">
              <a:solidFill>
                <a:srgbClr val="006600"/>
              </a:solidFill>
              <a:latin typeface="仿宋_GB2312" pitchFamily="49" charset="-122"/>
              <a:ea typeface="仿宋_GB2312" pitchFamily="49" charset="-122"/>
            </a:endParaRPr>
          </a:p>
          <a:p>
            <a:r>
              <a:rPr lang="zh-CN" altLang="zh-CN" sz="1000" b="1" dirty="0" smtClean="0">
                <a:latin typeface="仿宋_GB2312" pitchFamily="49" charset="-122"/>
                <a:ea typeface="仿宋_GB2312" pitchFamily="49" charset="-122"/>
              </a:rPr>
              <a:t>则执行结果</a:t>
            </a:r>
            <a:r>
              <a:rPr lang="zh-CN" altLang="en-US" sz="1000" b="1" dirty="0" smtClean="0">
                <a:latin typeface="仿宋_GB2312" pitchFamily="49" charset="-122"/>
                <a:ea typeface="仿宋_GB2312" pitchFamily="49" charset="-122"/>
              </a:rPr>
              <a:t>是</a:t>
            </a:r>
            <a:r>
              <a:rPr lang="zh-CN" altLang="zh-CN" sz="1000" b="1" dirty="0" smtClean="0">
                <a:latin typeface="仿宋_GB2312" pitchFamily="49" charset="-122"/>
                <a:ea typeface="仿宋_GB2312" pitchFamily="49" charset="-122"/>
              </a:rPr>
              <a:t>每个学生的选课门数均为</a:t>
            </a:r>
            <a:r>
              <a:rPr lang="en-US" altLang="zh-CN" sz="1000" b="1" dirty="0" smtClean="0">
                <a:latin typeface="仿宋_GB2312" pitchFamily="49" charset="-122"/>
                <a:ea typeface="仿宋_GB2312" pitchFamily="49" charset="-122"/>
              </a:rPr>
              <a:t>1</a:t>
            </a:r>
            <a:r>
              <a:rPr lang="zh-CN" altLang="zh-CN" sz="1000" b="1" dirty="0" smtClean="0">
                <a:latin typeface="仿宋_GB2312" pitchFamily="49" charset="-122"/>
                <a:ea typeface="仿宋_GB2312" pitchFamily="49" charset="-122"/>
              </a:rPr>
              <a:t>，这个</a:t>
            </a:r>
            <a:r>
              <a:rPr lang="en-US" altLang="zh-CN" sz="1000" b="1" dirty="0" smtClean="0">
                <a:latin typeface="仿宋_GB2312" pitchFamily="49" charset="-122"/>
                <a:ea typeface="仿宋_GB2312" pitchFamily="49" charset="-122"/>
              </a:rPr>
              <a:t>1</a:t>
            </a:r>
            <a:r>
              <a:rPr lang="zh-CN" altLang="zh-CN" sz="1000" b="1" dirty="0" smtClean="0">
                <a:latin typeface="仿宋_GB2312" pitchFamily="49" charset="-122"/>
                <a:ea typeface="仿宋_GB2312" pitchFamily="49" charset="-122"/>
              </a:rPr>
              <a:t>指的是</a:t>
            </a:r>
            <a:r>
              <a:rPr lang="en-US" altLang="zh-CN" sz="1000" b="1" dirty="0" smtClean="0">
                <a:latin typeface="仿宋_GB2312" pitchFamily="49" charset="-122"/>
                <a:ea typeface="仿宋_GB2312" pitchFamily="49" charset="-122"/>
              </a:rPr>
              <a:t>Java</a:t>
            </a:r>
            <a:r>
              <a:rPr lang="zh-CN" altLang="zh-CN" sz="1000" b="1" dirty="0" smtClean="0">
                <a:latin typeface="仿宋_GB2312" pitchFamily="49" charset="-122"/>
                <a:ea typeface="仿宋_GB2312" pitchFamily="49" charset="-122"/>
              </a:rPr>
              <a:t>这一门课，其平均成绩也是</a:t>
            </a:r>
            <a:r>
              <a:rPr lang="en-US" altLang="zh-CN" sz="1000" b="1" dirty="0" smtClean="0">
                <a:latin typeface="仿宋_GB2312" pitchFamily="49" charset="-122"/>
                <a:ea typeface="仿宋_GB2312" pitchFamily="49" charset="-122"/>
              </a:rPr>
              <a:t>Java</a:t>
            </a:r>
            <a:r>
              <a:rPr lang="zh-CN" altLang="zh-CN" sz="1000" b="1" dirty="0" smtClean="0">
                <a:latin typeface="仿宋_GB2312" pitchFamily="49" charset="-122"/>
                <a:ea typeface="仿宋_GB2312" pitchFamily="49" charset="-122"/>
              </a:rPr>
              <a:t>课程的考试成绩。</a:t>
            </a:r>
            <a:endParaRPr lang="zh-CN" altLang="en-US" sz="1000" b="1" dirty="0" smtClean="0">
              <a:latin typeface="仿宋_GB2312" pitchFamily="49" charset="-122"/>
              <a:ea typeface="仿宋_GB2312" pitchFamily="49" charset="-122"/>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085DABC-A781-4967-A67C-93AE24E53A91}" type="slidenum">
              <a:rPr lang="zh-CN" altLang="en-US" smtClean="0"/>
              <a:t>12</a:t>
            </a:fld>
            <a:endParaRPr lang="zh-CN" altLang="en-US"/>
          </a:p>
        </p:txBody>
      </p:sp>
    </p:spTree>
    <p:extLst>
      <p:ext uri="{BB962C8B-B14F-4D97-AF65-F5344CB8AC3E}">
        <p14:creationId xmlns:p14="http://schemas.microsoft.com/office/powerpoint/2010/main" val="4089917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注意可以和例</a:t>
            </a:r>
            <a:r>
              <a:rPr lang="en-US" altLang="zh-CN" dirty="0" smtClean="0"/>
              <a:t>5</a:t>
            </a:r>
            <a:r>
              <a:rPr lang="zh-CN" altLang="en-US" dirty="0" smtClean="0"/>
              <a:t>错误演示做查询结果对比</a:t>
            </a:r>
            <a:endParaRPr lang="zh-CN" altLang="en-US" dirty="0"/>
          </a:p>
        </p:txBody>
      </p:sp>
      <p:sp>
        <p:nvSpPr>
          <p:cNvPr id="4" name="灯片编号占位符 3"/>
          <p:cNvSpPr>
            <a:spLocks noGrp="1"/>
          </p:cNvSpPr>
          <p:nvPr>
            <p:ph type="sldNum" sz="quarter" idx="10"/>
          </p:nvPr>
        </p:nvSpPr>
        <p:spPr/>
        <p:txBody>
          <a:bodyPr/>
          <a:lstStyle/>
          <a:p>
            <a:fld id="{5085DABC-A781-4967-A67C-93AE24E53A91}" type="slidenum">
              <a:rPr lang="zh-CN" altLang="en-US" smtClean="0"/>
              <a:t>13</a:t>
            </a:fld>
            <a:endParaRPr lang="zh-CN" altLang="en-US"/>
          </a:p>
        </p:txBody>
      </p:sp>
    </p:spTree>
    <p:extLst>
      <p:ext uri="{BB962C8B-B14F-4D97-AF65-F5344CB8AC3E}">
        <p14:creationId xmlns:p14="http://schemas.microsoft.com/office/powerpoint/2010/main" val="198037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85DABC-A781-4967-A67C-93AE24E53A91}" type="slidenum">
              <a:rPr lang="zh-CN" altLang="en-US" smtClean="0"/>
              <a:t>17</a:t>
            </a:fld>
            <a:endParaRPr lang="zh-CN" altLang="en-US"/>
          </a:p>
        </p:txBody>
      </p:sp>
    </p:spTree>
    <p:extLst>
      <p:ext uri="{BB962C8B-B14F-4D97-AF65-F5344CB8AC3E}">
        <p14:creationId xmlns:p14="http://schemas.microsoft.com/office/powerpoint/2010/main" val="259448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处理过程为：先外后内；由外层的值决定内层的结果；内层执行次数由外层结果数决定</a:t>
            </a:r>
            <a:endParaRPr lang="zh-CN" altLang="en-US" dirty="0"/>
          </a:p>
        </p:txBody>
      </p:sp>
      <p:sp>
        <p:nvSpPr>
          <p:cNvPr id="4" name="灯片编号占位符 3"/>
          <p:cNvSpPr>
            <a:spLocks noGrp="1"/>
          </p:cNvSpPr>
          <p:nvPr>
            <p:ph type="sldNum" sz="quarter" idx="10"/>
          </p:nvPr>
        </p:nvSpPr>
        <p:spPr/>
        <p:txBody>
          <a:bodyPr/>
          <a:lstStyle/>
          <a:p>
            <a:fld id="{5085DABC-A781-4967-A67C-93AE24E53A91}" type="slidenum">
              <a:rPr lang="zh-CN" altLang="en-US" smtClean="0"/>
              <a:t>27</a:t>
            </a:fld>
            <a:endParaRPr lang="zh-CN" altLang="en-US"/>
          </a:p>
        </p:txBody>
      </p:sp>
    </p:spTree>
    <p:extLst>
      <p:ext uri="{BB962C8B-B14F-4D97-AF65-F5344CB8AC3E}">
        <p14:creationId xmlns:p14="http://schemas.microsoft.com/office/powerpoint/2010/main" val="237955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无条件执行外部查询，取第一行结果，得到当前所需要的</a:t>
            </a:r>
            <a:r>
              <a:rPr lang="en-US" altLang="zh-CN" dirty="0" err="1" smtClean="0"/>
              <a:t>Sno</a:t>
            </a:r>
            <a:r>
              <a:rPr lang="zh-CN" altLang="en-US" dirty="0" smtClean="0"/>
              <a:t>，根据该</a:t>
            </a:r>
            <a:r>
              <a:rPr lang="en-US" altLang="zh-CN" dirty="0" err="1" smtClean="0"/>
              <a:t>Sno</a:t>
            </a:r>
            <a:r>
              <a:rPr lang="zh-CN" altLang="en-US" dirty="0" smtClean="0"/>
              <a:t>值处理内部查询；</a:t>
            </a:r>
          </a:p>
          <a:p>
            <a:r>
              <a:rPr lang="zh-CN" altLang="en-US" dirty="0" smtClean="0"/>
              <a:t>将外层的</a:t>
            </a:r>
            <a:r>
              <a:rPr lang="en-US" altLang="zh-CN" dirty="0" err="1" smtClean="0"/>
              <a:t>Sno</a:t>
            </a:r>
            <a:r>
              <a:rPr lang="zh-CN" altLang="en-US" dirty="0" smtClean="0"/>
              <a:t>值作为已知值带入执行内层查询，如在内层查询中有满足条件的记录存在则</a:t>
            </a:r>
            <a:r>
              <a:rPr lang="en-US" altLang="zh-CN" dirty="0" smtClean="0"/>
              <a:t>EXISTS</a:t>
            </a:r>
            <a:r>
              <a:rPr lang="zh-CN" altLang="en-US" dirty="0" smtClean="0"/>
              <a:t>测试结果为真，表示在外层查询结果集中的当前行数据为满足要求的一个结果；如果内层查询中不存在满足条件的记录，则</a:t>
            </a:r>
            <a:r>
              <a:rPr lang="en-US" altLang="zh-CN" dirty="0" smtClean="0"/>
              <a:t>EXISTS</a:t>
            </a:r>
            <a:r>
              <a:rPr lang="zh-CN" altLang="en-US" dirty="0" smtClean="0"/>
              <a:t>测试结果为假，表示在外层查询结果集中的当前行数据为不满足要求的结果，不返回；</a:t>
            </a:r>
          </a:p>
          <a:p>
            <a:r>
              <a:rPr lang="zh-CN" altLang="en-US" dirty="0" smtClean="0"/>
              <a:t>顺序处理外层表的所有行数据，直到遍历完成为止。</a:t>
            </a:r>
          </a:p>
          <a:p>
            <a:endParaRPr lang="zh-CN" altLang="en-US" dirty="0"/>
          </a:p>
        </p:txBody>
      </p:sp>
      <p:sp>
        <p:nvSpPr>
          <p:cNvPr id="4" name="灯片编号占位符 3"/>
          <p:cNvSpPr>
            <a:spLocks noGrp="1"/>
          </p:cNvSpPr>
          <p:nvPr>
            <p:ph type="sldNum" sz="quarter" idx="10"/>
          </p:nvPr>
        </p:nvSpPr>
        <p:spPr/>
        <p:txBody>
          <a:bodyPr/>
          <a:lstStyle/>
          <a:p>
            <a:fld id="{5085DABC-A781-4967-A67C-93AE24E53A91}" type="slidenum">
              <a:rPr lang="zh-CN" altLang="en-US" smtClean="0"/>
              <a:t>36</a:t>
            </a:fld>
            <a:endParaRPr lang="zh-CN" altLang="en-US"/>
          </a:p>
        </p:txBody>
      </p:sp>
    </p:spTree>
    <p:extLst>
      <p:ext uri="{BB962C8B-B14F-4D97-AF65-F5344CB8AC3E}">
        <p14:creationId xmlns:p14="http://schemas.microsoft.com/office/powerpoint/2010/main" val="282978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此例题也可使用外连接实现</a:t>
            </a:r>
            <a:endParaRPr lang="en-US" altLang="zh-CN" dirty="0" smtClean="0"/>
          </a:p>
          <a:p>
            <a:r>
              <a:rPr lang="en-US" altLang="zh-CN" sz="1200" kern="1200" dirty="0" smtClean="0">
                <a:solidFill>
                  <a:schemeClr val="tx1"/>
                </a:solidFill>
                <a:latin typeface="+mn-lt"/>
                <a:ea typeface="+mn-ea"/>
                <a:cs typeface="+mn-cs"/>
              </a:rPr>
              <a:t>SELECT S.* FROM Student S LEFT JOIN SC ON </a:t>
            </a:r>
            <a:r>
              <a:rPr lang="en-US" altLang="zh-CN" sz="1200" kern="1200" dirty="0" err="1" smtClean="0">
                <a:solidFill>
                  <a:schemeClr val="tx1"/>
                </a:solidFill>
                <a:latin typeface="+mn-lt"/>
                <a:ea typeface="+mn-ea"/>
                <a:cs typeface="+mn-cs"/>
              </a:rPr>
              <a:t>S.Sno</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SC.Sno</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WHERE </a:t>
            </a:r>
            <a:r>
              <a:rPr lang="en-US" altLang="zh-CN" sz="1200" kern="1200" dirty="0" err="1" smtClean="0">
                <a:solidFill>
                  <a:schemeClr val="tx1"/>
                </a:solidFill>
                <a:latin typeface="+mn-lt"/>
                <a:ea typeface="+mn-ea"/>
                <a:cs typeface="+mn-cs"/>
              </a:rPr>
              <a:t>SC.Cno</a:t>
            </a:r>
            <a:r>
              <a:rPr lang="en-US" altLang="zh-CN" sz="1200" kern="1200" dirty="0" smtClean="0">
                <a:solidFill>
                  <a:schemeClr val="tx1"/>
                </a:solidFill>
                <a:latin typeface="+mn-lt"/>
                <a:ea typeface="+mn-ea"/>
                <a:cs typeface="+mn-cs"/>
              </a:rPr>
              <a:t> IS NULL</a:t>
            </a:r>
            <a:endParaRPr lang="zh-CN" altLang="en-US" dirty="0"/>
          </a:p>
        </p:txBody>
      </p:sp>
      <p:sp>
        <p:nvSpPr>
          <p:cNvPr id="4" name="灯片编号占位符 3"/>
          <p:cNvSpPr>
            <a:spLocks noGrp="1"/>
          </p:cNvSpPr>
          <p:nvPr>
            <p:ph type="sldNum" sz="quarter" idx="10"/>
          </p:nvPr>
        </p:nvSpPr>
        <p:spPr/>
        <p:txBody>
          <a:bodyPr/>
          <a:lstStyle/>
          <a:p>
            <a:fld id="{5085DABC-A781-4967-A67C-93AE24E53A91}" type="slidenum">
              <a:rPr lang="zh-CN" altLang="en-US" smtClean="0"/>
              <a:t>38</a:t>
            </a:fld>
            <a:endParaRPr lang="zh-CN" altLang="en-US"/>
          </a:p>
        </p:txBody>
      </p:sp>
    </p:spTree>
    <p:extLst>
      <p:ext uri="{BB962C8B-B14F-4D97-AF65-F5344CB8AC3E}">
        <p14:creationId xmlns:p14="http://schemas.microsoft.com/office/powerpoint/2010/main" val="187365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85DABC-A781-4967-A67C-93AE24E53A91}" type="slidenum">
              <a:rPr lang="zh-CN" altLang="en-US" smtClean="0"/>
              <a:t>42</a:t>
            </a:fld>
            <a:endParaRPr lang="zh-CN" altLang="en-US"/>
          </a:p>
        </p:txBody>
      </p:sp>
    </p:spTree>
    <p:extLst>
      <p:ext uri="{BB962C8B-B14F-4D97-AF65-F5344CB8AC3E}">
        <p14:creationId xmlns:p14="http://schemas.microsoft.com/office/powerpoint/2010/main" val="80514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24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8" name="Footer Placeholder 4"/>
          <p:cNvSpPr>
            <a:spLocks noGrp="1"/>
          </p:cNvSpPr>
          <p:nvPr>
            <p:ph type="ftr" sz="quarter" idx="11"/>
          </p:nvPr>
        </p:nvSpPr>
        <p:spPr>
          <a:xfrm>
            <a:off x="581192" y="5951811"/>
            <a:ext cx="6917210" cy="365125"/>
          </a:xfrm>
        </p:spPr>
        <p:txBody>
          <a:bodyPr/>
          <a:lstStyle/>
          <a:p>
            <a:r>
              <a:rPr lang="zh-CN" altLang="en-US" smtClean="0"/>
              <a:t>信息工程学院 数据库应用</a:t>
            </a:r>
            <a:endParaRPr lang="en-US" dirty="0"/>
          </a:p>
        </p:txBody>
      </p:sp>
      <p:sp>
        <p:nvSpPr>
          <p:cNvPr id="10" name="Date Placeholder 3"/>
          <p:cNvSpPr>
            <a:spLocks noGrp="1"/>
          </p:cNvSpPr>
          <p:nvPr>
            <p:ph type="dt" sz="half" idx="10"/>
          </p:nvPr>
        </p:nvSpPr>
        <p:spPr>
          <a:xfrm>
            <a:off x="7605951" y="5956137"/>
            <a:ext cx="2844799" cy="365125"/>
          </a:xfrm>
        </p:spPr>
        <p:txBody>
          <a:bodyPr/>
          <a:lstStyle/>
          <a:p>
            <a:fld id="{19E5785F-883C-46CD-8123-20C3C6870615}" type="datetime1">
              <a:rPr lang="en-US" altLang="zh-CN" smtClean="0"/>
              <a:t>5/15/2021</a:t>
            </a:fld>
            <a:endParaRPr lang="en-US" dirty="0"/>
          </a:p>
        </p:txBody>
      </p:sp>
      <p:sp>
        <p:nvSpPr>
          <p:cNvPr id="11"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177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58DE70E-C63C-4417-9846-759FC76CDF9C}" type="datetime1">
              <a:rPr lang="en-US" altLang="zh-CN" smtClean="0"/>
              <a:t>5/15/2021</a:t>
            </a:fld>
            <a:endParaRPr lang="en-US" dirty="0"/>
          </a:p>
        </p:txBody>
      </p:sp>
      <p:sp>
        <p:nvSpPr>
          <p:cNvPr id="5" name="Footer Placeholder 4"/>
          <p:cNvSpPr>
            <a:spLocks noGrp="1"/>
          </p:cNvSpPr>
          <p:nvPr>
            <p:ph type="ftr" sz="quarter" idx="11"/>
          </p:nvPr>
        </p:nvSpPr>
        <p:spPr/>
        <p:txBody>
          <a:bodyPr/>
          <a:lstStyle/>
          <a:p>
            <a:r>
              <a:rPr lang="zh-CN" altLang="en-US" smtClean="0"/>
              <a:t>信息工程学院 数据库应用</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01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D75BCF4-1520-41E1-B86D-04EDD655CEA4}" type="datetime1">
              <a:rPr lang="en-US" altLang="zh-CN" smtClean="0"/>
              <a:t>5/15/2021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zh-CN" altLang="en-US" smtClean="0"/>
              <a:t>信息工程学院 数据库应用</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6129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两栏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999" y="1"/>
            <a:ext cx="9424020" cy="838200"/>
          </a:xfrm>
        </p:spPr>
        <p:txBody>
          <a:bodyPr anchor="b">
            <a:noAutofit/>
          </a:bodyPr>
          <a:lstStyle>
            <a:lvl1pPr algn="l" eaLnBrk="1" latinLnBrk="0" hangingPunct="1">
              <a:defRPr kumimoji="0" lang="zh-CN" sz="4800" b="1">
                <a:solidFill>
                  <a:schemeClr val="bg1"/>
                </a:solidFill>
                <a:latin typeface="楷体_GB2312" pitchFamily="49" charset="-122"/>
                <a:ea typeface="楷体_GB2312" pitchFamily="49" charset="-122"/>
              </a:defRPr>
            </a:lvl1pPr>
          </a:lstStyle>
          <a:p>
            <a:pPr eaLnBrk="1" latinLnBrk="0" hangingPunct="1"/>
            <a:r>
              <a:rPr lang="zh-CN" altLang="en-US" smtClean="0"/>
              <a:t>单击此处编辑母版标题样式</a:t>
            </a:r>
            <a:endParaRPr dirty="0"/>
          </a:p>
        </p:txBody>
      </p:sp>
      <p:sp>
        <p:nvSpPr>
          <p:cNvPr id="3" name="Content Placeholder 2"/>
          <p:cNvSpPr>
            <a:spLocks noGrp="1"/>
          </p:cNvSpPr>
          <p:nvPr>
            <p:ph sz="half" idx="1"/>
          </p:nvPr>
        </p:nvSpPr>
        <p:spPr>
          <a:xfrm>
            <a:off x="609600" y="1285861"/>
            <a:ext cx="10725187" cy="4361997"/>
          </a:xfrm>
        </p:spPr>
        <p:txBody>
          <a:bodyPr/>
          <a:lstStyle>
            <a:lvl1pPr eaLnBrk="1" latinLnBrk="0" hangingPunct="1">
              <a:defRPr kumimoji="0" lang="zh-CN" sz="3200" b="1">
                <a:solidFill>
                  <a:schemeClr val="tx1"/>
                </a:solidFill>
                <a:latin typeface="Times New Roman" pitchFamily="18" charset="0"/>
                <a:ea typeface="楷体_GB2312" pitchFamily="49" charset="-122"/>
                <a:cs typeface="Times New Roman" pitchFamily="18" charset="0"/>
              </a:defRPr>
            </a:lvl1pPr>
            <a:lvl2pPr eaLnBrk="1" latinLnBrk="0" hangingPunct="1">
              <a:defRPr kumimoji="0" lang="zh-CN" sz="2800" b="1">
                <a:solidFill>
                  <a:schemeClr val="tx1"/>
                </a:solidFill>
                <a:latin typeface="Times New Roman" pitchFamily="18" charset="0"/>
                <a:ea typeface="楷体_GB2312" pitchFamily="49" charset="-122"/>
                <a:cs typeface="Times New Roman" pitchFamily="18" charset="0"/>
              </a:defRPr>
            </a:lvl2pPr>
            <a:lvl3pPr eaLnBrk="1" latinLnBrk="0" hangingPunct="1">
              <a:defRPr kumimoji="0" lang="zh-CN" sz="2600" b="1">
                <a:solidFill>
                  <a:schemeClr val="tx1"/>
                </a:solidFill>
                <a:latin typeface="Times New Roman" pitchFamily="18" charset="0"/>
                <a:ea typeface="楷体_GB2312" pitchFamily="49" charset="-122"/>
                <a:cs typeface="Times New Roman" pitchFamily="18" charset="0"/>
              </a:defRPr>
            </a:lvl3pPr>
            <a:lvl4pPr eaLnBrk="1" latinLnBrk="0" hangingPunct="1">
              <a:defRPr kumimoji="0" lang="zh-CN" sz="2400" b="1">
                <a:solidFill>
                  <a:schemeClr val="tx1"/>
                </a:solidFill>
                <a:latin typeface="Times New Roman" pitchFamily="18" charset="0"/>
                <a:ea typeface="楷体_GB2312" pitchFamily="49" charset="-122"/>
                <a:cs typeface="Times New Roman" pitchFamily="18" charset="0"/>
              </a:defRPr>
            </a:lvl4pPr>
            <a:lvl5pPr eaLnBrk="1" latinLnBrk="0" hangingPunct="1">
              <a:defRPr kumimoji="0" lang="zh-CN" sz="2200" b="1">
                <a:solidFill>
                  <a:schemeClr val="tx1"/>
                </a:solidFill>
                <a:latin typeface="Times New Roman" pitchFamily="18" charset="0"/>
                <a:ea typeface="楷体_GB2312" pitchFamily="49" charset="-122"/>
                <a:cs typeface="Times New Roman" pitchFamily="18" charset="0"/>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dirty="0"/>
          </a:p>
        </p:txBody>
      </p:sp>
      <p:sp>
        <p:nvSpPr>
          <p:cNvPr id="5" name="Date Placeholder 4"/>
          <p:cNvSpPr>
            <a:spLocks noGrp="1"/>
          </p:cNvSpPr>
          <p:nvPr>
            <p:ph type="dt" sz="half" idx="10"/>
          </p:nvPr>
        </p:nvSpPr>
        <p:spPr/>
        <p:txBody>
          <a:bodyPr/>
          <a:lstStyle/>
          <a:p>
            <a:fld id="{E1B3F3BB-9C59-48CF-BB04-E9C28C18D2F8}" type="datetime1">
              <a:rPr lang="en-US" altLang="zh-CN" smtClean="0"/>
              <a:t>5/15/2021</a:t>
            </a:fld>
            <a:endParaRPr lang="zh-CN" altLang="en-US"/>
          </a:p>
        </p:txBody>
      </p:sp>
      <p:sp>
        <p:nvSpPr>
          <p:cNvPr id="6" name="Footer Placeholder 5"/>
          <p:cNvSpPr>
            <a:spLocks noGrp="1"/>
          </p:cNvSpPr>
          <p:nvPr>
            <p:ph type="ftr" sz="quarter" idx="11"/>
          </p:nvPr>
        </p:nvSpPr>
        <p:spPr/>
        <p:txBody>
          <a:bodyPr/>
          <a:lstStyle/>
          <a:p>
            <a:r>
              <a:rPr lang="zh-CN" altLang="en-US" smtClean="0"/>
              <a:t>信息工程学院 数据库应用</a:t>
            </a:r>
            <a:endParaRPr lang="zh-CN" altLang="en-US"/>
          </a:p>
        </p:txBody>
      </p:sp>
      <p:sp>
        <p:nvSpPr>
          <p:cNvPr id="7" name="Slide Number Placeholder 6"/>
          <p:cNvSpPr>
            <a:spLocks noGrp="1"/>
          </p:cNvSpPr>
          <p:nvPr>
            <p:ph type="sldNum" sz="quarter" idx="12"/>
          </p:nvPr>
        </p:nvSpPr>
        <p:spPr/>
        <p:txBody>
          <a:bodyPr/>
          <a:lstStyle/>
          <a:p>
            <a:fld id="{0624C277-64AC-4FD6-9A7A-D0D1F5A7380F}" type="slidenum">
              <a:rPr lang="zh-CN" altLang="en-US" smtClean="0"/>
              <a:pPr/>
              <a:t>‹#›</a:t>
            </a:fld>
            <a:endParaRPr lang="zh-CN" altLang="en-US"/>
          </a:p>
        </p:txBody>
      </p:sp>
    </p:spTree>
    <p:extLst>
      <p:ext uri="{BB962C8B-B14F-4D97-AF65-F5344CB8AC3E}">
        <p14:creationId xmlns:p14="http://schemas.microsoft.com/office/powerpoint/2010/main" val="26021102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7744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574553"/>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581192" y="1561382"/>
            <a:ext cx="11029615" cy="4297418"/>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F9E57CDB-ED4F-4CFC-9AAE-E368DCD819B1}" type="datetime1">
              <a:rPr lang="en-US" altLang="zh-CN" smtClean="0"/>
              <a:t>5/15/2021</a:t>
            </a:fld>
            <a:endParaRPr lang="en-US" dirty="0"/>
          </a:p>
        </p:txBody>
      </p:sp>
      <p:sp>
        <p:nvSpPr>
          <p:cNvPr id="5" name="Footer Placeholder 4"/>
          <p:cNvSpPr>
            <a:spLocks noGrp="1"/>
          </p:cNvSpPr>
          <p:nvPr>
            <p:ph type="ftr" sz="quarter" idx="11"/>
          </p:nvPr>
        </p:nvSpPr>
        <p:spPr/>
        <p:txBody>
          <a:bodyPr/>
          <a:lstStyle/>
          <a:p>
            <a:r>
              <a:rPr lang="zh-CN" altLang="en-US" smtClean="0"/>
              <a:t>信息工程学院 数据库应用</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27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24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8766B82-108E-464B-A0F8-7ED78FC29A09}" type="datetime1">
              <a:rPr lang="en-US" altLang="zh-CN" smtClean="0"/>
              <a:t>5/15/2021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zh-CN" altLang="en-US" smtClean="0"/>
              <a:t>信息工程学院 数据库应用</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365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1EE027E-65B9-4AF6-9E31-419E127856E0}" type="datetime1">
              <a:rPr lang="en-US" altLang="zh-CN" smtClean="0"/>
              <a:t>5/15/2021</a:t>
            </a:fld>
            <a:endParaRPr lang="en-US" dirty="0"/>
          </a:p>
        </p:txBody>
      </p:sp>
      <p:sp>
        <p:nvSpPr>
          <p:cNvPr id="6" name="Footer Placeholder 5"/>
          <p:cNvSpPr>
            <a:spLocks noGrp="1"/>
          </p:cNvSpPr>
          <p:nvPr>
            <p:ph type="ftr" sz="quarter" idx="11"/>
          </p:nvPr>
        </p:nvSpPr>
        <p:spPr/>
        <p:txBody>
          <a:bodyPr/>
          <a:lstStyle/>
          <a:p>
            <a:r>
              <a:rPr lang="zh-CN" altLang="en-US" smtClean="0"/>
              <a:t>信息工程学院 数据库应用</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288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B7C1EC2-B50D-47E3-9A6C-9D1D2F9449F2}" type="datetime1">
              <a:rPr lang="en-US" altLang="zh-CN" smtClean="0"/>
              <a:t>5/15/2021</a:t>
            </a:fld>
            <a:endParaRPr lang="en-US" dirty="0"/>
          </a:p>
        </p:txBody>
      </p:sp>
      <p:sp>
        <p:nvSpPr>
          <p:cNvPr id="8" name="Footer Placeholder 7"/>
          <p:cNvSpPr>
            <a:spLocks noGrp="1"/>
          </p:cNvSpPr>
          <p:nvPr>
            <p:ph type="ftr" sz="quarter" idx="11"/>
          </p:nvPr>
        </p:nvSpPr>
        <p:spPr/>
        <p:txBody>
          <a:bodyPr/>
          <a:lstStyle/>
          <a:p>
            <a:r>
              <a:rPr lang="zh-CN" altLang="en-US" smtClean="0"/>
              <a:t>信息工程学院 数据库应用</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481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7DB7D97-DBEB-43E2-90DA-FD18372811F0}" type="datetime1">
              <a:rPr lang="en-US" altLang="zh-CN" smtClean="0"/>
              <a:t>5/15/2021</a:t>
            </a:fld>
            <a:endParaRPr lang="en-US" dirty="0"/>
          </a:p>
        </p:txBody>
      </p:sp>
      <p:sp>
        <p:nvSpPr>
          <p:cNvPr id="4" name="Footer Placeholder 3"/>
          <p:cNvSpPr>
            <a:spLocks noGrp="1"/>
          </p:cNvSpPr>
          <p:nvPr>
            <p:ph type="ftr" sz="quarter" idx="11"/>
          </p:nvPr>
        </p:nvSpPr>
        <p:spPr/>
        <p:txBody>
          <a:bodyPr/>
          <a:lstStyle/>
          <a:p>
            <a:r>
              <a:rPr lang="zh-CN" altLang="en-US" smtClean="0"/>
              <a:t>信息工程学院 数据库应用</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p:cNvSpPr>
          <p:nvPr/>
        </p:nvSpPr>
        <p:spPr>
          <a:xfrm>
            <a:off x="440683" y="606554"/>
            <a:ext cx="11311200" cy="77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546692"/>
          </a:xfrm>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405709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51360-61A7-44EA-B951-A06E7D8A8317}" type="datetime1">
              <a:rPr lang="en-US" altLang="zh-CN" smtClean="0"/>
              <a:t>5/15/2021</a:t>
            </a:fld>
            <a:endParaRPr lang="en-US" dirty="0"/>
          </a:p>
        </p:txBody>
      </p:sp>
      <p:sp>
        <p:nvSpPr>
          <p:cNvPr id="3" name="Footer Placeholder 2"/>
          <p:cNvSpPr>
            <a:spLocks noGrp="1"/>
          </p:cNvSpPr>
          <p:nvPr>
            <p:ph type="ftr" sz="quarter" idx="11"/>
          </p:nvPr>
        </p:nvSpPr>
        <p:spPr/>
        <p:txBody>
          <a:bodyPr/>
          <a:lstStyle/>
          <a:p>
            <a:r>
              <a:rPr lang="zh-CN" altLang="en-US" smtClean="0"/>
              <a:t>信息工程学院 数据库应用</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154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28F03BE-8F78-4937-A9CA-6A6156C2D3CC}" type="datetime1">
              <a:rPr lang="en-US" altLang="zh-CN" smtClean="0"/>
              <a:t>5/15/2021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zh-CN" altLang="en-US" smtClean="0"/>
              <a:t>信息工程学院 数据库应用</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148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CE5144F-B6D5-48CC-843C-3CDC0ED7BADD}" type="datetime1">
              <a:rPr lang="en-US" altLang="zh-CN" smtClean="0"/>
              <a:t>5/15/2021</a:t>
            </a:fld>
            <a:endParaRPr lang="en-US" dirty="0"/>
          </a:p>
        </p:txBody>
      </p:sp>
      <p:sp>
        <p:nvSpPr>
          <p:cNvPr id="6" name="Footer Placeholder 5"/>
          <p:cNvSpPr>
            <a:spLocks noGrp="1"/>
          </p:cNvSpPr>
          <p:nvPr>
            <p:ph type="ftr" sz="quarter" idx="11"/>
          </p:nvPr>
        </p:nvSpPr>
        <p:spPr/>
        <p:txBody>
          <a:bodyPr/>
          <a:lstStyle/>
          <a:p>
            <a:r>
              <a:rPr lang="zh-CN" altLang="en-US" smtClean="0"/>
              <a:t>信息工程学院 数据库应用</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010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8808FBC-5E8E-4E67-91BA-14F8AB3BD6AD}" type="datetime1">
              <a:rPr lang="en-US" altLang="zh-CN" smtClean="0"/>
              <a:t>5/15/2021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zh-CN" altLang="en-US" smtClean="0"/>
              <a:t>信息工程学院 数据库应用</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52130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数据库应用</a:t>
            </a:r>
            <a:endParaRPr lang="zh-CN" altLang="en-US" dirty="0"/>
          </a:p>
        </p:txBody>
      </p:sp>
      <p:sp>
        <p:nvSpPr>
          <p:cNvPr id="3" name="副标题 2"/>
          <p:cNvSpPr>
            <a:spLocks noGrp="1"/>
          </p:cNvSpPr>
          <p:nvPr>
            <p:ph type="subTitle" idx="1"/>
          </p:nvPr>
        </p:nvSpPr>
        <p:spPr/>
        <p:txBody>
          <a:bodyPr/>
          <a:lstStyle/>
          <a:p>
            <a:r>
              <a:rPr lang="zh-CN" altLang="en-US" dirty="0" smtClean="0"/>
              <a:t>第</a:t>
            </a:r>
            <a:r>
              <a:rPr lang="en-US" altLang="zh-CN" dirty="0" smtClean="0"/>
              <a:t>7</a:t>
            </a:r>
            <a:r>
              <a:rPr lang="zh-CN" altLang="en-US" dirty="0" smtClean="0"/>
              <a:t>讲 数据操纵语言（高级查询）</a:t>
            </a:r>
            <a:endParaRPr lang="zh-CN" altLang="en-US" dirty="0"/>
          </a:p>
        </p:txBody>
      </p:sp>
      <p:sp>
        <p:nvSpPr>
          <p:cNvPr id="7" name="灯片编号占位符 6"/>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743425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smtClean="0"/>
              <a:t>IN</a:t>
            </a:r>
            <a:r>
              <a:rPr lang="zh-CN" altLang="en-US" dirty="0" smtClean="0"/>
              <a:t>子查询示例</a:t>
            </a:r>
          </a:p>
        </p:txBody>
      </p:sp>
      <p:sp>
        <p:nvSpPr>
          <p:cNvPr id="22531" name="内容占位符 2"/>
          <p:cNvSpPr>
            <a:spLocks noGrp="1"/>
          </p:cNvSpPr>
          <p:nvPr>
            <p:ph idx="1"/>
          </p:nvPr>
        </p:nvSpPr>
        <p:spPr/>
        <p:txBody>
          <a:bodyPr/>
          <a:lstStyle/>
          <a:p>
            <a:r>
              <a:rPr lang="zh-CN" altLang="en-US" dirty="0" smtClean="0"/>
              <a:t>例</a:t>
            </a:r>
            <a:r>
              <a:rPr lang="en-US" altLang="zh-CN" dirty="0"/>
              <a:t>7-</a:t>
            </a:r>
            <a:r>
              <a:rPr lang="en-US" altLang="zh-CN" dirty="0" smtClean="0"/>
              <a:t>3 </a:t>
            </a:r>
            <a:r>
              <a:rPr lang="zh-CN" altLang="zh-CN" dirty="0" smtClean="0"/>
              <a:t>查询计算机系选了“</a:t>
            </a:r>
            <a:r>
              <a:rPr lang="en-US" altLang="zh-CN" dirty="0" smtClean="0"/>
              <a:t>C002</a:t>
            </a:r>
            <a:r>
              <a:rPr lang="zh-CN" altLang="zh-CN" dirty="0" smtClean="0"/>
              <a:t>”课程的学生，列出姓名和性别。</a:t>
            </a:r>
          </a:p>
          <a:p>
            <a:pPr marL="324000" lvl="1" indent="0">
              <a:buNone/>
            </a:pPr>
            <a:r>
              <a:rPr lang="en-US" altLang="zh-CN" dirty="0" smtClean="0"/>
              <a:t>SELECT </a:t>
            </a:r>
            <a:r>
              <a:rPr lang="en-US" altLang="zh-CN" dirty="0" err="1" smtClean="0"/>
              <a:t>Sname</a:t>
            </a:r>
            <a:r>
              <a:rPr lang="en-US" altLang="zh-CN" dirty="0" smtClean="0"/>
              <a:t>, Sex FROM Student</a:t>
            </a:r>
            <a:endParaRPr lang="zh-CN" altLang="zh-CN" dirty="0" smtClean="0"/>
          </a:p>
          <a:p>
            <a:pPr marL="324000" lvl="1" indent="0">
              <a:buNone/>
            </a:pPr>
            <a:r>
              <a:rPr lang="en-US" altLang="zh-CN" dirty="0" smtClean="0"/>
              <a:t>  WHERE </a:t>
            </a:r>
            <a:r>
              <a:rPr lang="en-US" altLang="zh-CN" dirty="0" err="1" smtClean="0"/>
              <a:t>Sno</a:t>
            </a:r>
            <a:r>
              <a:rPr lang="en-US" altLang="zh-CN" dirty="0" smtClean="0"/>
              <a:t> IN ( SELECT </a:t>
            </a:r>
            <a:r>
              <a:rPr lang="en-US" altLang="zh-CN" dirty="0" err="1" smtClean="0"/>
              <a:t>Sno</a:t>
            </a:r>
            <a:r>
              <a:rPr lang="en-US" altLang="zh-CN" dirty="0" smtClean="0"/>
              <a:t> FROM SC WHERE </a:t>
            </a:r>
            <a:r>
              <a:rPr lang="en-US" altLang="zh-CN" dirty="0" err="1" smtClean="0"/>
              <a:t>Cno</a:t>
            </a:r>
            <a:r>
              <a:rPr lang="en-US" altLang="zh-CN" dirty="0" smtClean="0"/>
              <a:t> = 'C002')</a:t>
            </a:r>
            <a:endParaRPr lang="zh-CN" altLang="zh-CN" dirty="0" smtClean="0"/>
          </a:p>
          <a:p>
            <a:pPr marL="324000" lvl="1" indent="0">
              <a:buNone/>
            </a:pPr>
            <a:r>
              <a:rPr lang="en-US" altLang="zh-CN" dirty="0" smtClean="0"/>
              <a:t>  AND </a:t>
            </a:r>
            <a:r>
              <a:rPr lang="en-US" altLang="zh-CN" dirty="0" err="1" smtClean="0"/>
              <a:t>Dept</a:t>
            </a:r>
            <a:r>
              <a:rPr lang="en-US" altLang="zh-CN" dirty="0" smtClean="0"/>
              <a:t> = '</a:t>
            </a:r>
            <a:r>
              <a:rPr lang="zh-CN" altLang="zh-CN" dirty="0" smtClean="0"/>
              <a:t>计算机系</a:t>
            </a:r>
            <a:r>
              <a:rPr lang="en-US" altLang="zh-CN" dirty="0" smtClean="0"/>
              <a:t>'</a:t>
            </a:r>
          </a:p>
          <a:p>
            <a:pPr marL="324000" lvl="1" indent="0">
              <a:buNone/>
            </a:pPr>
            <a:endParaRPr lang="en-US" altLang="zh-CN" dirty="0"/>
          </a:p>
          <a:p>
            <a:pPr marL="324000" lvl="1" indent="0">
              <a:buNone/>
            </a:pPr>
            <a:endParaRPr lang="zh-CN" altLang="en-US" dirty="0"/>
          </a:p>
        </p:txBody>
      </p:sp>
      <p:sp>
        <p:nvSpPr>
          <p:cNvPr id="8" name="灯片编号占位符 7"/>
          <p:cNvSpPr>
            <a:spLocks noGrp="1"/>
          </p:cNvSpPr>
          <p:nvPr>
            <p:ph type="sldNum" sz="quarter" idx="12"/>
          </p:nvPr>
        </p:nvSpPr>
        <p:spPr/>
        <p:txBody>
          <a:bodyPr/>
          <a:lstStyle/>
          <a:p>
            <a:fld id="{10B4BEDF-EDFC-4555-838D-0BF7D6F55075}" type="slidenum">
              <a:rPr lang="zh-CN" altLang="en-US" smtClean="0"/>
              <a:pPr/>
              <a:t>10</a:t>
            </a:fld>
            <a:endParaRPr lang="en-US" altLang="zh-CN" dirty="0"/>
          </a:p>
        </p:txBody>
      </p:sp>
      <p:sp>
        <p:nvSpPr>
          <p:cNvPr id="7" name="右弧形箭头 6"/>
          <p:cNvSpPr/>
          <p:nvPr/>
        </p:nvSpPr>
        <p:spPr>
          <a:xfrm>
            <a:off x="9002418" y="3891332"/>
            <a:ext cx="857250" cy="1295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FF0000"/>
                </a:solidFill>
                <a:latin typeface="方正舒体" pitchFamily="2" charset="-122"/>
                <a:ea typeface="方正舒体" pitchFamily="2" charset="-122"/>
              </a:rPr>
              <a:t>等价于</a:t>
            </a:r>
          </a:p>
        </p:txBody>
      </p:sp>
      <p:grpSp>
        <p:nvGrpSpPr>
          <p:cNvPr id="9" name="Group 12"/>
          <p:cNvGrpSpPr>
            <a:grpSpLocks/>
          </p:cNvGrpSpPr>
          <p:nvPr/>
        </p:nvGrpSpPr>
        <p:grpSpPr bwMode="auto">
          <a:xfrm>
            <a:off x="1238186" y="4377119"/>
            <a:ext cx="7343775" cy="1530350"/>
            <a:chOff x="612" y="1375"/>
            <a:chExt cx="4626" cy="964"/>
          </a:xfrm>
        </p:grpSpPr>
        <p:sp>
          <p:nvSpPr>
            <p:cNvPr id="10" name="Rectangle 13"/>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w="9525">
              <a:noFill/>
              <a:miter lim="800000"/>
              <a:headEnd/>
              <a:tailEnd/>
            </a:ln>
            <a:effectLst/>
          </p:spPr>
          <p:txBody>
            <a:bodyPr wrap="none" anchor="ctr"/>
            <a:lstStyle/>
            <a:p>
              <a:endParaRPr lang="zh-CN" altLang="en-US"/>
            </a:p>
          </p:txBody>
        </p:sp>
        <p:sp>
          <p:nvSpPr>
            <p:cNvPr id="11" name="Rectangle 14"/>
            <p:cNvSpPr>
              <a:spLocks noChangeArrowheads="1"/>
            </p:cNvSpPr>
            <p:nvPr/>
          </p:nvSpPr>
          <p:spPr bwMode="auto">
            <a:xfrm>
              <a:off x="612" y="1429"/>
              <a:ext cx="4626" cy="910"/>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endParaRPr lang="zh-CN" altLang="en-US" sz="800" b="1" dirty="0">
                <a:latin typeface="Arial" charset="0"/>
                <a:ea typeface="宋体" pitchFamily="2" charset="-122"/>
              </a:endParaRPr>
            </a:p>
            <a:p>
              <a:pPr eaLnBrk="1" hangingPunct="1"/>
              <a:r>
                <a:rPr lang="en-US" altLang="zh-CN" sz="2400" b="1" dirty="0">
                  <a:latin typeface="Arial" charset="0"/>
                  <a:ea typeface="宋体" pitchFamily="2" charset="-122"/>
                </a:rPr>
                <a:t>SELECT Sname, Sex </a:t>
              </a:r>
            </a:p>
            <a:p>
              <a:pPr eaLnBrk="1" hangingPunct="1"/>
              <a:r>
                <a:rPr lang="en-US" altLang="zh-CN" sz="2400" b="1" dirty="0">
                  <a:latin typeface="Arial" charset="0"/>
                  <a:ea typeface="宋体" pitchFamily="2" charset="-122"/>
                </a:rPr>
                <a:t>FROM Student S </a:t>
              </a:r>
              <a:r>
                <a:rPr lang="en-US" altLang="zh-CN" sz="2400" b="1" dirty="0">
                  <a:solidFill>
                    <a:srgbClr val="FF0000"/>
                  </a:solidFill>
                  <a:latin typeface="Arial" charset="0"/>
                  <a:ea typeface="宋体" pitchFamily="2" charset="-122"/>
                </a:rPr>
                <a:t>JOIN</a:t>
              </a:r>
              <a:r>
                <a:rPr lang="en-US" altLang="zh-CN" sz="2400" b="1" dirty="0">
                  <a:latin typeface="Arial" charset="0"/>
                  <a:ea typeface="宋体" pitchFamily="2" charset="-122"/>
                </a:rPr>
                <a:t> SC ON S.Sno = SC.Sno</a:t>
              </a:r>
            </a:p>
            <a:p>
              <a:pPr eaLnBrk="1" hangingPunct="1"/>
              <a:r>
                <a:rPr lang="en-US" altLang="zh-CN" sz="2400" b="1" dirty="0" smtClean="0">
                  <a:latin typeface="Arial" charset="0"/>
                  <a:ea typeface="宋体" pitchFamily="2" charset="-122"/>
                </a:rPr>
                <a:t>WHERE </a:t>
              </a:r>
              <a:r>
                <a:rPr lang="en-US" altLang="zh-CN" sz="2400" b="1" dirty="0">
                  <a:latin typeface="Arial" charset="0"/>
                  <a:ea typeface="宋体" pitchFamily="2" charset="-122"/>
                </a:rPr>
                <a:t>Dept = '</a:t>
              </a:r>
              <a:r>
                <a:rPr lang="zh-CN" altLang="en-US" sz="2400" b="1" dirty="0">
                  <a:latin typeface="Arial" charset="0"/>
                  <a:ea typeface="宋体" pitchFamily="2" charset="-122"/>
                </a:rPr>
                <a:t>计算机系</a:t>
              </a:r>
              <a:r>
                <a:rPr lang="en-US" altLang="zh-CN" sz="2400" b="1" dirty="0">
                  <a:latin typeface="Arial" charset="0"/>
                  <a:ea typeface="宋体" pitchFamily="2" charset="-122"/>
                </a:rPr>
                <a:t>' AND Cno = 'C002'</a:t>
              </a:r>
            </a:p>
            <a:p>
              <a:pPr eaLnBrk="1" hangingPunct="1"/>
              <a:endParaRPr lang="zh-CN" altLang="en-US" sz="800" b="1" dirty="0">
                <a:latin typeface="Arial" charset="0"/>
                <a:ea typeface="宋体" pitchFamily="2" charset="-122"/>
              </a:endParaRPr>
            </a:p>
          </p:txBody>
        </p:sp>
      </p:grpSp>
    </p:spTree>
    <p:extLst>
      <p:ext uri="{BB962C8B-B14F-4D97-AF65-F5344CB8AC3E}">
        <p14:creationId xmlns:p14="http://schemas.microsoft.com/office/powerpoint/2010/main" val="141531693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strVal val="#ppt_w*0.70"/>
                                          </p:val>
                                        </p:tav>
                                        <p:tav tm="100000">
                                          <p:val>
                                            <p:strVal val="#ppt_w"/>
                                          </p:val>
                                        </p:tav>
                                      </p:tavLst>
                                    </p:anim>
                                    <p:anim calcmode="lin" valueType="num">
                                      <p:cBhvr>
                                        <p:cTn id="16" dur="1000" fill="hold"/>
                                        <p:tgtEl>
                                          <p:spTgt spid="7"/>
                                        </p:tgtEl>
                                        <p:attrNameLst>
                                          <p:attrName>ppt_h</p:attrName>
                                        </p:attrNameLst>
                                      </p:cBhvr>
                                      <p:tavLst>
                                        <p:tav tm="0">
                                          <p:val>
                                            <p:strVal val="#ppt_h"/>
                                          </p:val>
                                        </p:tav>
                                        <p:tav tm="100000">
                                          <p:val>
                                            <p:strVal val="#ppt_h"/>
                                          </p:val>
                                        </p:tav>
                                      </p:tavLst>
                                    </p:anim>
                                    <p:animEffect transition="in" filter="fade">
                                      <p:cBhvr>
                                        <p:cTn id="17" dur="1000"/>
                                        <p:tgtEl>
                                          <p:spTgt spid="7"/>
                                        </p:tgtEl>
                                      </p:cBhvr>
                                    </p:animEffect>
                                  </p:childTnLst>
                                </p:cTn>
                              </p:par>
                            </p:childTnLst>
                          </p:cTn>
                        </p:par>
                        <p:par>
                          <p:cTn id="18" fill="hold">
                            <p:stCondLst>
                              <p:cond delay="1000"/>
                            </p:stCondLst>
                            <p:childTnLst>
                              <p:par>
                                <p:cTn id="19" presetID="30"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800" decel="100000"/>
                                        <p:tgtEl>
                                          <p:spTgt spid="9"/>
                                        </p:tgtEl>
                                      </p:cBhvr>
                                    </p:animEffect>
                                    <p:anim calcmode="lin" valueType="num">
                                      <p:cBhvr>
                                        <p:cTn id="22" dur="800" decel="100000" fill="hold"/>
                                        <p:tgtEl>
                                          <p:spTgt spid="9"/>
                                        </p:tgtEl>
                                        <p:attrNameLst>
                                          <p:attrName>style.rotation</p:attrName>
                                        </p:attrNameLst>
                                      </p:cBhvr>
                                      <p:tavLst>
                                        <p:tav tm="0">
                                          <p:val>
                                            <p:fltVal val="-90"/>
                                          </p:val>
                                        </p:tav>
                                        <p:tav tm="100000">
                                          <p:val>
                                            <p:fltVal val="0"/>
                                          </p:val>
                                        </p:tav>
                                      </p:tavLst>
                                    </p:anim>
                                    <p:anim calcmode="lin" valueType="num">
                                      <p:cBhvr>
                                        <p:cTn id="23" dur="800" decel="100000" fill="hold"/>
                                        <p:tgtEl>
                                          <p:spTgt spid="9"/>
                                        </p:tgtEl>
                                        <p:attrNameLst>
                                          <p:attrName>ppt_x</p:attrName>
                                        </p:attrNameLst>
                                      </p:cBhvr>
                                      <p:tavLst>
                                        <p:tav tm="0">
                                          <p:val>
                                            <p:strVal val="#ppt_x+0.4"/>
                                          </p:val>
                                        </p:tav>
                                        <p:tav tm="100000">
                                          <p:val>
                                            <p:strVal val="#ppt_x-0.05"/>
                                          </p:val>
                                        </p:tav>
                                      </p:tavLst>
                                    </p:anim>
                                    <p:anim calcmode="lin" valueType="num">
                                      <p:cBhvr>
                                        <p:cTn id="24" dur="800" decel="100000" fill="hold"/>
                                        <p:tgtEl>
                                          <p:spTgt spid="9"/>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ltLang="zh-CN" dirty="0" smtClean="0"/>
              <a:t>IN</a:t>
            </a:r>
            <a:r>
              <a:rPr lang="zh-CN" altLang="en-US" dirty="0" smtClean="0"/>
              <a:t>子查询示例</a:t>
            </a:r>
            <a:endParaRPr lang="zh-CN" altLang="en-US" dirty="0"/>
          </a:p>
        </p:txBody>
      </p:sp>
      <p:sp>
        <p:nvSpPr>
          <p:cNvPr id="289795" name="Rectangle 3"/>
          <p:cNvSpPr>
            <a:spLocks noGrp="1" noChangeArrowheads="1"/>
          </p:cNvSpPr>
          <p:nvPr>
            <p:ph idx="1"/>
          </p:nvPr>
        </p:nvSpPr>
        <p:spPr/>
        <p:txBody>
          <a:bodyPr>
            <a:normAutofit fontScale="92500" lnSpcReduction="10000"/>
          </a:bodyPr>
          <a:lstStyle/>
          <a:p>
            <a:r>
              <a:rPr lang="zh-CN" altLang="en-US" dirty="0" smtClean="0"/>
              <a:t>例</a:t>
            </a:r>
            <a:r>
              <a:rPr lang="en-US" altLang="zh-CN" dirty="0"/>
              <a:t>7-4 </a:t>
            </a:r>
            <a:r>
              <a:rPr lang="zh-CN" altLang="en-US" dirty="0" smtClean="0"/>
              <a:t>查询选修了“</a:t>
            </a:r>
            <a:r>
              <a:rPr lang="en-US" altLang="zh-CN" dirty="0" smtClean="0"/>
              <a:t>Java</a:t>
            </a:r>
            <a:r>
              <a:rPr lang="zh-CN" altLang="en-US" dirty="0" smtClean="0"/>
              <a:t>”课程的学生学号、姓名</a:t>
            </a:r>
          </a:p>
          <a:p>
            <a:pPr marL="324000" lvl="1" indent="0">
              <a:buNone/>
            </a:pPr>
            <a:r>
              <a:rPr lang="en-US" altLang="zh-CN" dirty="0" smtClean="0"/>
              <a:t>SELECT </a:t>
            </a:r>
            <a:r>
              <a:rPr lang="en-US" altLang="zh-CN" dirty="0" err="1" smtClean="0"/>
              <a:t>Sno</a:t>
            </a:r>
            <a:r>
              <a:rPr lang="en-US" altLang="zh-CN" dirty="0" smtClean="0"/>
              <a:t>, </a:t>
            </a:r>
            <a:r>
              <a:rPr lang="en-US" altLang="zh-CN" dirty="0" err="1" smtClean="0"/>
              <a:t>Sname</a:t>
            </a:r>
            <a:r>
              <a:rPr lang="en-US" altLang="zh-CN" dirty="0" smtClean="0"/>
              <a:t> </a:t>
            </a:r>
          </a:p>
          <a:p>
            <a:pPr marL="324000" lvl="1" indent="0">
              <a:buNone/>
            </a:pPr>
            <a:r>
              <a:rPr lang="en-US" altLang="zh-CN" dirty="0" smtClean="0"/>
              <a:t>	FROM Student</a:t>
            </a:r>
          </a:p>
          <a:p>
            <a:pPr marL="324000" lvl="1" indent="0">
              <a:buNone/>
            </a:pPr>
            <a:r>
              <a:rPr lang="en-US" altLang="zh-CN" dirty="0" smtClean="0"/>
              <a:t>	 WHERE </a:t>
            </a:r>
            <a:r>
              <a:rPr lang="en-US" altLang="zh-CN" dirty="0" err="1" smtClean="0"/>
              <a:t>Sno</a:t>
            </a:r>
            <a:r>
              <a:rPr lang="en-US" altLang="zh-CN" dirty="0" smtClean="0"/>
              <a:t> IN</a:t>
            </a:r>
          </a:p>
          <a:p>
            <a:pPr marL="324000" lvl="1" indent="0">
              <a:buNone/>
            </a:pPr>
            <a:r>
              <a:rPr lang="en-US" altLang="zh-CN" dirty="0" smtClean="0"/>
              <a:t>		( SELECT </a:t>
            </a:r>
            <a:r>
              <a:rPr lang="en-US" altLang="zh-CN" dirty="0" err="1" smtClean="0"/>
              <a:t>Sno</a:t>
            </a:r>
            <a:r>
              <a:rPr lang="en-US" altLang="zh-CN" dirty="0" smtClean="0"/>
              <a:t> FROM SC</a:t>
            </a:r>
          </a:p>
          <a:p>
            <a:pPr marL="324000" lvl="1" indent="0">
              <a:buNone/>
            </a:pPr>
            <a:r>
              <a:rPr lang="en-US" altLang="zh-CN" dirty="0" smtClean="0"/>
              <a:t>		    WHERE </a:t>
            </a:r>
            <a:r>
              <a:rPr lang="en-US" altLang="zh-CN" dirty="0" err="1" smtClean="0"/>
              <a:t>Cno</a:t>
            </a:r>
            <a:r>
              <a:rPr lang="en-US" altLang="zh-CN" dirty="0" smtClean="0"/>
              <a:t> IN</a:t>
            </a:r>
          </a:p>
          <a:p>
            <a:pPr marL="324000" lvl="1" indent="0">
              <a:buNone/>
            </a:pPr>
            <a:r>
              <a:rPr lang="en-US" altLang="zh-CN" dirty="0" smtClean="0"/>
              <a:t>			( SELECT </a:t>
            </a:r>
            <a:r>
              <a:rPr lang="en-US" altLang="zh-CN" dirty="0" err="1" smtClean="0"/>
              <a:t>Cno</a:t>
            </a:r>
            <a:r>
              <a:rPr lang="en-US" altLang="zh-CN" dirty="0" smtClean="0"/>
              <a:t> FROM Course</a:t>
            </a:r>
          </a:p>
          <a:p>
            <a:pPr marL="324000" lvl="1" indent="0">
              <a:buNone/>
            </a:pPr>
            <a:r>
              <a:rPr lang="en-US" altLang="zh-CN" dirty="0" smtClean="0"/>
              <a:t>			  WHERE </a:t>
            </a:r>
            <a:r>
              <a:rPr lang="en-US" altLang="zh-CN" dirty="0" err="1" smtClean="0"/>
              <a:t>Cname</a:t>
            </a:r>
            <a:r>
              <a:rPr lang="en-US" altLang="zh-CN" dirty="0" smtClean="0"/>
              <a:t> </a:t>
            </a:r>
            <a:r>
              <a:rPr lang="en-US" altLang="zh-CN" dirty="0"/>
              <a:t>= </a:t>
            </a:r>
            <a:r>
              <a:rPr lang="en-US" altLang="zh-CN" dirty="0" smtClean="0"/>
              <a:t>'Java' ) </a:t>
            </a:r>
          </a:p>
          <a:p>
            <a:pPr marL="324000" lvl="1" indent="0">
              <a:buNone/>
            </a:pPr>
            <a:r>
              <a:rPr lang="en-US" altLang="zh-CN" dirty="0" smtClean="0"/>
              <a:t>		) </a:t>
            </a:r>
            <a:endParaRPr lang="zh-CN" altLang="en-US" dirty="0"/>
          </a:p>
        </p:txBody>
      </p:sp>
      <p:sp>
        <p:nvSpPr>
          <p:cNvPr id="11" name="灯片编号占位符 5"/>
          <p:cNvSpPr>
            <a:spLocks noGrp="1"/>
          </p:cNvSpPr>
          <p:nvPr>
            <p:ph type="sldNum" sz="quarter" idx="12"/>
          </p:nvPr>
        </p:nvSpPr>
        <p:spPr/>
        <p:txBody>
          <a:bodyPr/>
          <a:lstStyle/>
          <a:p>
            <a:fld id="{910DD7A1-AE8D-4E90-BF54-C62948A9A467}" type="slidenum">
              <a:rPr lang="zh-CN" altLang="en-US" smtClean="0"/>
              <a:pPr/>
              <a:t>11</a:t>
            </a:fld>
            <a:endParaRPr lang="en-US" altLang="zh-CN"/>
          </a:p>
        </p:txBody>
      </p:sp>
      <p:sp>
        <p:nvSpPr>
          <p:cNvPr id="487430" name="AutoShape 6"/>
          <p:cNvSpPr>
            <a:spLocks/>
          </p:cNvSpPr>
          <p:nvPr/>
        </p:nvSpPr>
        <p:spPr bwMode="auto">
          <a:xfrm>
            <a:off x="6513621" y="3779828"/>
            <a:ext cx="287337" cy="1943100"/>
          </a:xfrm>
          <a:prstGeom prst="rightBrace">
            <a:avLst>
              <a:gd name="adj1" fmla="val 56354"/>
              <a:gd name="adj2" fmla="val 50000"/>
            </a:avLst>
          </a:prstGeom>
          <a:noFill/>
          <a:ln w="28575">
            <a:solidFill>
              <a:srgbClr val="FF0000"/>
            </a:solidFill>
            <a:round/>
            <a:headEnd/>
            <a:tailEnd/>
          </a:ln>
        </p:spPr>
        <p:txBody>
          <a:bodyPr wrap="none" anchor="ctr"/>
          <a:lstStyle/>
          <a:p>
            <a:pPr eaLnBrk="1" hangingPunct="1"/>
            <a:endParaRPr lang="zh-CN" altLang="en-US">
              <a:latin typeface="Verdana" pitchFamily="34" charset="0"/>
              <a:ea typeface="宋体" pitchFamily="2" charset="-122"/>
            </a:endParaRPr>
          </a:p>
        </p:txBody>
      </p:sp>
      <p:sp>
        <p:nvSpPr>
          <p:cNvPr id="487432" name="Text Box 8"/>
          <p:cNvSpPr txBox="1">
            <a:spLocks noChangeArrowheads="1"/>
          </p:cNvSpPr>
          <p:nvPr/>
        </p:nvSpPr>
        <p:spPr bwMode="auto">
          <a:xfrm>
            <a:off x="6817262" y="4568021"/>
            <a:ext cx="503237" cy="366713"/>
          </a:xfrm>
          <a:prstGeom prst="rect">
            <a:avLst/>
          </a:prstGeom>
          <a:noFill/>
          <a:ln w="9525">
            <a:noFill/>
            <a:miter lim="800000"/>
            <a:headEnd/>
            <a:tailEnd/>
          </a:ln>
        </p:spPr>
        <p:txBody>
          <a:bodyPr>
            <a:spAutoFit/>
          </a:bodyPr>
          <a:lstStyle/>
          <a:p>
            <a:pPr eaLnBrk="1" hangingPunct="1">
              <a:spcBef>
                <a:spcPct val="50000"/>
              </a:spcBef>
            </a:pPr>
            <a:r>
              <a:rPr lang="en-US" altLang="en-US" b="1" dirty="0">
                <a:solidFill>
                  <a:srgbClr val="D60093"/>
                </a:solidFill>
                <a:latin typeface="Verdana" pitchFamily="34" charset="0"/>
                <a:ea typeface="宋体" pitchFamily="2" charset="-122"/>
              </a:rPr>
              <a:t>②</a:t>
            </a:r>
            <a:endParaRPr lang="zh-CN" altLang="en-US" b="1" dirty="0">
              <a:solidFill>
                <a:srgbClr val="D60093"/>
              </a:solidFill>
              <a:latin typeface="Verdana" pitchFamily="34" charset="0"/>
              <a:ea typeface="宋体" pitchFamily="2" charset="-122"/>
            </a:endParaRPr>
          </a:p>
        </p:txBody>
      </p:sp>
      <p:sp>
        <p:nvSpPr>
          <p:cNvPr id="487429" name="AutoShape 5"/>
          <p:cNvSpPr>
            <a:spLocks/>
          </p:cNvSpPr>
          <p:nvPr/>
        </p:nvSpPr>
        <p:spPr bwMode="auto">
          <a:xfrm rot="10800000">
            <a:off x="5912614" y="4521190"/>
            <a:ext cx="215900" cy="790575"/>
          </a:xfrm>
          <a:prstGeom prst="leftBrace">
            <a:avLst>
              <a:gd name="adj1" fmla="val 30515"/>
              <a:gd name="adj2" fmla="val 50000"/>
            </a:avLst>
          </a:prstGeom>
          <a:noFill/>
          <a:ln w="28575">
            <a:solidFill>
              <a:srgbClr val="FF0000"/>
            </a:solidFill>
            <a:round/>
            <a:headEnd/>
            <a:tailEnd/>
          </a:ln>
        </p:spPr>
        <p:txBody>
          <a:bodyPr wrap="none" anchor="ctr"/>
          <a:lstStyle/>
          <a:p>
            <a:pPr eaLnBrk="1" hangingPunct="1"/>
            <a:endParaRPr lang="zh-CN" altLang="en-US">
              <a:latin typeface="Verdana" pitchFamily="34" charset="0"/>
              <a:ea typeface="宋体" pitchFamily="2" charset="-122"/>
            </a:endParaRPr>
          </a:p>
        </p:txBody>
      </p:sp>
      <p:sp>
        <p:nvSpPr>
          <p:cNvPr id="487431" name="Text Box 7"/>
          <p:cNvSpPr txBox="1">
            <a:spLocks noChangeArrowheads="1"/>
          </p:cNvSpPr>
          <p:nvPr/>
        </p:nvSpPr>
        <p:spPr bwMode="auto">
          <a:xfrm>
            <a:off x="6154053" y="4733121"/>
            <a:ext cx="503237" cy="366713"/>
          </a:xfrm>
          <a:prstGeom prst="rect">
            <a:avLst/>
          </a:prstGeom>
          <a:noFill/>
          <a:ln w="9525">
            <a:noFill/>
            <a:miter lim="800000"/>
            <a:headEnd/>
            <a:tailEnd/>
          </a:ln>
        </p:spPr>
        <p:txBody>
          <a:bodyPr>
            <a:spAutoFit/>
          </a:bodyPr>
          <a:lstStyle/>
          <a:p>
            <a:pPr eaLnBrk="1" hangingPunct="1">
              <a:spcBef>
                <a:spcPct val="50000"/>
              </a:spcBef>
            </a:pPr>
            <a:r>
              <a:rPr lang="en-US" altLang="zh-CN" b="1" dirty="0">
                <a:solidFill>
                  <a:srgbClr val="D60093"/>
                </a:solidFill>
                <a:latin typeface="Verdana" pitchFamily="34" charset="0"/>
                <a:ea typeface="宋体" pitchFamily="2" charset="-122"/>
              </a:rPr>
              <a:t>①</a:t>
            </a:r>
            <a:endParaRPr lang="zh-CN" altLang="en-US" b="1" dirty="0">
              <a:solidFill>
                <a:srgbClr val="D60093"/>
              </a:solidFill>
              <a:latin typeface="Verdana" pitchFamily="34" charset="0"/>
              <a:ea typeface="宋体" pitchFamily="2" charset="-122"/>
            </a:endParaRPr>
          </a:p>
        </p:txBody>
      </p:sp>
      <p:sp>
        <p:nvSpPr>
          <p:cNvPr id="534533" name="Text Box 5"/>
          <p:cNvSpPr txBox="1">
            <a:spLocks noChangeArrowheads="1"/>
          </p:cNvSpPr>
          <p:nvPr/>
        </p:nvSpPr>
        <p:spPr bwMode="auto">
          <a:xfrm>
            <a:off x="7796403" y="3811577"/>
            <a:ext cx="503237" cy="366713"/>
          </a:xfrm>
          <a:prstGeom prst="rect">
            <a:avLst/>
          </a:prstGeom>
          <a:noFill/>
          <a:ln w="9525">
            <a:noFill/>
            <a:miter lim="800000"/>
            <a:headEnd/>
            <a:tailEnd/>
          </a:ln>
        </p:spPr>
        <p:txBody>
          <a:bodyPr>
            <a:spAutoFit/>
          </a:bodyPr>
          <a:lstStyle/>
          <a:p>
            <a:pPr eaLnBrk="1" hangingPunct="1">
              <a:spcBef>
                <a:spcPct val="50000"/>
              </a:spcBef>
            </a:pPr>
            <a:r>
              <a:rPr lang="en-US" altLang="en-US" b="1" dirty="0">
                <a:solidFill>
                  <a:srgbClr val="D60093"/>
                </a:solidFill>
                <a:latin typeface="宋体" pitchFamily="2" charset="-122"/>
                <a:ea typeface="宋体" pitchFamily="2" charset="-122"/>
              </a:rPr>
              <a:t>③</a:t>
            </a:r>
          </a:p>
        </p:txBody>
      </p:sp>
      <p:sp>
        <p:nvSpPr>
          <p:cNvPr id="534534" name="AutoShape 6"/>
          <p:cNvSpPr>
            <a:spLocks/>
          </p:cNvSpPr>
          <p:nvPr/>
        </p:nvSpPr>
        <p:spPr bwMode="auto">
          <a:xfrm rot="10800000">
            <a:off x="7406631" y="2266941"/>
            <a:ext cx="287337" cy="3455987"/>
          </a:xfrm>
          <a:prstGeom prst="leftBrace">
            <a:avLst>
              <a:gd name="adj1" fmla="val 100230"/>
              <a:gd name="adj2" fmla="val 50000"/>
            </a:avLst>
          </a:prstGeom>
          <a:noFill/>
          <a:ln w="28575">
            <a:solidFill>
              <a:srgbClr val="FF0000"/>
            </a:solidFill>
            <a:round/>
            <a:headEnd/>
            <a:tailEnd/>
          </a:ln>
        </p:spPr>
        <p:txBody>
          <a:bodyPr wrap="none" anchor="ctr"/>
          <a:lstStyle/>
          <a:p>
            <a:pPr eaLnBrk="1" hangingPunct="1"/>
            <a:endParaRPr lang="zh-CN" altLang="en-US">
              <a:latin typeface="Verdana" pitchFamily="34" charset="0"/>
              <a:ea typeface="宋体" pitchFamily="2" charset="-122"/>
            </a:endParaRPr>
          </a:p>
        </p:txBody>
      </p:sp>
    </p:spTree>
    <p:extLst>
      <p:ext uri="{BB962C8B-B14F-4D97-AF65-F5344CB8AC3E}">
        <p14:creationId xmlns:p14="http://schemas.microsoft.com/office/powerpoint/2010/main" val="13724750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7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97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97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97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979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979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979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979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87429"/>
                                        </p:tgtEl>
                                        <p:attrNameLst>
                                          <p:attrName>style.visibility</p:attrName>
                                        </p:attrNameLst>
                                      </p:cBhvr>
                                      <p:to>
                                        <p:strVal val="visible"/>
                                      </p:to>
                                    </p:set>
                                    <p:animEffect transition="in" filter="blinds(horizontal)">
                                      <p:cBhvr>
                                        <p:cTn id="25" dur="500"/>
                                        <p:tgtEl>
                                          <p:spTgt spid="487429"/>
                                        </p:tgtEl>
                                      </p:cBhvr>
                                    </p:animEffect>
                                  </p:childTnLst>
                                </p:cTn>
                              </p:par>
                            </p:childTnLst>
                          </p:cTn>
                        </p:par>
                        <p:par>
                          <p:cTn id="26" fill="hold">
                            <p:stCondLst>
                              <p:cond delay="500"/>
                            </p:stCondLst>
                            <p:childTnLst>
                              <p:par>
                                <p:cTn id="27" presetID="8" presetClass="entr" presetSubtype="16" fill="hold" grpId="0" nodeType="afterEffect">
                                  <p:stCondLst>
                                    <p:cond delay="0"/>
                                  </p:stCondLst>
                                  <p:childTnLst>
                                    <p:set>
                                      <p:cBhvr>
                                        <p:cTn id="28" dur="1" fill="hold">
                                          <p:stCondLst>
                                            <p:cond delay="0"/>
                                          </p:stCondLst>
                                        </p:cTn>
                                        <p:tgtEl>
                                          <p:spTgt spid="487431"/>
                                        </p:tgtEl>
                                        <p:attrNameLst>
                                          <p:attrName>style.visibility</p:attrName>
                                        </p:attrNameLst>
                                      </p:cBhvr>
                                      <p:to>
                                        <p:strVal val="visible"/>
                                      </p:to>
                                    </p:set>
                                    <p:animEffect transition="in" filter="diamond(in)">
                                      <p:cBhvr>
                                        <p:cTn id="29" dur="2000"/>
                                        <p:tgtEl>
                                          <p:spTgt spid="48743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87430"/>
                                        </p:tgtEl>
                                        <p:attrNameLst>
                                          <p:attrName>style.visibility</p:attrName>
                                        </p:attrNameLst>
                                      </p:cBhvr>
                                      <p:to>
                                        <p:strVal val="visible"/>
                                      </p:to>
                                    </p:set>
                                    <p:animEffect transition="in" filter="blinds(horizontal)">
                                      <p:cBhvr>
                                        <p:cTn id="34" dur="500"/>
                                        <p:tgtEl>
                                          <p:spTgt spid="487430"/>
                                        </p:tgtEl>
                                      </p:cBhvr>
                                    </p:animEffect>
                                  </p:childTnLst>
                                </p:cTn>
                              </p:par>
                            </p:childTnLst>
                          </p:cTn>
                        </p:par>
                        <p:par>
                          <p:cTn id="35" fill="hold">
                            <p:stCondLst>
                              <p:cond delay="500"/>
                            </p:stCondLst>
                            <p:childTnLst>
                              <p:par>
                                <p:cTn id="36" presetID="4" presetClass="entr" presetSubtype="16" fill="hold" grpId="0" nodeType="afterEffect">
                                  <p:stCondLst>
                                    <p:cond delay="0"/>
                                  </p:stCondLst>
                                  <p:childTnLst>
                                    <p:set>
                                      <p:cBhvr>
                                        <p:cTn id="37" dur="1" fill="hold">
                                          <p:stCondLst>
                                            <p:cond delay="0"/>
                                          </p:stCondLst>
                                        </p:cTn>
                                        <p:tgtEl>
                                          <p:spTgt spid="487432"/>
                                        </p:tgtEl>
                                        <p:attrNameLst>
                                          <p:attrName>style.visibility</p:attrName>
                                        </p:attrNameLst>
                                      </p:cBhvr>
                                      <p:to>
                                        <p:strVal val="visible"/>
                                      </p:to>
                                    </p:set>
                                    <p:animEffect transition="in" filter="box(in)">
                                      <p:cBhvr>
                                        <p:cTn id="38" dur="500"/>
                                        <p:tgtEl>
                                          <p:spTgt spid="48743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34534"/>
                                        </p:tgtEl>
                                        <p:attrNameLst>
                                          <p:attrName>style.visibility</p:attrName>
                                        </p:attrNameLst>
                                      </p:cBhvr>
                                      <p:to>
                                        <p:strVal val="visible"/>
                                      </p:to>
                                    </p:set>
                                    <p:animEffect transition="in" filter="blinds(horizontal)">
                                      <p:cBhvr>
                                        <p:cTn id="43" dur="500"/>
                                        <p:tgtEl>
                                          <p:spTgt spid="534534"/>
                                        </p:tgtEl>
                                      </p:cBhvr>
                                    </p:animEffect>
                                  </p:childTnLst>
                                </p:cTn>
                              </p:par>
                            </p:childTnLst>
                          </p:cTn>
                        </p:par>
                        <p:par>
                          <p:cTn id="44" fill="hold">
                            <p:stCondLst>
                              <p:cond delay="500"/>
                            </p:stCondLst>
                            <p:childTnLst>
                              <p:par>
                                <p:cTn id="45" presetID="4" presetClass="entr" presetSubtype="16" fill="hold" grpId="0" nodeType="afterEffect">
                                  <p:stCondLst>
                                    <p:cond delay="0"/>
                                  </p:stCondLst>
                                  <p:childTnLst>
                                    <p:set>
                                      <p:cBhvr>
                                        <p:cTn id="46" dur="1" fill="hold">
                                          <p:stCondLst>
                                            <p:cond delay="0"/>
                                          </p:stCondLst>
                                        </p:cTn>
                                        <p:tgtEl>
                                          <p:spTgt spid="534533"/>
                                        </p:tgtEl>
                                        <p:attrNameLst>
                                          <p:attrName>style.visibility</p:attrName>
                                        </p:attrNameLst>
                                      </p:cBhvr>
                                      <p:to>
                                        <p:strVal val="visible"/>
                                      </p:to>
                                    </p:set>
                                    <p:animEffect transition="in" filter="box(in)">
                                      <p:cBhvr>
                                        <p:cTn id="47" dur="500"/>
                                        <p:tgtEl>
                                          <p:spTgt spid="534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30" grpId="0" animBg="1"/>
      <p:bldP spid="487432" grpId="0"/>
      <p:bldP spid="487429" grpId="0" animBg="1"/>
      <p:bldP spid="487431" grpId="0"/>
      <p:bldP spid="534533" grpId="0"/>
      <p:bldP spid="5345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dirty="0" smtClean="0"/>
              <a:t>IN</a:t>
            </a:r>
            <a:r>
              <a:rPr lang="zh-CN" altLang="en-US" dirty="0" smtClean="0"/>
              <a:t>子查询示例</a:t>
            </a:r>
          </a:p>
        </p:txBody>
      </p:sp>
      <p:sp>
        <p:nvSpPr>
          <p:cNvPr id="24579" name="内容占位符 2"/>
          <p:cNvSpPr>
            <a:spLocks noGrp="1"/>
          </p:cNvSpPr>
          <p:nvPr>
            <p:ph idx="1"/>
          </p:nvPr>
        </p:nvSpPr>
        <p:spPr/>
        <p:txBody>
          <a:bodyPr>
            <a:normAutofit/>
          </a:bodyPr>
          <a:lstStyle/>
          <a:p>
            <a:r>
              <a:rPr lang="zh-CN" altLang="en-US" dirty="0" smtClean="0"/>
              <a:t>例</a:t>
            </a:r>
            <a:r>
              <a:rPr lang="en-US" altLang="zh-CN" dirty="0"/>
              <a:t>7-5 </a:t>
            </a:r>
            <a:r>
              <a:rPr lang="zh-CN" altLang="en-US" dirty="0" smtClean="0"/>
              <a:t>统计选修了</a:t>
            </a:r>
            <a:r>
              <a:rPr lang="en-US" altLang="zh-CN" dirty="0" smtClean="0"/>
              <a:t>Java</a:t>
            </a:r>
            <a:r>
              <a:rPr lang="zh-CN" altLang="en-US" dirty="0" smtClean="0"/>
              <a:t>课程的这些学生的选课门数和平均成绩。</a:t>
            </a:r>
            <a:endParaRPr lang="en-US" altLang="zh-CN" dirty="0" smtClean="0"/>
          </a:p>
          <a:p>
            <a:pPr marL="324000" lvl="1" indent="0">
              <a:buNone/>
            </a:pPr>
            <a:r>
              <a:rPr lang="en-US" altLang="zh-CN" dirty="0" smtClean="0"/>
              <a:t>SELECT </a:t>
            </a:r>
            <a:r>
              <a:rPr lang="en-US" altLang="zh-CN" dirty="0" err="1" smtClean="0"/>
              <a:t>Sno</a:t>
            </a:r>
            <a:r>
              <a:rPr lang="en-US" altLang="zh-CN" dirty="0" smtClean="0"/>
              <a:t> </a:t>
            </a:r>
            <a:r>
              <a:rPr lang="zh-CN" altLang="zh-CN" dirty="0" smtClean="0"/>
              <a:t>学号</a:t>
            </a:r>
            <a:r>
              <a:rPr lang="en-US" altLang="zh-CN" dirty="0" smtClean="0"/>
              <a:t>, COUNT(*) </a:t>
            </a:r>
            <a:r>
              <a:rPr lang="zh-CN" altLang="zh-CN" dirty="0" smtClean="0"/>
              <a:t>选课门数</a:t>
            </a:r>
            <a:r>
              <a:rPr lang="en-US" altLang="zh-CN" dirty="0" smtClean="0"/>
              <a:t>, AVG(Grade) </a:t>
            </a:r>
            <a:r>
              <a:rPr lang="zh-CN" altLang="zh-CN" dirty="0" smtClean="0"/>
              <a:t>平均成绩</a:t>
            </a:r>
          </a:p>
          <a:p>
            <a:pPr marL="324000" lvl="1" indent="0">
              <a:buNone/>
            </a:pPr>
            <a:r>
              <a:rPr lang="en-US" altLang="zh-CN" dirty="0" smtClean="0"/>
              <a:t>  FROM SC WHERE </a:t>
            </a:r>
            <a:r>
              <a:rPr lang="en-US" altLang="zh-CN" dirty="0" err="1" smtClean="0"/>
              <a:t>Sno</a:t>
            </a:r>
            <a:r>
              <a:rPr lang="en-US" altLang="zh-CN" dirty="0" smtClean="0"/>
              <a:t> IN (</a:t>
            </a:r>
            <a:endParaRPr lang="zh-CN" altLang="zh-CN" dirty="0" smtClean="0"/>
          </a:p>
          <a:p>
            <a:pPr marL="324000" lvl="1" indent="0">
              <a:buNone/>
            </a:pPr>
            <a:r>
              <a:rPr lang="en-US" altLang="zh-CN" dirty="0" smtClean="0"/>
              <a:t>    SELECT </a:t>
            </a:r>
            <a:r>
              <a:rPr lang="en-US" altLang="zh-CN" dirty="0" err="1" smtClean="0"/>
              <a:t>Sno</a:t>
            </a:r>
            <a:r>
              <a:rPr lang="en-US" altLang="zh-CN" dirty="0" smtClean="0"/>
              <a:t> FROM SC JOIN Course C ON </a:t>
            </a:r>
            <a:r>
              <a:rPr lang="en-US" altLang="zh-CN" dirty="0" err="1" smtClean="0"/>
              <a:t>C.Cno</a:t>
            </a:r>
            <a:r>
              <a:rPr lang="en-US" altLang="zh-CN" dirty="0" smtClean="0"/>
              <a:t> = </a:t>
            </a:r>
            <a:r>
              <a:rPr lang="en-US" altLang="zh-CN" dirty="0" err="1" smtClean="0"/>
              <a:t>SC.Cno</a:t>
            </a:r>
            <a:endParaRPr lang="zh-CN" altLang="zh-CN" dirty="0" smtClean="0"/>
          </a:p>
          <a:p>
            <a:pPr marL="324000" lvl="1" indent="0">
              <a:buNone/>
            </a:pPr>
            <a:r>
              <a:rPr lang="en-US" altLang="zh-CN" dirty="0" smtClean="0"/>
              <a:t>    WHERE </a:t>
            </a:r>
            <a:r>
              <a:rPr lang="en-US" altLang="zh-CN" dirty="0" err="1" smtClean="0"/>
              <a:t>Cname</a:t>
            </a:r>
            <a:r>
              <a:rPr lang="en-US" altLang="zh-CN" dirty="0" smtClean="0"/>
              <a:t> = 'Java')</a:t>
            </a:r>
            <a:endParaRPr lang="zh-CN" altLang="zh-CN" dirty="0" smtClean="0"/>
          </a:p>
          <a:p>
            <a:pPr marL="324000" lvl="1" indent="0">
              <a:buNone/>
            </a:pPr>
            <a:r>
              <a:rPr lang="en-US" altLang="zh-CN" dirty="0" smtClean="0"/>
              <a:t>  GROUP BY </a:t>
            </a:r>
            <a:r>
              <a:rPr lang="en-US" altLang="zh-CN" dirty="0" err="1" smtClean="0"/>
              <a:t>Sno</a:t>
            </a:r>
            <a:endParaRPr lang="zh-CN" altLang="zh-CN" dirty="0" smtClean="0"/>
          </a:p>
          <a:p>
            <a:endParaRPr lang="zh-CN" altLang="en-US" dirty="0"/>
          </a:p>
        </p:txBody>
      </p:sp>
      <p:sp>
        <p:nvSpPr>
          <p:cNvPr id="7" name="灯片编号占位符 6"/>
          <p:cNvSpPr>
            <a:spLocks noGrp="1"/>
          </p:cNvSpPr>
          <p:nvPr>
            <p:ph type="sldNum" sz="quarter" idx="12"/>
          </p:nvPr>
        </p:nvSpPr>
        <p:spPr/>
        <p:txBody>
          <a:bodyPr/>
          <a:lstStyle/>
          <a:p>
            <a:fld id="{2CA03E19-EA99-4943-8B83-656625CEB694}" type="slidenum">
              <a:rPr lang="zh-CN" altLang="en-US" smtClean="0"/>
              <a:pPr/>
              <a:t>12</a:t>
            </a:fld>
            <a:endParaRPr lang="en-US" altLang="zh-CN" dirty="0"/>
          </a:p>
        </p:txBody>
      </p:sp>
      <p:sp>
        <p:nvSpPr>
          <p:cNvPr id="6" name="TextBox 5"/>
          <p:cNvSpPr txBox="1">
            <a:spLocks noChangeArrowheads="1"/>
          </p:cNvSpPr>
          <p:nvPr/>
        </p:nvSpPr>
        <p:spPr bwMode="auto">
          <a:xfrm>
            <a:off x="7156655" y="5038981"/>
            <a:ext cx="3629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굴림" pitchFamily="34" charset="-127"/>
              </a:defRPr>
            </a:lvl1pPr>
            <a:lvl2pPr marL="742950" indent="-285750" eaLnBrk="0" hangingPunct="0">
              <a:defRPr>
                <a:solidFill>
                  <a:schemeClr val="tx1"/>
                </a:solidFill>
                <a:latin typeface="Arial" pitchFamily="34" charset="0"/>
                <a:ea typeface="굴림" pitchFamily="34" charset="-127"/>
              </a:defRPr>
            </a:lvl2pPr>
            <a:lvl3pPr marL="1143000" indent="-228600" eaLnBrk="0" hangingPunct="0">
              <a:defRPr>
                <a:solidFill>
                  <a:schemeClr val="tx1"/>
                </a:solidFill>
                <a:latin typeface="Arial" pitchFamily="34" charset="0"/>
                <a:ea typeface="굴림" pitchFamily="34" charset="-127"/>
              </a:defRPr>
            </a:lvl3pPr>
            <a:lvl4pPr marL="1600200" indent="-228600" eaLnBrk="0" hangingPunct="0">
              <a:defRPr>
                <a:solidFill>
                  <a:schemeClr val="tx1"/>
                </a:solidFill>
                <a:latin typeface="Arial" pitchFamily="34" charset="0"/>
                <a:ea typeface="굴림" pitchFamily="34" charset="-127"/>
              </a:defRPr>
            </a:lvl4pPr>
            <a:lvl5pPr marL="2057400" indent="-228600" eaLnBrk="0" hangingPunct="0">
              <a:defRPr>
                <a:solidFill>
                  <a:schemeClr val="tx1"/>
                </a:solidFill>
                <a:latin typeface="Arial" pitchFamily="34" charset="0"/>
                <a:ea typeface="굴림" pitchFamily="34" charset="-127"/>
              </a:defRPr>
            </a:lvl5pPr>
            <a:lvl6pPr marL="2514600" indent="-228600" eaLnBrk="0" fontAlgn="base" hangingPunct="0">
              <a:spcBef>
                <a:spcPct val="0"/>
              </a:spcBef>
              <a:spcAft>
                <a:spcPct val="0"/>
              </a:spcAft>
              <a:defRPr>
                <a:solidFill>
                  <a:schemeClr val="tx1"/>
                </a:solidFill>
                <a:latin typeface="Arial" pitchFamily="34" charset="0"/>
                <a:ea typeface="굴림" pitchFamily="34" charset="-127"/>
              </a:defRPr>
            </a:lvl6pPr>
            <a:lvl7pPr marL="2971800" indent="-228600" eaLnBrk="0" fontAlgn="base" hangingPunct="0">
              <a:spcBef>
                <a:spcPct val="0"/>
              </a:spcBef>
              <a:spcAft>
                <a:spcPct val="0"/>
              </a:spcAft>
              <a:defRPr>
                <a:solidFill>
                  <a:schemeClr val="tx1"/>
                </a:solidFill>
                <a:latin typeface="Arial" pitchFamily="34" charset="0"/>
                <a:ea typeface="굴림" pitchFamily="34" charset="-127"/>
              </a:defRPr>
            </a:lvl7pPr>
            <a:lvl8pPr marL="3429000" indent="-228600" eaLnBrk="0" fontAlgn="base" hangingPunct="0">
              <a:spcBef>
                <a:spcPct val="0"/>
              </a:spcBef>
              <a:spcAft>
                <a:spcPct val="0"/>
              </a:spcAft>
              <a:defRPr>
                <a:solidFill>
                  <a:schemeClr val="tx1"/>
                </a:solidFill>
                <a:latin typeface="Arial" pitchFamily="34" charset="0"/>
                <a:ea typeface="굴림" pitchFamily="34" charset="-127"/>
              </a:defRPr>
            </a:lvl8pPr>
            <a:lvl9pPr marL="3886200" indent="-228600" eaLnBrk="0" fontAlgn="base" hangingPunct="0">
              <a:spcBef>
                <a:spcPct val="0"/>
              </a:spcBef>
              <a:spcAft>
                <a:spcPct val="0"/>
              </a:spcAft>
              <a:defRPr>
                <a:solidFill>
                  <a:schemeClr val="tx1"/>
                </a:solidFill>
                <a:latin typeface="Arial" pitchFamily="34" charset="0"/>
                <a:ea typeface="굴림" pitchFamily="34" charset="-127"/>
              </a:defRPr>
            </a:lvl9pPr>
          </a:lstStyle>
          <a:p>
            <a:pPr eaLnBrk="1" hangingPunct="1"/>
            <a:r>
              <a:rPr lang="zh-CN" altLang="en-US" sz="2400" b="1" dirty="0" smtClean="0">
                <a:solidFill>
                  <a:srgbClr val="FF0000"/>
                </a:solidFill>
                <a:latin typeface="方正姚体" pitchFamily="2" charset="-122"/>
                <a:ea typeface="方正姚体" pitchFamily="2" charset="-122"/>
              </a:rPr>
              <a:t>不能</a:t>
            </a:r>
            <a:r>
              <a:rPr lang="zh-CN" altLang="en-US" sz="2400" b="1" dirty="0">
                <a:solidFill>
                  <a:srgbClr val="FF0000"/>
                </a:solidFill>
                <a:latin typeface="方正姚体" pitchFamily="2" charset="-122"/>
                <a:ea typeface="方正姚体" pitchFamily="2" charset="-122"/>
              </a:rPr>
              <a:t>纯</a:t>
            </a:r>
            <a:r>
              <a:rPr lang="zh-CN" altLang="en-US" sz="2400" b="1" dirty="0" smtClean="0">
                <a:solidFill>
                  <a:srgbClr val="FF0000"/>
                </a:solidFill>
                <a:latin typeface="方正姚体" pitchFamily="2" charset="-122"/>
                <a:ea typeface="方正姚体" pitchFamily="2" charset="-122"/>
              </a:rPr>
              <a:t>用连接</a:t>
            </a:r>
            <a:r>
              <a:rPr lang="zh-CN" altLang="en-US" sz="2400" b="1" dirty="0">
                <a:solidFill>
                  <a:srgbClr val="FF0000"/>
                </a:solidFill>
                <a:latin typeface="方正姚体" pitchFamily="2" charset="-122"/>
                <a:ea typeface="方正姚体" pitchFamily="2" charset="-122"/>
              </a:rPr>
              <a:t>形式实现</a:t>
            </a:r>
          </a:p>
        </p:txBody>
      </p:sp>
    </p:spTree>
    <p:extLst>
      <p:ext uri="{BB962C8B-B14F-4D97-AF65-F5344CB8AC3E}">
        <p14:creationId xmlns:p14="http://schemas.microsoft.com/office/powerpoint/2010/main" val="26770063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dirty="0" smtClean="0"/>
              <a:t>IN</a:t>
            </a:r>
            <a:r>
              <a:rPr lang="zh-CN" altLang="en-US" dirty="0" smtClean="0"/>
              <a:t>子查询示例</a:t>
            </a:r>
          </a:p>
        </p:txBody>
      </p:sp>
      <p:sp>
        <p:nvSpPr>
          <p:cNvPr id="25603" name="内容占位符 2"/>
          <p:cNvSpPr>
            <a:spLocks noGrp="1"/>
          </p:cNvSpPr>
          <p:nvPr>
            <p:ph idx="1"/>
          </p:nvPr>
        </p:nvSpPr>
        <p:spPr/>
        <p:txBody>
          <a:bodyPr/>
          <a:lstStyle/>
          <a:p>
            <a:r>
              <a:rPr lang="zh-CN" altLang="en-US" dirty="0" smtClean="0"/>
              <a:t>例</a:t>
            </a:r>
            <a:r>
              <a:rPr lang="en-US" altLang="zh-CN" dirty="0" smtClean="0"/>
              <a:t>7-6 </a:t>
            </a:r>
            <a:r>
              <a:rPr lang="zh-CN" altLang="en-US" dirty="0" smtClean="0"/>
              <a:t>查询选了“</a:t>
            </a:r>
            <a:r>
              <a:rPr lang="en-US" altLang="zh-CN" dirty="0" smtClean="0"/>
              <a:t>JAVA</a:t>
            </a:r>
            <a:r>
              <a:rPr lang="zh-CN" altLang="en-US" dirty="0" smtClean="0"/>
              <a:t>”课程的学生学号、姓名和</a:t>
            </a:r>
            <a:r>
              <a:rPr lang="en-US" altLang="zh-CN" dirty="0" smtClean="0"/>
              <a:t>JAVA</a:t>
            </a:r>
            <a:r>
              <a:rPr lang="zh-CN" altLang="en-US" dirty="0" smtClean="0"/>
              <a:t>成绩。</a:t>
            </a:r>
            <a:endParaRPr lang="en-US" altLang="zh-CN" dirty="0" smtClean="0"/>
          </a:p>
          <a:p>
            <a:pPr marL="324000" lvl="1" indent="0">
              <a:buNone/>
            </a:pPr>
            <a:r>
              <a:rPr lang="en-US" altLang="zh-CN" dirty="0" smtClean="0"/>
              <a:t>  SELECT </a:t>
            </a:r>
            <a:r>
              <a:rPr lang="en-US" altLang="zh-CN" dirty="0" err="1" smtClean="0"/>
              <a:t>Student.Sno</a:t>
            </a:r>
            <a:r>
              <a:rPr lang="en-US" altLang="zh-CN" dirty="0" smtClean="0"/>
              <a:t>, </a:t>
            </a:r>
            <a:r>
              <a:rPr lang="en-US" altLang="zh-CN" dirty="0" err="1" smtClean="0"/>
              <a:t>Sname,Grade</a:t>
            </a:r>
            <a:r>
              <a:rPr lang="en-US" altLang="zh-CN" dirty="0" smtClean="0"/>
              <a:t> </a:t>
            </a:r>
          </a:p>
          <a:p>
            <a:pPr marL="324000" lvl="1" indent="0">
              <a:buNone/>
            </a:pPr>
            <a:r>
              <a:rPr lang="en-US" altLang="zh-CN" dirty="0" smtClean="0"/>
              <a:t>   FROM Student JOIN SC ON </a:t>
            </a:r>
            <a:r>
              <a:rPr lang="en-US" altLang="zh-CN" dirty="0" err="1" smtClean="0"/>
              <a:t>Student.Sno</a:t>
            </a:r>
            <a:r>
              <a:rPr lang="en-US" altLang="zh-CN" dirty="0" smtClean="0"/>
              <a:t> = </a:t>
            </a:r>
            <a:r>
              <a:rPr lang="en-US" altLang="zh-CN" dirty="0" err="1" smtClean="0"/>
              <a:t>SC.Sno</a:t>
            </a:r>
            <a:endParaRPr lang="zh-CN" altLang="zh-CN" dirty="0" smtClean="0"/>
          </a:p>
          <a:p>
            <a:pPr marL="324000" lvl="1" indent="0">
              <a:buNone/>
            </a:pPr>
            <a:r>
              <a:rPr lang="en-US" altLang="zh-CN" dirty="0" smtClean="0"/>
              <a:t>   JOIN Course ON </a:t>
            </a:r>
            <a:r>
              <a:rPr lang="en-US" altLang="zh-CN" dirty="0" err="1" smtClean="0"/>
              <a:t>Course.Cno</a:t>
            </a:r>
            <a:r>
              <a:rPr lang="en-US" altLang="zh-CN" dirty="0" smtClean="0"/>
              <a:t> = </a:t>
            </a:r>
            <a:r>
              <a:rPr lang="en-US" altLang="zh-CN" dirty="0" err="1" smtClean="0"/>
              <a:t>SC.Cno</a:t>
            </a:r>
            <a:endParaRPr lang="zh-CN" altLang="zh-CN" dirty="0" smtClean="0"/>
          </a:p>
          <a:p>
            <a:pPr marL="324000" lvl="1" indent="0">
              <a:buNone/>
            </a:pPr>
            <a:r>
              <a:rPr lang="en-US" altLang="zh-CN" dirty="0" smtClean="0"/>
              <a:t>   WHERE </a:t>
            </a:r>
            <a:r>
              <a:rPr lang="en-US" altLang="zh-CN" dirty="0" err="1" smtClean="0"/>
              <a:t>Cname</a:t>
            </a:r>
            <a:r>
              <a:rPr lang="en-US" altLang="zh-CN" dirty="0" smtClean="0"/>
              <a:t> = 'Java'</a:t>
            </a:r>
            <a:endParaRPr lang="zh-CN" altLang="en-US" dirty="0"/>
          </a:p>
        </p:txBody>
      </p:sp>
      <p:sp>
        <p:nvSpPr>
          <p:cNvPr id="7" name="灯片编号占位符 6"/>
          <p:cNvSpPr>
            <a:spLocks noGrp="1"/>
          </p:cNvSpPr>
          <p:nvPr>
            <p:ph type="sldNum" sz="quarter" idx="12"/>
          </p:nvPr>
        </p:nvSpPr>
        <p:spPr/>
        <p:txBody>
          <a:bodyPr/>
          <a:lstStyle/>
          <a:p>
            <a:fld id="{15A24644-C270-4DF7-A227-2DDB4A3544E4}" type="slidenum">
              <a:rPr lang="zh-CN" altLang="en-US" smtClean="0"/>
              <a:pPr/>
              <a:t>13</a:t>
            </a:fld>
            <a:endParaRPr lang="en-US" altLang="zh-CN" dirty="0"/>
          </a:p>
        </p:txBody>
      </p:sp>
      <p:sp>
        <p:nvSpPr>
          <p:cNvPr id="6" name="TextBox 5"/>
          <p:cNvSpPr txBox="1">
            <a:spLocks noChangeArrowheads="1"/>
          </p:cNvSpPr>
          <p:nvPr/>
        </p:nvSpPr>
        <p:spPr bwMode="auto">
          <a:xfrm>
            <a:off x="7298507" y="5214526"/>
            <a:ext cx="3095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굴림" pitchFamily="34" charset="-127"/>
              </a:defRPr>
            </a:lvl1pPr>
            <a:lvl2pPr marL="742950" indent="-285750" eaLnBrk="0" hangingPunct="0">
              <a:defRPr>
                <a:solidFill>
                  <a:schemeClr val="tx1"/>
                </a:solidFill>
                <a:latin typeface="Arial" pitchFamily="34" charset="0"/>
                <a:ea typeface="굴림" pitchFamily="34" charset="-127"/>
              </a:defRPr>
            </a:lvl2pPr>
            <a:lvl3pPr marL="1143000" indent="-228600" eaLnBrk="0" hangingPunct="0">
              <a:defRPr>
                <a:solidFill>
                  <a:schemeClr val="tx1"/>
                </a:solidFill>
                <a:latin typeface="Arial" pitchFamily="34" charset="0"/>
                <a:ea typeface="굴림" pitchFamily="34" charset="-127"/>
              </a:defRPr>
            </a:lvl3pPr>
            <a:lvl4pPr marL="1600200" indent="-228600" eaLnBrk="0" hangingPunct="0">
              <a:defRPr>
                <a:solidFill>
                  <a:schemeClr val="tx1"/>
                </a:solidFill>
                <a:latin typeface="Arial" pitchFamily="34" charset="0"/>
                <a:ea typeface="굴림" pitchFamily="34" charset="-127"/>
              </a:defRPr>
            </a:lvl4pPr>
            <a:lvl5pPr marL="2057400" indent="-228600" eaLnBrk="0" hangingPunct="0">
              <a:defRPr>
                <a:solidFill>
                  <a:schemeClr val="tx1"/>
                </a:solidFill>
                <a:latin typeface="Arial" pitchFamily="34" charset="0"/>
                <a:ea typeface="굴림" pitchFamily="34" charset="-127"/>
              </a:defRPr>
            </a:lvl5pPr>
            <a:lvl6pPr marL="2514600" indent="-228600" eaLnBrk="0" fontAlgn="base" hangingPunct="0">
              <a:spcBef>
                <a:spcPct val="0"/>
              </a:spcBef>
              <a:spcAft>
                <a:spcPct val="0"/>
              </a:spcAft>
              <a:defRPr>
                <a:solidFill>
                  <a:schemeClr val="tx1"/>
                </a:solidFill>
                <a:latin typeface="Arial" pitchFamily="34" charset="0"/>
                <a:ea typeface="굴림" pitchFamily="34" charset="-127"/>
              </a:defRPr>
            </a:lvl6pPr>
            <a:lvl7pPr marL="2971800" indent="-228600" eaLnBrk="0" fontAlgn="base" hangingPunct="0">
              <a:spcBef>
                <a:spcPct val="0"/>
              </a:spcBef>
              <a:spcAft>
                <a:spcPct val="0"/>
              </a:spcAft>
              <a:defRPr>
                <a:solidFill>
                  <a:schemeClr val="tx1"/>
                </a:solidFill>
                <a:latin typeface="Arial" pitchFamily="34" charset="0"/>
                <a:ea typeface="굴림" pitchFamily="34" charset="-127"/>
              </a:defRPr>
            </a:lvl7pPr>
            <a:lvl8pPr marL="3429000" indent="-228600" eaLnBrk="0" fontAlgn="base" hangingPunct="0">
              <a:spcBef>
                <a:spcPct val="0"/>
              </a:spcBef>
              <a:spcAft>
                <a:spcPct val="0"/>
              </a:spcAft>
              <a:defRPr>
                <a:solidFill>
                  <a:schemeClr val="tx1"/>
                </a:solidFill>
                <a:latin typeface="Arial" pitchFamily="34" charset="0"/>
                <a:ea typeface="굴림" pitchFamily="34" charset="-127"/>
              </a:defRPr>
            </a:lvl8pPr>
            <a:lvl9pPr marL="3886200" indent="-228600" eaLnBrk="0" fontAlgn="base" hangingPunct="0">
              <a:spcBef>
                <a:spcPct val="0"/>
              </a:spcBef>
              <a:spcAft>
                <a:spcPct val="0"/>
              </a:spcAft>
              <a:defRPr>
                <a:solidFill>
                  <a:schemeClr val="tx1"/>
                </a:solidFill>
                <a:latin typeface="Arial" pitchFamily="34" charset="0"/>
                <a:ea typeface="굴림" pitchFamily="34" charset="-127"/>
              </a:defRPr>
            </a:lvl9pPr>
          </a:lstStyle>
          <a:p>
            <a:pPr eaLnBrk="1" hangingPunct="1"/>
            <a:r>
              <a:rPr lang="zh-CN" altLang="en-US" sz="2400" b="1" dirty="0">
                <a:solidFill>
                  <a:srgbClr val="FF0000"/>
                </a:solidFill>
                <a:latin typeface="方正姚体" pitchFamily="2" charset="-122"/>
                <a:ea typeface="方正姚体" pitchFamily="2" charset="-122"/>
              </a:rPr>
              <a:t>不能纯用子查询实现</a:t>
            </a:r>
          </a:p>
        </p:txBody>
      </p:sp>
    </p:spTree>
    <p:extLst>
      <p:ext uri="{BB962C8B-B14F-4D97-AF65-F5344CB8AC3E}">
        <p14:creationId xmlns:p14="http://schemas.microsoft.com/office/powerpoint/2010/main" val="1272027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zh-CN" altLang="en-US" dirty="0" smtClean="0"/>
              <a:t>基于比较测试的不相干子查询</a:t>
            </a:r>
            <a:endParaRPr lang="en-US" altLang="zh-CN" dirty="0"/>
          </a:p>
        </p:txBody>
      </p:sp>
      <p:sp>
        <p:nvSpPr>
          <p:cNvPr id="291843" name="Rectangle 3"/>
          <p:cNvSpPr>
            <a:spLocks noGrp="1" noChangeArrowheads="1"/>
          </p:cNvSpPr>
          <p:nvPr>
            <p:ph idx="1"/>
          </p:nvPr>
        </p:nvSpPr>
        <p:spPr/>
        <p:txBody>
          <a:bodyPr/>
          <a:lstStyle/>
          <a:p>
            <a:r>
              <a:rPr lang="zh-CN" altLang="en-US" dirty="0" smtClean="0"/>
              <a:t>带比较运算符的子查询指父查询与子查询之间用比较运算符连接</a:t>
            </a:r>
          </a:p>
          <a:p>
            <a:pPr lvl="1"/>
            <a:r>
              <a:rPr lang="en-US" altLang="zh-CN" dirty="0" smtClean="0"/>
              <a:t>&lt;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&gt;=</a:t>
            </a:r>
            <a:r>
              <a:rPr lang="zh-CN" altLang="en-US" dirty="0" smtClean="0"/>
              <a:t>、</a:t>
            </a:r>
            <a:r>
              <a:rPr lang="en-US" altLang="zh-CN" dirty="0" smtClean="0"/>
              <a:t>=</a:t>
            </a:r>
            <a:r>
              <a:rPr lang="zh-CN" altLang="en-US" dirty="0" smtClean="0"/>
              <a:t>、</a:t>
            </a:r>
            <a:r>
              <a:rPr lang="en-US" altLang="zh-CN" dirty="0" smtClean="0"/>
              <a:t>&lt; &gt;</a:t>
            </a:r>
          </a:p>
          <a:p>
            <a:pPr lvl="1"/>
            <a:r>
              <a:rPr lang="zh-CN" altLang="en-US" dirty="0" smtClean="0"/>
              <a:t>注意：只有内层查询返回的是单值时才可以使用比较运算符</a:t>
            </a:r>
          </a:p>
          <a:p>
            <a:r>
              <a:rPr lang="zh-CN" altLang="en-US" dirty="0" smtClean="0"/>
              <a:t>语法</a:t>
            </a:r>
          </a:p>
          <a:p>
            <a:pPr marL="324000" lvl="1" indent="0">
              <a:buNone/>
            </a:pPr>
            <a:r>
              <a:rPr lang="en-US" altLang="zh-CN" dirty="0" smtClean="0"/>
              <a:t>WHERE  </a:t>
            </a:r>
            <a:r>
              <a:rPr lang="zh-CN" altLang="en-US" dirty="0" smtClean="0"/>
              <a:t>表达式  比较运算符 （子查询）</a:t>
            </a:r>
            <a:endParaRPr lang="zh-CN" altLang="en-US" dirty="0"/>
          </a:p>
        </p:txBody>
      </p:sp>
      <p:sp>
        <p:nvSpPr>
          <p:cNvPr id="5" name="灯片编号占位符 5"/>
          <p:cNvSpPr>
            <a:spLocks noGrp="1"/>
          </p:cNvSpPr>
          <p:nvPr>
            <p:ph type="sldNum" sz="quarter" idx="12"/>
          </p:nvPr>
        </p:nvSpPr>
        <p:spPr/>
        <p:txBody>
          <a:bodyPr/>
          <a:lstStyle/>
          <a:p>
            <a:fld id="{B6A65F83-8353-42F8-AF3A-C470F1F2284A}" type="slidenum">
              <a:rPr lang="zh-CN" altLang="en-US" smtClean="0"/>
              <a:pPr/>
              <a:t>14</a:t>
            </a:fld>
            <a:endParaRPr lang="en-US" altLang="zh-CN"/>
          </a:p>
        </p:txBody>
      </p:sp>
    </p:spTree>
    <p:extLst>
      <p:ext uri="{BB962C8B-B14F-4D97-AF65-F5344CB8AC3E}">
        <p14:creationId xmlns:p14="http://schemas.microsoft.com/office/powerpoint/2010/main" val="427708184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zh-CN" altLang="en-US" dirty="0" smtClean="0"/>
              <a:t>比较查询子查询示例</a:t>
            </a:r>
            <a:endParaRPr lang="en-US" altLang="zh-CN" dirty="0"/>
          </a:p>
        </p:txBody>
      </p:sp>
      <p:sp>
        <p:nvSpPr>
          <p:cNvPr id="293891" name="Rectangle 3"/>
          <p:cNvSpPr>
            <a:spLocks noGrp="1" noChangeArrowheads="1"/>
          </p:cNvSpPr>
          <p:nvPr>
            <p:ph idx="1"/>
          </p:nvPr>
        </p:nvSpPr>
        <p:spPr/>
        <p:txBody>
          <a:bodyPr/>
          <a:lstStyle/>
          <a:p>
            <a:r>
              <a:rPr lang="zh-CN" altLang="en-US" dirty="0" smtClean="0"/>
              <a:t>例</a:t>
            </a:r>
            <a:r>
              <a:rPr lang="en-US" altLang="zh-CN" dirty="0" smtClean="0"/>
              <a:t>7-7 </a:t>
            </a:r>
            <a:r>
              <a:rPr lang="zh-CN" altLang="en-US" dirty="0" smtClean="0"/>
              <a:t>查询选了“</a:t>
            </a:r>
            <a:r>
              <a:rPr lang="en-US" altLang="zh-CN" dirty="0" smtClean="0"/>
              <a:t>C004</a:t>
            </a:r>
            <a:r>
              <a:rPr lang="en-US" altLang="zh-CN" dirty="0" smtClean="0">
                <a:latin typeface="+mn-ea"/>
              </a:rPr>
              <a:t>”</a:t>
            </a:r>
            <a:r>
              <a:rPr lang="zh-CN" altLang="en-US" dirty="0" smtClean="0"/>
              <a:t>课程且成绩高于此课程的平均成绩的学生的学号和成绩。</a:t>
            </a:r>
            <a:endParaRPr lang="en-US" altLang="zh-CN" dirty="0" smtClean="0"/>
          </a:p>
          <a:p>
            <a:pPr lvl="1"/>
            <a:r>
              <a:rPr lang="zh-CN" altLang="en-US" dirty="0" smtClean="0"/>
              <a:t>第一步：查询</a:t>
            </a:r>
            <a:r>
              <a:rPr lang="en-US" altLang="zh-CN" dirty="0"/>
              <a:t>C004</a:t>
            </a:r>
            <a:r>
              <a:rPr lang="zh-CN" altLang="en-US" dirty="0"/>
              <a:t>号课程的平均成绩</a:t>
            </a:r>
          </a:p>
          <a:p>
            <a:pPr marL="630000" lvl="2" indent="0">
              <a:buNone/>
            </a:pPr>
            <a:r>
              <a:rPr lang="en-US" altLang="zh-CN" dirty="0"/>
              <a:t>SELECT AVG(Grade) FROM </a:t>
            </a:r>
            <a:r>
              <a:rPr lang="en-US" altLang="zh-CN" dirty="0" smtClean="0"/>
              <a:t>SC WHERE  </a:t>
            </a:r>
            <a:r>
              <a:rPr lang="en-US" altLang="zh-CN" dirty="0" err="1" smtClean="0"/>
              <a:t>Cno</a:t>
            </a:r>
            <a:r>
              <a:rPr lang="en-US" altLang="zh-CN" dirty="0" smtClean="0"/>
              <a:t> = ‘C004’</a:t>
            </a:r>
          </a:p>
          <a:p>
            <a:pPr lvl="2"/>
            <a:r>
              <a:rPr lang="zh-CN" altLang="en-US" dirty="0" smtClean="0"/>
              <a:t>假设结果是：</a:t>
            </a:r>
            <a:r>
              <a:rPr lang="en-US" altLang="zh-CN" dirty="0" smtClean="0"/>
              <a:t>81</a:t>
            </a:r>
          </a:p>
          <a:p>
            <a:pPr lvl="1"/>
            <a:r>
              <a:rPr lang="zh-CN" altLang="en-US" dirty="0" smtClean="0"/>
              <a:t>第二步：查询</a:t>
            </a:r>
            <a:r>
              <a:rPr lang="en-US" altLang="zh-CN" dirty="0"/>
              <a:t>C004</a:t>
            </a:r>
            <a:r>
              <a:rPr lang="zh-CN" altLang="en-US" dirty="0"/>
              <a:t>号课程的成绩高于</a:t>
            </a:r>
            <a:r>
              <a:rPr lang="en-US" altLang="zh-CN" dirty="0"/>
              <a:t>81</a:t>
            </a:r>
            <a:r>
              <a:rPr lang="zh-CN" altLang="en-US" dirty="0"/>
              <a:t>分的学生学号和姓名</a:t>
            </a:r>
          </a:p>
          <a:p>
            <a:pPr marL="630000" lvl="2" indent="0">
              <a:buNone/>
            </a:pPr>
            <a:r>
              <a:rPr lang="en-US" altLang="zh-CN" dirty="0"/>
              <a:t>SELECT </a:t>
            </a:r>
            <a:r>
              <a:rPr lang="en-US" altLang="zh-CN" dirty="0" err="1"/>
              <a:t>Sno</a:t>
            </a:r>
            <a:r>
              <a:rPr lang="en-US" altLang="zh-CN" dirty="0"/>
              <a:t>, Grade FROM </a:t>
            </a:r>
            <a:r>
              <a:rPr lang="en-US" altLang="zh-CN" dirty="0" smtClean="0"/>
              <a:t>SC WHERE  </a:t>
            </a:r>
            <a:r>
              <a:rPr lang="en-US" altLang="zh-CN" dirty="0" err="1"/>
              <a:t>Cno</a:t>
            </a:r>
            <a:r>
              <a:rPr lang="en-US" altLang="zh-CN" dirty="0"/>
              <a:t> = ‘C004’ AND Grade &gt; </a:t>
            </a:r>
            <a:r>
              <a:rPr lang="en-US" altLang="zh-CN" dirty="0" smtClean="0"/>
              <a:t>81</a:t>
            </a:r>
            <a:endParaRPr lang="en-US" altLang="zh-CN" dirty="0"/>
          </a:p>
        </p:txBody>
      </p:sp>
      <p:sp>
        <p:nvSpPr>
          <p:cNvPr id="16" name="灯片编号占位符 5"/>
          <p:cNvSpPr>
            <a:spLocks noGrp="1"/>
          </p:cNvSpPr>
          <p:nvPr>
            <p:ph type="sldNum" sz="quarter" idx="12"/>
          </p:nvPr>
        </p:nvSpPr>
        <p:spPr/>
        <p:txBody>
          <a:bodyPr/>
          <a:lstStyle/>
          <a:p>
            <a:fld id="{9D79F26D-A216-4CB2-AF38-FE3B5C9AB746}" type="slidenum">
              <a:rPr lang="zh-CN" altLang="en-US" smtClean="0"/>
              <a:pPr/>
              <a:t>15</a:t>
            </a:fld>
            <a:endParaRPr lang="en-US" altLang="zh-CN"/>
          </a:p>
        </p:txBody>
      </p:sp>
      <p:sp>
        <p:nvSpPr>
          <p:cNvPr id="293897" name="Rectangle 9">
            <a:hlinkClick r:id="rId2" action="ppaction://hlinksldjump"/>
          </p:cNvPr>
          <p:cNvSpPr>
            <a:spLocks noChangeArrowheads="1"/>
          </p:cNvSpPr>
          <p:nvPr/>
        </p:nvSpPr>
        <p:spPr bwMode="auto">
          <a:xfrm>
            <a:off x="7499324" y="3186113"/>
            <a:ext cx="1079500" cy="360362"/>
          </a:xfrm>
          <a:prstGeom prst="rect">
            <a:avLst/>
          </a:prstGeom>
          <a:noFill/>
          <a:ln w="9525">
            <a:no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2668476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8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3891">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93891">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93891">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93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zh-CN" altLang="en-US" dirty="0" smtClean="0"/>
              <a:t>比较查询子查询示例</a:t>
            </a:r>
            <a:endParaRPr lang="zh-CN" altLang="en-US" dirty="0"/>
          </a:p>
        </p:txBody>
      </p:sp>
      <p:sp>
        <p:nvSpPr>
          <p:cNvPr id="294918" name="Rectangle 6"/>
          <p:cNvSpPr>
            <a:spLocks noGrp="1" noChangeArrowheads="1"/>
          </p:cNvSpPr>
          <p:nvPr>
            <p:ph idx="1"/>
          </p:nvPr>
        </p:nvSpPr>
        <p:spPr/>
        <p:txBody>
          <a:bodyPr/>
          <a:lstStyle/>
          <a:p>
            <a:r>
              <a:rPr lang="zh-CN" altLang="en-US" dirty="0" smtClean="0"/>
              <a:t>如将</a:t>
            </a:r>
            <a:r>
              <a:rPr lang="zh-CN" altLang="en-US" dirty="0" smtClean="0"/>
              <a:t>两个结果合起来，则执行</a:t>
            </a:r>
            <a:r>
              <a:rPr lang="en-US" altLang="zh-CN" dirty="0" smtClean="0"/>
              <a:t>SQL</a:t>
            </a:r>
            <a:r>
              <a:rPr lang="zh-CN" altLang="en-US" dirty="0" smtClean="0"/>
              <a:t>语句如下：</a:t>
            </a:r>
            <a:endParaRPr lang="en-US" altLang="zh-CN" dirty="0" smtClean="0"/>
          </a:p>
          <a:p>
            <a:pPr marL="324000" lvl="1" indent="0">
              <a:buNone/>
            </a:pPr>
            <a:r>
              <a:rPr lang="en-US" altLang="zh-CN" dirty="0"/>
              <a:t>SELECT </a:t>
            </a:r>
            <a:r>
              <a:rPr lang="en-US" altLang="zh-CN" dirty="0" err="1"/>
              <a:t>Sno</a:t>
            </a:r>
            <a:r>
              <a:rPr lang="en-US" altLang="zh-CN" dirty="0"/>
              <a:t>, Grade FROM SC</a:t>
            </a:r>
          </a:p>
          <a:p>
            <a:pPr marL="324000" lvl="1" indent="0">
              <a:buNone/>
            </a:pPr>
            <a:r>
              <a:rPr lang="en-US" altLang="zh-CN" dirty="0" smtClean="0"/>
              <a:t>WHERE  </a:t>
            </a:r>
            <a:r>
              <a:rPr lang="en-US" altLang="zh-CN" dirty="0" err="1"/>
              <a:t>Cno</a:t>
            </a:r>
            <a:r>
              <a:rPr lang="en-US" altLang="zh-CN" dirty="0"/>
              <a:t> = ‘C004’  AND Grade &gt; (</a:t>
            </a:r>
          </a:p>
          <a:p>
            <a:pPr marL="594000" lvl="2" indent="0">
              <a:buNone/>
            </a:pPr>
            <a:r>
              <a:rPr lang="en-US" altLang="zh-CN" sz="2400" dirty="0" smtClean="0"/>
              <a:t>SELECT </a:t>
            </a:r>
            <a:r>
              <a:rPr lang="en-US" altLang="zh-CN" sz="2400" dirty="0"/>
              <a:t>AVG(Grade) FROM </a:t>
            </a:r>
            <a:r>
              <a:rPr lang="en-US" altLang="zh-CN" sz="2400" dirty="0" smtClean="0"/>
              <a:t>SC WHERE  </a:t>
            </a:r>
            <a:r>
              <a:rPr lang="en-US" altLang="zh-CN" sz="2400" dirty="0" err="1"/>
              <a:t>Cno</a:t>
            </a:r>
            <a:r>
              <a:rPr lang="en-US" altLang="zh-CN" sz="2400" dirty="0"/>
              <a:t> = ‘C004’</a:t>
            </a:r>
          </a:p>
          <a:p>
            <a:pPr marL="324000" lvl="1" indent="0">
              <a:buNone/>
            </a:pPr>
            <a:r>
              <a:rPr lang="en-US" altLang="zh-CN" dirty="0" smtClean="0"/>
              <a:t> )</a:t>
            </a:r>
            <a:endParaRPr lang="en-US" altLang="zh-CN" dirty="0"/>
          </a:p>
        </p:txBody>
      </p:sp>
      <p:sp>
        <p:nvSpPr>
          <p:cNvPr id="9" name="灯片编号占位符 5"/>
          <p:cNvSpPr>
            <a:spLocks noGrp="1"/>
          </p:cNvSpPr>
          <p:nvPr>
            <p:ph type="sldNum" sz="quarter" idx="12"/>
          </p:nvPr>
        </p:nvSpPr>
        <p:spPr/>
        <p:txBody>
          <a:bodyPr/>
          <a:lstStyle/>
          <a:p>
            <a:fld id="{3BC5DBAB-6773-448E-BA60-35EA25502DEC}" type="slidenum">
              <a:rPr lang="zh-CN" altLang="en-US" smtClean="0"/>
              <a:pPr/>
              <a:t>16</a:t>
            </a:fld>
            <a:endParaRPr lang="en-US" altLang="zh-CN"/>
          </a:p>
        </p:txBody>
      </p:sp>
      <p:sp>
        <p:nvSpPr>
          <p:cNvPr id="294920" name="Rectangle 8">
            <a:hlinkClick r:id="rId2" action="ppaction://hlinksldjump"/>
          </p:cNvPr>
          <p:cNvSpPr>
            <a:spLocks noChangeArrowheads="1"/>
          </p:cNvSpPr>
          <p:nvPr/>
        </p:nvSpPr>
        <p:spPr bwMode="auto">
          <a:xfrm>
            <a:off x="7564413" y="3068638"/>
            <a:ext cx="1079500" cy="360362"/>
          </a:xfrm>
          <a:prstGeom prst="rect">
            <a:avLst/>
          </a:prstGeom>
          <a:noFill/>
          <a:ln w="9525">
            <a:no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28535466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smtClean="0"/>
              <a:t>比较查询子查询示例</a:t>
            </a:r>
          </a:p>
        </p:txBody>
      </p:sp>
      <p:sp>
        <p:nvSpPr>
          <p:cNvPr id="30723" name="内容占位符 2"/>
          <p:cNvSpPr>
            <a:spLocks noGrp="1"/>
          </p:cNvSpPr>
          <p:nvPr>
            <p:ph idx="1"/>
          </p:nvPr>
        </p:nvSpPr>
        <p:spPr/>
        <p:txBody>
          <a:bodyPr/>
          <a:lstStyle/>
          <a:p>
            <a:r>
              <a:rPr lang="zh-CN" altLang="en-US" dirty="0" smtClean="0"/>
              <a:t>例</a:t>
            </a:r>
            <a:r>
              <a:rPr lang="en-US" altLang="zh-CN" dirty="0" smtClean="0"/>
              <a:t>7-8 </a:t>
            </a:r>
            <a:r>
              <a:rPr lang="zh-CN" altLang="en-US" dirty="0" smtClean="0"/>
              <a:t>查询第</a:t>
            </a:r>
            <a:r>
              <a:rPr lang="en-US" altLang="zh-CN" dirty="0" smtClean="0"/>
              <a:t>2</a:t>
            </a:r>
            <a:r>
              <a:rPr lang="zh-CN" altLang="en-US" dirty="0" smtClean="0"/>
              <a:t>学期开设的学分最高的课程的课程名和学分。</a:t>
            </a:r>
            <a:endParaRPr lang="en-US" altLang="zh-CN" dirty="0" smtClean="0"/>
          </a:p>
          <a:p>
            <a:pPr marL="324000" lvl="1" indent="0">
              <a:buNone/>
            </a:pPr>
            <a:r>
              <a:rPr lang="en-US" altLang="zh-CN" dirty="0" smtClean="0"/>
              <a:t>SELECT </a:t>
            </a:r>
            <a:r>
              <a:rPr lang="en-US" altLang="zh-CN" dirty="0" err="1" smtClean="0"/>
              <a:t>Cname</a:t>
            </a:r>
            <a:r>
              <a:rPr lang="en-US" altLang="zh-CN" dirty="0" smtClean="0"/>
              <a:t>, Credit FROM Course</a:t>
            </a:r>
            <a:endParaRPr lang="zh-CN" altLang="en-US" dirty="0" smtClean="0"/>
          </a:p>
          <a:p>
            <a:pPr marL="324000" lvl="1" indent="0">
              <a:buNone/>
            </a:pPr>
            <a:r>
              <a:rPr lang="en-US" altLang="zh-CN" dirty="0" smtClean="0"/>
              <a:t>WHERE Semester = 2</a:t>
            </a:r>
            <a:r>
              <a:rPr lang="zh-CN" altLang="en-US" dirty="0"/>
              <a:t> </a:t>
            </a:r>
            <a:r>
              <a:rPr lang="en-US" altLang="zh-CN" dirty="0" smtClean="0"/>
              <a:t>AND Credit = (</a:t>
            </a:r>
            <a:endParaRPr lang="zh-CN" altLang="en-US" dirty="0" smtClean="0"/>
          </a:p>
          <a:p>
            <a:pPr marL="324000" lvl="1" indent="0">
              <a:buNone/>
            </a:pPr>
            <a:r>
              <a:rPr lang="en-US" altLang="zh-CN" dirty="0" smtClean="0"/>
              <a:t>      SELECT MAX(Credit) FROM Course</a:t>
            </a:r>
            <a:r>
              <a:rPr lang="zh-CN" altLang="en-US" dirty="0"/>
              <a:t> </a:t>
            </a:r>
            <a:r>
              <a:rPr lang="en-US" altLang="zh-CN" dirty="0" smtClean="0"/>
              <a:t>WHERE Semester = 2 </a:t>
            </a:r>
          </a:p>
          <a:p>
            <a:pPr marL="324000" lvl="1" indent="0">
              <a:buNone/>
            </a:pPr>
            <a:r>
              <a:rPr lang="en-US" altLang="zh-CN" dirty="0" smtClean="0"/>
              <a:t>)</a:t>
            </a:r>
            <a:endParaRPr lang="zh-CN" altLang="en-US" dirty="0" smtClean="0"/>
          </a:p>
        </p:txBody>
      </p:sp>
      <p:sp>
        <p:nvSpPr>
          <p:cNvPr id="6" name="灯片编号占位符 5"/>
          <p:cNvSpPr>
            <a:spLocks noGrp="1"/>
          </p:cNvSpPr>
          <p:nvPr>
            <p:ph type="sldNum" sz="quarter" idx="12"/>
          </p:nvPr>
        </p:nvSpPr>
        <p:spPr/>
        <p:txBody>
          <a:bodyPr/>
          <a:lstStyle/>
          <a:p>
            <a:fld id="{3F1A3D1F-D5B9-43B3-AAC4-3E5CC31131EA}" type="slidenum">
              <a:rPr lang="zh-CN" altLang="en-US" smtClean="0"/>
              <a:pPr/>
              <a:t>17</a:t>
            </a:fld>
            <a:endParaRPr lang="en-US" altLang="zh-CN" dirty="0"/>
          </a:p>
        </p:txBody>
      </p:sp>
    </p:spTree>
    <p:extLst>
      <p:ext uri="{BB962C8B-B14F-4D97-AF65-F5344CB8AC3E}">
        <p14:creationId xmlns:p14="http://schemas.microsoft.com/office/powerpoint/2010/main" val="3789451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smtClean="0"/>
              <a:t>比较查询子查询示例</a:t>
            </a:r>
          </a:p>
        </p:txBody>
      </p:sp>
      <p:sp>
        <p:nvSpPr>
          <p:cNvPr id="31747" name="内容占位符 2"/>
          <p:cNvSpPr>
            <a:spLocks noGrp="1"/>
          </p:cNvSpPr>
          <p:nvPr>
            <p:ph idx="1"/>
          </p:nvPr>
        </p:nvSpPr>
        <p:spPr/>
        <p:txBody>
          <a:bodyPr/>
          <a:lstStyle/>
          <a:p>
            <a:r>
              <a:rPr lang="zh-CN" altLang="en-US" dirty="0" smtClean="0"/>
              <a:t>例</a:t>
            </a:r>
            <a:r>
              <a:rPr lang="en-US" altLang="zh-CN" dirty="0" smtClean="0"/>
              <a:t>7-9 </a:t>
            </a:r>
            <a:r>
              <a:rPr lang="zh-CN" altLang="zh-CN" dirty="0" smtClean="0"/>
              <a:t>查询考试平均成绩高于全体学生的总平均成绩的学生的学号和平均成绩。</a:t>
            </a:r>
          </a:p>
          <a:p>
            <a:pPr marL="324000" lvl="1" indent="0">
              <a:buNone/>
            </a:pPr>
            <a:r>
              <a:rPr lang="en-US" altLang="zh-CN" dirty="0" smtClean="0"/>
              <a:t>SELECT </a:t>
            </a:r>
            <a:r>
              <a:rPr lang="en-US" altLang="zh-CN" dirty="0" err="1" smtClean="0"/>
              <a:t>Sno</a:t>
            </a:r>
            <a:r>
              <a:rPr lang="en-US" altLang="zh-CN" dirty="0" smtClean="0"/>
              <a:t>, AVG(Grade) </a:t>
            </a:r>
            <a:r>
              <a:rPr lang="zh-CN" altLang="zh-CN" dirty="0" smtClean="0"/>
              <a:t>平均成绩</a:t>
            </a:r>
          </a:p>
          <a:p>
            <a:pPr marL="324000" lvl="1" indent="0">
              <a:buNone/>
            </a:pPr>
            <a:r>
              <a:rPr lang="en-US" altLang="zh-CN" dirty="0" smtClean="0"/>
              <a:t>FROM SC </a:t>
            </a:r>
            <a:endParaRPr lang="zh-CN" altLang="zh-CN" dirty="0" smtClean="0"/>
          </a:p>
          <a:p>
            <a:pPr marL="324000" lvl="1" indent="0">
              <a:buNone/>
            </a:pPr>
            <a:r>
              <a:rPr lang="en-US" altLang="zh-CN" dirty="0" smtClean="0"/>
              <a:t>GROUP BY </a:t>
            </a:r>
            <a:r>
              <a:rPr lang="en-US" altLang="zh-CN" dirty="0" err="1" smtClean="0"/>
              <a:t>Sno</a:t>
            </a:r>
            <a:endParaRPr lang="zh-CN" altLang="zh-CN" dirty="0" smtClean="0"/>
          </a:p>
          <a:p>
            <a:pPr marL="324000" lvl="1" indent="0">
              <a:buNone/>
            </a:pPr>
            <a:r>
              <a:rPr lang="en-US" altLang="zh-CN" dirty="0" smtClean="0"/>
              <a:t>HAVING AVG(Grade) &gt; (SELECT AVG(Grade) FROM SC)</a:t>
            </a:r>
            <a:endParaRPr lang="zh-CN" altLang="en-US" dirty="0" smtClean="0"/>
          </a:p>
        </p:txBody>
      </p:sp>
      <p:sp>
        <p:nvSpPr>
          <p:cNvPr id="6" name="灯片编号占位符 5"/>
          <p:cNvSpPr>
            <a:spLocks noGrp="1"/>
          </p:cNvSpPr>
          <p:nvPr>
            <p:ph type="sldNum" sz="quarter" idx="12"/>
          </p:nvPr>
        </p:nvSpPr>
        <p:spPr/>
        <p:txBody>
          <a:bodyPr/>
          <a:lstStyle/>
          <a:p>
            <a:fld id="{60E205F1-2198-450D-9919-8698694918BA}" type="slidenum">
              <a:rPr lang="zh-CN" altLang="en-US" smtClean="0"/>
              <a:pPr/>
              <a:t>18</a:t>
            </a:fld>
            <a:endParaRPr lang="en-US" altLang="zh-CN" dirty="0"/>
          </a:p>
        </p:txBody>
      </p:sp>
    </p:spTree>
    <p:extLst>
      <p:ext uri="{BB962C8B-B14F-4D97-AF65-F5344CB8AC3E}">
        <p14:creationId xmlns:p14="http://schemas.microsoft.com/office/powerpoint/2010/main" val="1180463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smtClean="0"/>
              <a:t>比较查询子查询示例</a:t>
            </a:r>
          </a:p>
        </p:txBody>
      </p:sp>
      <p:sp>
        <p:nvSpPr>
          <p:cNvPr id="32771" name="内容占位符 2"/>
          <p:cNvSpPr>
            <a:spLocks noGrp="1"/>
          </p:cNvSpPr>
          <p:nvPr>
            <p:ph idx="1"/>
          </p:nvPr>
        </p:nvSpPr>
        <p:spPr/>
        <p:txBody>
          <a:bodyPr/>
          <a:lstStyle/>
          <a:p>
            <a:r>
              <a:rPr lang="zh-CN" altLang="en-US" dirty="0" smtClean="0"/>
              <a:t>例</a:t>
            </a:r>
            <a:r>
              <a:rPr lang="en-US" altLang="zh-CN" dirty="0" smtClean="0"/>
              <a:t>7-10 </a:t>
            </a:r>
            <a:r>
              <a:rPr lang="zh-CN" altLang="zh-CN" dirty="0" smtClean="0"/>
              <a:t>查询没选“</a:t>
            </a:r>
            <a:r>
              <a:rPr lang="en-US" altLang="zh-CN" dirty="0" smtClean="0"/>
              <a:t>C001</a:t>
            </a:r>
            <a:r>
              <a:rPr lang="zh-CN" altLang="zh-CN" dirty="0" smtClean="0"/>
              <a:t>”号课程的学生姓名和所在系。</a:t>
            </a:r>
            <a:endParaRPr lang="en-US" altLang="zh-CN" dirty="0" smtClean="0"/>
          </a:p>
          <a:p>
            <a:pPr marL="324000" lvl="1" indent="0">
              <a:buNone/>
            </a:pPr>
            <a:r>
              <a:rPr lang="en-US" altLang="zh-CN" dirty="0" smtClean="0"/>
              <a:t>SELECT </a:t>
            </a:r>
            <a:r>
              <a:rPr lang="en-US" altLang="zh-CN" dirty="0" err="1" smtClean="0"/>
              <a:t>Sname</a:t>
            </a:r>
            <a:r>
              <a:rPr lang="en-US" altLang="zh-CN" dirty="0" smtClean="0"/>
              <a:t>, </a:t>
            </a:r>
            <a:r>
              <a:rPr lang="en-US" altLang="zh-CN" dirty="0" err="1" smtClean="0"/>
              <a:t>Dept</a:t>
            </a:r>
            <a:r>
              <a:rPr lang="en-US" altLang="zh-CN" dirty="0" smtClean="0"/>
              <a:t> FROM Student  </a:t>
            </a:r>
            <a:endParaRPr lang="zh-CN" altLang="zh-CN" dirty="0" smtClean="0"/>
          </a:p>
          <a:p>
            <a:pPr marL="324000" lvl="1" indent="0">
              <a:buNone/>
            </a:pPr>
            <a:r>
              <a:rPr lang="en-US" altLang="zh-CN" dirty="0" smtClean="0"/>
              <a:t>WHERE </a:t>
            </a:r>
            <a:r>
              <a:rPr lang="en-US" altLang="zh-CN" dirty="0" err="1" smtClean="0"/>
              <a:t>Sno</a:t>
            </a:r>
            <a:r>
              <a:rPr lang="en-US" altLang="zh-CN" dirty="0" smtClean="0"/>
              <a:t> NOT IN (</a:t>
            </a:r>
            <a:endParaRPr lang="zh-CN" altLang="zh-CN" dirty="0" smtClean="0"/>
          </a:p>
          <a:p>
            <a:pPr marL="324000" lvl="1" indent="0">
              <a:buNone/>
            </a:pPr>
            <a:r>
              <a:rPr lang="en-US" altLang="zh-CN" dirty="0" smtClean="0"/>
              <a:t>    SELECT </a:t>
            </a:r>
            <a:r>
              <a:rPr lang="en-US" altLang="zh-CN" dirty="0" err="1" smtClean="0"/>
              <a:t>Sno</a:t>
            </a:r>
            <a:r>
              <a:rPr lang="en-US" altLang="zh-CN" dirty="0" smtClean="0"/>
              <a:t> FROM SC WHERE </a:t>
            </a:r>
            <a:r>
              <a:rPr lang="en-US" altLang="zh-CN" dirty="0" err="1" smtClean="0"/>
              <a:t>Cno</a:t>
            </a:r>
            <a:r>
              <a:rPr lang="en-US" altLang="zh-CN" dirty="0" smtClean="0"/>
              <a:t> = 'C001' </a:t>
            </a:r>
          </a:p>
          <a:p>
            <a:pPr marL="324000" lvl="1" indent="0">
              <a:buNone/>
            </a:pPr>
            <a:r>
              <a:rPr lang="en-US" altLang="zh-CN" dirty="0" smtClean="0"/>
              <a:t>)</a:t>
            </a:r>
          </a:p>
          <a:p>
            <a:r>
              <a:rPr lang="zh-CN" altLang="en-US" dirty="0" smtClean="0"/>
              <a:t>注意：不能用连接查询和在子查询中否定的形式实现。</a:t>
            </a:r>
            <a:endParaRPr lang="zh-CN" altLang="en-US" dirty="0"/>
          </a:p>
        </p:txBody>
      </p:sp>
      <p:sp>
        <p:nvSpPr>
          <p:cNvPr id="7" name="灯片编号占位符 6"/>
          <p:cNvSpPr>
            <a:spLocks noGrp="1"/>
          </p:cNvSpPr>
          <p:nvPr>
            <p:ph type="sldNum" sz="quarter" idx="12"/>
          </p:nvPr>
        </p:nvSpPr>
        <p:spPr/>
        <p:txBody>
          <a:bodyPr/>
          <a:lstStyle/>
          <a:p>
            <a:fld id="{7C10FA79-63DB-4004-83AD-AE11EAABDA78}" type="slidenum">
              <a:rPr lang="zh-CN" altLang="en-US" smtClean="0"/>
              <a:pPr/>
              <a:t>19</a:t>
            </a:fld>
            <a:endParaRPr lang="en-US" altLang="zh-CN" dirty="0"/>
          </a:p>
        </p:txBody>
      </p:sp>
    </p:spTree>
    <p:extLst>
      <p:ext uri="{BB962C8B-B14F-4D97-AF65-F5344CB8AC3E}">
        <p14:creationId xmlns:p14="http://schemas.microsoft.com/office/powerpoint/2010/main" val="22717346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7</a:t>
            </a:r>
            <a:r>
              <a:rPr lang="zh-CN" altLang="en-US" dirty="0" smtClean="0"/>
              <a:t>讲 数据操纵语言（高级查询）</a:t>
            </a:r>
            <a:endParaRPr lang="zh-CN" altLang="en-US" dirty="0"/>
          </a:p>
        </p:txBody>
      </p:sp>
      <p:sp>
        <p:nvSpPr>
          <p:cNvPr id="6" name="内容占位符 5"/>
          <p:cNvSpPr>
            <a:spLocks noGrp="1"/>
          </p:cNvSpPr>
          <p:nvPr>
            <p:ph idx="1"/>
          </p:nvPr>
        </p:nvSpPr>
        <p:spPr/>
        <p:txBody>
          <a:bodyPr/>
          <a:lstStyle/>
          <a:p>
            <a:r>
              <a:rPr lang="zh-CN" altLang="en-US" dirty="0" smtClean="0"/>
              <a:t>本章重点</a:t>
            </a:r>
            <a:endParaRPr lang="en-US" altLang="zh-CN" dirty="0" smtClean="0"/>
          </a:p>
          <a:p>
            <a:pPr lvl="1"/>
            <a:r>
              <a:rPr lang="zh-CN" altLang="en-US" dirty="0"/>
              <a:t>子查询</a:t>
            </a:r>
          </a:p>
          <a:p>
            <a:pPr lvl="1"/>
            <a:r>
              <a:rPr lang="zh-CN" altLang="en-US" dirty="0"/>
              <a:t>查询结果的并、交、差运算</a:t>
            </a:r>
          </a:p>
        </p:txBody>
      </p:sp>
      <p:sp>
        <p:nvSpPr>
          <p:cNvPr id="9" name="灯片编号占位符 8"/>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798125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smtClean="0"/>
              <a:t>比较查询子查询示例</a:t>
            </a:r>
          </a:p>
        </p:txBody>
      </p:sp>
      <p:sp>
        <p:nvSpPr>
          <p:cNvPr id="33795" name="内容占位符 2"/>
          <p:cNvSpPr>
            <a:spLocks noGrp="1"/>
          </p:cNvSpPr>
          <p:nvPr>
            <p:ph idx="1"/>
          </p:nvPr>
        </p:nvSpPr>
        <p:spPr/>
        <p:txBody>
          <a:bodyPr/>
          <a:lstStyle/>
          <a:p>
            <a:r>
              <a:rPr lang="zh-CN" altLang="en-US" dirty="0" smtClean="0"/>
              <a:t>例</a:t>
            </a:r>
            <a:r>
              <a:rPr lang="en-US" altLang="zh-CN" dirty="0" smtClean="0"/>
              <a:t>7-11 </a:t>
            </a:r>
            <a:r>
              <a:rPr lang="zh-CN" altLang="en-US" dirty="0" smtClean="0"/>
              <a:t>查询计算机系没选</a:t>
            </a:r>
            <a:r>
              <a:rPr lang="en-US" altLang="zh-CN" dirty="0" smtClean="0"/>
              <a:t>JAVA</a:t>
            </a:r>
            <a:r>
              <a:rPr lang="zh-CN" altLang="en-US" dirty="0" smtClean="0"/>
              <a:t>课程的学生姓名和性别。</a:t>
            </a:r>
            <a:endParaRPr lang="en-US" altLang="zh-CN" dirty="0" smtClean="0"/>
          </a:p>
          <a:p>
            <a:pPr marL="324000" lvl="1" indent="0">
              <a:buNone/>
            </a:pPr>
            <a:r>
              <a:rPr lang="en-US" altLang="zh-CN" dirty="0" smtClean="0"/>
              <a:t>SELECT </a:t>
            </a:r>
            <a:r>
              <a:rPr lang="en-US" altLang="zh-CN" dirty="0" err="1" smtClean="0"/>
              <a:t>Sname</a:t>
            </a:r>
            <a:r>
              <a:rPr lang="en-US" altLang="zh-CN" dirty="0" smtClean="0"/>
              <a:t>, Sex FROM Student</a:t>
            </a:r>
            <a:endParaRPr lang="zh-CN" altLang="en-US" dirty="0" smtClean="0"/>
          </a:p>
          <a:p>
            <a:pPr marL="324000" lvl="1" indent="0">
              <a:buNone/>
            </a:pPr>
            <a:r>
              <a:rPr lang="en-US" altLang="zh-CN" dirty="0" smtClean="0"/>
              <a:t>WHERE </a:t>
            </a:r>
            <a:r>
              <a:rPr lang="en-US" altLang="zh-CN" dirty="0" err="1" smtClean="0"/>
              <a:t>Sno</a:t>
            </a:r>
            <a:r>
              <a:rPr lang="en-US" altLang="zh-CN" dirty="0" smtClean="0"/>
              <a:t> NOT IN (</a:t>
            </a:r>
            <a:endParaRPr lang="zh-CN" altLang="en-US" dirty="0" smtClean="0"/>
          </a:p>
          <a:p>
            <a:pPr marL="324000" lvl="1" indent="0">
              <a:buNone/>
            </a:pPr>
            <a:r>
              <a:rPr lang="en-US" altLang="zh-CN" dirty="0" smtClean="0"/>
              <a:t>    SELECT </a:t>
            </a:r>
            <a:r>
              <a:rPr lang="en-US" altLang="zh-CN" dirty="0" err="1" smtClean="0"/>
              <a:t>Sno</a:t>
            </a:r>
            <a:r>
              <a:rPr lang="en-US" altLang="zh-CN" dirty="0" smtClean="0"/>
              <a:t> FROM SC JOIN Course ON </a:t>
            </a:r>
            <a:r>
              <a:rPr lang="en-US" altLang="zh-CN" dirty="0" err="1" smtClean="0"/>
              <a:t>SC.Cno</a:t>
            </a:r>
            <a:r>
              <a:rPr lang="en-US" altLang="zh-CN" dirty="0" smtClean="0"/>
              <a:t> = </a:t>
            </a:r>
            <a:r>
              <a:rPr lang="en-US" altLang="zh-CN" dirty="0" err="1" smtClean="0"/>
              <a:t>Course.Cno</a:t>
            </a:r>
            <a:endParaRPr lang="zh-CN" altLang="en-US" dirty="0" smtClean="0"/>
          </a:p>
          <a:p>
            <a:pPr marL="324000" lvl="1" indent="0">
              <a:buNone/>
            </a:pPr>
            <a:r>
              <a:rPr lang="en-US" altLang="zh-CN" dirty="0" smtClean="0"/>
              <a:t>    WHERE </a:t>
            </a:r>
            <a:r>
              <a:rPr lang="en-US" altLang="zh-CN" dirty="0" err="1" smtClean="0"/>
              <a:t>Cname</a:t>
            </a:r>
            <a:r>
              <a:rPr lang="en-US" altLang="zh-CN" dirty="0" smtClean="0"/>
              <a:t> = 'JAVA')</a:t>
            </a:r>
            <a:endParaRPr lang="zh-CN" altLang="en-US" dirty="0" smtClean="0"/>
          </a:p>
          <a:p>
            <a:pPr marL="324000" lvl="1" indent="0">
              <a:buNone/>
            </a:pPr>
            <a:r>
              <a:rPr lang="en-US" altLang="zh-CN" dirty="0" smtClean="0"/>
              <a:t>AND </a:t>
            </a:r>
            <a:r>
              <a:rPr lang="en-US" altLang="zh-CN" dirty="0" err="1" smtClean="0"/>
              <a:t>Dept</a:t>
            </a:r>
            <a:r>
              <a:rPr lang="en-US" altLang="zh-CN" dirty="0" smtClean="0"/>
              <a:t> = '</a:t>
            </a:r>
            <a:r>
              <a:rPr lang="zh-CN" altLang="en-US" dirty="0" smtClean="0"/>
              <a:t>计算机系</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fld id="{4C5A16ED-84B2-41BE-8DD0-8424882EE818}" type="slidenum">
              <a:rPr lang="zh-CN" altLang="en-US" smtClean="0"/>
              <a:pPr/>
              <a:t>20</a:t>
            </a:fld>
            <a:endParaRPr lang="en-US" altLang="zh-CN" dirty="0"/>
          </a:p>
        </p:txBody>
      </p:sp>
    </p:spTree>
    <p:extLst>
      <p:ext uri="{BB962C8B-B14F-4D97-AF65-F5344CB8AC3E}">
        <p14:creationId xmlns:p14="http://schemas.microsoft.com/office/powerpoint/2010/main" val="792885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dirty="0" smtClean="0"/>
              <a:t>使用</a:t>
            </a:r>
            <a:r>
              <a:rPr lang="en-US" altLang="zh-CN" dirty="0" smtClean="0"/>
              <a:t>SOME</a:t>
            </a:r>
            <a:r>
              <a:rPr lang="zh-CN" altLang="en-US" dirty="0" smtClean="0"/>
              <a:t>和</a:t>
            </a:r>
            <a:r>
              <a:rPr lang="en-US" altLang="zh-CN" dirty="0" smtClean="0"/>
              <a:t>ALL</a:t>
            </a:r>
            <a:r>
              <a:rPr lang="zh-CN" altLang="en-US" dirty="0" smtClean="0"/>
              <a:t>的不相关子查询</a:t>
            </a:r>
          </a:p>
        </p:txBody>
      </p:sp>
      <p:sp>
        <p:nvSpPr>
          <p:cNvPr id="35843" name="内容占位符 2"/>
          <p:cNvSpPr>
            <a:spLocks noGrp="1"/>
          </p:cNvSpPr>
          <p:nvPr>
            <p:ph idx="1"/>
          </p:nvPr>
        </p:nvSpPr>
        <p:spPr/>
        <p:txBody>
          <a:bodyPr/>
          <a:lstStyle/>
          <a:p>
            <a:r>
              <a:rPr lang="zh-CN" altLang="en-US" dirty="0" smtClean="0"/>
              <a:t>当子查询返回单值时，可以直接使用比较运算符进行比较，但当返回多值时，就需要通过</a:t>
            </a:r>
            <a:r>
              <a:rPr lang="en-US" altLang="zh-CN" dirty="0" smtClean="0"/>
              <a:t>SOME</a:t>
            </a:r>
            <a:r>
              <a:rPr lang="zh-CN" altLang="en-US" dirty="0" smtClean="0"/>
              <a:t>（或</a:t>
            </a:r>
            <a:r>
              <a:rPr lang="en-US" altLang="zh-CN" dirty="0" smtClean="0"/>
              <a:t>ANY</a:t>
            </a:r>
            <a:r>
              <a:rPr lang="zh-CN" altLang="en-US" dirty="0" smtClean="0"/>
              <a:t>）或</a:t>
            </a:r>
            <a:r>
              <a:rPr lang="en-US" altLang="zh-CN" dirty="0" smtClean="0"/>
              <a:t>ALL</a:t>
            </a:r>
            <a:r>
              <a:rPr lang="zh-CN" altLang="en-US" dirty="0" smtClean="0"/>
              <a:t>。</a:t>
            </a:r>
            <a:endParaRPr lang="en-US" altLang="zh-CN" dirty="0" smtClean="0"/>
          </a:p>
          <a:p>
            <a:pPr lvl="1"/>
            <a:r>
              <a:rPr lang="en-US" altLang="zh-CN" dirty="0" smtClean="0"/>
              <a:t>ANY</a:t>
            </a:r>
            <a:r>
              <a:rPr lang="zh-CN" altLang="en-US" dirty="0" smtClean="0"/>
              <a:t>是与</a:t>
            </a:r>
            <a:r>
              <a:rPr lang="en-US" altLang="zh-CN" dirty="0" smtClean="0"/>
              <a:t>SOME</a:t>
            </a:r>
            <a:r>
              <a:rPr lang="zh-CN" altLang="en-US" dirty="0" smtClean="0"/>
              <a:t>等效的</a:t>
            </a:r>
            <a:r>
              <a:rPr lang="en-US" altLang="zh-CN" dirty="0" smtClean="0"/>
              <a:t>ISO</a:t>
            </a:r>
            <a:r>
              <a:rPr lang="zh-CN" altLang="en-US" dirty="0" smtClean="0"/>
              <a:t>标准，但现在一般都使用</a:t>
            </a:r>
            <a:r>
              <a:rPr lang="en-US" altLang="zh-CN" dirty="0" smtClean="0"/>
              <a:t>SOME</a:t>
            </a:r>
            <a:r>
              <a:rPr lang="zh-CN" altLang="en-US" dirty="0" smtClean="0"/>
              <a:t>，而不使用</a:t>
            </a:r>
            <a:r>
              <a:rPr lang="en-US" altLang="zh-CN" dirty="0" smtClean="0"/>
              <a:t>ANY</a:t>
            </a:r>
            <a:r>
              <a:rPr lang="zh-CN" altLang="en-US" dirty="0" smtClean="0"/>
              <a:t>。</a:t>
            </a:r>
            <a:endParaRPr lang="en-US" altLang="zh-CN" dirty="0" smtClean="0"/>
          </a:p>
          <a:p>
            <a:r>
              <a:rPr lang="zh-CN" altLang="en-US" dirty="0" smtClean="0"/>
              <a:t>语法</a:t>
            </a:r>
            <a:endParaRPr lang="en-US" altLang="zh-CN" dirty="0" smtClean="0"/>
          </a:p>
          <a:p>
            <a:pPr marL="324000" lvl="1" indent="0">
              <a:buNone/>
            </a:pPr>
            <a:r>
              <a:rPr lang="en-US" altLang="zh-CN" dirty="0" smtClean="0"/>
              <a:t>WHERE &lt;</a:t>
            </a:r>
            <a:r>
              <a:rPr lang="zh-CN" altLang="en-US" dirty="0" smtClean="0"/>
              <a:t>列名</a:t>
            </a:r>
            <a:r>
              <a:rPr lang="en-US" altLang="zh-CN" dirty="0" smtClean="0"/>
              <a:t>&gt; </a:t>
            </a:r>
            <a:r>
              <a:rPr lang="zh-CN" altLang="en-US" dirty="0" smtClean="0"/>
              <a:t>比较运算符</a:t>
            </a:r>
            <a:r>
              <a:rPr lang="en-US" altLang="zh-CN" dirty="0" smtClean="0"/>
              <a:t> [SOME | ALL] </a:t>
            </a:r>
            <a:r>
              <a:rPr lang="zh-CN" altLang="en-US" dirty="0" smtClean="0"/>
              <a:t>（子查询）</a:t>
            </a:r>
          </a:p>
          <a:p>
            <a:endParaRPr lang="zh-CN" altLang="en-US" dirty="0"/>
          </a:p>
        </p:txBody>
      </p:sp>
      <p:sp>
        <p:nvSpPr>
          <p:cNvPr id="4" name="灯片编号占位符 3"/>
          <p:cNvSpPr>
            <a:spLocks noGrp="1"/>
          </p:cNvSpPr>
          <p:nvPr>
            <p:ph type="sldNum" sz="quarter" idx="12"/>
          </p:nvPr>
        </p:nvSpPr>
        <p:spPr/>
        <p:txBody>
          <a:bodyPr/>
          <a:lstStyle/>
          <a:p>
            <a:fld id="{B8EB21D6-FF81-45DA-8CBB-F20698337E34}" type="slidenum">
              <a:rPr lang="zh-CN" altLang="en-US" smtClean="0"/>
              <a:pPr/>
              <a:t>21</a:t>
            </a:fld>
            <a:endParaRPr lang="en-US" altLang="zh-CN" dirty="0"/>
          </a:p>
        </p:txBody>
      </p:sp>
    </p:spTree>
    <p:extLst>
      <p:ext uri="{BB962C8B-B14F-4D97-AF65-F5344CB8AC3E}">
        <p14:creationId xmlns:p14="http://schemas.microsoft.com/office/powerpoint/2010/main" val="59500041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t>ANY</a:t>
            </a:r>
            <a:r>
              <a:rPr lang="zh-CN" altLang="zh-CN" smtClean="0"/>
              <a:t>、</a:t>
            </a:r>
            <a:r>
              <a:rPr lang="en-US" altLang="zh-CN" smtClean="0"/>
              <a:t>SOME</a:t>
            </a:r>
            <a:r>
              <a:rPr lang="zh-CN" altLang="zh-CN" smtClean="0"/>
              <a:t>和</a:t>
            </a:r>
            <a:r>
              <a:rPr lang="en-US" altLang="zh-CN" smtClean="0"/>
              <a:t>ALL</a:t>
            </a:r>
            <a:r>
              <a:rPr lang="zh-CN" altLang="zh-CN" smtClean="0"/>
              <a:t>谓词的语义</a:t>
            </a:r>
            <a:endParaRPr lang="zh-CN" altLang="en-US" dirty="0" smtClean="0"/>
          </a:p>
        </p:txBody>
      </p:sp>
      <p:sp>
        <p:nvSpPr>
          <p:cNvPr id="7" name="灯片编号占位符 6"/>
          <p:cNvSpPr>
            <a:spLocks noGrp="1"/>
          </p:cNvSpPr>
          <p:nvPr>
            <p:ph type="sldNum" sz="quarter" idx="12"/>
          </p:nvPr>
        </p:nvSpPr>
        <p:spPr/>
        <p:txBody>
          <a:bodyPr/>
          <a:lstStyle/>
          <a:p>
            <a:fld id="{48ABD3E3-D381-4F98-A409-4C25B7F15B21}" type="slidenum">
              <a:rPr lang="zh-CN" altLang="en-US" smtClean="0"/>
              <a:pPr/>
              <a:t>22</a:t>
            </a:fld>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3883751810"/>
              </p:ext>
            </p:extLst>
          </p:nvPr>
        </p:nvGraphicFramePr>
        <p:xfrm>
          <a:off x="1674377" y="1641314"/>
          <a:ext cx="8843244" cy="4679948"/>
        </p:xfrm>
        <a:graphic>
          <a:graphicData uri="http://schemas.openxmlformats.org/drawingml/2006/table">
            <a:tbl>
              <a:tblPr>
                <a:tableStyleId>{BC89EF96-8CEA-46FF-86C4-4CE0E7609802}</a:tableStyleId>
              </a:tblPr>
              <a:tblGrid>
                <a:gridCol w="3455739"/>
                <a:gridCol w="5387505"/>
              </a:tblGrid>
              <a:tr h="334282">
                <a:tc>
                  <a:txBody>
                    <a:bodyPr/>
                    <a:lstStyle/>
                    <a:p>
                      <a:pPr indent="127000" algn="ctr">
                        <a:spcAft>
                          <a:spcPts val="0"/>
                        </a:spcAft>
                      </a:pPr>
                      <a:r>
                        <a:rPr lang="zh-CN" sz="1800" kern="1000" dirty="0"/>
                        <a:t>表达方法</a:t>
                      </a:r>
                      <a:endParaRPr lang="zh-CN" sz="1600" b="1" kern="1000" dirty="0">
                        <a:solidFill>
                          <a:srgbClr val="C00000"/>
                        </a:solidFill>
                        <a:latin typeface="Times New Roman"/>
                        <a:ea typeface="方正书宋简体"/>
                      </a:endParaRPr>
                    </a:p>
                  </a:txBody>
                  <a:tcPr marL="68578" marR="68578" marT="0" marB="0" anchor="ctr"/>
                </a:tc>
                <a:tc>
                  <a:txBody>
                    <a:bodyPr/>
                    <a:lstStyle/>
                    <a:p>
                      <a:pPr indent="127000" algn="ctr">
                        <a:spcAft>
                          <a:spcPts val="0"/>
                        </a:spcAft>
                      </a:pPr>
                      <a:r>
                        <a:rPr lang="zh-CN" sz="1800" kern="1000" dirty="0"/>
                        <a:t>含义</a:t>
                      </a:r>
                      <a:endParaRPr lang="zh-CN" sz="1600" b="1" kern="1000" dirty="0">
                        <a:solidFill>
                          <a:srgbClr val="C00000"/>
                        </a:solidFill>
                        <a:latin typeface="Times New Roman"/>
                        <a:ea typeface="方正书宋简体"/>
                      </a:endParaRPr>
                    </a:p>
                  </a:txBody>
                  <a:tcPr marL="68578" marR="68578" marT="0" marB="0" anchor="ctr"/>
                </a:tc>
              </a:tr>
              <a:tr h="668564">
                <a:tc>
                  <a:txBody>
                    <a:bodyPr/>
                    <a:lstStyle/>
                    <a:p>
                      <a:pPr indent="127000" algn="just">
                        <a:spcAft>
                          <a:spcPts val="0"/>
                        </a:spcAft>
                      </a:pPr>
                      <a:r>
                        <a:rPr lang="en-US" sz="1800" kern="1000" dirty="0"/>
                        <a:t>&gt;ANY</a:t>
                      </a:r>
                      <a:r>
                        <a:rPr lang="zh-CN" sz="1800" kern="1000" dirty="0"/>
                        <a:t>（或</a:t>
                      </a:r>
                      <a:r>
                        <a:rPr lang="en-US" sz="1800" kern="1000" dirty="0"/>
                        <a:t>&gt;=ANY</a:t>
                      </a:r>
                      <a:r>
                        <a:rPr lang="zh-CN" sz="1800" kern="1000" dirty="0"/>
                        <a:t>）</a:t>
                      </a:r>
                      <a:r>
                        <a:rPr lang="en-US" sz="1800" kern="1000" dirty="0"/>
                        <a:t>, </a:t>
                      </a:r>
                      <a:endParaRPr lang="en-US" sz="1800" kern="1000" dirty="0" smtClean="0"/>
                    </a:p>
                    <a:p>
                      <a:pPr indent="127000" algn="just">
                        <a:spcAft>
                          <a:spcPts val="0"/>
                        </a:spcAft>
                      </a:pPr>
                      <a:r>
                        <a:rPr lang="en-US" sz="1800" kern="1000" dirty="0" smtClean="0"/>
                        <a:t>&gt;</a:t>
                      </a:r>
                      <a:r>
                        <a:rPr lang="en-US" sz="1800" kern="1000" dirty="0"/>
                        <a:t>SOME</a:t>
                      </a:r>
                      <a:r>
                        <a:rPr lang="zh-CN" sz="1800" kern="1000" dirty="0"/>
                        <a:t>（或</a:t>
                      </a:r>
                      <a:r>
                        <a:rPr lang="en-US" sz="1800" kern="1000" dirty="0"/>
                        <a:t>&gt;=SOME</a:t>
                      </a:r>
                      <a:r>
                        <a:rPr lang="zh-CN" sz="1800" kern="1000" dirty="0"/>
                        <a:t>）</a:t>
                      </a:r>
                      <a:endParaRPr lang="zh-CN" sz="1600" b="1" kern="1000" dirty="0">
                        <a:latin typeface="Times New Roman"/>
                        <a:ea typeface="方正书宋简体"/>
                      </a:endParaRPr>
                    </a:p>
                  </a:txBody>
                  <a:tcPr marL="68578" marR="68578" marT="0" marB="0" anchor="ctr"/>
                </a:tc>
                <a:tc>
                  <a:txBody>
                    <a:bodyPr/>
                    <a:lstStyle/>
                    <a:p>
                      <a:pPr indent="127000" algn="just">
                        <a:spcAft>
                          <a:spcPts val="0"/>
                        </a:spcAft>
                      </a:pPr>
                      <a:r>
                        <a:rPr lang="zh-CN" sz="1800" kern="1000" dirty="0"/>
                        <a:t>大于（或等于）子查询结果中的某个值</a:t>
                      </a:r>
                      <a:endParaRPr lang="zh-CN" sz="1600" b="1" kern="1000" dirty="0">
                        <a:latin typeface="Times New Roman"/>
                        <a:ea typeface="方正书宋简体"/>
                      </a:endParaRPr>
                    </a:p>
                  </a:txBody>
                  <a:tcPr marL="68578" marR="68578" marT="0" marB="0" anchor="ctr"/>
                </a:tc>
              </a:tr>
              <a:tr h="668564">
                <a:tc>
                  <a:txBody>
                    <a:bodyPr/>
                    <a:lstStyle/>
                    <a:p>
                      <a:pPr indent="127000" algn="just">
                        <a:spcAft>
                          <a:spcPts val="0"/>
                        </a:spcAft>
                      </a:pPr>
                      <a:r>
                        <a:rPr lang="en-US" sz="1800" kern="1000"/>
                        <a:t>&gt;ALL  </a:t>
                      </a:r>
                      <a:r>
                        <a:rPr lang="zh-CN" sz="1800" kern="1000"/>
                        <a:t>或</a:t>
                      </a:r>
                      <a:r>
                        <a:rPr lang="en-US" sz="1800" kern="1000"/>
                        <a:t>&gt;=ALL</a:t>
                      </a:r>
                      <a:endParaRPr lang="zh-CN" sz="1600" b="1" kern="1000">
                        <a:latin typeface="Times New Roman"/>
                        <a:ea typeface="方正书宋简体"/>
                      </a:endParaRPr>
                    </a:p>
                  </a:txBody>
                  <a:tcPr marL="68578" marR="68578" marT="0" marB="0" anchor="ctr"/>
                </a:tc>
                <a:tc>
                  <a:txBody>
                    <a:bodyPr/>
                    <a:lstStyle/>
                    <a:p>
                      <a:pPr indent="127000" algn="just">
                        <a:spcAft>
                          <a:spcPts val="0"/>
                        </a:spcAft>
                      </a:pPr>
                      <a:r>
                        <a:rPr lang="zh-CN" sz="1800" kern="1000" dirty="0"/>
                        <a:t>大于（或等于）子查询结果中的所有值</a:t>
                      </a:r>
                      <a:endParaRPr lang="zh-CN" sz="1600" b="1" kern="1000" dirty="0">
                        <a:latin typeface="Times New Roman"/>
                        <a:ea typeface="方正书宋简体"/>
                      </a:endParaRPr>
                    </a:p>
                  </a:txBody>
                  <a:tcPr marL="68578" marR="68578" marT="0" marB="0" anchor="ctr"/>
                </a:tc>
              </a:tr>
              <a:tr h="668564">
                <a:tc>
                  <a:txBody>
                    <a:bodyPr/>
                    <a:lstStyle/>
                    <a:p>
                      <a:pPr indent="127000" algn="just">
                        <a:spcAft>
                          <a:spcPts val="0"/>
                        </a:spcAft>
                      </a:pPr>
                      <a:r>
                        <a:rPr lang="en-US" sz="1800" kern="1000" dirty="0"/>
                        <a:t>&lt;ANY</a:t>
                      </a:r>
                      <a:r>
                        <a:rPr lang="zh-CN" sz="1800" kern="1000" dirty="0"/>
                        <a:t>（或</a:t>
                      </a:r>
                      <a:r>
                        <a:rPr lang="en-US" sz="1800" kern="1000" dirty="0"/>
                        <a:t>&lt;=ANY</a:t>
                      </a:r>
                      <a:r>
                        <a:rPr lang="zh-CN" sz="1800" kern="1000" dirty="0" smtClean="0"/>
                        <a:t>）</a:t>
                      </a:r>
                      <a:endParaRPr lang="en-US" sz="1800" kern="1000" dirty="0" smtClean="0"/>
                    </a:p>
                    <a:p>
                      <a:pPr indent="127000" algn="just">
                        <a:spcAft>
                          <a:spcPts val="0"/>
                        </a:spcAft>
                      </a:pPr>
                      <a:r>
                        <a:rPr lang="en-US" sz="1800" kern="1000" dirty="0" smtClean="0"/>
                        <a:t>&lt;</a:t>
                      </a:r>
                      <a:r>
                        <a:rPr lang="en-US" sz="1800" kern="1000" dirty="0"/>
                        <a:t>SOME</a:t>
                      </a:r>
                      <a:r>
                        <a:rPr lang="zh-CN" sz="1800" kern="1000" dirty="0"/>
                        <a:t>（或</a:t>
                      </a:r>
                      <a:r>
                        <a:rPr lang="en-US" sz="1800" kern="1000" dirty="0"/>
                        <a:t>&lt;=SOME</a:t>
                      </a:r>
                      <a:r>
                        <a:rPr lang="zh-CN" sz="1800" kern="1000" dirty="0"/>
                        <a:t>）</a:t>
                      </a:r>
                      <a:endParaRPr lang="zh-CN" sz="1600" b="1" kern="1000" dirty="0">
                        <a:latin typeface="Times New Roman"/>
                        <a:ea typeface="方正书宋简体"/>
                      </a:endParaRPr>
                    </a:p>
                  </a:txBody>
                  <a:tcPr marL="68578" marR="68578" marT="0" marB="0" anchor="ctr"/>
                </a:tc>
                <a:tc>
                  <a:txBody>
                    <a:bodyPr/>
                    <a:lstStyle/>
                    <a:p>
                      <a:pPr indent="127000" algn="just">
                        <a:spcAft>
                          <a:spcPts val="0"/>
                        </a:spcAft>
                      </a:pPr>
                      <a:r>
                        <a:rPr lang="zh-CN" sz="1800" kern="1000" dirty="0"/>
                        <a:t>小于（或等于）子查询结果中的某个值</a:t>
                      </a:r>
                      <a:endParaRPr lang="zh-CN" sz="1600" b="1" kern="1000" dirty="0">
                        <a:latin typeface="Times New Roman"/>
                        <a:ea typeface="方正书宋简体"/>
                      </a:endParaRPr>
                    </a:p>
                  </a:txBody>
                  <a:tcPr marL="68578" marR="68578" marT="0" marB="0" anchor="ctr"/>
                </a:tc>
              </a:tr>
              <a:tr h="668564">
                <a:tc>
                  <a:txBody>
                    <a:bodyPr/>
                    <a:lstStyle/>
                    <a:p>
                      <a:pPr indent="127000" algn="just">
                        <a:spcAft>
                          <a:spcPts val="0"/>
                        </a:spcAft>
                      </a:pPr>
                      <a:r>
                        <a:rPr lang="en-US" sz="1800" kern="1000"/>
                        <a:t>&lt;ALL</a:t>
                      </a:r>
                      <a:r>
                        <a:rPr lang="zh-CN" sz="1800" kern="1000"/>
                        <a:t>（或</a:t>
                      </a:r>
                      <a:r>
                        <a:rPr lang="en-US" sz="1800" kern="1000"/>
                        <a:t>&lt;=ALL</a:t>
                      </a:r>
                      <a:r>
                        <a:rPr lang="zh-CN" sz="1800" kern="1000"/>
                        <a:t>）</a:t>
                      </a:r>
                      <a:endParaRPr lang="zh-CN" sz="1600" b="1" kern="1000">
                        <a:latin typeface="Times New Roman"/>
                        <a:ea typeface="方正书宋简体"/>
                      </a:endParaRPr>
                    </a:p>
                  </a:txBody>
                  <a:tcPr marL="68578" marR="68578" marT="0" marB="0" anchor="ctr"/>
                </a:tc>
                <a:tc>
                  <a:txBody>
                    <a:bodyPr/>
                    <a:lstStyle/>
                    <a:p>
                      <a:pPr indent="127000" algn="just">
                        <a:spcAft>
                          <a:spcPts val="0"/>
                        </a:spcAft>
                      </a:pPr>
                      <a:r>
                        <a:rPr lang="zh-CN" sz="1800" kern="1000" dirty="0"/>
                        <a:t>小于（或等于）子查询结果中的所有值</a:t>
                      </a:r>
                      <a:endParaRPr lang="zh-CN" sz="1600" b="1" kern="1000" dirty="0">
                        <a:latin typeface="Times New Roman"/>
                        <a:ea typeface="方正书宋简体"/>
                      </a:endParaRPr>
                    </a:p>
                  </a:txBody>
                  <a:tcPr marL="68578" marR="68578" marT="0" marB="0" anchor="ctr"/>
                </a:tc>
              </a:tr>
              <a:tr h="334282">
                <a:tc>
                  <a:txBody>
                    <a:bodyPr/>
                    <a:lstStyle/>
                    <a:p>
                      <a:pPr indent="127000" algn="just">
                        <a:spcAft>
                          <a:spcPts val="0"/>
                        </a:spcAft>
                      </a:pPr>
                      <a:r>
                        <a:rPr lang="en-US" sz="1800" kern="1000"/>
                        <a:t>=ANY, =SOME</a:t>
                      </a:r>
                      <a:endParaRPr lang="zh-CN" sz="1600" b="1" kern="1000">
                        <a:latin typeface="Times New Roman"/>
                        <a:ea typeface="方正书宋简体"/>
                      </a:endParaRPr>
                    </a:p>
                  </a:txBody>
                  <a:tcPr marL="68578" marR="68578" marT="0" marB="0" anchor="ctr"/>
                </a:tc>
                <a:tc>
                  <a:txBody>
                    <a:bodyPr/>
                    <a:lstStyle/>
                    <a:p>
                      <a:pPr indent="127000" algn="just">
                        <a:spcAft>
                          <a:spcPts val="0"/>
                        </a:spcAft>
                      </a:pPr>
                      <a:r>
                        <a:rPr lang="zh-CN" sz="1800" kern="1000" dirty="0"/>
                        <a:t>等于子查询结果中的某个值</a:t>
                      </a:r>
                      <a:endParaRPr lang="zh-CN" sz="1600" b="1" kern="1000" dirty="0">
                        <a:latin typeface="Times New Roman"/>
                        <a:ea typeface="方正书宋简体"/>
                      </a:endParaRPr>
                    </a:p>
                  </a:txBody>
                  <a:tcPr marL="68578" marR="68578" marT="0" marB="0" anchor="ctr"/>
                </a:tc>
              </a:tr>
              <a:tr h="334282">
                <a:tc>
                  <a:txBody>
                    <a:bodyPr/>
                    <a:lstStyle/>
                    <a:p>
                      <a:pPr indent="127000" algn="just">
                        <a:spcAft>
                          <a:spcPts val="0"/>
                        </a:spcAft>
                      </a:pPr>
                      <a:r>
                        <a:rPr lang="en-US" sz="1800" kern="1000"/>
                        <a:t>=ALL</a:t>
                      </a:r>
                      <a:endParaRPr lang="zh-CN" sz="1600" b="1" kern="1000">
                        <a:latin typeface="Times New Roman"/>
                        <a:ea typeface="方正书宋简体"/>
                      </a:endParaRPr>
                    </a:p>
                  </a:txBody>
                  <a:tcPr marL="68578" marR="68578" marT="0" marB="0" anchor="ctr"/>
                </a:tc>
                <a:tc>
                  <a:txBody>
                    <a:bodyPr/>
                    <a:lstStyle/>
                    <a:p>
                      <a:pPr indent="127000" algn="just">
                        <a:spcAft>
                          <a:spcPts val="0"/>
                        </a:spcAft>
                      </a:pPr>
                      <a:r>
                        <a:rPr lang="zh-CN" sz="1800" kern="1000" dirty="0"/>
                        <a:t>等于子查询结果中的所有值</a:t>
                      </a:r>
                      <a:endParaRPr lang="zh-CN" sz="1600" b="1" kern="1000" dirty="0">
                        <a:latin typeface="Times New Roman"/>
                        <a:ea typeface="方正书宋简体"/>
                      </a:endParaRPr>
                    </a:p>
                  </a:txBody>
                  <a:tcPr marL="68578" marR="68578" marT="0" marB="0" anchor="ctr"/>
                </a:tc>
              </a:tr>
              <a:tr h="668564">
                <a:tc>
                  <a:txBody>
                    <a:bodyPr/>
                    <a:lstStyle/>
                    <a:p>
                      <a:pPr indent="127000" algn="just">
                        <a:spcAft>
                          <a:spcPts val="0"/>
                        </a:spcAft>
                      </a:pPr>
                      <a:r>
                        <a:rPr lang="en-US" sz="1800" kern="1000" dirty="0"/>
                        <a:t>!=ANY</a:t>
                      </a:r>
                      <a:r>
                        <a:rPr lang="zh-CN" sz="1800" kern="1000" dirty="0"/>
                        <a:t>（或</a:t>
                      </a:r>
                      <a:r>
                        <a:rPr lang="en-US" sz="1800" kern="1000" dirty="0"/>
                        <a:t>&lt;&gt;ANY</a:t>
                      </a:r>
                      <a:r>
                        <a:rPr lang="zh-CN" sz="1800" kern="1000" dirty="0" smtClean="0"/>
                        <a:t>）</a:t>
                      </a:r>
                      <a:endParaRPr lang="en-US" sz="1800" kern="1000" dirty="0" smtClean="0"/>
                    </a:p>
                    <a:p>
                      <a:pPr indent="127000" algn="just">
                        <a:spcAft>
                          <a:spcPts val="0"/>
                        </a:spcAft>
                      </a:pPr>
                      <a:r>
                        <a:rPr lang="en-US" sz="1800" kern="1000" dirty="0" smtClean="0"/>
                        <a:t>!=</a:t>
                      </a:r>
                      <a:r>
                        <a:rPr lang="en-US" sz="1800" kern="1000" dirty="0"/>
                        <a:t>SOME</a:t>
                      </a:r>
                      <a:r>
                        <a:rPr lang="zh-CN" sz="1800" kern="1000" dirty="0"/>
                        <a:t>（或</a:t>
                      </a:r>
                      <a:r>
                        <a:rPr lang="en-US" sz="1800" kern="1000" dirty="0"/>
                        <a:t>&lt;&gt;SOME</a:t>
                      </a:r>
                      <a:r>
                        <a:rPr lang="zh-CN" sz="1800" kern="1000" dirty="0"/>
                        <a:t>）</a:t>
                      </a:r>
                      <a:endParaRPr lang="zh-CN" sz="1600" b="1" kern="1000" dirty="0">
                        <a:latin typeface="Times New Roman"/>
                        <a:ea typeface="方正书宋简体"/>
                      </a:endParaRPr>
                    </a:p>
                  </a:txBody>
                  <a:tcPr marL="68578" marR="68578" marT="0" marB="0" anchor="ctr"/>
                </a:tc>
                <a:tc>
                  <a:txBody>
                    <a:bodyPr/>
                    <a:lstStyle/>
                    <a:p>
                      <a:pPr indent="127000" algn="just">
                        <a:spcAft>
                          <a:spcPts val="0"/>
                        </a:spcAft>
                      </a:pPr>
                      <a:r>
                        <a:rPr lang="zh-CN" sz="1800" kern="1000" dirty="0"/>
                        <a:t>不等于子查询结果中的某个值</a:t>
                      </a:r>
                      <a:endParaRPr lang="zh-CN" sz="1600" b="1" kern="1000" dirty="0">
                        <a:latin typeface="Times New Roman"/>
                        <a:ea typeface="方正书宋简体"/>
                      </a:endParaRPr>
                    </a:p>
                  </a:txBody>
                  <a:tcPr marL="68578" marR="68578" marT="0" marB="0" anchor="ctr"/>
                </a:tc>
              </a:tr>
              <a:tr h="334282">
                <a:tc>
                  <a:txBody>
                    <a:bodyPr/>
                    <a:lstStyle/>
                    <a:p>
                      <a:pPr indent="127000" algn="just">
                        <a:spcAft>
                          <a:spcPts val="0"/>
                        </a:spcAft>
                      </a:pPr>
                      <a:r>
                        <a:rPr lang="en-US" sz="1800" kern="1000"/>
                        <a:t>!=ALL</a:t>
                      </a:r>
                      <a:r>
                        <a:rPr lang="zh-CN" sz="1800" kern="1000"/>
                        <a:t>（或</a:t>
                      </a:r>
                      <a:r>
                        <a:rPr lang="en-US" sz="1800" kern="1000"/>
                        <a:t>&lt;&gt;ALL</a:t>
                      </a:r>
                      <a:r>
                        <a:rPr lang="zh-CN" sz="1800" kern="1000"/>
                        <a:t>）</a:t>
                      </a:r>
                      <a:endParaRPr lang="zh-CN" sz="1600" b="1" kern="1000">
                        <a:latin typeface="Times New Roman"/>
                        <a:ea typeface="方正书宋简体"/>
                      </a:endParaRPr>
                    </a:p>
                  </a:txBody>
                  <a:tcPr marL="68578" marR="68578" marT="0" marB="0" anchor="ctr"/>
                </a:tc>
                <a:tc>
                  <a:txBody>
                    <a:bodyPr/>
                    <a:lstStyle/>
                    <a:p>
                      <a:pPr indent="127000" algn="just">
                        <a:spcAft>
                          <a:spcPts val="0"/>
                        </a:spcAft>
                      </a:pPr>
                      <a:r>
                        <a:rPr lang="zh-CN" sz="1800" kern="1000" dirty="0"/>
                        <a:t>不等于子查询结果中的任何一个值</a:t>
                      </a:r>
                      <a:endParaRPr lang="zh-CN" sz="1600" b="1" kern="1000" dirty="0">
                        <a:latin typeface="Times New Roman"/>
                        <a:ea typeface="方正书宋简体"/>
                      </a:endParaRPr>
                    </a:p>
                  </a:txBody>
                  <a:tcPr marL="68578" marR="68578" marT="0" marB="0" anchor="ctr"/>
                </a:tc>
              </a:tr>
            </a:tbl>
          </a:graphicData>
        </a:graphic>
      </p:graphicFrame>
    </p:spTree>
    <p:extLst>
      <p:ext uri="{BB962C8B-B14F-4D97-AF65-F5344CB8AC3E}">
        <p14:creationId xmlns:p14="http://schemas.microsoft.com/office/powerpoint/2010/main" val="318126049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dirty="0"/>
              <a:t>使用</a:t>
            </a:r>
            <a:r>
              <a:rPr lang="en-US" altLang="zh-CN" dirty="0"/>
              <a:t>SOME</a:t>
            </a:r>
            <a:r>
              <a:rPr lang="zh-CN" altLang="en-US" dirty="0"/>
              <a:t>和</a:t>
            </a:r>
            <a:r>
              <a:rPr lang="en-US" altLang="zh-CN" dirty="0"/>
              <a:t>ALL</a:t>
            </a:r>
            <a:r>
              <a:rPr lang="zh-CN" altLang="en-US" dirty="0"/>
              <a:t>的不相关子查询示例</a:t>
            </a:r>
            <a:endParaRPr lang="zh-CN" altLang="en-US" dirty="0" smtClean="0"/>
          </a:p>
        </p:txBody>
      </p:sp>
      <p:sp>
        <p:nvSpPr>
          <p:cNvPr id="37891" name="内容占位符 2"/>
          <p:cNvSpPr>
            <a:spLocks noGrp="1"/>
          </p:cNvSpPr>
          <p:nvPr>
            <p:ph idx="1"/>
          </p:nvPr>
        </p:nvSpPr>
        <p:spPr/>
        <p:txBody>
          <a:bodyPr>
            <a:normAutofit fontScale="85000" lnSpcReduction="20000"/>
          </a:bodyPr>
          <a:lstStyle/>
          <a:p>
            <a:r>
              <a:rPr lang="zh-CN" altLang="en-US" sz="2600" dirty="0" smtClean="0"/>
              <a:t>例</a:t>
            </a:r>
            <a:r>
              <a:rPr lang="en-US" altLang="zh-CN" sz="2600" dirty="0" smtClean="0"/>
              <a:t>7-12 </a:t>
            </a:r>
            <a:r>
              <a:rPr lang="zh-CN" altLang="en-US" sz="2600" dirty="0" smtClean="0"/>
              <a:t>查询其他学期开设的课程中比第</a:t>
            </a:r>
            <a:r>
              <a:rPr lang="en-US" altLang="zh-CN" sz="2600" dirty="0" smtClean="0"/>
              <a:t>1</a:t>
            </a:r>
            <a:r>
              <a:rPr lang="zh-CN" altLang="en-US" sz="2600" dirty="0" smtClean="0"/>
              <a:t>学期开设课程的学分少的课程名、开课学期和学分。</a:t>
            </a:r>
          </a:p>
          <a:p>
            <a:pPr marL="324000" lvl="1" indent="0">
              <a:buNone/>
            </a:pPr>
            <a:r>
              <a:rPr lang="en-US" altLang="zh-CN" dirty="0" smtClean="0"/>
              <a:t>SELECT  </a:t>
            </a:r>
            <a:r>
              <a:rPr lang="en-US" altLang="zh-CN" dirty="0" err="1" smtClean="0"/>
              <a:t>Cname</a:t>
            </a:r>
            <a:r>
              <a:rPr lang="en-US" altLang="zh-CN" dirty="0" smtClean="0"/>
              <a:t>, Semester, Credit FROM Course</a:t>
            </a:r>
            <a:endParaRPr lang="zh-CN" altLang="en-US" dirty="0" smtClean="0"/>
          </a:p>
          <a:p>
            <a:pPr marL="324000" lvl="1" indent="0">
              <a:buNone/>
            </a:pPr>
            <a:r>
              <a:rPr lang="en-US" altLang="zh-CN" dirty="0" smtClean="0"/>
              <a:t>WHERE Credit &lt; SOME (</a:t>
            </a:r>
            <a:endParaRPr lang="zh-CN" altLang="en-US" dirty="0" smtClean="0"/>
          </a:p>
          <a:p>
            <a:pPr marL="324000" lvl="1" indent="0">
              <a:buNone/>
            </a:pPr>
            <a:r>
              <a:rPr lang="en-US" altLang="zh-CN" dirty="0" smtClean="0"/>
              <a:t>      SELECT Credit FROM Course WHERE Semester = 1 )</a:t>
            </a:r>
            <a:endParaRPr lang="zh-CN" altLang="en-US" dirty="0" smtClean="0"/>
          </a:p>
          <a:p>
            <a:pPr marL="324000" lvl="1" indent="0">
              <a:buNone/>
            </a:pPr>
            <a:r>
              <a:rPr lang="en-US" altLang="zh-CN" dirty="0" smtClean="0"/>
              <a:t>AND Semester != 1</a:t>
            </a:r>
          </a:p>
          <a:p>
            <a:r>
              <a:rPr lang="zh-CN" altLang="en-US" dirty="0" smtClean="0"/>
              <a:t>等价于：</a:t>
            </a:r>
            <a:endParaRPr lang="en-US" altLang="zh-CN" dirty="0" smtClean="0"/>
          </a:p>
          <a:p>
            <a:pPr marL="324000" lvl="1" indent="0">
              <a:buNone/>
            </a:pPr>
            <a:r>
              <a:rPr lang="en-US" altLang="zh-CN" dirty="0" smtClean="0"/>
              <a:t>SELECT </a:t>
            </a:r>
            <a:r>
              <a:rPr lang="en-US" altLang="zh-CN" dirty="0" err="1" smtClean="0"/>
              <a:t>Cname</a:t>
            </a:r>
            <a:r>
              <a:rPr lang="en-US" altLang="zh-CN" dirty="0" smtClean="0"/>
              <a:t>, Semester, Credit FROM Course </a:t>
            </a:r>
            <a:endParaRPr lang="zh-CN" altLang="en-US" dirty="0" smtClean="0"/>
          </a:p>
          <a:p>
            <a:pPr marL="324000" lvl="1" indent="0">
              <a:buNone/>
            </a:pPr>
            <a:r>
              <a:rPr lang="en-US" altLang="zh-CN" dirty="0" smtClean="0"/>
              <a:t>WHERE Credit &lt; (</a:t>
            </a:r>
            <a:endParaRPr lang="zh-CN" altLang="en-US" dirty="0" smtClean="0"/>
          </a:p>
          <a:p>
            <a:pPr marL="324000" lvl="1" indent="0">
              <a:buNone/>
            </a:pPr>
            <a:r>
              <a:rPr lang="en-US" altLang="zh-CN" dirty="0" smtClean="0"/>
              <a:t>       SELECT MAX(Credit) FROM Course WHERE Semester = 1 )</a:t>
            </a:r>
            <a:endParaRPr lang="zh-CN" altLang="en-US" dirty="0" smtClean="0"/>
          </a:p>
          <a:p>
            <a:pPr marL="324000" lvl="1" indent="0">
              <a:buNone/>
            </a:pPr>
            <a:r>
              <a:rPr lang="en-US" altLang="zh-CN" dirty="0" smtClean="0"/>
              <a:t>AND Semester != 1</a:t>
            </a:r>
            <a:endParaRPr lang="zh-CN" altLang="en-US" dirty="0" smtClean="0"/>
          </a:p>
        </p:txBody>
      </p:sp>
      <p:sp>
        <p:nvSpPr>
          <p:cNvPr id="4" name="灯片编号占位符 3"/>
          <p:cNvSpPr>
            <a:spLocks noGrp="1"/>
          </p:cNvSpPr>
          <p:nvPr>
            <p:ph type="sldNum" sz="quarter" idx="12"/>
          </p:nvPr>
        </p:nvSpPr>
        <p:spPr/>
        <p:txBody>
          <a:bodyPr/>
          <a:lstStyle/>
          <a:p>
            <a:fld id="{DBDD250B-5500-4437-8DEE-72485C4876CA}" type="slidenum">
              <a:rPr lang="zh-CN" altLang="en-US" smtClean="0"/>
              <a:pPr/>
              <a:t>23</a:t>
            </a:fld>
            <a:endParaRPr lang="en-US" altLang="zh-CN" dirty="0"/>
          </a:p>
        </p:txBody>
      </p:sp>
    </p:spTree>
    <p:extLst>
      <p:ext uri="{BB962C8B-B14F-4D97-AF65-F5344CB8AC3E}">
        <p14:creationId xmlns:p14="http://schemas.microsoft.com/office/powerpoint/2010/main" val="6446265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5" end="5"/>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7891">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7891">
                                            <p:txEl>
                                              <p:pRg st="7" end="7"/>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7891">
                                            <p:txEl>
                                              <p:pRg st="8" end="8"/>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a:t>使用</a:t>
            </a:r>
            <a:r>
              <a:rPr lang="en-US" altLang="zh-CN" dirty="0"/>
              <a:t>SOME</a:t>
            </a:r>
            <a:r>
              <a:rPr lang="zh-CN" altLang="en-US" dirty="0"/>
              <a:t>和</a:t>
            </a:r>
            <a:r>
              <a:rPr lang="en-US" altLang="zh-CN" dirty="0"/>
              <a:t>ALL</a:t>
            </a:r>
            <a:r>
              <a:rPr lang="zh-CN" altLang="en-US" dirty="0"/>
              <a:t>的不相关子查询</a:t>
            </a:r>
            <a:r>
              <a:rPr lang="zh-CN" altLang="en-US" dirty="0" smtClean="0"/>
              <a:t>示例</a:t>
            </a:r>
          </a:p>
        </p:txBody>
      </p:sp>
      <p:sp>
        <p:nvSpPr>
          <p:cNvPr id="38915" name="内容占位符 2"/>
          <p:cNvSpPr>
            <a:spLocks noGrp="1"/>
          </p:cNvSpPr>
          <p:nvPr>
            <p:ph idx="1"/>
          </p:nvPr>
        </p:nvSpPr>
        <p:spPr/>
        <p:txBody>
          <a:bodyPr>
            <a:normAutofit/>
          </a:bodyPr>
          <a:lstStyle/>
          <a:p>
            <a:r>
              <a:rPr lang="zh-CN" altLang="en-US" dirty="0" smtClean="0"/>
              <a:t>例</a:t>
            </a:r>
            <a:r>
              <a:rPr lang="en-US" altLang="zh-CN" dirty="0" smtClean="0"/>
              <a:t>7-13 </a:t>
            </a:r>
            <a:r>
              <a:rPr lang="zh-CN" altLang="en-US" dirty="0" smtClean="0"/>
              <a:t>查询至少有一次成绩大于等于</a:t>
            </a:r>
            <a:r>
              <a:rPr lang="en-US" altLang="zh-CN" dirty="0" smtClean="0"/>
              <a:t>90</a:t>
            </a:r>
            <a:r>
              <a:rPr lang="zh-CN" altLang="en-US" dirty="0" smtClean="0"/>
              <a:t>的学生的姓名，所修的课程号和成绩。</a:t>
            </a:r>
          </a:p>
          <a:p>
            <a:pPr marL="324000" lvl="1" indent="0">
              <a:buNone/>
            </a:pPr>
            <a:r>
              <a:rPr lang="en-US" altLang="zh-CN" dirty="0" smtClean="0"/>
              <a:t>SELECT </a:t>
            </a:r>
            <a:r>
              <a:rPr lang="en-US" altLang="zh-CN" dirty="0" err="1" smtClean="0"/>
              <a:t>Sname</a:t>
            </a:r>
            <a:r>
              <a:rPr lang="en-US" altLang="zh-CN" dirty="0" smtClean="0"/>
              <a:t>, </a:t>
            </a:r>
            <a:r>
              <a:rPr lang="en-US" altLang="zh-CN" dirty="0" err="1" smtClean="0"/>
              <a:t>Cno</a:t>
            </a:r>
            <a:r>
              <a:rPr lang="en-US" altLang="zh-CN" dirty="0" smtClean="0"/>
              <a:t>, Grade FROM Student S</a:t>
            </a:r>
            <a:r>
              <a:rPr lang="zh-CN" altLang="en-US" dirty="0"/>
              <a:t> </a:t>
            </a:r>
            <a:r>
              <a:rPr lang="en-US" altLang="zh-CN" dirty="0" smtClean="0"/>
              <a:t>JOIN SC ON </a:t>
            </a:r>
            <a:r>
              <a:rPr lang="en-US" altLang="zh-CN" dirty="0" err="1" smtClean="0"/>
              <a:t>S.Sno</a:t>
            </a:r>
            <a:r>
              <a:rPr lang="en-US" altLang="zh-CN" dirty="0" smtClean="0"/>
              <a:t> = </a:t>
            </a:r>
            <a:r>
              <a:rPr lang="en-US" altLang="zh-CN" dirty="0" err="1" smtClean="0"/>
              <a:t>SC.Sno</a:t>
            </a:r>
            <a:endParaRPr lang="zh-CN" altLang="en-US" dirty="0" smtClean="0"/>
          </a:p>
          <a:p>
            <a:pPr marL="324000" lvl="1" indent="0">
              <a:buNone/>
            </a:pPr>
            <a:r>
              <a:rPr lang="en-US" altLang="zh-CN" dirty="0" smtClean="0"/>
              <a:t>WHERE </a:t>
            </a:r>
            <a:r>
              <a:rPr lang="en-US" altLang="zh-CN" dirty="0" err="1" smtClean="0"/>
              <a:t>S.Sno</a:t>
            </a:r>
            <a:r>
              <a:rPr lang="en-US" altLang="zh-CN" dirty="0" smtClean="0"/>
              <a:t> = SOME (SELECT </a:t>
            </a:r>
            <a:r>
              <a:rPr lang="en-US" altLang="zh-CN" dirty="0" err="1" smtClean="0"/>
              <a:t>Sno</a:t>
            </a:r>
            <a:r>
              <a:rPr lang="en-US" altLang="zh-CN" dirty="0" smtClean="0"/>
              <a:t> FROM SC WHERE Grade &gt;= 90 )</a:t>
            </a:r>
          </a:p>
          <a:p>
            <a:r>
              <a:rPr lang="zh-CN" altLang="en-US" dirty="0" smtClean="0"/>
              <a:t>等价于：</a:t>
            </a:r>
            <a:endParaRPr lang="en-US" altLang="zh-CN" dirty="0" smtClean="0"/>
          </a:p>
          <a:p>
            <a:pPr marL="324000" lvl="1" indent="0">
              <a:buNone/>
            </a:pPr>
            <a:r>
              <a:rPr lang="en-US" altLang="zh-CN" dirty="0" smtClean="0"/>
              <a:t>SELECT </a:t>
            </a:r>
            <a:r>
              <a:rPr lang="en-US" altLang="zh-CN" dirty="0" err="1" smtClean="0"/>
              <a:t>Sname,Cno,Grade</a:t>
            </a:r>
            <a:r>
              <a:rPr lang="en-US" altLang="zh-CN" dirty="0" smtClean="0"/>
              <a:t> FROM Student S</a:t>
            </a:r>
            <a:r>
              <a:rPr lang="zh-CN" altLang="en-US" dirty="0"/>
              <a:t> </a:t>
            </a:r>
            <a:r>
              <a:rPr lang="en-US" altLang="zh-CN" dirty="0" smtClean="0"/>
              <a:t>JOIN SC ON </a:t>
            </a:r>
            <a:r>
              <a:rPr lang="en-US" altLang="zh-CN" dirty="0" err="1" smtClean="0"/>
              <a:t>S.Sno</a:t>
            </a:r>
            <a:r>
              <a:rPr lang="en-US" altLang="zh-CN" dirty="0" smtClean="0"/>
              <a:t> = </a:t>
            </a:r>
            <a:r>
              <a:rPr lang="en-US" altLang="zh-CN" dirty="0" err="1" smtClean="0"/>
              <a:t>SC.Sno</a:t>
            </a:r>
            <a:endParaRPr lang="zh-CN" altLang="en-US" dirty="0" smtClean="0"/>
          </a:p>
          <a:p>
            <a:pPr marL="324000" lvl="1" indent="0">
              <a:buNone/>
            </a:pPr>
            <a:r>
              <a:rPr lang="en-US" altLang="zh-CN" dirty="0" smtClean="0"/>
              <a:t>WHERE </a:t>
            </a:r>
            <a:r>
              <a:rPr lang="en-US" altLang="zh-CN" dirty="0" err="1" smtClean="0"/>
              <a:t>S.Sno</a:t>
            </a:r>
            <a:r>
              <a:rPr lang="en-US" altLang="zh-CN" dirty="0" smtClean="0"/>
              <a:t> IN (SELECT </a:t>
            </a:r>
            <a:r>
              <a:rPr lang="en-US" altLang="zh-CN" dirty="0" err="1" smtClean="0"/>
              <a:t>Sno</a:t>
            </a:r>
            <a:r>
              <a:rPr lang="en-US" altLang="zh-CN" dirty="0" smtClean="0"/>
              <a:t> FROM SC WHERE Grade &gt;= 90 )</a:t>
            </a:r>
            <a:endParaRPr lang="zh-CN" altLang="en-US" dirty="0"/>
          </a:p>
        </p:txBody>
      </p:sp>
      <p:sp>
        <p:nvSpPr>
          <p:cNvPr id="4" name="灯片编号占位符 3"/>
          <p:cNvSpPr>
            <a:spLocks noGrp="1"/>
          </p:cNvSpPr>
          <p:nvPr>
            <p:ph type="sldNum" sz="quarter" idx="12"/>
          </p:nvPr>
        </p:nvSpPr>
        <p:spPr/>
        <p:txBody>
          <a:bodyPr/>
          <a:lstStyle/>
          <a:p>
            <a:fld id="{1C091592-465F-4665-BE6B-87DD749FC6CB}" type="slidenum">
              <a:rPr lang="zh-CN" altLang="en-US" smtClean="0"/>
              <a:pPr/>
              <a:t>24</a:t>
            </a:fld>
            <a:endParaRPr lang="en-US" altLang="zh-CN" dirty="0"/>
          </a:p>
        </p:txBody>
      </p:sp>
    </p:spTree>
    <p:extLst>
      <p:ext uri="{BB962C8B-B14F-4D97-AF65-F5344CB8AC3E}">
        <p14:creationId xmlns:p14="http://schemas.microsoft.com/office/powerpoint/2010/main" val="40282717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915">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8915">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a:t>使用</a:t>
            </a:r>
            <a:r>
              <a:rPr lang="en-US" altLang="zh-CN" dirty="0"/>
              <a:t>SOME</a:t>
            </a:r>
            <a:r>
              <a:rPr lang="zh-CN" altLang="en-US" dirty="0"/>
              <a:t>和</a:t>
            </a:r>
            <a:r>
              <a:rPr lang="en-US" altLang="zh-CN" dirty="0"/>
              <a:t>ALL</a:t>
            </a:r>
            <a:r>
              <a:rPr lang="zh-CN" altLang="en-US" dirty="0"/>
              <a:t>的不相关子查询</a:t>
            </a:r>
            <a:r>
              <a:rPr lang="zh-CN" altLang="en-US" dirty="0" smtClean="0"/>
              <a:t>示例</a:t>
            </a:r>
          </a:p>
        </p:txBody>
      </p:sp>
      <p:sp>
        <p:nvSpPr>
          <p:cNvPr id="39939" name="内容占位符 2"/>
          <p:cNvSpPr>
            <a:spLocks noGrp="1"/>
          </p:cNvSpPr>
          <p:nvPr>
            <p:ph idx="1"/>
          </p:nvPr>
        </p:nvSpPr>
        <p:spPr/>
        <p:txBody>
          <a:bodyPr>
            <a:normAutofit fontScale="92500" lnSpcReduction="10000"/>
          </a:bodyPr>
          <a:lstStyle/>
          <a:p>
            <a:r>
              <a:rPr lang="zh-CN" altLang="en-US" dirty="0" smtClean="0"/>
              <a:t>例</a:t>
            </a:r>
            <a:r>
              <a:rPr lang="en-US" altLang="zh-CN" dirty="0" smtClean="0"/>
              <a:t>7-14 </a:t>
            </a:r>
            <a:r>
              <a:rPr lang="zh-CN" altLang="en-US" dirty="0" smtClean="0"/>
              <a:t>查询比第</a:t>
            </a:r>
            <a:r>
              <a:rPr lang="en-US" altLang="zh-CN" dirty="0" smtClean="0"/>
              <a:t>1</a:t>
            </a:r>
            <a:r>
              <a:rPr lang="zh-CN" altLang="en-US" dirty="0" smtClean="0"/>
              <a:t>学期开设的所有课程的学分都小的其他学期开设的课程名、开课学期和学分。</a:t>
            </a:r>
          </a:p>
          <a:p>
            <a:pPr marL="324000" lvl="1" indent="0">
              <a:buNone/>
            </a:pPr>
            <a:r>
              <a:rPr lang="en-US" altLang="zh-CN" dirty="0" smtClean="0"/>
              <a:t>SELECT  </a:t>
            </a:r>
            <a:r>
              <a:rPr lang="en-US" altLang="zh-CN" dirty="0" err="1" smtClean="0"/>
              <a:t>Cname</a:t>
            </a:r>
            <a:r>
              <a:rPr lang="en-US" altLang="zh-CN" dirty="0" smtClean="0"/>
              <a:t>, Semester, Credit FROM Course</a:t>
            </a:r>
            <a:endParaRPr lang="zh-CN" altLang="en-US" dirty="0" smtClean="0"/>
          </a:p>
          <a:p>
            <a:pPr marL="324000" lvl="1" indent="0">
              <a:buNone/>
            </a:pPr>
            <a:r>
              <a:rPr lang="en-US" altLang="zh-CN" dirty="0" smtClean="0"/>
              <a:t>WHERE Credit &lt; ALL (SELECT Credit FROM Course WHERE Semester = 1 )</a:t>
            </a:r>
            <a:endParaRPr lang="zh-CN" altLang="en-US" dirty="0" smtClean="0"/>
          </a:p>
          <a:p>
            <a:pPr marL="324000" lvl="1" indent="0">
              <a:buNone/>
            </a:pPr>
            <a:r>
              <a:rPr lang="en-US" altLang="zh-CN" dirty="0" smtClean="0"/>
              <a:t>AND Semester != 1 </a:t>
            </a:r>
            <a:endParaRPr lang="zh-CN" altLang="en-US" dirty="0" smtClean="0"/>
          </a:p>
          <a:p>
            <a:r>
              <a:rPr lang="zh-CN" altLang="en-US" dirty="0" smtClean="0"/>
              <a:t>等价于：</a:t>
            </a:r>
            <a:endParaRPr lang="en-US" altLang="zh-CN" dirty="0" smtClean="0"/>
          </a:p>
          <a:p>
            <a:pPr marL="324000" lvl="1" indent="0">
              <a:buNone/>
            </a:pPr>
            <a:r>
              <a:rPr lang="en-US" altLang="zh-CN" dirty="0" smtClean="0"/>
              <a:t>SELECT </a:t>
            </a:r>
            <a:r>
              <a:rPr lang="en-US" altLang="zh-CN" dirty="0" err="1" smtClean="0"/>
              <a:t>Cname</a:t>
            </a:r>
            <a:r>
              <a:rPr lang="en-US" altLang="zh-CN" dirty="0" smtClean="0"/>
              <a:t>, Semester, Credit FROM Course</a:t>
            </a:r>
            <a:endParaRPr lang="zh-CN" altLang="en-US" dirty="0" smtClean="0"/>
          </a:p>
          <a:p>
            <a:pPr marL="324000" lvl="1" indent="0">
              <a:buNone/>
            </a:pPr>
            <a:r>
              <a:rPr lang="en-US" altLang="zh-CN" dirty="0" smtClean="0"/>
              <a:t>WHERE Credit &lt; (SELECT MIN(Credit) FROM Course</a:t>
            </a:r>
            <a:r>
              <a:rPr lang="zh-CN" altLang="en-US" dirty="0"/>
              <a:t> </a:t>
            </a:r>
            <a:r>
              <a:rPr lang="en-US" altLang="zh-CN" dirty="0" smtClean="0"/>
              <a:t>WHERE Semester = 1 )</a:t>
            </a:r>
            <a:endParaRPr lang="zh-CN" altLang="en-US" dirty="0" smtClean="0"/>
          </a:p>
          <a:p>
            <a:pPr marL="324000" lvl="1" indent="0">
              <a:buNone/>
            </a:pPr>
            <a:r>
              <a:rPr lang="en-US" altLang="zh-CN" dirty="0" smtClean="0"/>
              <a:t>AND Semester != 1</a:t>
            </a:r>
            <a:endParaRPr lang="zh-CN" altLang="en-US" dirty="0"/>
          </a:p>
        </p:txBody>
      </p:sp>
      <p:sp>
        <p:nvSpPr>
          <p:cNvPr id="4" name="灯片编号占位符 3"/>
          <p:cNvSpPr>
            <a:spLocks noGrp="1"/>
          </p:cNvSpPr>
          <p:nvPr>
            <p:ph type="sldNum" sz="quarter" idx="12"/>
          </p:nvPr>
        </p:nvSpPr>
        <p:spPr/>
        <p:txBody>
          <a:bodyPr/>
          <a:lstStyle/>
          <a:p>
            <a:fld id="{4B46D04B-1DF4-41A2-9B2E-BE821AB6ED58}" type="slidenum">
              <a:rPr lang="zh-CN" altLang="en-US" smtClean="0"/>
              <a:pPr/>
              <a:t>25</a:t>
            </a:fld>
            <a:endParaRPr lang="en-US" altLang="zh-CN" dirty="0"/>
          </a:p>
        </p:txBody>
      </p:sp>
    </p:spTree>
    <p:extLst>
      <p:ext uri="{BB962C8B-B14F-4D97-AF65-F5344CB8AC3E}">
        <p14:creationId xmlns:p14="http://schemas.microsoft.com/office/powerpoint/2010/main" val="3957464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9939">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9939">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dirty="0" smtClean="0"/>
              <a:t>等价运算</a:t>
            </a:r>
          </a:p>
        </p:txBody>
      </p:sp>
      <p:sp>
        <p:nvSpPr>
          <p:cNvPr id="15" name="灯片编号占位符 14"/>
          <p:cNvSpPr>
            <a:spLocks noGrp="1"/>
          </p:cNvSpPr>
          <p:nvPr>
            <p:ph type="sldNum" sz="quarter" idx="12"/>
          </p:nvPr>
        </p:nvSpPr>
        <p:spPr/>
        <p:txBody>
          <a:bodyPr/>
          <a:lstStyle/>
          <a:p>
            <a:fld id="{6C3541A2-A227-4BD4-9EC5-F51812B746E6}" type="slidenum">
              <a:rPr lang="zh-CN" altLang="en-US" smtClean="0"/>
              <a:pPr/>
              <a:t>26</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161642335"/>
              </p:ext>
            </p:extLst>
          </p:nvPr>
        </p:nvGraphicFramePr>
        <p:xfrm>
          <a:off x="1176593" y="2016223"/>
          <a:ext cx="9619226" cy="3200400"/>
        </p:xfrm>
        <a:graphic>
          <a:graphicData uri="http://schemas.openxmlformats.org/drawingml/2006/table">
            <a:tbl>
              <a:tblPr firstRow="1" bandRow="1">
                <a:tableStyleId>{5C22544A-7EE6-4342-B048-85BDC9FD1C3A}</a:tableStyleId>
              </a:tblPr>
              <a:tblGrid>
                <a:gridCol w="3611088"/>
                <a:gridCol w="6008138"/>
              </a:tblGrid>
              <a:tr h="370840">
                <a:tc>
                  <a:txBody>
                    <a:bodyPr/>
                    <a:lstStyle/>
                    <a:p>
                      <a:pPr algn="ctr"/>
                      <a:r>
                        <a:rPr lang="zh-CN" altLang="en-US" sz="2400" dirty="0" smtClean="0"/>
                        <a:t>比较运算符方式</a:t>
                      </a:r>
                      <a:endParaRPr lang="zh-CN" altLang="en-US" sz="2400" dirty="0"/>
                    </a:p>
                  </a:txBody>
                  <a:tcPr anchor="ctr"/>
                </a:tc>
                <a:tc>
                  <a:txBody>
                    <a:bodyPr/>
                    <a:lstStyle/>
                    <a:p>
                      <a:pPr algn="ctr"/>
                      <a:r>
                        <a:rPr lang="zh-CN" altLang="en-US" sz="2400" dirty="0" smtClean="0"/>
                        <a:t>等价方式</a:t>
                      </a:r>
                      <a:endParaRPr lang="zh-CN" altLang="en-US" sz="2400" dirty="0"/>
                    </a:p>
                  </a:txBody>
                  <a:tcPr anchor="ctr"/>
                </a:tc>
              </a:tr>
              <a:tr h="370840">
                <a:tc>
                  <a:txBody>
                    <a:bodyPr/>
                    <a:lstStyle/>
                    <a:p>
                      <a:pPr algn="ctr"/>
                      <a:r>
                        <a:rPr lang="en-US" altLang="zh-CN" sz="2400" dirty="0" smtClean="0"/>
                        <a:t>= SOME (</a:t>
                      </a:r>
                      <a:r>
                        <a:rPr lang="zh-CN" altLang="en-US" sz="2400" dirty="0" smtClean="0"/>
                        <a:t>子查询</a:t>
                      </a:r>
                      <a:r>
                        <a:rPr lang="en-US" altLang="zh-CN" sz="2400" dirty="0" smtClean="0"/>
                        <a:t>) </a:t>
                      </a:r>
                      <a:endParaRPr lang="zh-CN" altLang="en-US" sz="24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dirty="0" smtClean="0"/>
                        <a:t>IN (</a:t>
                      </a:r>
                      <a:r>
                        <a:rPr lang="zh-CN" altLang="en-US" sz="2400" dirty="0" smtClean="0"/>
                        <a:t>子查询</a:t>
                      </a:r>
                      <a:r>
                        <a:rPr lang="en-US" altLang="zh-CN" sz="2400" dirty="0" smtClean="0"/>
                        <a:t>)</a:t>
                      </a:r>
                      <a:endParaRPr lang="zh-CN" altLang="en-US" sz="2400" dirty="0" smtClean="0"/>
                    </a:p>
                  </a:txBody>
                  <a:tcPr anchor="ctr"/>
                </a:tc>
              </a:tr>
              <a:tr h="370840">
                <a:tc>
                  <a:txBody>
                    <a:bodyPr/>
                    <a:lstStyle/>
                    <a:p>
                      <a:pPr algn="ctr"/>
                      <a:r>
                        <a:rPr lang="en-US" altLang="zh-CN" sz="2400" dirty="0" smtClean="0"/>
                        <a:t>&gt;= SOME (</a:t>
                      </a:r>
                      <a:r>
                        <a:rPr lang="zh-CN" altLang="en-US" sz="2400" dirty="0" smtClean="0"/>
                        <a:t>子查询</a:t>
                      </a:r>
                      <a:r>
                        <a:rPr lang="en-US" altLang="zh-CN" sz="2400" dirty="0" smtClean="0"/>
                        <a:t>) </a:t>
                      </a:r>
                      <a:endParaRPr lang="zh-CN" altLang="en-US" sz="24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dirty="0" smtClean="0"/>
                        <a:t>&gt;= (SELECT MIN(</a:t>
                      </a:r>
                      <a:r>
                        <a:rPr lang="zh-CN" altLang="en-US" sz="2400" dirty="0" smtClean="0"/>
                        <a:t>列名</a:t>
                      </a:r>
                      <a:r>
                        <a:rPr lang="en-US" altLang="zh-CN" sz="2400" dirty="0" smtClean="0"/>
                        <a:t>) FROM … )</a:t>
                      </a:r>
                      <a:endParaRPr lang="zh-CN" altLang="en-US" sz="2400" dirty="0" smtClean="0"/>
                    </a:p>
                  </a:txBody>
                  <a:tcPr anchor="ctr"/>
                </a:tc>
              </a:tr>
              <a:tr h="370840">
                <a:tc>
                  <a:txBody>
                    <a:bodyPr/>
                    <a:lstStyle/>
                    <a:p>
                      <a:pPr algn="ctr"/>
                      <a:r>
                        <a:rPr lang="en-US" altLang="zh-CN" sz="2400" dirty="0" smtClean="0"/>
                        <a:t>&lt;= SOME (</a:t>
                      </a:r>
                      <a:r>
                        <a:rPr lang="zh-CN" altLang="en-US" sz="2400" dirty="0" smtClean="0"/>
                        <a:t>子查询</a:t>
                      </a:r>
                      <a:r>
                        <a:rPr lang="en-US" altLang="zh-CN" sz="2400" dirty="0" smtClean="0"/>
                        <a:t>) </a:t>
                      </a:r>
                      <a:endParaRPr lang="zh-CN" altLang="en-US" sz="24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dirty="0" smtClean="0"/>
                        <a:t>&lt;= ( SELECT MAX(</a:t>
                      </a:r>
                      <a:r>
                        <a:rPr lang="zh-CN" altLang="en-US" sz="2400" dirty="0" smtClean="0"/>
                        <a:t>列名</a:t>
                      </a:r>
                      <a:r>
                        <a:rPr lang="en-US" altLang="zh-CN" sz="2400" dirty="0" smtClean="0"/>
                        <a:t>) FROM … )</a:t>
                      </a:r>
                      <a:endParaRPr lang="zh-CN" altLang="en-US" sz="2400" dirty="0" smtClean="0"/>
                    </a:p>
                  </a:txBody>
                  <a:tcPr anchor="ctr"/>
                </a:tc>
              </a:tr>
              <a:tr h="370840">
                <a:tc>
                  <a:txBody>
                    <a:bodyPr/>
                    <a:lstStyle/>
                    <a:p>
                      <a:pPr algn="ctr"/>
                      <a:r>
                        <a:rPr lang="en-US" altLang="zh-CN" sz="2400" dirty="0" smtClean="0"/>
                        <a:t>&lt;= ALL (</a:t>
                      </a:r>
                      <a:r>
                        <a:rPr lang="zh-CN" altLang="en-US" sz="2400" dirty="0" smtClean="0"/>
                        <a:t>子查询</a:t>
                      </a:r>
                      <a:r>
                        <a:rPr lang="en-US" altLang="zh-CN" sz="2400" dirty="0" smtClean="0"/>
                        <a:t>) </a:t>
                      </a:r>
                      <a:endParaRPr lang="zh-CN" altLang="en-US" sz="24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dirty="0" smtClean="0"/>
                        <a:t>&lt;= ( SELECT MIN(</a:t>
                      </a:r>
                      <a:r>
                        <a:rPr lang="zh-CN" altLang="en-US" sz="2400" dirty="0" smtClean="0"/>
                        <a:t>列名</a:t>
                      </a:r>
                      <a:r>
                        <a:rPr lang="en-US" altLang="zh-CN" sz="2400" dirty="0" smtClean="0"/>
                        <a:t>) FROM … )</a:t>
                      </a:r>
                      <a:endParaRPr lang="zh-CN" altLang="en-US" sz="2400" dirty="0" smtClean="0"/>
                    </a:p>
                  </a:txBody>
                  <a:tcPr anchor="ctr"/>
                </a:tc>
              </a:tr>
              <a:tr h="370840">
                <a:tc>
                  <a:txBody>
                    <a:bodyPr/>
                    <a:lstStyle/>
                    <a:p>
                      <a:pPr algn="ctr"/>
                      <a:r>
                        <a:rPr lang="en-US" altLang="zh-CN" sz="2400" dirty="0" smtClean="0"/>
                        <a:t>&lt;&gt; ALL (</a:t>
                      </a:r>
                      <a:r>
                        <a:rPr lang="zh-CN" altLang="en-US" sz="2400" dirty="0" smtClean="0"/>
                        <a:t>子查询</a:t>
                      </a:r>
                      <a:r>
                        <a:rPr lang="en-US" altLang="zh-CN" sz="2400" dirty="0" smtClean="0"/>
                        <a:t>) </a:t>
                      </a:r>
                      <a:endParaRPr lang="zh-CN" altLang="en-US" sz="24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dirty="0" smtClean="0"/>
                        <a:t>NOT IN(</a:t>
                      </a:r>
                      <a:r>
                        <a:rPr lang="zh-CN" altLang="en-US" sz="2400" dirty="0" smtClean="0"/>
                        <a:t>子查询</a:t>
                      </a:r>
                      <a:r>
                        <a:rPr lang="en-US" altLang="zh-CN" sz="2400" dirty="0" smtClean="0"/>
                        <a:t>) </a:t>
                      </a:r>
                      <a:endParaRPr lang="zh-CN" altLang="en-US" sz="2400" dirty="0" smtClean="0"/>
                    </a:p>
                  </a:txBody>
                  <a:tcPr anchor="ctr"/>
                </a:tc>
              </a:tr>
              <a:tr h="370840">
                <a:tc>
                  <a:txBody>
                    <a:bodyPr/>
                    <a:lstStyle/>
                    <a:p>
                      <a:pPr algn="ctr"/>
                      <a:r>
                        <a:rPr lang="en-US" altLang="zh-CN" sz="2400" dirty="0" smtClean="0"/>
                        <a:t>&gt;= ALL (</a:t>
                      </a:r>
                      <a:r>
                        <a:rPr lang="zh-CN" altLang="en-US" sz="2400" dirty="0" smtClean="0"/>
                        <a:t>子查询</a:t>
                      </a:r>
                      <a:r>
                        <a:rPr lang="en-US" altLang="zh-CN" sz="2400" dirty="0" smtClean="0"/>
                        <a:t>) </a:t>
                      </a:r>
                      <a:endParaRPr lang="zh-CN" altLang="en-US" sz="24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dirty="0" smtClean="0"/>
                        <a:t>&gt;= ( SELECT MAX(</a:t>
                      </a:r>
                      <a:r>
                        <a:rPr lang="zh-CN" altLang="en-US" sz="2400" dirty="0" smtClean="0"/>
                        <a:t>列名</a:t>
                      </a:r>
                      <a:r>
                        <a:rPr lang="en-US" altLang="zh-CN" sz="2400" dirty="0" smtClean="0"/>
                        <a:t>) FROM … )</a:t>
                      </a:r>
                      <a:endParaRPr lang="zh-CN" altLang="en-US" sz="2400" dirty="0" smtClean="0"/>
                    </a:p>
                  </a:txBody>
                  <a:tcPr anchor="ctr"/>
                </a:tc>
              </a:tr>
            </a:tbl>
          </a:graphicData>
        </a:graphic>
      </p:graphicFrame>
    </p:spTree>
    <p:extLst>
      <p:ext uri="{BB962C8B-B14F-4D97-AF65-F5344CB8AC3E}">
        <p14:creationId xmlns:p14="http://schemas.microsoft.com/office/powerpoint/2010/main" val="281286402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dirty="0" smtClean="0"/>
              <a:t>2</a:t>
            </a:r>
            <a:r>
              <a:rPr lang="zh-CN" altLang="en-US" dirty="0" smtClean="0"/>
              <a:t>、相关子查询</a:t>
            </a:r>
          </a:p>
        </p:txBody>
      </p:sp>
      <p:sp>
        <p:nvSpPr>
          <p:cNvPr id="41987" name="内容占位符 2"/>
          <p:cNvSpPr>
            <a:spLocks noGrp="1"/>
          </p:cNvSpPr>
          <p:nvPr>
            <p:ph idx="1"/>
          </p:nvPr>
        </p:nvSpPr>
        <p:spPr/>
        <p:txBody>
          <a:bodyPr/>
          <a:lstStyle/>
          <a:p>
            <a:r>
              <a:rPr lang="zh-CN" altLang="en-US" dirty="0" smtClean="0"/>
              <a:t>在条件子句中的相关子查询</a:t>
            </a:r>
            <a:endParaRPr lang="en-US" altLang="zh-CN" dirty="0" smtClean="0"/>
          </a:p>
          <a:p>
            <a:r>
              <a:rPr lang="zh-CN" altLang="en-US" dirty="0" smtClean="0"/>
              <a:t>在</a:t>
            </a:r>
            <a:r>
              <a:rPr lang="en-US" altLang="zh-CN" dirty="0" smtClean="0"/>
              <a:t>SELECT</a:t>
            </a:r>
            <a:r>
              <a:rPr lang="zh-CN" altLang="en-US" dirty="0" smtClean="0"/>
              <a:t>列表中的相关子查询</a:t>
            </a:r>
            <a:endParaRPr lang="en-US" altLang="zh-CN" dirty="0" smtClean="0"/>
          </a:p>
          <a:p>
            <a:r>
              <a:rPr lang="en-US" altLang="zh-CN" dirty="0" smtClean="0"/>
              <a:t>EXISTS</a:t>
            </a:r>
            <a:r>
              <a:rPr lang="zh-CN" altLang="en-US" dirty="0" smtClean="0"/>
              <a:t>形式的子查询</a:t>
            </a:r>
          </a:p>
        </p:txBody>
      </p:sp>
      <p:sp>
        <p:nvSpPr>
          <p:cNvPr id="4" name="灯片编号占位符 3"/>
          <p:cNvSpPr>
            <a:spLocks noGrp="1"/>
          </p:cNvSpPr>
          <p:nvPr>
            <p:ph type="sldNum" sz="quarter" idx="12"/>
          </p:nvPr>
        </p:nvSpPr>
        <p:spPr/>
        <p:txBody>
          <a:bodyPr/>
          <a:lstStyle/>
          <a:p>
            <a:fld id="{3A5822E4-63C8-4DE3-9024-3C2E6E1CBDEA}" type="slidenum">
              <a:rPr lang="zh-CN" altLang="en-US" smtClean="0"/>
              <a:pPr/>
              <a:t>27</a:t>
            </a:fld>
            <a:endParaRPr lang="en-US" altLang="zh-CN" dirty="0"/>
          </a:p>
        </p:txBody>
      </p:sp>
    </p:spTree>
    <p:extLst>
      <p:ext uri="{BB962C8B-B14F-4D97-AF65-F5344CB8AC3E}">
        <p14:creationId xmlns:p14="http://schemas.microsoft.com/office/powerpoint/2010/main" val="199545820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dirty="0" smtClean="0"/>
              <a:t>在条件子句中的相关子查询</a:t>
            </a:r>
          </a:p>
        </p:txBody>
      </p:sp>
      <p:sp>
        <p:nvSpPr>
          <p:cNvPr id="44035" name="内容占位符 2"/>
          <p:cNvSpPr>
            <a:spLocks noGrp="1"/>
          </p:cNvSpPr>
          <p:nvPr>
            <p:ph idx="1"/>
          </p:nvPr>
        </p:nvSpPr>
        <p:spPr/>
        <p:txBody>
          <a:bodyPr/>
          <a:lstStyle/>
          <a:p>
            <a:r>
              <a:rPr lang="zh-CN" altLang="en-US" dirty="0" smtClean="0"/>
              <a:t>相关子查询也可以写在</a:t>
            </a:r>
            <a:r>
              <a:rPr lang="en-US" altLang="zh-CN" dirty="0" smtClean="0"/>
              <a:t>WHERE</a:t>
            </a:r>
            <a:r>
              <a:rPr lang="zh-CN" altLang="en-US" dirty="0" smtClean="0"/>
              <a:t>子句中，或者是</a:t>
            </a:r>
            <a:r>
              <a:rPr lang="en-US" altLang="zh-CN" dirty="0" smtClean="0"/>
              <a:t>HAVING</a:t>
            </a:r>
            <a:r>
              <a:rPr lang="zh-CN" altLang="en-US" dirty="0" smtClean="0"/>
              <a:t>子句中。它可以通过</a:t>
            </a:r>
            <a:r>
              <a:rPr lang="en-US" altLang="zh-CN" dirty="0" smtClean="0"/>
              <a:t>IN</a:t>
            </a:r>
            <a:r>
              <a:rPr lang="zh-CN" altLang="en-US" dirty="0" smtClean="0"/>
              <a:t>、比较运算符和</a:t>
            </a:r>
            <a:r>
              <a:rPr lang="en-US" altLang="zh-CN" dirty="0" smtClean="0"/>
              <a:t>EXISTS</a:t>
            </a:r>
            <a:r>
              <a:rPr lang="zh-CN" altLang="en-US" dirty="0" smtClean="0"/>
              <a:t>关键词与外层查询关联。</a:t>
            </a:r>
            <a:endParaRPr lang="en-US" altLang="zh-CN" dirty="0" smtClean="0"/>
          </a:p>
          <a:p>
            <a:r>
              <a:rPr lang="zh-CN" altLang="en-US" dirty="0" smtClean="0"/>
              <a:t>例</a:t>
            </a:r>
            <a:r>
              <a:rPr lang="en-US" altLang="zh-CN" dirty="0" smtClean="0"/>
              <a:t>7-15 </a:t>
            </a:r>
            <a:r>
              <a:rPr lang="zh-CN" altLang="en-US" dirty="0" smtClean="0"/>
              <a:t>查询</a:t>
            </a:r>
            <a:r>
              <a:rPr lang="zh-CN" altLang="en-US" dirty="0"/>
              <a:t>每个学期学分最低的课程的课程名、开课学期和学分。</a:t>
            </a:r>
          </a:p>
          <a:p>
            <a:pPr marL="324000" lvl="1" indent="0">
              <a:buNone/>
            </a:pPr>
            <a:r>
              <a:rPr lang="en-US" altLang="zh-CN" dirty="0"/>
              <a:t>SELECT </a:t>
            </a:r>
            <a:r>
              <a:rPr lang="en-US" altLang="zh-CN" dirty="0" err="1"/>
              <a:t>Cname,Semester,Credit</a:t>
            </a:r>
            <a:endParaRPr lang="en-US" altLang="zh-CN" dirty="0"/>
          </a:p>
          <a:p>
            <a:pPr marL="324000" lvl="1" indent="0">
              <a:buNone/>
            </a:pPr>
            <a:r>
              <a:rPr lang="en-US" altLang="zh-CN" dirty="0" smtClean="0"/>
              <a:t>FROM </a:t>
            </a:r>
            <a:r>
              <a:rPr lang="en-US" altLang="zh-CN" dirty="0"/>
              <a:t>Course c1</a:t>
            </a:r>
          </a:p>
          <a:p>
            <a:pPr marL="324000" lvl="1" indent="0">
              <a:buNone/>
            </a:pPr>
            <a:r>
              <a:rPr lang="en-US" altLang="zh-CN" dirty="0" smtClean="0"/>
              <a:t>WHERE </a:t>
            </a:r>
            <a:r>
              <a:rPr lang="en-US" altLang="zh-CN" dirty="0"/>
              <a:t>Credit IN (</a:t>
            </a:r>
          </a:p>
          <a:p>
            <a:pPr marL="324000" lvl="1" indent="0">
              <a:buNone/>
            </a:pPr>
            <a:r>
              <a:rPr lang="en-US" altLang="zh-CN" dirty="0"/>
              <a:t>    SELECT MIN(Credit) FROM Course </a:t>
            </a:r>
            <a:r>
              <a:rPr lang="en-US" altLang="zh-CN" dirty="0" smtClean="0"/>
              <a:t>c2 WHERE </a:t>
            </a:r>
            <a:r>
              <a:rPr lang="en-US" altLang="zh-CN" dirty="0"/>
              <a:t>c1.Semester = c2.Semester </a:t>
            </a:r>
            <a:endParaRPr lang="en-US" altLang="zh-CN" dirty="0" smtClean="0"/>
          </a:p>
          <a:p>
            <a:pPr marL="324000" lvl="1" indent="0">
              <a:buNone/>
            </a:pPr>
            <a:r>
              <a:rPr lang="en-US" altLang="zh-CN" dirty="0" smtClean="0"/>
              <a:t>)</a:t>
            </a:r>
            <a:endParaRPr lang="en-US" altLang="zh-CN" dirty="0"/>
          </a:p>
        </p:txBody>
      </p:sp>
      <p:sp>
        <p:nvSpPr>
          <p:cNvPr id="4" name="灯片编号占位符 3"/>
          <p:cNvSpPr>
            <a:spLocks noGrp="1"/>
          </p:cNvSpPr>
          <p:nvPr>
            <p:ph type="sldNum" sz="quarter" idx="12"/>
          </p:nvPr>
        </p:nvSpPr>
        <p:spPr/>
        <p:txBody>
          <a:bodyPr/>
          <a:lstStyle/>
          <a:p>
            <a:fld id="{CFB4DA54-ABDD-4D56-B756-E7C76D3B0E6D}" type="slidenum">
              <a:rPr lang="zh-CN" altLang="en-US" smtClean="0"/>
              <a:pPr/>
              <a:t>28</a:t>
            </a:fld>
            <a:endParaRPr lang="en-US" altLang="zh-CN" dirty="0"/>
          </a:p>
        </p:txBody>
      </p:sp>
    </p:spTree>
    <p:extLst>
      <p:ext uri="{BB962C8B-B14F-4D97-AF65-F5344CB8AC3E}">
        <p14:creationId xmlns:p14="http://schemas.microsoft.com/office/powerpoint/2010/main" val="15284715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使用比较运算符的相关子查询</a:t>
            </a:r>
            <a:endParaRPr lang="zh-CN" altLang="en-US" dirty="0" smtClean="0"/>
          </a:p>
        </p:txBody>
      </p:sp>
      <p:sp>
        <p:nvSpPr>
          <p:cNvPr id="47107" name="内容占位符 2"/>
          <p:cNvSpPr>
            <a:spLocks noGrp="1"/>
          </p:cNvSpPr>
          <p:nvPr>
            <p:ph idx="1"/>
          </p:nvPr>
        </p:nvSpPr>
        <p:spPr/>
        <p:txBody>
          <a:bodyPr/>
          <a:lstStyle/>
          <a:p>
            <a:r>
              <a:rPr lang="zh-CN" altLang="en-US" dirty="0" smtClean="0"/>
              <a:t>例</a:t>
            </a:r>
            <a:r>
              <a:rPr lang="en-US" altLang="zh-CN" dirty="0" smtClean="0"/>
              <a:t>7-16 </a:t>
            </a:r>
            <a:r>
              <a:rPr lang="zh-CN" altLang="en-US" dirty="0" smtClean="0"/>
              <a:t>查询每门课程中，考试成绩低于该门课程的平均成绩的学生的学号和成绩。</a:t>
            </a:r>
          </a:p>
          <a:p>
            <a:pPr marL="324000" lvl="1" indent="0">
              <a:buNone/>
            </a:pPr>
            <a:r>
              <a:rPr lang="en-US" altLang="zh-CN" dirty="0" smtClean="0"/>
              <a:t>SELECT </a:t>
            </a:r>
            <a:r>
              <a:rPr lang="en-US" altLang="zh-CN" dirty="0" err="1" smtClean="0"/>
              <a:t>Cno</a:t>
            </a:r>
            <a:r>
              <a:rPr lang="en-US" altLang="zh-CN" dirty="0" smtClean="0"/>
              <a:t>, </a:t>
            </a:r>
            <a:r>
              <a:rPr lang="en-US" altLang="zh-CN" dirty="0" err="1" smtClean="0"/>
              <a:t>Sno</a:t>
            </a:r>
            <a:r>
              <a:rPr lang="en-US" altLang="zh-CN" dirty="0" smtClean="0"/>
              <a:t>, Grade FROM SC SC1</a:t>
            </a:r>
            <a:endParaRPr lang="zh-CN" altLang="en-US" dirty="0" smtClean="0"/>
          </a:p>
          <a:p>
            <a:pPr marL="324000" lvl="1" indent="0">
              <a:buNone/>
            </a:pPr>
            <a:r>
              <a:rPr lang="en-US" altLang="zh-CN" dirty="0" smtClean="0"/>
              <a:t>WHERE Grade &lt; (</a:t>
            </a:r>
            <a:endParaRPr lang="zh-CN" altLang="en-US" dirty="0" smtClean="0"/>
          </a:p>
          <a:p>
            <a:pPr marL="324000" lvl="1" indent="0">
              <a:buNone/>
            </a:pPr>
            <a:r>
              <a:rPr lang="en-US" altLang="zh-CN" dirty="0" smtClean="0"/>
              <a:t>    SELECT AVG(Grade) FROM SC SC2</a:t>
            </a:r>
            <a:r>
              <a:rPr lang="zh-CN" altLang="en-US" dirty="0"/>
              <a:t> </a:t>
            </a:r>
            <a:r>
              <a:rPr lang="en-US" altLang="zh-CN" dirty="0" smtClean="0"/>
              <a:t>WHERE SC1.Cno = SC2.Cno </a:t>
            </a:r>
          </a:p>
          <a:p>
            <a:pPr marL="324000" lvl="1" indent="0">
              <a:buNone/>
            </a:pPr>
            <a:r>
              <a:rPr lang="en-US" altLang="zh-CN" dirty="0" smtClean="0"/>
              <a:t>)</a:t>
            </a:r>
            <a:endParaRPr lang="zh-CN" altLang="en-US" dirty="0" smtClean="0"/>
          </a:p>
        </p:txBody>
      </p:sp>
      <p:sp>
        <p:nvSpPr>
          <p:cNvPr id="4" name="灯片编号占位符 3"/>
          <p:cNvSpPr>
            <a:spLocks noGrp="1"/>
          </p:cNvSpPr>
          <p:nvPr>
            <p:ph type="sldNum" sz="quarter" idx="12"/>
          </p:nvPr>
        </p:nvSpPr>
        <p:spPr/>
        <p:txBody>
          <a:bodyPr/>
          <a:lstStyle/>
          <a:p>
            <a:fld id="{AAE84FA2-3C0B-4092-8C81-3BA41525A658}" type="slidenum">
              <a:rPr lang="zh-CN" altLang="en-US" smtClean="0"/>
              <a:pPr/>
              <a:t>29</a:t>
            </a:fld>
            <a:endParaRPr lang="en-US" altLang="zh-CN" dirty="0"/>
          </a:p>
        </p:txBody>
      </p:sp>
    </p:spTree>
    <p:extLst>
      <p:ext uri="{BB962C8B-B14F-4D97-AF65-F5344CB8AC3E}">
        <p14:creationId xmlns:p14="http://schemas.microsoft.com/office/powerpoint/2010/main" val="1296967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zh-CN" altLang="en-US" dirty="0" smtClean="0"/>
              <a:t>问题引入</a:t>
            </a:r>
            <a:endParaRPr lang="en-US" altLang="zh-CN" dirty="0"/>
          </a:p>
        </p:txBody>
      </p:sp>
      <p:sp>
        <p:nvSpPr>
          <p:cNvPr id="251911" name="Rectangle 7"/>
          <p:cNvSpPr>
            <a:spLocks noGrp="1" noChangeArrowheads="1"/>
          </p:cNvSpPr>
          <p:nvPr>
            <p:ph idx="1"/>
          </p:nvPr>
        </p:nvSpPr>
        <p:spPr/>
        <p:txBody>
          <a:bodyPr/>
          <a:lstStyle/>
          <a:p>
            <a:r>
              <a:rPr lang="zh-CN" altLang="en-US" dirty="0" smtClean="0"/>
              <a:t>查询与刘晨在同一个系的学生。用连接查询</a:t>
            </a:r>
            <a:r>
              <a:rPr lang="en-US" altLang="zh-CN" dirty="0" smtClean="0"/>
              <a:t>SQL</a:t>
            </a:r>
            <a:r>
              <a:rPr lang="zh-CN" altLang="en-US" dirty="0" smtClean="0"/>
              <a:t>语句怎么解决</a:t>
            </a:r>
            <a:r>
              <a:rPr lang="zh-CN" altLang="en-US" dirty="0" smtClean="0"/>
              <a:t>？</a:t>
            </a:r>
            <a:endParaRPr lang="en-US" altLang="zh-CN" dirty="0"/>
          </a:p>
          <a:p>
            <a:pPr marL="324000" lvl="1" indent="0">
              <a:buNone/>
            </a:pPr>
            <a:r>
              <a:rPr lang="en-US" altLang="zh-CN" dirty="0"/>
              <a:t>SELECT S2.sno,S2.sname</a:t>
            </a:r>
          </a:p>
          <a:p>
            <a:pPr marL="324000" lvl="1" indent="0">
              <a:buNone/>
            </a:pPr>
            <a:r>
              <a:rPr lang="en-US" altLang="zh-CN" dirty="0"/>
              <a:t>FROM Student S1 JOIN Student S2 ON S1.dept=S2.dept</a:t>
            </a:r>
          </a:p>
          <a:p>
            <a:pPr marL="324000" lvl="1" indent="0">
              <a:buNone/>
            </a:pPr>
            <a:r>
              <a:rPr lang="en-US" altLang="zh-CN" dirty="0"/>
              <a:t>WHERE S1.sname=‘</a:t>
            </a:r>
            <a:r>
              <a:rPr lang="zh-CN" altLang="en-US" dirty="0"/>
              <a:t>刘晨’ </a:t>
            </a:r>
            <a:r>
              <a:rPr lang="en-US" altLang="zh-CN" dirty="0"/>
              <a:t>AND S2.sname!=‘</a:t>
            </a:r>
            <a:r>
              <a:rPr lang="zh-CN" altLang="en-US" dirty="0"/>
              <a:t>刘晨</a:t>
            </a:r>
            <a:r>
              <a:rPr lang="zh-CN" altLang="en-US" dirty="0" smtClean="0"/>
              <a:t>’</a:t>
            </a:r>
            <a:endParaRPr lang="en-US" altLang="zh-CN" dirty="0"/>
          </a:p>
          <a:p>
            <a:r>
              <a:rPr lang="zh-CN" altLang="en-US" dirty="0"/>
              <a:t>同一个问题，有其它解决方法吗</a:t>
            </a:r>
            <a:r>
              <a:rPr lang="zh-CN" altLang="en-US" dirty="0" smtClean="0"/>
              <a:t>？</a:t>
            </a:r>
            <a:endParaRPr lang="en-US" altLang="zh-CN" dirty="0" smtClean="0"/>
          </a:p>
          <a:p>
            <a:pPr lvl="1"/>
            <a:r>
              <a:rPr lang="zh-CN" altLang="en-US" dirty="0" smtClean="0"/>
              <a:t>子查询</a:t>
            </a:r>
            <a:endParaRPr lang="zh-CN" altLang="en-US" dirty="0"/>
          </a:p>
        </p:txBody>
      </p:sp>
      <p:sp>
        <p:nvSpPr>
          <p:cNvPr id="8" name="灯片编号占位符 5"/>
          <p:cNvSpPr>
            <a:spLocks noGrp="1"/>
          </p:cNvSpPr>
          <p:nvPr>
            <p:ph type="sldNum" sz="quarter" idx="12"/>
          </p:nvPr>
        </p:nvSpPr>
        <p:spPr/>
        <p:txBody>
          <a:bodyPr/>
          <a:lstStyle/>
          <a:p>
            <a:fld id="{0C366DC9-2261-4F41-AE53-A4D2FCE34143}" type="slidenum">
              <a:rPr lang="zh-CN" altLang="en-US" smtClean="0"/>
              <a:pPr/>
              <a:t>3</a:t>
            </a:fld>
            <a:endParaRPr lang="en-US" altLang="zh-CN"/>
          </a:p>
        </p:txBody>
      </p:sp>
      <p:sp>
        <p:nvSpPr>
          <p:cNvPr id="251913" name="Rectangle 9">
            <a:hlinkClick r:id="rId2" action="ppaction://hlinksldjump"/>
          </p:cNvPr>
          <p:cNvSpPr>
            <a:spLocks noChangeArrowheads="1"/>
          </p:cNvSpPr>
          <p:nvPr/>
        </p:nvSpPr>
        <p:spPr bwMode="auto">
          <a:xfrm>
            <a:off x="7824788" y="3068638"/>
            <a:ext cx="1079500" cy="360362"/>
          </a:xfrm>
          <a:prstGeom prst="rect">
            <a:avLst/>
          </a:prstGeom>
          <a:noFill/>
          <a:ln w="9525">
            <a:no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4349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9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9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19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19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19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smtClean="0"/>
              <a:t>HAVING </a:t>
            </a:r>
            <a:r>
              <a:rPr lang="zh-CN" altLang="en-US" smtClean="0"/>
              <a:t>子句中的相关子查询</a:t>
            </a:r>
            <a:endParaRPr lang="zh-CN" altLang="en-US" dirty="0" smtClean="0"/>
          </a:p>
        </p:txBody>
      </p:sp>
      <p:sp>
        <p:nvSpPr>
          <p:cNvPr id="48131" name="内容占位符 2"/>
          <p:cNvSpPr>
            <a:spLocks noGrp="1"/>
          </p:cNvSpPr>
          <p:nvPr>
            <p:ph idx="1"/>
          </p:nvPr>
        </p:nvSpPr>
        <p:spPr/>
        <p:txBody>
          <a:bodyPr>
            <a:normAutofit/>
          </a:bodyPr>
          <a:lstStyle/>
          <a:p>
            <a:r>
              <a:rPr lang="zh-CN" altLang="en-US" dirty="0" smtClean="0"/>
              <a:t>例</a:t>
            </a:r>
            <a:r>
              <a:rPr lang="en-US" altLang="zh-CN" dirty="0" smtClean="0"/>
              <a:t>7-17 </a:t>
            </a:r>
            <a:r>
              <a:rPr lang="zh-CN" altLang="en-US" dirty="0" smtClean="0"/>
              <a:t>查询有最高学分超过本学期平均学分</a:t>
            </a:r>
            <a:r>
              <a:rPr lang="en-US" altLang="zh-CN" dirty="0" smtClean="0"/>
              <a:t>1.5</a:t>
            </a:r>
            <a:r>
              <a:rPr lang="zh-CN" altLang="en-US" dirty="0" smtClean="0"/>
              <a:t>倍的学期。</a:t>
            </a:r>
          </a:p>
          <a:p>
            <a:pPr marL="324000" lvl="1" indent="0">
              <a:buNone/>
            </a:pPr>
            <a:r>
              <a:rPr lang="en-US" altLang="zh-CN" dirty="0" smtClean="0"/>
              <a:t>SELECT Semester FROM Course c1</a:t>
            </a:r>
            <a:endParaRPr lang="zh-CN" altLang="en-US" dirty="0" smtClean="0"/>
          </a:p>
          <a:p>
            <a:pPr marL="324000" lvl="1" indent="0">
              <a:buNone/>
            </a:pPr>
            <a:r>
              <a:rPr lang="en-US" altLang="zh-CN" dirty="0" smtClean="0"/>
              <a:t>GROUP BY Semester</a:t>
            </a:r>
            <a:endParaRPr lang="zh-CN" altLang="en-US" dirty="0" smtClean="0"/>
          </a:p>
          <a:p>
            <a:pPr marL="324000" lvl="1" indent="0">
              <a:buNone/>
            </a:pPr>
            <a:r>
              <a:rPr lang="en-US" altLang="zh-CN" dirty="0" smtClean="0"/>
              <a:t>HAVING MAX(Credit) &gt;= ALL (</a:t>
            </a:r>
            <a:endParaRPr lang="zh-CN" altLang="en-US" dirty="0" smtClean="0"/>
          </a:p>
          <a:p>
            <a:pPr marL="324000" lvl="1" indent="0">
              <a:buNone/>
            </a:pPr>
            <a:r>
              <a:rPr lang="en-US" altLang="zh-CN" dirty="0" smtClean="0"/>
              <a:t>     SELECT 1.5 * AVG(Credit) FROM Course c2</a:t>
            </a:r>
            <a:endParaRPr lang="zh-CN" altLang="en-US" dirty="0" smtClean="0"/>
          </a:p>
          <a:p>
            <a:pPr marL="324000" lvl="1" indent="0">
              <a:buNone/>
            </a:pPr>
            <a:r>
              <a:rPr lang="en-US" altLang="zh-CN" dirty="0" smtClean="0"/>
              <a:t>	   WHERE c1.Semester = c2.Semester </a:t>
            </a:r>
          </a:p>
          <a:p>
            <a:pPr marL="324000" lvl="1" indent="0">
              <a:buNone/>
            </a:pPr>
            <a:r>
              <a:rPr lang="en-US" altLang="zh-CN" dirty="0" smtClean="0"/>
              <a:t>)</a:t>
            </a:r>
            <a:endParaRPr lang="zh-CN" altLang="en-US" dirty="0" smtClean="0"/>
          </a:p>
        </p:txBody>
      </p:sp>
      <p:sp>
        <p:nvSpPr>
          <p:cNvPr id="4" name="灯片编号占位符 3"/>
          <p:cNvSpPr>
            <a:spLocks noGrp="1"/>
          </p:cNvSpPr>
          <p:nvPr>
            <p:ph type="sldNum" sz="quarter" idx="12"/>
          </p:nvPr>
        </p:nvSpPr>
        <p:spPr/>
        <p:txBody>
          <a:bodyPr/>
          <a:lstStyle/>
          <a:p>
            <a:fld id="{731F7B1C-3546-479E-A59B-08A89F809B4E}" type="slidenum">
              <a:rPr lang="zh-CN" altLang="en-US" smtClean="0"/>
              <a:pPr/>
              <a:t>30</a:t>
            </a:fld>
            <a:endParaRPr lang="en-US" altLang="zh-CN" dirty="0"/>
          </a:p>
        </p:txBody>
      </p:sp>
    </p:spTree>
    <p:extLst>
      <p:ext uri="{BB962C8B-B14F-4D97-AF65-F5344CB8AC3E}">
        <p14:creationId xmlns:p14="http://schemas.microsoft.com/office/powerpoint/2010/main" val="31507547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3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dirty="0" smtClean="0"/>
              <a:t>在</a:t>
            </a:r>
            <a:r>
              <a:rPr lang="en-US" altLang="zh-CN" dirty="0" smtClean="0"/>
              <a:t>SELECT</a:t>
            </a:r>
            <a:r>
              <a:rPr lang="zh-CN" altLang="en-US" dirty="0" smtClean="0"/>
              <a:t>列表中的相关子查询</a:t>
            </a:r>
          </a:p>
        </p:txBody>
      </p:sp>
      <p:sp>
        <p:nvSpPr>
          <p:cNvPr id="49155" name="内容占位符 2"/>
          <p:cNvSpPr>
            <a:spLocks noGrp="1"/>
          </p:cNvSpPr>
          <p:nvPr>
            <p:ph idx="1"/>
          </p:nvPr>
        </p:nvSpPr>
        <p:spPr/>
        <p:txBody>
          <a:bodyPr/>
          <a:lstStyle/>
          <a:p>
            <a:r>
              <a:rPr lang="zh-CN" altLang="en-US" smtClean="0"/>
              <a:t>子查询也可以用在</a:t>
            </a:r>
            <a:r>
              <a:rPr lang="en-US" altLang="zh-CN" smtClean="0"/>
              <a:t>SELECT</a:t>
            </a:r>
            <a:r>
              <a:rPr lang="zh-CN" altLang="en-US" smtClean="0"/>
              <a:t>语句的查询列表中。</a:t>
            </a:r>
            <a:endParaRPr lang="en-US" altLang="zh-CN" smtClean="0"/>
          </a:p>
          <a:p>
            <a:r>
              <a:rPr lang="zh-CN" altLang="en-US" smtClean="0"/>
              <a:t>当所要查询的信息与查询中的其他信息完全不同时，经常使用这种形式的子查询。</a:t>
            </a:r>
            <a:endParaRPr lang="en-US" altLang="zh-CN" smtClean="0"/>
          </a:p>
          <a:p>
            <a:r>
              <a:rPr lang="zh-CN" altLang="en-US" smtClean="0"/>
              <a:t>比如，需要一个字段的聚合结果，但又不希望这个结果影响其他的字段。</a:t>
            </a:r>
          </a:p>
        </p:txBody>
      </p:sp>
      <p:sp>
        <p:nvSpPr>
          <p:cNvPr id="4" name="灯片编号占位符 3"/>
          <p:cNvSpPr>
            <a:spLocks noGrp="1"/>
          </p:cNvSpPr>
          <p:nvPr>
            <p:ph type="sldNum" sz="quarter" idx="12"/>
          </p:nvPr>
        </p:nvSpPr>
        <p:spPr/>
        <p:txBody>
          <a:bodyPr/>
          <a:lstStyle/>
          <a:p>
            <a:fld id="{43C1EC36-3478-45E4-AC19-94328E3D05A0}" type="slidenum">
              <a:rPr lang="zh-CN" altLang="en-US" smtClean="0"/>
              <a:pPr/>
              <a:t>31</a:t>
            </a:fld>
            <a:endParaRPr lang="en-US" altLang="zh-CN" dirty="0"/>
          </a:p>
        </p:txBody>
      </p:sp>
    </p:spTree>
    <p:extLst>
      <p:ext uri="{BB962C8B-B14F-4D97-AF65-F5344CB8AC3E}">
        <p14:creationId xmlns:p14="http://schemas.microsoft.com/office/powerpoint/2010/main" val="149227287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dirty="0"/>
              <a:t>在</a:t>
            </a:r>
            <a:r>
              <a:rPr lang="en-US" altLang="zh-CN" dirty="0"/>
              <a:t>SELECT</a:t>
            </a:r>
            <a:r>
              <a:rPr lang="zh-CN" altLang="en-US" dirty="0"/>
              <a:t>列表中的相关子查询示例</a:t>
            </a:r>
            <a:endParaRPr lang="zh-CN" altLang="en-US" dirty="0" smtClean="0"/>
          </a:p>
        </p:txBody>
      </p:sp>
      <p:sp>
        <p:nvSpPr>
          <p:cNvPr id="50179" name="内容占位符 2"/>
          <p:cNvSpPr>
            <a:spLocks noGrp="1"/>
          </p:cNvSpPr>
          <p:nvPr>
            <p:ph idx="1"/>
          </p:nvPr>
        </p:nvSpPr>
        <p:spPr/>
        <p:txBody>
          <a:bodyPr/>
          <a:lstStyle/>
          <a:p>
            <a:r>
              <a:rPr lang="zh-CN" altLang="en-US" dirty="0" smtClean="0"/>
              <a:t>例</a:t>
            </a:r>
            <a:r>
              <a:rPr lang="en-US" altLang="zh-CN" dirty="0" smtClean="0"/>
              <a:t>7-18 </a:t>
            </a:r>
            <a:r>
              <a:rPr lang="zh-CN" altLang="en-US" dirty="0" smtClean="0"/>
              <a:t>查询学生姓名、所在系和该学生选的课程门数。</a:t>
            </a:r>
          </a:p>
          <a:p>
            <a:pPr marL="324000" lvl="1" indent="0">
              <a:buNone/>
            </a:pPr>
            <a:r>
              <a:rPr lang="en-US" altLang="zh-CN" dirty="0" smtClean="0"/>
              <a:t>SELECT </a:t>
            </a:r>
            <a:r>
              <a:rPr lang="en-US" altLang="zh-CN" dirty="0" err="1" smtClean="0"/>
              <a:t>Sname,Dept</a:t>
            </a:r>
            <a:r>
              <a:rPr lang="en-US" altLang="zh-CN" dirty="0" smtClean="0"/>
              <a:t>,</a:t>
            </a:r>
            <a:endParaRPr lang="zh-CN" altLang="en-US" dirty="0" smtClean="0"/>
          </a:p>
          <a:p>
            <a:pPr marL="324000" lvl="1" indent="0">
              <a:buNone/>
            </a:pPr>
            <a:r>
              <a:rPr lang="en-US" altLang="zh-CN" dirty="0" smtClean="0"/>
              <a:t>       (SELECT COUNT(*) FROM SC WHERE </a:t>
            </a:r>
            <a:r>
              <a:rPr lang="en-US" altLang="zh-CN" dirty="0" err="1" smtClean="0"/>
              <a:t>Sno</a:t>
            </a:r>
            <a:r>
              <a:rPr lang="en-US" altLang="zh-CN" dirty="0" smtClean="0"/>
              <a:t> = </a:t>
            </a:r>
            <a:r>
              <a:rPr lang="en-US" altLang="zh-CN" dirty="0" err="1" smtClean="0"/>
              <a:t>Student.Sno</a:t>
            </a:r>
            <a:r>
              <a:rPr lang="en-US" altLang="zh-CN" dirty="0" smtClean="0"/>
              <a:t> ) AS </a:t>
            </a:r>
            <a:r>
              <a:rPr lang="en-US" altLang="zh-CN" dirty="0" err="1" smtClean="0"/>
              <a:t>CountCno</a:t>
            </a:r>
            <a:endParaRPr lang="zh-CN" altLang="en-US" dirty="0" smtClean="0"/>
          </a:p>
          <a:p>
            <a:pPr marL="324000" lvl="1" indent="0">
              <a:buNone/>
            </a:pPr>
            <a:r>
              <a:rPr lang="en-US" altLang="zh-CN" dirty="0" smtClean="0"/>
              <a:t> FROM Student</a:t>
            </a:r>
            <a:endParaRPr lang="zh-CN" altLang="en-US" dirty="0" smtClean="0"/>
          </a:p>
        </p:txBody>
      </p:sp>
      <p:sp>
        <p:nvSpPr>
          <p:cNvPr id="4" name="灯片编号占位符 3"/>
          <p:cNvSpPr>
            <a:spLocks noGrp="1"/>
          </p:cNvSpPr>
          <p:nvPr>
            <p:ph type="sldNum" sz="quarter" idx="12"/>
          </p:nvPr>
        </p:nvSpPr>
        <p:spPr/>
        <p:txBody>
          <a:bodyPr/>
          <a:lstStyle/>
          <a:p>
            <a:fld id="{68DDA9B0-2D8D-4A31-A740-1FF5F47AB78B}" type="slidenum">
              <a:rPr lang="zh-CN" altLang="en-US" smtClean="0"/>
              <a:pPr/>
              <a:t>32</a:t>
            </a:fld>
            <a:endParaRPr lang="en-US" altLang="zh-CN" dirty="0"/>
          </a:p>
        </p:txBody>
      </p:sp>
    </p:spTree>
    <p:extLst>
      <p:ext uri="{BB962C8B-B14F-4D97-AF65-F5344CB8AC3E}">
        <p14:creationId xmlns:p14="http://schemas.microsoft.com/office/powerpoint/2010/main" val="2592414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dirty="0"/>
              <a:t>在</a:t>
            </a:r>
            <a:r>
              <a:rPr lang="en-US" altLang="zh-CN" dirty="0"/>
              <a:t>SELECT</a:t>
            </a:r>
            <a:r>
              <a:rPr lang="zh-CN" altLang="en-US" dirty="0"/>
              <a:t>列表中的相关子查询示例</a:t>
            </a:r>
            <a:endParaRPr lang="zh-CN" altLang="en-US" dirty="0" smtClean="0"/>
          </a:p>
        </p:txBody>
      </p:sp>
      <p:sp>
        <p:nvSpPr>
          <p:cNvPr id="51203" name="内容占位符 2"/>
          <p:cNvSpPr>
            <a:spLocks noGrp="1"/>
          </p:cNvSpPr>
          <p:nvPr>
            <p:ph idx="1"/>
          </p:nvPr>
        </p:nvSpPr>
        <p:spPr/>
        <p:txBody>
          <a:bodyPr>
            <a:normAutofit/>
          </a:bodyPr>
          <a:lstStyle/>
          <a:p>
            <a:r>
              <a:rPr lang="zh-CN" altLang="en-US" dirty="0" smtClean="0"/>
              <a:t>例</a:t>
            </a:r>
            <a:r>
              <a:rPr lang="en-US" altLang="zh-CN" dirty="0" smtClean="0"/>
              <a:t>7-19 </a:t>
            </a:r>
            <a:r>
              <a:rPr lang="zh-CN" altLang="en-US" dirty="0" smtClean="0"/>
              <a:t>查询课程名、开课学期及选该门课的学生人数、平均成绩。不包括没人选的课程。</a:t>
            </a:r>
          </a:p>
          <a:p>
            <a:pPr marL="324000" lvl="1" indent="0">
              <a:buNone/>
            </a:pPr>
            <a:r>
              <a:rPr lang="en-US" altLang="zh-CN" dirty="0" smtClean="0"/>
              <a:t>SELECT </a:t>
            </a:r>
            <a:r>
              <a:rPr lang="en-US" altLang="zh-CN" dirty="0" err="1" smtClean="0"/>
              <a:t>Cname</a:t>
            </a:r>
            <a:r>
              <a:rPr lang="en-US" altLang="zh-CN" dirty="0" smtClean="0"/>
              <a:t> AS </a:t>
            </a:r>
            <a:r>
              <a:rPr lang="zh-CN" altLang="en-US" dirty="0" smtClean="0"/>
              <a:t>课程名</a:t>
            </a:r>
            <a:r>
              <a:rPr lang="en-US" altLang="zh-CN" dirty="0" smtClean="0"/>
              <a:t>,Semester AS </a:t>
            </a:r>
            <a:r>
              <a:rPr lang="zh-CN" altLang="en-US" dirty="0" smtClean="0"/>
              <a:t>开课学期</a:t>
            </a:r>
            <a:r>
              <a:rPr lang="en-US" altLang="zh-CN" dirty="0" smtClean="0"/>
              <a:t>,</a:t>
            </a:r>
            <a:endParaRPr lang="zh-CN" altLang="en-US" dirty="0" smtClean="0"/>
          </a:p>
          <a:p>
            <a:pPr marL="324000" lvl="1" indent="0">
              <a:buNone/>
            </a:pPr>
            <a:r>
              <a:rPr lang="en-US" altLang="zh-CN" dirty="0" smtClean="0"/>
              <a:t>   ( SELECT COUNT(*) FROM SC WHERE </a:t>
            </a:r>
            <a:r>
              <a:rPr lang="en-US" altLang="zh-CN" dirty="0" err="1" smtClean="0"/>
              <a:t>Cno</a:t>
            </a:r>
            <a:r>
              <a:rPr lang="en-US" altLang="zh-CN" dirty="0" smtClean="0"/>
              <a:t> = </a:t>
            </a:r>
            <a:r>
              <a:rPr lang="en-US" altLang="zh-CN" dirty="0" err="1" smtClean="0"/>
              <a:t>Course.Cno</a:t>
            </a:r>
            <a:r>
              <a:rPr lang="en-US" altLang="zh-CN" dirty="0" smtClean="0"/>
              <a:t> ) AS </a:t>
            </a:r>
            <a:r>
              <a:rPr lang="zh-CN" altLang="en-US" dirty="0" smtClean="0"/>
              <a:t>选课人数</a:t>
            </a:r>
            <a:r>
              <a:rPr lang="en-US" altLang="zh-CN" dirty="0" smtClean="0"/>
              <a:t>,</a:t>
            </a:r>
            <a:endParaRPr lang="zh-CN" altLang="en-US" dirty="0" smtClean="0"/>
          </a:p>
          <a:p>
            <a:pPr marL="324000" lvl="1" indent="0">
              <a:buNone/>
            </a:pPr>
            <a:r>
              <a:rPr lang="en-US" altLang="zh-CN" dirty="0" smtClean="0"/>
              <a:t>   ( SELECT AVG(Grade) FROM SC WHERE </a:t>
            </a:r>
            <a:r>
              <a:rPr lang="en-US" altLang="zh-CN" dirty="0" err="1" smtClean="0"/>
              <a:t>Cno</a:t>
            </a:r>
            <a:r>
              <a:rPr lang="en-US" altLang="zh-CN" dirty="0" smtClean="0"/>
              <a:t> = </a:t>
            </a:r>
            <a:r>
              <a:rPr lang="en-US" altLang="zh-CN" dirty="0" err="1" smtClean="0"/>
              <a:t>Course.Cno</a:t>
            </a:r>
            <a:r>
              <a:rPr lang="en-US" altLang="zh-CN" dirty="0" smtClean="0"/>
              <a:t>) AS </a:t>
            </a:r>
            <a:r>
              <a:rPr lang="zh-CN" altLang="en-US" dirty="0" smtClean="0"/>
              <a:t>平均成绩</a:t>
            </a:r>
          </a:p>
          <a:p>
            <a:pPr marL="324000" lvl="1" indent="0">
              <a:buNone/>
            </a:pPr>
            <a:r>
              <a:rPr lang="en-US" altLang="zh-CN" dirty="0" smtClean="0"/>
              <a:t>FROM Course </a:t>
            </a:r>
            <a:endParaRPr lang="zh-CN" altLang="en-US" dirty="0" smtClean="0"/>
          </a:p>
          <a:p>
            <a:pPr marL="324000" lvl="1" indent="0">
              <a:buNone/>
            </a:pPr>
            <a:r>
              <a:rPr lang="en-US" altLang="zh-CN" dirty="0" smtClean="0"/>
              <a:t>WHERE </a:t>
            </a:r>
            <a:r>
              <a:rPr lang="en-US" altLang="zh-CN" dirty="0" err="1" smtClean="0"/>
              <a:t>Cno</a:t>
            </a:r>
            <a:r>
              <a:rPr lang="en-US" altLang="zh-CN" dirty="0" smtClean="0"/>
              <a:t> IN (SELECT </a:t>
            </a:r>
            <a:r>
              <a:rPr lang="en-US" altLang="zh-CN" dirty="0" err="1" smtClean="0"/>
              <a:t>Cno</a:t>
            </a:r>
            <a:r>
              <a:rPr lang="en-US" altLang="zh-CN" dirty="0" smtClean="0"/>
              <a:t> FROM SC)</a:t>
            </a:r>
            <a:endParaRPr lang="zh-CN" altLang="en-US" dirty="0"/>
          </a:p>
        </p:txBody>
      </p:sp>
      <p:sp>
        <p:nvSpPr>
          <p:cNvPr id="4" name="灯片编号占位符 3"/>
          <p:cNvSpPr>
            <a:spLocks noGrp="1"/>
          </p:cNvSpPr>
          <p:nvPr>
            <p:ph type="sldNum" sz="quarter" idx="12"/>
          </p:nvPr>
        </p:nvSpPr>
        <p:spPr/>
        <p:txBody>
          <a:bodyPr/>
          <a:lstStyle/>
          <a:p>
            <a:fld id="{EC7DAA8A-42F4-4E91-B70B-2CDB6964F9B3}" type="slidenum">
              <a:rPr lang="zh-CN" altLang="en-US" smtClean="0"/>
              <a:pPr/>
              <a:t>33</a:t>
            </a:fld>
            <a:endParaRPr lang="en-US" altLang="zh-CN" dirty="0"/>
          </a:p>
        </p:txBody>
      </p:sp>
    </p:spTree>
    <p:extLst>
      <p:ext uri="{BB962C8B-B14F-4D97-AF65-F5344CB8AC3E}">
        <p14:creationId xmlns:p14="http://schemas.microsoft.com/office/powerpoint/2010/main" val="3955481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zh-CN" altLang="en-US" dirty="0" smtClean="0"/>
              <a:t>子查询进行存在性测试 </a:t>
            </a:r>
            <a:endParaRPr lang="en-US" altLang="zh-CN" dirty="0"/>
          </a:p>
        </p:txBody>
      </p:sp>
      <p:sp>
        <p:nvSpPr>
          <p:cNvPr id="295939" name="Rectangle 3"/>
          <p:cNvSpPr>
            <a:spLocks noGrp="1" noChangeArrowheads="1"/>
          </p:cNvSpPr>
          <p:nvPr>
            <p:ph idx="1"/>
          </p:nvPr>
        </p:nvSpPr>
        <p:spPr/>
        <p:txBody>
          <a:bodyPr/>
          <a:lstStyle/>
          <a:p>
            <a:r>
              <a:rPr lang="zh-CN" altLang="en-US" dirty="0" smtClean="0"/>
              <a:t>一般使用</a:t>
            </a:r>
            <a:r>
              <a:rPr lang="en-US" altLang="zh-CN" dirty="0" smtClean="0"/>
              <a:t>EXISTS</a:t>
            </a:r>
            <a:r>
              <a:rPr lang="zh-CN" altLang="en-US" dirty="0" smtClean="0"/>
              <a:t>谓词，</a:t>
            </a:r>
            <a:r>
              <a:rPr lang="zh-CN" altLang="zh-CN" dirty="0" smtClean="0"/>
              <a:t>代表存在量词∃</a:t>
            </a:r>
            <a:endParaRPr lang="zh-CN" altLang="en-US" dirty="0" smtClean="0"/>
          </a:p>
          <a:p>
            <a:r>
              <a:rPr lang="zh-CN" altLang="en-US" dirty="0" smtClean="0"/>
              <a:t>带</a:t>
            </a:r>
            <a:r>
              <a:rPr lang="en-US" altLang="zh-CN" dirty="0" smtClean="0"/>
              <a:t>EXISTS</a:t>
            </a:r>
            <a:r>
              <a:rPr lang="zh-CN" altLang="en-US" dirty="0" smtClean="0"/>
              <a:t>谓词的子查询不返回查询的数据，只产生逻辑真值（有数据）和假值（没有数据）。</a:t>
            </a:r>
          </a:p>
          <a:p>
            <a:r>
              <a:rPr lang="zh-CN" altLang="en-US" dirty="0" smtClean="0"/>
              <a:t>语法</a:t>
            </a:r>
            <a:endParaRPr lang="en-US" altLang="zh-CN" dirty="0" smtClean="0"/>
          </a:p>
          <a:p>
            <a:pPr marL="324000" lvl="1" indent="0">
              <a:buNone/>
            </a:pPr>
            <a:r>
              <a:rPr lang="en-US" altLang="zh-CN" dirty="0" smtClean="0"/>
              <a:t>WHERE [ NOT ]  EXISTS</a:t>
            </a:r>
            <a:r>
              <a:rPr lang="zh-CN" altLang="en-US" dirty="0" smtClean="0"/>
              <a:t>（子查询）</a:t>
            </a:r>
            <a:endParaRPr lang="en-US" altLang="zh-CN" dirty="0" smtClean="0"/>
          </a:p>
          <a:p>
            <a:endParaRPr lang="zh-CN" altLang="en-US" dirty="0"/>
          </a:p>
        </p:txBody>
      </p:sp>
      <p:sp>
        <p:nvSpPr>
          <p:cNvPr id="5" name="灯片编号占位符 5"/>
          <p:cNvSpPr>
            <a:spLocks noGrp="1"/>
          </p:cNvSpPr>
          <p:nvPr>
            <p:ph type="sldNum" sz="quarter" idx="12"/>
          </p:nvPr>
        </p:nvSpPr>
        <p:spPr/>
        <p:txBody>
          <a:bodyPr/>
          <a:lstStyle/>
          <a:p>
            <a:fld id="{B8AD8638-9B7F-4CFF-87E1-5E2169C99CF6}" type="slidenum">
              <a:rPr lang="zh-CN" altLang="en-US" smtClean="0"/>
              <a:pPr/>
              <a:t>34</a:t>
            </a:fld>
            <a:endParaRPr lang="en-US" altLang="zh-CN"/>
          </a:p>
        </p:txBody>
      </p:sp>
    </p:spTree>
    <p:extLst>
      <p:ext uri="{BB962C8B-B14F-4D97-AF65-F5344CB8AC3E}">
        <p14:creationId xmlns:p14="http://schemas.microsoft.com/office/powerpoint/2010/main" val="373622215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zh-CN" altLang="en-US" dirty="0" smtClean="0"/>
              <a:t>存在性测试子查询示例</a:t>
            </a:r>
            <a:endParaRPr lang="en-US" altLang="zh-CN" dirty="0"/>
          </a:p>
        </p:txBody>
      </p:sp>
      <p:sp>
        <p:nvSpPr>
          <p:cNvPr id="297987" name="Rectangle 3"/>
          <p:cNvSpPr>
            <a:spLocks noGrp="1" noChangeArrowheads="1"/>
          </p:cNvSpPr>
          <p:nvPr>
            <p:ph idx="1"/>
          </p:nvPr>
        </p:nvSpPr>
        <p:spPr/>
        <p:txBody>
          <a:bodyPr>
            <a:normAutofit fontScale="92500" lnSpcReduction="10000"/>
          </a:bodyPr>
          <a:lstStyle/>
          <a:p>
            <a:r>
              <a:rPr lang="zh-CN" altLang="en-US" dirty="0" smtClean="0"/>
              <a:t>例</a:t>
            </a:r>
            <a:r>
              <a:rPr lang="en-US" altLang="zh-CN" dirty="0" smtClean="0"/>
              <a:t>7-20 </a:t>
            </a:r>
            <a:r>
              <a:rPr lang="zh-CN" altLang="en-US" dirty="0" smtClean="0"/>
              <a:t>查询选修了‘</a:t>
            </a:r>
            <a:r>
              <a:rPr lang="en-US" altLang="zh-CN" dirty="0" smtClean="0"/>
              <a:t>C002’</a:t>
            </a:r>
            <a:r>
              <a:rPr lang="zh-CN" altLang="en-US" dirty="0" smtClean="0"/>
              <a:t>号课程的学生姓名。</a:t>
            </a:r>
            <a:endParaRPr lang="en-US" altLang="zh-CN" dirty="0" smtClean="0"/>
          </a:p>
          <a:p>
            <a:pPr lvl="1"/>
            <a:r>
              <a:rPr lang="zh-CN" altLang="en-US" dirty="0" smtClean="0"/>
              <a:t>第一种：</a:t>
            </a:r>
            <a:r>
              <a:rPr lang="zh-CN" altLang="en-US" dirty="0"/>
              <a:t>连接</a:t>
            </a:r>
            <a:r>
              <a:rPr lang="zh-CN" altLang="en-US" dirty="0" smtClean="0"/>
              <a:t>查询方式</a:t>
            </a:r>
          </a:p>
          <a:p>
            <a:pPr marL="324000" lvl="1" indent="0">
              <a:buNone/>
            </a:pPr>
            <a:r>
              <a:rPr lang="en-US" altLang="zh-CN" dirty="0" smtClean="0"/>
              <a:t>SELECT </a:t>
            </a:r>
            <a:r>
              <a:rPr lang="en-US" altLang="zh-CN" dirty="0" err="1" smtClean="0"/>
              <a:t>Sname</a:t>
            </a:r>
            <a:endParaRPr lang="en-US" altLang="zh-CN" dirty="0" smtClean="0"/>
          </a:p>
          <a:p>
            <a:pPr marL="324000" lvl="1" indent="0">
              <a:buNone/>
            </a:pPr>
            <a:r>
              <a:rPr lang="en-US" altLang="zh-CN" dirty="0" smtClean="0"/>
              <a:t>FROM </a:t>
            </a:r>
            <a:r>
              <a:rPr lang="en-US" altLang="zh-CN" dirty="0"/>
              <a:t>Student S INNER JOIN </a:t>
            </a:r>
            <a:r>
              <a:rPr lang="en-US" altLang="zh-CN" dirty="0" smtClean="0"/>
              <a:t>SC ON </a:t>
            </a:r>
            <a:r>
              <a:rPr lang="en-US" altLang="zh-CN" dirty="0" err="1"/>
              <a:t>S.Sno</a:t>
            </a:r>
            <a:r>
              <a:rPr lang="en-US" altLang="zh-CN" dirty="0"/>
              <a:t>=</a:t>
            </a:r>
            <a:r>
              <a:rPr lang="en-US" altLang="zh-CN" dirty="0" err="1"/>
              <a:t>SC.Sno</a:t>
            </a:r>
            <a:endParaRPr lang="en-US" altLang="zh-CN" dirty="0"/>
          </a:p>
          <a:p>
            <a:pPr marL="324000" lvl="1" indent="0">
              <a:buNone/>
            </a:pPr>
            <a:r>
              <a:rPr lang="en-US" altLang="zh-CN" dirty="0" smtClean="0"/>
              <a:t>WHERE  </a:t>
            </a:r>
            <a:r>
              <a:rPr lang="en-US" altLang="zh-CN" dirty="0" err="1"/>
              <a:t>Cno</a:t>
            </a:r>
            <a:r>
              <a:rPr lang="en-US" altLang="zh-CN" dirty="0"/>
              <a:t> = ‘C002’</a:t>
            </a:r>
          </a:p>
          <a:p>
            <a:pPr lvl="1"/>
            <a:r>
              <a:rPr lang="zh-CN" altLang="en-US" dirty="0" smtClean="0"/>
              <a:t>第二种：</a:t>
            </a:r>
            <a:r>
              <a:rPr lang="en-US" altLang="zh-CN" dirty="0"/>
              <a:t>IN</a:t>
            </a:r>
            <a:r>
              <a:rPr lang="zh-CN" altLang="en-US" dirty="0"/>
              <a:t>类型子</a:t>
            </a:r>
            <a:r>
              <a:rPr lang="zh-CN" altLang="en-US" dirty="0" smtClean="0"/>
              <a:t>查询方式</a:t>
            </a:r>
            <a:endParaRPr lang="zh-CN" altLang="en-US" dirty="0"/>
          </a:p>
          <a:p>
            <a:pPr marL="324000" lvl="1" indent="0">
              <a:buNone/>
            </a:pPr>
            <a:r>
              <a:rPr lang="en-US" altLang="zh-CN" dirty="0"/>
              <a:t>SELECT </a:t>
            </a:r>
            <a:r>
              <a:rPr lang="en-US" altLang="zh-CN" dirty="0" err="1"/>
              <a:t>Sname</a:t>
            </a:r>
            <a:r>
              <a:rPr lang="en-US" altLang="zh-CN" dirty="0"/>
              <a:t> </a:t>
            </a:r>
          </a:p>
          <a:p>
            <a:pPr marL="324000" lvl="1" indent="0">
              <a:buNone/>
            </a:pPr>
            <a:r>
              <a:rPr lang="en-US" altLang="zh-CN" dirty="0" smtClean="0"/>
              <a:t>FROM </a:t>
            </a:r>
            <a:r>
              <a:rPr lang="en-US" altLang="zh-CN" dirty="0"/>
              <a:t>Student</a:t>
            </a:r>
          </a:p>
          <a:p>
            <a:pPr marL="324000" lvl="1" indent="0">
              <a:buNone/>
            </a:pPr>
            <a:r>
              <a:rPr lang="en-US" altLang="zh-CN" dirty="0" smtClean="0"/>
              <a:t>WHERE  </a:t>
            </a:r>
            <a:r>
              <a:rPr lang="en-US" altLang="zh-CN" dirty="0" err="1"/>
              <a:t>Sno</a:t>
            </a:r>
            <a:r>
              <a:rPr lang="en-US" altLang="zh-CN" dirty="0"/>
              <a:t> IN </a:t>
            </a:r>
            <a:r>
              <a:rPr lang="en-US" altLang="zh-CN" dirty="0" smtClean="0"/>
              <a:t>(SELECT </a:t>
            </a:r>
            <a:r>
              <a:rPr lang="en-US" altLang="zh-CN" dirty="0" err="1"/>
              <a:t>Sno</a:t>
            </a:r>
            <a:r>
              <a:rPr lang="en-US" altLang="zh-CN" dirty="0"/>
              <a:t> FROM SC WHERE </a:t>
            </a:r>
            <a:r>
              <a:rPr lang="en-US" altLang="zh-CN" dirty="0" err="1"/>
              <a:t>Cno</a:t>
            </a:r>
            <a:r>
              <a:rPr lang="en-US" altLang="zh-CN" dirty="0"/>
              <a:t> = ‘C002’ </a:t>
            </a:r>
            <a:r>
              <a:rPr lang="en-US" altLang="zh-CN" dirty="0" smtClean="0"/>
              <a:t>)</a:t>
            </a:r>
            <a:endParaRPr lang="en-US" altLang="zh-CN" dirty="0"/>
          </a:p>
        </p:txBody>
      </p:sp>
      <p:sp>
        <p:nvSpPr>
          <p:cNvPr id="14" name="灯片编号占位符 5"/>
          <p:cNvSpPr>
            <a:spLocks noGrp="1"/>
          </p:cNvSpPr>
          <p:nvPr>
            <p:ph type="sldNum" sz="quarter" idx="12"/>
          </p:nvPr>
        </p:nvSpPr>
        <p:spPr/>
        <p:txBody>
          <a:bodyPr/>
          <a:lstStyle/>
          <a:p>
            <a:fld id="{D1EB6C63-B5EE-421B-9ACD-1F97DDF0FE00}" type="slidenum">
              <a:rPr lang="zh-CN" altLang="en-US" smtClean="0"/>
              <a:pPr/>
              <a:t>35</a:t>
            </a:fld>
            <a:endParaRPr lang="en-US" altLang="zh-CN"/>
          </a:p>
        </p:txBody>
      </p:sp>
      <p:sp>
        <p:nvSpPr>
          <p:cNvPr id="297993" name="Rectangle 9">
            <a:hlinkClick r:id="rId2" action="ppaction://hlinksldjump"/>
          </p:cNvPr>
          <p:cNvSpPr>
            <a:spLocks noChangeArrowheads="1"/>
          </p:cNvSpPr>
          <p:nvPr/>
        </p:nvSpPr>
        <p:spPr bwMode="auto">
          <a:xfrm>
            <a:off x="7215158" y="2944818"/>
            <a:ext cx="1079500" cy="360362"/>
          </a:xfrm>
          <a:prstGeom prst="rect">
            <a:avLst/>
          </a:prstGeom>
          <a:noFill/>
          <a:ln w="9525">
            <a:no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173458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9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9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98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9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98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798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79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zh-CN" altLang="en-US" dirty="0" smtClean="0"/>
              <a:t>存在性测试子查询示例</a:t>
            </a:r>
            <a:endParaRPr lang="zh-CN" altLang="en-US" dirty="0"/>
          </a:p>
        </p:txBody>
      </p:sp>
      <p:sp>
        <p:nvSpPr>
          <p:cNvPr id="299014" name="Rectangle 6"/>
          <p:cNvSpPr>
            <a:spLocks noGrp="1" noChangeArrowheads="1"/>
          </p:cNvSpPr>
          <p:nvPr>
            <p:ph idx="1"/>
          </p:nvPr>
        </p:nvSpPr>
        <p:spPr/>
        <p:txBody>
          <a:bodyPr>
            <a:normAutofit/>
          </a:bodyPr>
          <a:lstStyle/>
          <a:p>
            <a:r>
              <a:rPr lang="zh-CN" altLang="en-US" dirty="0" smtClean="0"/>
              <a:t>第三种：存在性测试子查询方式</a:t>
            </a:r>
            <a:r>
              <a:rPr lang="en-US" altLang="zh-CN" dirty="0" smtClean="0"/>
              <a:t>SQL</a:t>
            </a:r>
            <a:r>
              <a:rPr lang="zh-CN" altLang="en-US" dirty="0" smtClean="0"/>
              <a:t>语句如下：</a:t>
            </a:r>
            <a:endParaRPr lang="en-US" altLang="zh-CN" dirty="0" smtClean="0"/>
          </a:p>
          <a:p>
            <a:pPr marL="324000" lvl="1" indent="0">
              <a:buNone/>
            </a:pPr>
            <a:r>
              <a:rPr lang="en-US" altLang="zh-CN" dirty="0"/>
              <a:t>SELECT </a:t>
            </a:r>
            <a:r>
              <a:rPr lang="en-US" altLang="zh-CN" dirty="0" err="1"/>
              <a:t>Sname</a:t>
            </a:r>
            <a:r>
              <a:rPr lang="en-US" altLang="zh-CN" dirty="0"/>
              <a:t> </a:t>
            </a:r>
          </a:p>
          <a:p>
            <a:pPr marL="324000" lvl="1" indent="0">
              <a:buNone/>
            </a:pPr>
            <a:r>
              <a:rPr lang="en-US" altLang="zh-CN" dirty="0" smtClean="0"/>
              <a:t>FROM </a:t>
            </a:r>
            <a:r>
              <a:rPr lang="en-US" altLang="zh-CN" dirty="0"/>
              <a:t>Student</a:t>
            </a:r>
          </a:p>
          <a:p>
            <a:pPr marL="324000" lvl="1" indent="0">
              <a:buNone/>
            </a:pPr>
            <a:r>
              <a:rPr lang="en-US" altLang="zh-CN" dirty="0" smtClean="0"/>
              <a:t>WHERE  </a:t>
            </a:r>
            <a:r>
              <a:rPr lang="en-US" altLang="zh-CN" dirty="0"/>
              <a:t>EXISTS (</a:t>
            </a:r>
          </a:p>
          <a:p>
            <a:pPr marL="324000" lvl="1" indent="0">
              <a:buNone/>
            </a:pPr>
            <a:r>
              <a:rPr lang="en-US" altLang="zh-CN" dirty="0"/>
              <a:t>     SELECT * FROM SC </a:t>
            </a:r>
            <a:r>
              <a:rPr lang="en-US" altLang="zh-CN" dirty="0" smtClean="0"/>
              <a:t>WHERE </a:t>
            </a:r>
            <a:r>
              <a:rPr lang="en-US" altLang="zh-CN" dirty="0" err="1"/>
              <a:t>Sno</a:t>
            </a:r>
            <a:r>
              <a:rPr lang="en-US" altLang="zh-CN" dirty="0"/>
              <a:t> = </a:t>
            </a:r>
            <a:r>
              <a:rPr lang="en-US" altLang="zh-CN" dirty="0" err="1"/>
              <a:t>Student.Sno</a:t>
            </a:r>
            <a:r>
              <a:rPr lang="en-US" altLang="zh-CN" dirty="0"/>
              <a:t> </a:t>
            </a:r>
            <a:r>
              <a:rPr lang="en-US" altLang="zh-CN" dirty="0" smtClean="0"/>
              <a:t> AND </a:t>
            </a:r>
            <a:r>
              <a:rPr lang="en-US" altLang="zh-CN" dirty="0" err="1"/>
              <a:t>Cno</a:t>
            </a:r>
            <a:r>
              <a:rPr lang="en-US" altLang="zh-CN" dirty="0"/>
              <a:t> = ‘C002’ </a:t>
            </a:r>
            <a:endParaRPr lang="en-US" altLang="zh-CN" dirty="0" smtClean="0"/>
          </a:p>
          <a:p>
            <a:pPr marL="324000" lvl="1" indent="0">
              <a:buNone/>
            </a:pPr>
            <a:r>
              <a:rPr lang="en-US" altLang="zh-CN" dirty="0" smtClean="0"/>
              <a:t>)</a:t>
            </a:r>
            <a:endParaRPr lang="en-US" altLang="zh-CN" dirty="0"/>
          </a:p>
          <a:p>
            <a:r>
              <a:rPr lang="zh-CN" altLang="en-US" dirty="0"/>
              <a:t>注意：由于</a:t>
            </a:r>
            <a:r>
              <a:rPr lang="en-US" altLang="zh-CN" dirty="0"/>
              <a:t>EXISTS</a:t>
            </a:r>
            <a:r>
              <a:rPr lang="zh-CN" altLang="en-US" dirty="0"/>
              <a:t>的子查询只能返回真或假值，</a:t>
            </a:r>
            <a:r>
              <a:rPr lang="zh-CN" altLang="en-US" dirty="0" smtClean="0"/>
              <a:t>因此给</a:t>
            </a:r>
            <a:r>
              <a:rPr lang="zh-CN" altLang="en-US" dirty="0"/>
              <a:t>出列名无意义。所以在有</a:t>
            </a:r>
            <a:r>
              <a:rPr lang="en-US" altLang="zh-CN" dirty="0"/>
              <a:t>EXISTS</a:t>
            </a:r>
            <a:r>
              <a:rPr lang="zh-CN" altLang="en-US" dirty="0"/>
              <a:t>的子查询中，其</a:t>
            </a:r>
            <a:r>
              <a:rPr lang="zh-CN" altLang="en-US" dirty="0" smtClean="0"/>
              <a:t>目标</a:t>
            </a:r>
            <a:r>
              <a:rPr lang="zh-CN" altLang="en-US" dirty="0"/>
              <a:t>列表达式通常都用*</a:t>
            </a:r>
            <a:r>
              <a:rPr lang="zh-CN" altLang="en-US" dirty="0" smtClean="0"/>
              <a:t>。</a:t>
            </a:r>
            <a:endParaRPr lang="zh-CN" altLang="en-US" dirty="0"/>
          </a:p>
        </p:txBody>
      </p:sp>
      <p:sp>
        <p:nvSpPr>
          <p:cNvPr id="10" name="灯片编号占位符 5"/>
          <p:cNvSpPr>
            <a:spLocks noGrp="1"/>
          </p:cNvSpPr>
          <p:nvPr>
            <p:ph type="sldNum" sz="quarter" idx="12"/>
          </p:nvPr>
        </p:nvSpPr>
        <p:spPr/>
        <p:txBody>
          <a:bodyPr/>
          <a:lstStyle/>
          <a:p>
            <a:fld id="{859223DD-B4CD-48E1-9CAD-332D9BBC44C7}" type="slidenum">
              <a:rPr lang="zh-CN" altLang="en-US" smtClean="0"/>
              <a:pPr/>
              <a:t>36</a:t>
            </a:fld>
            <a:endParaRPr lang="en-US" altLang="zh-CN"/>
          </a:p>
        </p:txBody>
      </p:sp>
      <p:sp>
        <p:nvSpPr>
          <p:cNvPr id="299015" name="Rectangle 7">
            <a:hlinkClick r:id="rId3" action="ppaction://hlinksldjump"/>
          </p:cNvPr>
          <p:cNvSpPr>
            <a:spLocks noChangeArrowheads="1"/>
          </p:cNvSpPr>
          <p:nvPr/>
        </p:nvSpPr>
        <p:spPr bwMode="auto">
          <a:xfrm>
            <a:off x="7351685" y="2751127"/>
            <a:ext cx="1079500" cy="360362"/>
          </a:xfrm>
          <a:prstGeom prst="rect">
            <a:avLst/>
          </a:prstGeom>
          <a:noFill/>
          <a:ln w="9525">
            <a:no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3676991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0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01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90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90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901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901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0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注意</a:t>
            </a:r>
          </a:p>
        </p:txBody>
      </p:sp>
      <p:sp>
        <p:nvSpPr>
          <p:cNvPr id="3" name="内容占位符 2"/>
          <p:cNvSpPr>
            <a:spLocks noGrp="1"/>
          </p:cNvSpPr>
          <p:nvPr>
            <p:ph idx="1"/>
          </p:nvPr>
        </p:nvSpPr>
        <p:spPr/>
        <p:txBody>
          <a:bodyPr/>
          <a:lstStyle/>
          <a:p>
            <a:r>
              <a:rPr lang="zh-CN" altLang="zh-CN" dirty="0" smtClean="0"/>
              <a:t>带</a:t>
            </a:r>
            <a:r>
              <a:rPr lang="en-US" altLang="zh-CN" dirty="0" smtClean="0"/>
              <a:t>EXISTS</a:t>
            </a:r>
            <a:r>
              <a:rPr lang="zh-CN" altLang="zh-CN" dirty="0" smtClean="0"/>
              <a:t>谓词的查询是先</a:t>
            </a:r>
            <a:r>
              <a:rPr lang="zh-CN" altLang="en-US" dirty="0" smtClean="0"/>
              <a:t>外后内，即先</a:t>
            </a:r>
            <a:r>
              <a:rPr lang="zh-CN" altLang="zh-CN" dirty="0" smtClean="0"/>
              <a:t>执行外层查询，再执行内层查询。</a:t>
            </a:r>
            <a:endParaRPr lang="en-US" altLang="zh-CN" dirty="0" smtClean="0"/>
          </a:p>
          <a:p>
            <a:pPr lvl="1"/>
            <a:r>
              <a:rPr lang="zh-CN" altLang="zh-CN" dirty="0" smtClean="0"/>
              <a:t>外层查询的值决定内层查询的结果；内层查询的执行次数由外层查询的结果决定。</a:t>
            </a:r>
            <a:endParaRPr lang="en-US" altLang="zh-CN" dirty="0" smtClean="0"/>
          </a:p>
          <a:p>
            <a:r>
              <a:rPr lang="zh-CN" altLang="zh-CN" dirty="0" smtClean="0"/>
              <a:t>由于</a:t>
            </a:r>
            <a:r>
              <a:rPr lang="en-US" altLang="zh-CN" dirty="0" smtClean="0"/>
              <a:t>EXISTS</a:t>
            </a:r>
            <a:r>
              <a:rPr lang="zh-CN" altLang="zh-CN" dirty="0" smtClean="0"/>
              <a:t>的子查询只返回真</a:t>
            </a:r>
            <a:r>
              <a:rPr lang="zh-CN" altLang="en-US" dirty="0" smtClean="0"/>
              <a:t>、</a:t>
            </a:r>
            <a:r>
              <a:rPr lang="zh-CN" altLang="zh-CN" dirty="0" smtClean="0"/>
              <a:t>假值，因此在子查询中指定列名没有意义，通常都用“</a:t>
            </a:r>
            <a:r>
              <a:rPr lang="en-US" altLang="zh-CN" dirty="0" smtClean="0"/>
              <a:t>*</a:t>
            </a:r>
            <a:r>
              <a:rPr lang="zh-CN" altLang="zh-CN" dirty="0" smtClean="0"/>
              <a:t>”</a:t>
            </a:r>
            <a:endParaRPr lang="zh-CN" altLang="en-US" dirty="0"/>
          </a:p>
        </p:txBody>
      </p:sp>
      <p:sp>
        <p:nvSpPr>
          <p:cNvPr id="6" name="灯片编号占位符 5"/>
          <p:cNvSpPr>
            <a:spLocks noGrp="1"/>
          </p:cNvSpPr>
          <p:nvPr>
            <p:ph type="sldNum" sz="quarter" idx="12"/>
          </p:nvPr>
        </p:nvSpPr>
        <p:spPr/>
        <p:txBody>
          <a:bodyPr/>
          <a:lstStyle/>
          <a:p>
            <a:fld id="{93F38AF9-BC8E-4C56-B621-3BFC9E1BF722}" type="slidenum">
              <a:rPr lang="zh-CN" altLang="en-US" smtClean="0"/>
              <a:pPr/>
              <a:t>37</a:t>
            </a:fld>
            <a:endParaRPr lang="en-US" altLang="zh-CN" dirty="0"/>
          </a:p>
        </p:txBody>
      </p:sp>
    </p:spTree>
    <p:extLst>
      <p:ext uri="{BB962C8B-B14F-4D97-AF65-F5344CB8AC3E}">
        <p14:creationId xmlns:p14="http://schemas.microsoft.com/office/powerpoint/2010/main" val="408760925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zh-CN" altLang="en-US" smtClean="0"/>
              <a:t>思考</a:t>
            </a:r>
            <a:endParaRPr lang="zh-CN" altLang="en-US"/>
          </a:p>
        </p:txBody>
      </p:sp>
      <p:sp>
        <p:nvSpPr>
          <p:cNvPr id="300035" name="Rectangle 3"/>
          <p:cNvSpPr>
            <a:spLocks noGrp="1" noChangeArrowheads="1"/>
          </p:cNvSpPr>
          <p:nvPr>
            <p:ph idx="1"/>
          </p:nvPr>
        </p:nvSpPr>
        <p:spPr/>
        <p:txBody>
          <a:bodyPr/>
          <a:lstStyle/>
          <a:p>
            <a:r>
              <a:rPr lang="zh-CN" altLang="en-US" dirty="0" smtClean="0"/>
              <a:t>例</a:t>
            </a:r>
            <a:r>
              <a:rPr lang="en-US" altLang="zh-CN" dirty="0" smtClean="0"/>
              <a:t>7-21 </a:t>
            </a:r>
            <a:r>
              <a:rPr lang="zh-CN" altLang="en-US" dirty="0" smtClean="0"/>
              <a:t>查询没有参加任何考试学生的信息</a:t>
            </a:r>
            <a:endParaRPr lang="en-US" altLang="zh-CN" dirty="0" smtClean="0"/>
          </a:p>
          <a:p>
            <a:pPr lvl="1"/>
            <a:r>
              <a:rPr lang="zh-CN" altLang="en-US" dirty="0" smtClean="0"/>
              <a:t>第一种：</a:t>
            </a:r>
            <a:endParaRPr lang="en-US" altLang="zh-CN" dirty="0" smtClean="0"/>
          </a:p>
          <a:p>
            <a:pPr marL="630000" lvl="2" indent="0">
              <a:buNone/>
            </a:pPr>
            <a:r>
              <a:rPr lang="en-US" altLang="zh-CN" dirty="0"/>
              <a:t>SELECT  </a:t>
            </a:r>
            <a:r>
              <a:rPr lang="en-US" altLang="zh-CN" dirty="0" smtClean="0"/>
              <a:t>* FROM </a:t>
            </a:r>
            <a:r>
              <a:rPr lang="en-US" altLang="zh-CN" dirty="0"/>
              <a:t>Student </a:t>
            </a:r>
          </a:p>
          <a:p>
            <a:pPr marL="630000" lvl="2" indent="0">
              <a:buNone/>
            </a:pPr>
            <a:r>
              <a:rPr lang="en-US" altLang="zh-CN" dirty="0"/>
              <a:t>WHERE  </a:t>
            </a:r>
            <a:r>
              <a:rPr lang="en-US" altLang="zh-CN" dirty="0" err="1"/>
              <a:t>Sno</a:t>
            </a:r>
            <a:r>
              <a:rPr lang="en-US" altLang="zh-CN" dirty="0"/>
              <a:t> NOT IN (SELECT </a:t>
            </a:r>
            <a:r>
              <a:rPr lang="en-US" altLang="zh-CN" dirty="0" err="1"/>
              <a:t>Sno</a:t>
            </a:r>
            <a:r>
              <a:rPr lang="en-US" altLang="zh-CN" dirty="0"/>
              <a:t> FROM SC)</a:t>
            </a:r>
          </a:p>
          <a:p>
            <a:pPr lvl="1"/>
            <a:r>
              <a:rPr lang="zh-CN" altLang="en-US" dirty="0" smtClean="0"/>
              <a:t>第二种：</a:t>
            </a:r>
            <a:endParaRPr lang="en-US" altLang="zh-CN" dirty="0" smtClean="0"/>
          </a:p>
          <a:p>
            <a:pPr marL="630000" lvl="2" indent="0">
              <a:buNone/>
            </a:pPr>
            <a:r>
              <a:rPr lang="en-US" altLang="zh-CN" dirty="0"/>
              <a:t>SELECT </a:t>
            </a:r>
            <a:r>
              <a:rPr lang="en-US" altLang="zh-CN" dirty="0" smtClean="0"/>
              <a:t>* FROM </a:t>
            </a:r>
            <a:r>
              <a:rPr lang="en-US" altLang="zh-CN" dirty="0"/>
              <a:t>Student </a:t>
            </a:r>
          </a:p>
          <a:p>
            <a:pPr marL="630000" lvl="2" indent="0">
              <a:buNone/>
            </a:pPr>
            <a:r>
              <a:rPr lang="en-US" altLang="zh-CN" dirty="0"/>
              <a:t>WHERE NOT EXISTS </a:t>
            </a:r>
            <a:r>
              <a:rPr lang="en-US" altLang="zh-CN" dirty="0" smtClean="0"/>
              <a:t>(</a:t>
            </a:r>
            <a:r>
              <a:rPr lang="en-US" altLang="zh-CN" dirty="0"/>
              <a:t>SELECT * FROM SC WHERE </a:t>
            </a:r>
            <a:r>
              <a:rPr lang="en-US" altLang="zh-CN" dirty="0" err="1"/>
              <a:t>Sno</a:t>
            </a:r>
            <a:r>
              <a:rPr lang="en-US" altLang="zh-CN" dirty="0"/>
              <a:t> = </a:t>
            </a:r>
            <a:r>
              <a:rPr lang="en-US" altLang="zh-CN" dirty="0" err="1"/>
              <a:t>Student.Sno</a:t>
            </a:r>
            <a:r>
              <a:rPr lang="en-US" altLang="zh-CN" dirty="0" smtClean="0"/>
              <a:t>)</a:t>
            </a:r>
            <a:endParaRPr lang="en-US" altLang="zh-CN" dirty="0"/>
          </a:p>
        </p:txBody>
      </p:sp>
      <p:sp>
        <p:nvSpPr>
          <p:cNvPr id="12" name="灯片编号占位符 5"/>
          <p:cNvSpPr>
            <a:spLocks noGrp="1"/>
          </p:cNvSpPr>
          <p:nvPr>
            <p:ph type="sldNum" sz="quarter" idx="12"/>
          </p:nvPr>
        </p:nvSpPr>
        <p:spPr/>
        <p:txBody>
          <a:bodyPr/>
          <a:lstStyle/>
          <a:p>
            <a:fld id="{4CE37F3B-F05F-49DF-856F-0BD15EFF426F}" type="slidenum">
              <a:rPr lang="zh-CN" altLang="en-US" smtClean="0"/>
              <a:pPr/>
              <a:t>38</a:t>
            </a:fld>
            <a:endParaRPr lang="en-US" altLang="zh-CN"/>
          </a:p>
        </p:txBody>
      </p:sp>
    </p:spTree>
    <p:extLst>
      <p:ext uri="{BB962C8B-B14F-4D97-AF65-F5344CB8AC3E}">
        <p14:creationId xmlns:p14="http://schemas.microsoft.com/office/powerpoint/2010/main" val="25872524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00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00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00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003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0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dirty="0" smtClean="0"/>
              <a:t>存在性测试相关子查询示例</a:t>
            </a:r>
          </a:p>
        </p:txBody>
      </p:sp>
      <p:sp>
        <p:nvSpPr>
          <p:cNvPr id="56323" name="内容占位符 2"/>
          <p:cNvSpPr>
            <a:spLocks noGrp="1"/>
          </p:cNvSpPr>
          <p:nvPr>
            <p:ph idx="1"/>
          </p:nvPr>
        </p:nvSpPr>
        <p:spPr/>
        <p:txBody>
          <a:bodyPr>
            <a:normAutofit/>
          </a:bodyPr>
          <a:lstStyle/>
          <a:p>
            <a:r>
              <a:rPr lang="zh-CN" altLang="en-US" dirty="0" smtClean="0"/>
              <a:t>例</a:t>
            </a:r>
            <a:r>
              <a:rPr lang="en-US" altLang="zh-CN" dirty="0" smtClean="0"/>
              <a:t>7-22 </a:t>
            </a:r>
            <a:r>
              <a:rPr lang="zh-CN" altLang="en-US" dirty="0" smtClean="0"/>
              <a:t>查询选了</a:t>
            </a:r>
            <a:r>
              <a:rPr lang="en-US" altLang="zh-CN" dirty="0" smtClean="0"/>
              <a:t>JAVA</a:t>
            </a:r>
            <a:r>
              <a:rPr lang="zh-CN" altLang="en-US" dirty="0" smtClean="0"/>
              <a:t>课程的学生姓名和所在系。</a:t>
            </a:r>
          </a:p>
          <a:p>
            <a:pPr marL="324000" lvl="1" indent="0">
              <a:buNone/>
            </a:pPr>
            <a:r>
              <a:rPr lang="en-US" altLang="zh-CN" dirty="0" smtClean="0"/>
              <a:t>SELECT </a:t>
            </a:r>
            <a:r>
              <a:rPr lang="en-US" altLang="zh-CN" dirty="0" err="1" smtClean="0"/>
              <a:t>Sname</a:t>
            </a:r>
            <a:r>
              <a:rPr lang="en-US" altLang="zh-CN" dirty="0" smtClean="0"/>
              <a:t>, </a:t>
            </a:r>
            <a:r>
              <a:rPr lang="en-US" altLang="zh-CN" dirty="0" err="1" smtClean="0"/>
              <a:t>Dept</a:t>
            </a:r>
            <a:r>
              <a:rPr lang="en-US" altLang="zh-CN" dirty="0" smtClean="0"/>
              <a:t> FROM Student  </a:t>
            </a:r>
            <a:endParaRPr lang="zh-CN" altLang="en-US" dirty="0" smtClean="0"/>
          </a:p>
          <a:p>
            <a:pPr marL="324000" lvl="1" indent="0">
              <a:buNone/>
            </a:pPr>
            <a:r>
              <a:rPr lang="en-US" altLang="zh-CN" dirty="0" smtClean="0"/>
              <a:t>WHERE EXISTS (</a:t>
            </a:r>
            <a:endParaRPr lang="zh-CN" altLang="en-US" dirty="0" smtClean="0"/>
          </a:p>
          <a:p>
            <a:pPr marL="324000" lvl="1" indent="0">
              <a:buNone/>
            </a:pPr>
            <a:r>
              <a:rPr lang="en-US" altLang="zh-CN" dirty="0" smtClean="0"/>
              <a:t>    SELECT * FROM SC WHERE EXISTS (</a:t>
            </a:r>
            <a:endParaRPr lang="zh-CN" altLang="en-US" dirty="0" smtClean="0"/>
          </a:p>
          <a:p>
            <a:pPr marL="324000" lvl="1" indent="0">
              <a:buNone/>
            </a:pPr>
            <a:r>
              <a:rPr lang="en-US" altLang="zh-CN" dirty="0" smtClean="0"/>
              <a:t>        SELECT * FROM Course</a:t>
            </a:r>
            <a:r>
              <a:rPr lang="zh-CN" altLang="en-US" dirty="0"/>
              <a:t> </a:t>
            </a:r>
            <a:r>
              <a:rPr lang="en-US" altLang="zh-CN" dirty="0" smtClean="0"/>
              <a:t>WHERE </a:t>
            </a:r>
            <a:r>
              <a:rPr lang="en-US" altLang="zh-CN" dirty="0" err="1" smtClean="0"/>
              <a:t>Cno</a:t>
            </a:r>
            <a:r>
              <a:rPr lang="en-US" altLang="zh-CN" dirty="0" smtClean="0"/>
              <a:t> = </a:t>
            </a:r>
            <a:r>
              <a:rPr lang="en-US" altLang="zh-CN" dirty="0" err="1" smtClean="0"/>
              <a:t>SC.Cno</a:t>
            </a:r>
            <a:r>
              <a:rPr lang="en-US" altLang="zh-CN" dirty="0" smtClean="0"/>
              <a:t> AND </a:t>
            </a:r>
            <a:r>
              <a:rPr lang="en-US" altLang="zh-CN" dirty="0" err="1" smtClean="0"/>
              <a:t>Cname</a:t>
            </a:r>
            <a:r>
              <a:rPr lang="en-US" altLang="zh-CN" dirty="0" smtClean="0"/>
              <a:t> = 'JAVA‘</a:t>
            </a:r>
          </a:p>
          <a:p>
            <a:pPr marL="324000" lvl="1" indent="0">
              <a:buNone/>
            </a:pPr>
            <a:r>
              <a:rPr lang="en-US" altLang="zh-CN" dirty="0"/>
              <a:t> </a:t>
            </a:r>
            <a:r>
              <a:rPr lang="en-US" altLang="zh-CN" dirty="0" smtClean="0"/>
              <a:t>   )</a:t>
            </a:r>
            <a:endParaRPr lang="zh-CN" altLang="en-US" dirty="0" smtClean="0"/>
          </a:p>
          <a:p>
            <a:pPr marL="324000" lvl="1" indent="0">
              <a:buNone/>
            </a:pPr>
            <a:r>
              <a:rPr lang="en-US" altLang="zh-CN" dirty="0" smtClean="0"/>
              <a:t>   AND </a:t>
            </a:r>
            <a:r>
              <a:rPr lang="en-US" altLang="zh-CN" dirty="0" err="1" smtClean="0"/>
              <a:t>Sno</a:t>
            </a:r>
            <a:r>
              <a:rPr lang="en-US" altLang="zh-CN" dirty="0" smtClean="0"/>
              <a:t> = </a:t>
            </a:r>
            <a:r>
              <a:rPr lang="en-US" altLang="zh-CN" dirty="0" err="1" smtClean="0"/>
              <a:t>Student.Sno</a:t>
            </a:r>
            <a:endParaRPr lang="en-US" altLang="zh-CN" dirty="0" smtClean="0"/>
          </a:p>
          <a:p>
            <a:pPr marL="324000" lvl="1" indent="0">
              <a:buNone/>
            </a:pP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70CE0B98-A9F7-4041-8572-41E9CB22C4D6}" type="slidenum">
              <a:rPr lang="zh-CN" altLang="en-US" smtClean="0"/>
              <a:pPr/>
              <a:t>39</a:t>
            </a:fld>
            <a:endParaRPr lang="en-US" altLang="zh-CN" dirty="0"/>
          </a:p>
        </p:txBody>
      </p:sp>
    </p:spTree>
    <p:extLst>
      <p:ext uri="{BB962C8B-B14F-4D97-AF65-F5344CB8AC3E}">
        <p14:creationId xmlns:p14="http://schemas.microsoft.com/office/powerpoint/2010/main" val="38264653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32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2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en-US" dirty="0" err="1"/>
              <a:t>子查询</a:t>
            </a:r>
            <a:r>
              <a:rPr lang="en-US" altLang="en-US" dirty="0" smtClean="0">
                <a:latin typeface="+mj-ea"/>
              </a:rPr>
              <a:t> </a:t>
            </a:r>
            <a:endParaRPr lang="zh-CN" altLang="en-US" dirty="0">
              <a:latin typeface="+mj-ea"/>
            </a:endParaRPr>
          </a:p>
        </p:txBody>
      </p:sp>
      <p:sp>
        <p:nvSpPr>
          <p:cNvPr id="185347" name="Rectangle 3"/>
          <p:cNvSpPr>
            <a:spLocks noGrp="1" noChangeArrowheads="1"/>
          </p:cNvSpPr>
          <p:nvPr>
            <p:ph idx="1"/>
          </p:nvPr>
        </p:nvSpPr>
        <p:spPr/>
        <p:txBody>
          <a:bodyPr/>
          <a:lstStyle/>
          <a:p>
            <a:r>
              <a:rPr lang="zh-CN" altLang="en-US" dirty="0" smtClean="0"/>
              <a:t>在</a:t>
            </a:r>
            <a:r>
              <a:rPr lang="en-US" altLang="zh-CN" dirty="0" smtClean="0"/>
              <a:t>SQL</a:t>
            </a:r>
            <a:r>
              <a:rPr lang="zh-CN" altLang="en-US" dirty="0" smtClean="0"/>
              <a:t>语言中，一个</a:t>
            </a:r>
            <a:r>
              <a:rPr lang="en-US" altLang="zh-CN" dirty="0" smtClean="0"/>
              <a:t>SELECT</a:t>
            </a:r>
            <a:r>
              <a:rPr lang="zh-CN" altLang="en-US" dirty="0" smtClean="0"/>
              <a:t>－</a:t>
            </a:r>
            <a:r>
              <a:rPr lang="en-US" altLang="zh-CN" dirty="0" smtClean="0"/>
              <a:t>FROM</a:t>
            </a:r>
            <a:r>
              <a:rPr lang="zh-CN" altLang="en-US" dirty="0" smtClean="0"/>
              <a:t>－</a:t>
            </a:r>
            <a:r>
              <a:rPr lang="en-US" altLang="zh-CN" dirty="0" smtClean="0"/>
              <a:t>WHERE</a:t>
            </a:r>
            <a:r>
              <a:rPr lang="zh-CN" altLang="en-US" dirty="0" smtClean="0"/>
              <a:t>语句称为一个查询块。</a:t>
            </a:r>
          </a:p>
          <a:p>
            <a:r>
              <a:rPr lang="zh-CN" altLang="en-US" dirty="0" smtClean="0"/>
              <a:t>子查询是一个 </a:t>
            </a:r>
            <a:r>
              <a:rPr lang="en-US" altLang="zh-CN" dirty="0" smtClean="0"/>
              <a:t>SELECT </a:t>
            </a:r>
            <a:r>
              <a:rPr lang="zh-CN" altLang="en-US" dirty="0" smtClean="0"/>
              <a:t>查询嵌套在 </a:t>
            </a:r>
            <a:r>
              <a:rPr lang="en-US" altLang="zh-CN" dirty="0" smtClean="0"/>
              <a:t>SELECT</a:t>
            </a:r>
            <a:r>
              <a:rPr lang="zh-CN" altLang="en-US" dirty="0" smtClean="0"/>
              <a:t>、</a:t>
            </a:r>
            <a:r>
              <a:rPr lang="en-US" altLang="zh-CN" dirty="0" smtClean="0"/>
              <a:t>INSERT</a:t>
            </a:r>
            <a:r>
              <a:rPr lang="zh-CN" altLang="en-US" dirty="0" smtClean="0"/>
              <a:t>、</a:t>
            </a:r>
            <a:r>
              <a:rPr lang="en-US" altLang="zh-CN" dirty="0" smtClean="0"/>
              <a:t>UPDATE</a:t>
            </a:r>
            <a:r>
              <a:rPr lang="zh-CN" altLang="en-US" dirty="0" smtClean="0"/>
              <a:t>、</a:t>
            </a:r>
            <a:r>
              <a:rPr lang="en-US" altLang="zh-CN" dirty="0" smtClean="0"/>
              <a:t>DELETE</a:t>
            </a:r>
            <a:r>
              <a:rPr lang="zh-CN" altLang="en-US" dirty="0" smtClean="0"/>
              <a:t>语句的 </a:t>
            </a:r>
            <a:r>
              <a:rPr lang="en-US" altLang="zh-CN" dirty="0" smtClean="0"/>
              <a:t>WHERE </a:t>
            </a:r>
            <a:r>
              <a:rPr lang="zh-CN" altLang="en-US" dirty="0" smtClean="0"/>
              <a:t>或 </a:t>
            </a:r>
            <a:r>
              <a:rPr lang="en-US" altLang="zh-CN" dirty="0" smtClean="0"/>
              <a:t>HAVING </a:t>
            </a:r>
            <a:r>
              <a:rPr lang="zh-CN" altLang="en-US" dirty="0" smtClean="0"/>
              <a:t>子句内，或其它子句中。</a:t>
            </a:r>
            <a:endParaRPr lang="en-US" altLang="zh-CN" dirty="0" smtClean="0"/>
          </a:p>
          <a:p>
            <a:r>
              <a:rPr lang="zh-CN" altLang="en-US" dirty="0"/>
              <a:t>子查询也叫作内部查询，包含子查询的语句称为外部查询或主</a:t>
            </a:r>
            <a:r>
              <a:rPr lang="zh-CN" altLang="en-US" dirty="0" smtClean="0"/>
              <a:t>查询。</a:t>
            </a:r>
            <a:endParaRPr lang="en-US" altLang="zh-CN" dirty="0" smtClean="0"/>
          </a:p>
          <a:p>
            <a:r>
              <a:rPr lang="zh-CN" altLang="en-US" dirty="0"/>
              <a:t>子查询自身可以包含一个或多个子查询，一个查询语句中可以嵌套任意数量的子查询</a:t>
            </a:r>
            <a:endParaRPr lang="zh-CN" altLang="en-US" dirty="0" smtClean="0"/>
          </a:p>
          <a:p>
            <a:r>
              <a:rPr lang="zh-CN" altLang="en-US" dirty="0" smtClean="0"/>
              <a:t>子查询的 </a:t>
            </a:r>
            <a:r>
              <a:rPr lang="en-US" altLang="zh-CN" dirty="0" smtClean="0"/>
              <a:t>SELECT </a:t>
            </a:r>
            <a:r>
              <a:rPr lang="zh-CN" altLang="en-US" dirty="0" smtClean="0"/>
              <a:t>查询总是使用圆括号括起来。</a:t>
            </a:r>
            <a:endParaRPr lang="zh-CN" altLang="en-US" dirty="0"/>
          </a:p>
        </p:txBody>
      </p:sp>
      <p:sp>
        <p:nvSpPr>
          <p:cNvPr id="6" name="灯片编号占位符 5"/>
          <p:cNvSpPr>
            <a:spLocks noGrp="1"/>
          </p:cNvSpPr>
          <p:nvPr>
            <p:ph type="sldNum" sz="quarter" idx="12"/>
          </p:nvPr>
        </p:nvSpPr>
        <p:spPr/>
        <p:txBody>
          <a:bodyPr/>
          <a:lstStyle/>
          <a:p>
            <a:fld id="{666DB5D0-0017-474E-A1C2-C4F4E3908434}" type="slidenum">
              <a:rPr lang="zh-CN" altLang="en-US" smtClean="0"/>
              <a:pPr/>
              <a:t>4</a:t>
            </a:fld>
            <a:endParaRPr lang="en-US" altLang="zh-CN"/>
          </a:p>
        </p:txBody>
      </p:sp>
    </p:spTree>
    <p:extLst>
      <p:ext uri="{BB962C8B-B14F-4D97-AF65-F5344CB8AC3E}">
        <p14:creationId xmlns:p14="http://schemas.microsoft.com/office/powerpoint/2010/main" val="1323628340"/>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dirty="0"/>
              <a:t>存在性测试相关子查询示例</a:t>
            </a:r>
            <a:endParaRPr lang="zh-CN" altLang="en-US" dirty="0" smtClean="0"/>
          </a:p>
        </p:txBody>
      </p:sp>
      <p:sp>
        <p:nvSpPr>
          <p:cNvPr id="57347" name="内容占位符 2"/>
          <p:cNvSpPr>
            <a:spLocks noGrp="1"/>
          </p:cNvSpPr>
          <p:nvPr>
            <p:ph idx="1"/>
          </p:nvPr>
        </p:nvSpPr>
        <p:spPr/>
        <p:txBody>
          <a:bodyPr/>
          <a:lstStyle/>
          <a:p>
            <a:r>
              <a:rPr lang="zh-CN" altLang="en-US" dirty="0" smtClean="0"/>
              <a:t>例</a:t>
            </a:r>
            <a:r>
              <a:rPr lang="en-US" altLang="zh-CN" dirty="0" smtClean="0"/>
              <a:t>7-23 </a:t>
            </a:r>
            <a:r>
              <a:rPr lang="zh-CN" altLang="en-US" dirty="0" smtClean="0"/>
              <a:t>查询没有选修“</a:t>
            </a:r>
            <a:r>
              <a:rPr lang="en-US" altLang="zh-CN" dirty="0" smtClean="0"/>
              <a:t>C001</a:t>
            </a:r>
            <a:r>
              <a:rPr lang="zh-CN" altLang="en-US" dirty="0" smtClean="0"/>
              <a:t>”课程的学生姓名和所在系。</a:t>
            </a:r>
          </a:p>
          <a:p>
            <a:pPr marL="324000" lvl="1" indent="0">
              <a:buNone/>
            </a:pPr>
            <a:r>
              <a:rPr lang="en-US" altLang="zh-CN" dirty="0" smtClean="0"/>
              <a:t>SELECT </a:t>
            </a:r>
            <a:r>
              <a:rPr lang="en-US" altLang="zh-CN" dirty="0" err="1" smtClean="0"/>
              <a:t>Sname</a:t>
            </a:r>
            <a:r>
              <a:rPr lang="en-US" altLang="zh-CN" dirty="0" smtClean="0"/>
              <a:t>, </a:t>
            </a:r>
            <a:r>
              <a:rPr lang="en-US" altLang="zh-CN" dirty="0" err="1" smtClean="0"/>
              <a:t>Dept</a:t>
            </a:r>
            <a:r>
              <a:rPr lang="en-US" altLang="zh-CN" dirty="0" smtClean="0"/>
              <a:t> FROM Student  </a:t>
            </a:r>
            <a:endParaRPr lang="zh-CN" altLang="en-US" dirty="0" smtClean="0"/>
          </a:p>
          <a:p>
            <a:pPr marL="324000" lvl="1" indent="0">
              <a:buNone/>
            </a:pPr>
            <a:r>
              <a:rPr lang="en-US" altLang="zh-CN" dirty="0" smtClean="0"/>
              <a:t>WHERE NOT EXISTS (</a:t>
            </a:r>
            <a:endParaRPr lang="zh-CN" altLang="en-US" dirty="0" smtClean="0"/>
          </a:p>
          <a:p>
            <a:pPr marL="324000" lvl="1" indent="0">
              <a:buNone/>
            </a:pPr>
            <a:r>
              <a:rPr lang="en-US" altLang="zh-CN" dirty="0" smtClean="0"/>
              <a:t>    SELECT * FROM SC WHERE </a:t>
            </a:r>
            <a:r>
              <a:rPr lang="en-US" altLang="zh-CN" dirty="0" err="1" smtClean="0"/>
              <a:t>Sno</a:t>
            </a:r>
            <a:r>
              <a:rPr lang="en-US" altLang="zh-CN" dirty="0" smtClean="0"/>
              <a:t> = </a:t>
            </a:r>
            <a:r>
              <a:rPr lang="en-US" altLang="zh-CN" dirty="0" err="1" smtClean="0"/>
              <a:t>Student.Sno</a:t>
            </a:r>
            <a:r>
              <a:rPr lang="en-US" altLang="zh-CN" dirty="0" smtClean="0"/>
              <a:t> </a:t>
            </a:r>
            <a:r>
              <a:rPr lang="zh-CN" altLang="en-US" dirty="0"/>
              <a:t> </a:t>
            </a:r>
            <a:r>
              <a:rPr lang="en-US" altLang="zh-CN" dirty="0" smtClean="0"/>
              <a:t>AND </a:t>
            </a:r>
            <a:r>
              <a:rPr lang="en-US" altLang="zh-CN" dirty="0" err="1" smtClean="0"/>
              <a:t>Cno</a:t>
            </a:r>
            <a:r>
              <a:rPr lang="en-US" altLang="zh-CN" dirty="0" smtClean="0"/>
              <a:t> = 'C001' </a:t>
            </a:r>
          </a:p>
          <a:p>
            <a:pPr marL="324000" lvl="1" indent="0">
              <a:buNone/>
            </a:pPr>
            <a:r>
              <a:rPr lang="en-US" altLang="zh-CN" dirty="0" smtClean="0"/>
              <a:t>)</a:t>
            </a:r>
            <a:endParaRPr lang="zh-CN" altLang="en-US" dirty="0" smtClean="0"/>
          </a:p>
        </p:txBody>
      </p:sp>
      <p:sp>
        <p:nvSpPr>
          <p:cNvPr id="4" name="灯片编号占位符 3"/>
          <p:cNvSpPr>
            <a:spLocks noGrp="1"/>
          </p:cNvSpPr>
          <p:nvPr>
            <p:ph type="sldNum" sz="quarter" idx="12"/>
          </p:nvPr>
        </p:nvSpPr>
        <p:spPr/>
        <p:txBody>
          <a:bodyPr/>
          <a:lstStyle/>
          <a:p>
            <a:fld id="{605CFD6E-B999-4098-B6BF-8792C11DBF8B}" type="slidenum">
              <a:rPr lang="zh-CN" altLang="en-US" smtClean="0"/>
              <a:pPr/>
              <a:t>40</a:t>
            </a:fld>
            <a:endParaRPr lang="en-US" altLang="zh-CN" dirty="0"/>
          </a:p>
        </p:txBody>
      </p:sp>
    </p:spTree>
    <p:extLst>
      <p:ext uri="{BB962C8B-B14F-4D97-AF65-F5344CB8AC3E}">
        <p14:creationId xmlns:p14="http://schemas.microsoft.com/office/powerpoint/2010/main" val="23203700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dirty="0"/>
              <a:t>存在性测试相关子查询示例</a:t>
            </a:r>
            <a:endParaRPr lang="zh-CN" altLang="en-US" dirty="0" smtClean="0"/>
          </a:p>
        </p:txBody>
      </p:sp>
      <p:sp>
        <p:nvSpPr>
          <p:cNvPr id="58371" name="内容占位符 2"/>
          <p:cNvSpPr>
            <a:spLocks noGrp="1"/>
          </p:cNvSpPr>
          <p:nvPr>
            <p:ph idx="1"/>
          </p:nvPr>
        </p:nvSpPr>
        <p:spPr/>
        <p:txBody>
          <a:bodyPr>
            <a:normAutofit/>
          </a:bodyPr>
          <a:lstStyle/>
          <a:p>
            <a:r>
              <a:rPr lang="zh-CN" altLang="en-US" dirty="0" smtClean="0"/>
              <a:t>例</a:t>
            </a:r>
            <a:r>
              <a:rPr lang="en-US" altLang="zh-CN" dirty="0" smtClean="0"/>
              <a:t>7-24 </a:t>
            </a:r>
            <a:r>
              <a:rPr lang="zh-CN" altLang="en-US" dirty="0" smtClean="0"/>
              <a:t>查询计算机系没选</a:t>
            </a:r>
            <a:r>
              <a:rPr lang="en-US" altLang="zh-CN" dirty="0" smtClean="0"/>
              <a:t>JAVA</a:t>
            </a:r>
            <a:r>
              <a:rPr lang="zh-CN" altLang="en-US" dirty="0" smtClean="0"/>
              <a:t>的学生姓名和性别。</a:t>
            </a:r>
          </a:p>
          <a:p>
            <a:pPr marL="324000" lvl="1" indent="0">
              <a:buNone/>
            </a:pPr>
            <a:r>
              <a:rPr lang="en-US" altLang="zh-CN" dirty="0" smtClean="0"/>
              <a:t>SELECT </a:t>
            </a:r>
            <a:r>
              <a:rPr lang="en-US" altLang="zh-CN" dirty="0" err="1" smtClean="0"/>
              <a:t>Sname</a:t>
            </a:r>
            <a:r>
              <a:rPr lang="en-US" altLang="zh-CN" dirty="0" smtClean="0"/>
              <a:t>, Sex FROM Student</a:t>
            </a:r>
            <a:endParaRPr lang="zh-CN" altLang="en-US" dirty="0" smtClean="0"/>
          </a:p>
          <a:p>
            <a:pPr marL="324000" lvl="1" indent="0">
              <a:buNone/>
            </a:pPr>
            <a:r>
              <a:rPr lang="en-US" altLang="zh-CN" dirty="0" smtClean="0"/>
              <a:t>WHERE </a:t>
            </a:r>
            <a:r>
              <a:rPr lang="en-US" altLang="zh-CN" dirty="0" err="1" smtClean="0"/>
              <a:t>Dept</a:t>
            </a:r>
            <a:r>
              <a:rPr lang="en-US" altLang="zh-CN" dirty="0" smtClean="0"/>
              <a:t> = </a:t>
            </a:r>
            <a:r>
              <a:rPr lang="en-US" altLang="zh-CN" dirty="0"/>
              <a:t>'</a:t>
            </a:r>
            <a:r>
              <a:rPr lang="zh-CN" altLang="en-US" dirty="0" smtClean="0"/>
              <a:t>计算机系</a:t>
            </a:r>
            <a:r>
              <a:rPr lang="en-US" altLang="zh-CN" dirty="0"/>
              <a:t>'</a:t>
            </a:r>
            <a:r>
              <a:rPr lang="zh-CN" altLang="en-US" dirty="0" smtClean="0"/>
              <a:t> </a:t>
            </a:r>
            <a:r>
              <a:rPr lang="en-US" altLang="zh-CN" dirty="0" smtClean="0"/>
              <a:t>AND NOT EXISTS(</a:t>
            </a:r>
          </a:p>
          <a:p>
            <a:pPr marL="324000" lvl="1" indent="0">
              <a:buNone/>
            </a:pPr>
            <a:r>
              <a:rPr lang="en-US" altLang="zh-CN" dirty="0" smtClean="0"/>
              <a:t>     SELECT * FROM SC JOIN Course C</a:t>
            </a:r>
            <a:r>
              <a:rPr lang="zh-CN" altLang="en-US" dirty="0"/>
              <a:t> </a:t>
            </a:r>
            <a:r>
              <a:rPr lang="en-US" altLang="zh-CN" dirty="0" smtClean="0"/>
              <a:t>ON </a:t>
            </a:r>
            <a:r>
              <a:rPr lang="en-US" altLang="zh-CN" dirty="0" err="1" smtClean="0"/>
              <a:t>C.Cno</a:t>
            </a:r>
            <a:r>
              <a:rPr lang="en-US" altLang="zh-CN" dirty="0" smtClean="0"/>
              <a:t> = </a:t>
            </a:r>
            <a:r>
              <a:rPr lang="en-US" altLang="zh-CN" dirty="0" err="1" smtClean="0"/>
              <a:t>SC.Cno</a:t>
            </a:r>
            <a:endParaRPr lang="zh-CN" altLang="en-US" dirty="0" smtClean="0"/>
          </a:p>
          <a:p>
            <a:pPr marL="324000" lvl="1" indent="0">
              <a:buNone/>
            </a:pPr>
            <a:r>
              <a:rPr lang="en-US" altLang="zh-CN" dirty="0" smtClean="0"/>
              <a:t>     WHERE </a:t>
            </a:r>
            <a:r>
              <a:rPr lang="en-US" altLang="zh-CN" dirty="0" err="1" smtClean="0"/>
              <a:t>Sno</a:t>
            </a:r>
            <a:r>
              <a:rPr lang="en-US" altLang="zh-CN" dirty="0" smtClean="0"/>
              <a:t> = </a:t>
            </a:r>
            <a:r>
              <a:rPr lang="en-US" altLang="zh-CN" dirty="0" err="1" smtClean="0"/>
              <a:t>Student.Sno</a:t>
            </a:r>
            <a:r>
              <a:rPr lang="zh-CN" altLang="en-US" dirty="0"/>
              <a:t> </a:t>
            </a:r>
            <a:r>
              <a:rPr lang="en-US" altLang="zh-CN" dirty="0" smtClean="0"/>
              <a:t>AND </a:t>
            </a:r>
            <a:r>
              <a:rPr lang="en-US" altLang="zh-CN" dirty="0" err="1" smtClean="0"/>
              <a:t>Cname</a:t>
            </a:r>
            <a:r>
              <a:rPr lang="en-US" altLang="zh-CN" dirty="0" smtClean="0"/>
              <a:t> = 'JAVA'</a:t>
            </a:r>
          </a:p>
          <a:p>
            <a:pPr marL="324000" lvl="1" indent="0">
              <a:buNone/>
            </a:pP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87C6DCAC-D618-4B3A-AE76-7A925474DA0A}" type="slidenum">
              <a:rPr lang="zh-CN" altLang="en-US" smtClean="0"/>
              <a:pPr/>
              <a:t>41</a:t>
            </a:fld>
            <a:endParaRPr lang="en-US" altLang="zh-CN" dirty="0"/>
          </a:p>
        </p:txBody>
      </p:sp>
    </p:spTree>
    <p:extLst>
      <p:ext uri="{BB962C8B-B14F-4D97-AF65-F5344CB8AC3E}">
        <p14:creationId xmlns:p14="http://schemas.microsoft.com/office/powerpoint/2010/main" val="503393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en-US" altLang="zh-CN" dirty="0" smtClean="0"/>
              <a:t>3</a:t>
            </a:r>
            <a:r>
              <a:rPr lang="zh-CN" altLang="en-US" dirty="0" smtClean="0"/>
              <a:t>、其他形式的子查询</a:t>
            </a:r>
          </a:p>
        </p:txBody>
      </p:sp>
      <p:sp>
        <p:nvSpPr>
          <p:cNvPr id="68611" name="内容占位符 2"/>
          <p:cNvSpPr>
            <a:spLocks noGrp="1"/>
          </p:cNvSpPr>
          <p:nvPr>
            <p:ph idx="1"/>
          </p:nvPr>
        </p:nvSpPr>
        <p:spPr/>
        <p:txBody>
          <a:bodyPr/>
          <a:lstStyle/>
          <a:p>
            <a:r>
              <a:rPr lang="zh-CN" altLang="en-US" dirty="0" smtClean="0"/>
              <a:t>替代表达式的子查询</a:t>
            </a:r>
          </a:p>
          <a:p>
            <a:r>
              <a:rPr lang="zh-CN" altLang="en-US" dirty="0" smtClean="0"/>
              <a:t>派生表</a:t>
            </a:r>
          </a:p>
        </p:txBody>
      </p:sp>
      <p:sp>
        <p:nvSpPr>
          <p:cNvPr id="6" name="灯片编号占位符 5"/>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87108054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dirty="0" smtClean="0"/>
              <a:t>替代表达式的子查询</a:t>
            </a:r>
          </a:p>
        </p:txBody>
      </p:sp>
      <p:sp>
        <p:nvSpPr>
          <p:cNvPr id="69635" name="内容占位符 2"/>
          <p:cNvSpPr>
            <a:spLocks noGrp="1"/>
          </p:cNvSpPr>
          <p:nvPr>
            <p:ph idx="1"/>
          </p:nvPr>
        </p:nvSpPr>
        <p:spPr/>
        <p:txBody>
          <a:bodyPr>
            <a:normAutofit/>
          </a:bodyPr>
          <a:lstStyle/>
          <a:p>
            <a:r>
              <a:rPr lang="zh-CN" altLang="en-US" dirty="0" smtClean="0"/>
              <a:t>指在</a:t>
            </a:r>
            <a:r>
              <a:rPr lang="en-US" altLang="zh-CN" dirty="0" smtClean="0"/>
              <a:t>SELECT</a:t>
            </a:r>
            <a:r>
              <a:rPr lang="zh-CN" altLang="en-US" dirty="0" smtClean="0"/>
              <a:t>的选择列表中，嵌入一个只返回一个标量值的</a:t>
            </a:r>
            <a:r>
              <a:rPr lang="en-US" altLang="zh-CN" dirty="0" smtClean="0"/>
              <a:t>SELECT</a:t>
            </a:r>
            <a:r>
              <a:rPr lang="zh-CN" altLang="en-US" dirty="0" smtClean="0"/>
              <a:t>语句，这个查询语句通常都是一个聚合函数。</a:t>
            </a:r>
          </a:p>
          <a:p>
            <a:r>
              <a:rPr lang="zh-CN" altLang="en-US" dirty="0" smtClean="0"/>
              <a:t>例</a:t>
            </a:r>
            <a:r>
              <a:rPr lang="en-US" altLang="zh-CN" dirty="0" smtClean="0"/>
              <a:t>7-25 </a:t>
            </a:r>
            <a:r>
              <a:rPr lang="zh-CN" altLang="en-US" dirty="0" smtClean="0"/>
              <a:t>查询选了</a:t>
            </a:r>
            <a:r>
              <a:rPr lang="en-US" altLang="zh-CN" dirty="0" smtClean="0"/>
              <a:t>C001</a:t>
            </a:r>
            <a:r>
              <a:rPr lang="zh-CN" altLang="en-US" dirty="0" smtClean="0"/>
              <a:t>课程的学生学号、考试成绩以及该门课程的平均成绩。</a:t>
            </a:r>
          </a:p>
          <a:p>
            <a:pPr marL="324000" lvl="1" indent="0">
              <a:buNone/>
            </a:pPr>
            <a:r>
              <a:rPr lang="en-US" altLang="zh-CN" dirty="0" smtClean="0"/>
              <a:t>SELECT </a:t>
            </a:r>
            <a:r>
              <a:rPr lang="en-US" altLang="zh-CN" dirty="0" err="1" smtClean="0"/>
              <a:t>Sno,Grade</a:t>
            </a:r>
            <a:r>
              <a:rPr lang="en-US" altLang="zh-CN" dirty="0" smtClean="0"/>
              <a:t>,</a:t>
            </a:r>
            <a:r>
              <a:rPr lang="zh-CN" altLang="en-US" dirty="0"/>
              <a:t> </a:t>
            </a:r>
            <a:endParaRPr lang="en-US" altLang="zh-CN" dirty="0" smtClean="0"/>
          </a:p>
          <a:p>
            <a:pPr marL="324000" lvl="1" indent="0">
              <a:buNone/>
            </a:pPr>
            <a:r>
              <a:rPr lang="en-US" altLang="zh-CN" dirty="0"/>
              <a:t> </a:t>
            </a:r>
            <a:r>
              <a:rPr lang="en-US" altLang="zh-CN" dirty="0" smtClean="0"/>
              <a:t>        (SELECT AVG(Grade) FROM SC WHERE </a:t>
            </a:r>
            <a:r>
              <a:rPr lang="en-US" altLang="zh-CN" dirty="0" err="1" smtClean="0"/>
              <a:t>Cno</a:t>
            </a:r>
            <a:r>
              <a:rPr lang="en-US" altLang="zh-CN" dirty="0" smtClean="0"/>
              <a:t> = 'C001') AS </a:t>
            </a:r>
            <a:r>
              <a:rPr lang="en-US" altLang="zh-CN" dirty="0" err="1" smtClean="0"/>
              <a:t>AvgGrade</a:t>
            </a:r>
            <a:endParaRPr lang="zh-CN" altLang="en-US" dirty="0" smtClean="0"/>
          </a:p>
          <a:p>
            <a:pPr marL="324000" lvl="1" indent="0">
              <a:buNone/>
            </a:pPr>
            <a:r>
              <a:rPr lang="en-US" altLang="zh-CN" dirty="0" smtClean="0"/>
              <a:t>FROM SC</a:t>
            </a:r>
            <a:endParaRPr lang="zh-CN" altLang="en-US" dirty="0" smtClean="0"/>
          </a:p>
          <a:p>
            <a:pPr marL="324000" lvl="1" indent="0">
              <a:buNone/>
            </a:pPr>
            <a:r>
              <a:rPr lang="en-US" altLang="zh-CN" dirty="0" smtClean="0"/>
              <a:t>WHERE </a:t>
            </a:r>
            <a:r>
              <a:rPr lang="en-US" altLang="zh-CN" dirty="0" err="1" smtClean="0"/>
              <a:t>Cno</a:t>
            </a:r>
            <a:r>
              <a:rPr lang="en-US" altLang="zh-CN" dirty="0" smtClean="0"/>
              <a:t> = 'C001'</a:t>
            </a:r>
            <a:endParaRPr lang="zh-CN" altLang="en-US" dirty="0" smtClean="0"/>
          </a:p>
        </p:txBody>
      </p:sp>
      <p:sp>
        <p:nvSpPr>
          <p:cNvPr id="6" name="灯片编号占位符 5"/>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51093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63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dirty="0"/>
              <a:t>替代表达式的子查询示例</a:t>
            </a:r>
            <a:endParaRPr lang="zh-CN" altLang="en-US" dirty="0" smtClean="0"/>
          </a:p>
        </p:txBody>
      </p:sp>
      <p:sp>
        <p:nvSpPr>
          <p:cNvPr id="70659" name="内容占位符 2"/>
          <p:cNvSpPr>
            <a:spLocks noGrp="1"/>
          </p:cNvSpPr>
          <p:nvPr>
            <p:ph idx="1"/>
          </p:nvPr>
        </p:nvSpPr>
        <p:spPr>
          <a:xfrm>
            <a:off x="581192" y="1561382"/>
            <a:ext cx="11168356" cy="4297418"/>
          </a:xfrm>
        </p:spPr>
        <p:txBody>
          <a:bodyPr>
            <a:normAutofit/>
          </a:bodyPr>
          <a:lstStyle/>
          <a:p>
            <a:r>
              <a:rPr lang="zh-CN" altLang="en-US" dirty="0" smtClean="0"/>
              <a:t>例</a:t>
            </a:r>
            <a:r>
              <a:rPr lang="en-US" altLang="zh-CN" dirty="0" smtClean="0"/>
              <a:t>7-26 </a:t>
            </a:r>
            <a:r>
              <a:rPr lang="zh-CN" altLang="en-US" dirty="0" smtClean="0"/>
              <a:t>查询选了</a:t>
            </a:r>
            <a:r>
              <a:rPr lang="en-US" altLang="zh-CN" dirty="0" smtClean="0"/>
              <a:t>C001</a:t>
            </a:r>
            <a:r>
              <a:rPr lang="zh-CN" altLang="en-US" dirty="0" smtClean="0"/>
              <a:t>课程的学生学号、考试成绩、该门课程的平均成绩以及每个学生与平均成绩的差。</a:t>
            </a:r>
          </a:p>
          <a:p>
            <a:pPr marL="324000" lvl="1" indent="0">
              <a:buNone/>
            </a:pPr>
            <a:r>
              <a:rPr lang="en-US" altLang="zh-CN" dirty="0" smtClean="0"/>
              <a:t>SELECT </a:t>
            </a:r>
            <a:r>
              <a:rPr lang="en-US" altLang="zh-CN" dirty="0" err="1" smtClean="0"/>
              <a:t>Sno,Grade</a:t>
            </a:r>
            <a:r>
              <a:rPr lang="en-US" altLang="zh-CN" dirty="0" smtClean="0"/>
              <a:t>,</a:t>
            </a:r>
            <a:endParaRPr lang="zh-CN" altLang="en-US" dirty="0" smtClean="0"/>
          </a:p>
          <a:p>
            <a:pPr marL="324000" lvl="1" indent="0">
              <a:buNone/>
            </a:pPr>
            <a:r>
              <a:rPr lang="en-US" altLang="zh-CN" dirty="0" smtClean="0"/>
              <a:t>  (SELECT AVG(Grade) FROM SC</a:t>
            </a:r>
            <a:r>
              <a:rPr lang="zh-CN" altLang="en-US" dirty="0"/>
              <a:t> </a:t>
            </a:r>
            <a:r>
              <a:rPr lang="en-US" altLang="zh-CN" dirty="0" smtClean="0"/>
              <a:t>WHERE </a:t>
            </a:r>
            <a:r>
              <a:rPr lang="en-US" altLang="zh-CN" dirty="0" err="1" smtClean="0"/>
              <a:t>Cno</a:t>
            </a:r>
            <a:r>
              <a:rPr lang="en-US" altLang="zh-CN" dirty="0" smtClean="0"/>
              <a:t> = 'C001') AS </a:t>
            </a:r>
            <a:r>
              <a:rPr lang="en-US" altLang="zh-CN" dirty="0" err="1" smtClean="0"/>
              <a:t>AvgGrade</a:t>
            </a:r>
            <a:r>
              <a:rPr lang="en-US" altLang="zh-CN" dirty="0" smtClean="0"/>
              <a:t>,</a:t>
            </a:r>
            <a:endParaRPr lang="zh-CN" altLang="en-US" dirty="0" smtClean="0"/>
          </a:p>
          <a:p>
            <a:pPr marL="324000" lvl="1" indent="0">
              <a:buNone/>
            </a:pPr>
            <a:r>
              <a:rPr lang="en-US" altLang="zh-CN" dirty="0" smtClean="0"/>
              <a:t>   Grade - (SELECT AVG(Grade) FROM SC WHERE </a:t>
            </a:r>
            <a:r>
              <a:rPr lang="en-US" altLang="zh-CN" dirty="0" err="1" smtClean="0"/>
              <a:t>Cno</a:t>
            </a:r>
            <a:r>
              <a:rPr lang="en-US" altLang="zh-CN" dirty="0" smtClean="0"/>
              <a:t> = 'C001') AS </a:t>
            </a:r>
            <a:r>
              <a:rPr lang="en-US" altLang="zh-CN" dirty="0" err="1" smtClean="0"/>
              <a:t>AvgGradeDiff</a:t>
            </a:r>
            <a:endParaRPr lang="en-US" altLang="zh-CN" dirty="0" smtClean="0"/>
          </a:p>
          <a:p>
            <a:pPr marL="324000" lvl="1" indent="0">
              <a:buNone/>
            </a:pPr>
            <a:r>
              <a:rPr lang="en-US" altLang="zh-CN" dirty="0" smtClean="0"/>
              <a:t>FROM SC </a:t>
            </a:r>
          </a:p>
          <a:p>
            <a:pPr marL="324000" lvl="1" indent="0">
              <a:buNone/>
            </a:pPr>
            <a:r>
              <a:rPr lang="en-US" altLang="zh-CN" dirty="0" smtClean="0"/>
              <a:t>WHERE </a:t>
            </a:r>
            <a:r>
              <a:rPr lang="en-US" altLang="zh-CN" dirty="0" err="1" smtClean="0"/>
              <a:t>Cno</a:t>
            </a:r>
            <a:r>
              <a:rPr lang="en-US" altLang="zh-CN" dirty="0" smtClean="0"/>
              <a:t> = 'C001'</a:t>
            </a:r>
            <a:endParaRPr lang="zh-CN" altLang="en-US" dirty="0" smtClean="0"/>
          </a:p>
        </p:txBody>
      </p:sp>
      <p:sp>
        <p:nvSpPr>
          <p:cNvPr id="6" name="灯片编号占位符 5"/>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655050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65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dirty="0" smtClean="0"/>
              <a:t>派生表</a:t>
            </a:r>
          </a:p>
        </p:txBody>
      </p:sp>
      <p:sp>
        <p:nvSpPr>
          <p:cNvPr id="71683" name="内容占位符 2"/>
          <p:cNvSpPr>
            <a:spLocks noGrp="1"/>
          </p:cNvSpPr>
          <p:nvPr>
            <p:ph idx="1"/>
          </p:nvPr>
        </p:nvSpPr>
        <p:spPr/>
        <p:txBody>
          <a:bodyPr/>
          <a:lstStyle/>
          <a:p>
            <a:r>
              <a:rPr lang="zh-CN" altLang="en-US" smtClean="0"/>
              <a:t>有时也称为内联视图</a:t>
            </a:r>
            <a:r>
              <a:rPr lang="en-US" altLang="zh-CN" smtClean="0"/>
              <a:t>,</a:t>
            </a:r>
            <a:r>
              <a:rPr lang="zh-CN" altLang="en-US" smtClean="0"/>
              <a:t>是将子查询做为一个表来处理，这个由子查询产生的新表就称之为“派生表”，这很类似于临时表。</a:t>
            </a:r>
            <a:endParaRPr lang="en-US" altLang="zh-CN" smtClean="0"/>
          </a:p>
          <a:p>
            <a:r>
              <a:rPr lang="zh-CN" altLang="en-US" smtClean="0"/>
              <a:t>可以在查询语句中用派生表来建立与其它表的连接关系，在生成派生表后，在查询语句中对派生表的操作与普通表一样。</a:t>
            </a:r>
          </a:p>
        </p:txBody>
      </p:sp>
      <p:sp>
        <p:nvSpPr>
          <p:cNvPr id="6" name="灯片编号占位符 5"/>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609781579"/>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dirty="0"/>
              <a:t>派生表示例</a:t>
            </a:r>
            <a:endParaRPr lang="zh-CN" altLang="en-US" dirty="0" smtClean="0"/>
          </a:p>
        </p:txBody>
      </p:sp>
      <p:sp>
        <p:nvSpPr>
          <p:cNvPr id="72707" name="内容占位符 2"/>
          <p:cNvSpPr>
            <a:spLocks noGrp="1"/>
          </p:cNvSpPr>
          <p:nvPr>
            <p:ph idx="1"/>
          </p:nvPr>
        </p:nvSpPr>
        <p:spPr/>
        <p:txBody>
          <a:bodyPr/>
          <a:lstStyle/>
          <a:p>
            <a:r>
              <a:rPr lang="zh-CN" altLang="en-US" dirty="0" smtClean="0"/>
              <a:t>例</a:t>
            </a:r>
            <a:r>
              <a:rPr lang="en-US" altLang="zh-CN" dirty="0" smtClean="0"/>
              <a:t>7-27 </a:t>
            </a:r>
            <a:r>
              <a:rPr lang="zh-CN" altLang="en-US" dirty="0" smtClean="0"/>
              <a:t>查询至少选了</a:t>
            </a:r>
            <a:r>
              <a:rPr lang="en-US" altLang="zh-CN" dirty="0" smtClean="0"/>
              <a:t>C001</a:t>
            </a:r>
            <a:r>
              <a:rPr lang="zh-CN" altLang="en-US" dirty="0" smtClean="0"/>
              <a:t>和</a:t>
            </a:r>
            <a:r>
              <a:rPr lang="en-US" altLang="zh-CN" dirty="0" smtClean="0"/>
              <a:t>C002</a:t>
            </a:r>
            <a:r>
              <a:rPr lang="zh-CN" altLang="en-US" dirty="0" smtClean="0"/>
              <a:t>两门课程的学生学号。</a:t>
            </a:r>
          </a:p>
          <a:p>
            <a:pPr marL="324000" lvl="1" indent="0">
              <a:buNone/>
            </a:pPr>
            <a:r>
              <a:rPr lang="en-US" altLang="zh-CN" dirty="0" smtClean="0"/>
              <a:t>SELECT T1.Sno </a:t>
            </a:r>
            <a:endParaRPr lang="zh-CN" altLang="en-US" dirty="0" smtClean="0"/>
          </a:p>
          <a:p>
            <a:pPr marL="324000" lvl="1" indent="0">
              <a:buNone/>
            </a:pPr>
            <a:r>
              <a:rPr lang="en-US" altLang="zh-CN" dirty="0" smtClean="0"/>
              <a:t>FROM </a:t>
            </a:r>
            <a:r>
              <a:rPr lang="en-US" altLang="zh-CN" dirty="0" smtClean="0"/>
              <a:t>(SELECT * FROM SC </a:t>
            </a:r>
            <a:r>
              <a:rPr lang="en-US" altLang="zh-CN" dirty="0" smtClean="0"/>
              <a:t>WHERE </a:t>
            </a:r>
            <a:r>
              <a:rPr lang="en-US" altLang="zh-CN" dirty="0" err="1" smtClean="0"/>
              <a:t>Cno</a:t>
            </a:r>
            <a:r>
              <a:rPr lang="en-US" altLang="zh-CN" dirty="0" smtClean="0"/>
              <a:t> = 'C001') AS T1 </a:t>
            </a:r>
            <a:endParaRPr lang="zh-CN" altLang="en-US" dirty="0" smtClean="0"/>
          </a:p>
          <a:p>
            <a:pPr marL="324000" lvl="1" indent="0">
              <a:buNone/>
            </a:pPr>
            <a:r>
              <a:rPr lang="en-US" altLang="zh-CN" dirty="0" smtClean="0"/>
              <a:t>JOIN </a:t>
            </a:r>
            <a:r>
              <a:rPr lang="en-US" altLang="zh-CN" dirty="0" smtClean="0"/>
              <a:t>(SELECT * FROM SC </a:t>
            </a:r>
            <a:r>
              <a:rPr lang="en-US" altLang="zh-CN" dirty="0" smtClean="0"/>
              <a:t>WHERE </a:t>
            </a:r>
            <a:r>
              <a:rPr lang="en-US" altLang="zh-CN" dirty="0" err="1" smtClean="0"/>
              <a:t>Cno</a:t>
            </a:r>
            <a:r>
              <a:rPr lang="en-US" altLang="zh-CN" dirty="0" smtClean="0"/>
              <a:t> = 'c002') AS T2 </a:t>
            </a:r>
          </a:p>
          <a:p>
            <a:pPr marL="324000" lvl="1" indent="0">
              <a:buNone/>
            </a:pPr>
            <a:r>
              <a:rPr lang="en-US" altLang="zh-CN" dirty="0" smtClean="0"/>
              <a:t>ON </a:t>
            </a:r>
            <a:r>
              <a:rPr lang="en-US" altLang="zh-CN" dirty="0" smtClean="0"/>
              <a:t>T1.Sno=T2.Sno</a:t>
            </a:r>
            <a:endParaRPr lang="zh-CN" altLang="en-US" dirty="0" smtClean="0"/>
          </a:p>
        </p:txBody>
      </p:sp>
      <p:sp>
        <p:nvSpPr>
          <p:cNvPr id="6" name="灯片编号占位符 5"/>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3890780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dirty="0" smtClean="0"/>
              <a:t>查询结果的并、交、差运算</a:t>
            </a:r>
          </a:p>
        </p:txBody>
      </p:sp>
      <p:sp>
        <p:nvSpPr>
          <p:cNvPr id="135171" name="Rectangle 3"/>
          <p:cNvSpPr>
            <a:spLocks noGrp="1" noChangeArrowheads="1"/>
          </p:cNvSpPr>
          <p:nvPr>
            <p:ph idx="1"/>
          </p:nvPr>
        </p:nvSpPr>
        <p:spPr/>
        <p:txBody>
          <a:bodyPr/>
          <a:lstStyle/>
          <a:p>
            <a:r>
              <a:rPr lang="en-US" altLang="zh-CN" dirty="0" smtClean="0"/>
              <a:t>SELECT</a:t>
            </a:r>
            <a:r>
              <a:rPr lang="zh-CN" altLang="en-US" dirty="0" smtClean="0"/>
              <a:t>语句的查询结果是元组的集合，所以多个</a:t>
            </a:r>
            <a:r>
              <a:rPr lang="en-US" altLang="zh-CN" dirty="0" smtClean="0"/>
              <a:t>SELECT</a:t>
            </a:r>
            <a:r>
              <a:rPr lang="zh-CN" altLang="en-US" dirty="0" smtClean="0"/>
              <a:t>语句的结果可进行集合操作。</a:t>
            </a:r>
          </a:p>
          <a:p>
            <a:r>
              <a:rPr lang="zh-CN" altLang="en-US" dirty="0" smtClean="0"/>
              <a:t>集合操作主要包括：</a:t>
            </a:r>
            <a:endParaRPr lang="en-US" altLang="zh-CN" dirty="0" smtClean="0"/>
          </a:p>
          <a:p>
            <a:pPr lvl="1"/>
            <a:r>
              <a:rPr lang="en-US" altLang="zh-CN" dirty="0" smtClean="0"/>
              <a:t>UNION</a:t>
            </a:r>
            <a:r>
              <a:rPr lang="zh-CN" altLang="en-US" dirty="0" smtClean="0"/>
              <a:t>（并）</a:t>
            </a:r>
          </a:p>
          <a:p>
            <a:pPr lvl="1"/>
            <a:r>
              <a:rPr lang="en-US" altLang="zh-CN" dirty="0" smtClean="0"/>
              <a:t>INSTERSECT</a:t>
            </a:r>
            <a:r>
              <a:rPr lang="zh-CN" altLang="en-US" dirty="0" smtClean="0"/>
              <a:t>（交）</a:t>
            </a:r>
            <a:endParaRPr lang="en-US" altLang="zh-CN" dirty="0" smtClean="0"/>
          </a:p>
          <a:p>
            <a:pPr lvl="1"/>
            <a:r>
              <a:rPr lang="en-US" altLang="zh-CN" dirty="0" smtClean="0"/>
              <a:t>EXCEPT</a:t>
            </a:r>
            <a:r>
              <a:rPr lang="zh-CN" altLang="en-US" dirty="0" smtClean="0"/>
              <a:t>（差）</a:t>
            </a:r>
          </a:p>
        </p:txBody>
      </p:sp>
      <p:sp>
        <p:nvSpPr>
          <p:cNvPr id="6" name="灯片编号占位符 5"/>
          <p:cNvSpPr>
            <a:spLocks noGrp="1"/>
          </p:cNvSpPr>
          <p:nvPr>
            <p:ph type="sldNum" sz="quarter" idx="12"/>
          </p:nvPr>
        </p:nvSpPr>
        <p:spPr/>
        <p:txBody>
          <a:bodyPr/>
          <a:lstStyle/>
          <a:p>
            <a:fld id="{3505EB71-3B87-4BC3-B7EB-182E6476D3CE}" type="slidenum">
              <a:rPr lang="zh-CN" altLang="en-US" smtClean="0"/>
              <a:pPr/>
              <a:t>47</a:t>
            </a:fld>
            <a:endParaRPr lang="en-US" altLang="zh-CN" dirty="0"/>
          </a:p>
        </p:txBody>
      </p:sp>
      <p:sp>
        <p:nvSpPr>
          <p:cNvPr id="5" name="灯片编号占位符 3"/>
          <p:cNvSpPr txBox="1">
            <a:spLocks/>
          </p:cNvSpPr>
          <p:nvPr/>
        </p:nvSpPr>
        <p:spPr bwMode="gray">
          <a:xfrm>
            <a:off x="5334000" y="6483351"/>
            <a:ext cx="1828800" cy="244475"/>
          </a:xfrm>
          <a:prstGeom prst="rect">
            <a:avLst/>
          </a:prstGeom>
          <a:noFill/>
          <a:ln w="9525">
            <a:noFill/>
            <a:miter lim="800000"/>
            <a:headEnd/>
            <a:tailEnd/>
          </a:ln>
          <a:effectLst/>
        </p:spPr>
        <p:txBody>
          <a:bodyPr/>
          <a:lstStyle/>
          <a:p>
            <a:pPr algn="ctr">
              <a:defRPr/>
            </a:pPr>
            <a:fld id="{9A572F15-8A6C-462E-A0BD-F82D1573AFAC}" type="slidenum">
              <a:rPr lang="zh-CN" altLang="en-US" sz="1000">
                <a:solidFill>
                  <a:schemeClr val="bg1"/>
                </a:solidFill>
                <a:ea typeface="宋体" pitchFamily="2" charset="-122"/>
              </a:rPr>
              <a:pPr algn="ctr">
                <a:defRPr/>
              </a:pPr>
              <a:t>47</a:t>
            </a:fld>
            <a:r>
              <a:rPr lang="en-US" altLang="zh-CN" sz="1000">
                <a:solidFill>
                  <a:schemeClr val="bg1"/>
                </a:solidFill>
                <a:ea typeface="宋体" pitchFamily="2" charset="-122"/>
              </a:rPr>
              <a:t>/76</a:t>
            </a:r>
            <a:endParaRPr lang="en-US" altLang="zh-CN" sz="1000" dirty="0">
              <a:solidFill>
                <a:schemeClr val="bg1"/>
              </a:solidFill>
              <a:ea typeface="宋体" pitchFamily="2" charset="-122"/>
            </a:endParaRPr>
          </a:p>
        </p:txBody>
      </p:sp>
    </p:spTree>
    <p:extLst>
      <p:ext uri="{BB962C8B-B14F-4D97-AF65-F5344CB8AC3E}">
        <p14:creationId xmlns:p14="http://schemas.microsoft.com/office/powerpoint/2010/main" val="936515343"/>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合并多个结果集</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使用</a:t>
            </a:r>
            <a:r>
              <a:rPr lang="en-US" altLang="zh-CN" dirty="0" smtClean="0"/>
              <a:t>UNION</a:t>
            </a:r>
            <a:r>
              <a:rPr lang="zh-CN" altLang="en-US" dirty="0" smtClean="0"/>
              <a:t>操作符可以将多个查询产生的结果集合并成一个结果集。</a:t>
            </a:r>
          </a:p>
          <a:p>
            <a:pPr lvl="1"/>
            <a:r>
              <a:rPr lang="zh-CN" altLang="en-US" dirty="0" smtClean="0"/>
              <a:t>注意：每个查询结果集必须有类似的数据、相同的字段数目，并且字段顺序相同</a:t>
            </a:r>
          </a:p>
          <a:p>
            <a:r>
              <a:rPr lang="zh-CN" altLang="en-US" dirty="0" smtClean="0"/>
              <a:t>语法：</a:t>
            </a:r>
          </a:p>
          <a:p>
            <a:pPr marL="324000" lvl="1" indent="0">
              <a:buNone/>
            </a:pPr>
            <a:r>
              <a:rPr lang="en-US" altLang="zh-CN" dirty="0" smtClean="0"/>
              <a:t>SELECT … FROM …</a:t>
            </a:r>
          </a:p>
          <a:p>
            <a:pPr marL="324000" lvl="1" indent="0">
              <a:buNone/>
            </a:pPr>
            <a:r>
              <a:rPr lang="en-US" altLang="zh-CN" dirty="0" smtClean="0"/>
              <a:t>{UNION [ALL]</a:t>
            </a:r>
          </a:p>
          <a:p>
            <a:pPr marL="324000" lvl="1" indent="0">
              <a:buNone/>
            </a:pPr>
            <a:r>
              <a:rPr lang="en-US" altLang="zh-CN" dirty="0" smtClean="0"/>
              <a:t>SELECT … FROM …}</a:t>
            </a:r>
          </a:p>
          <a:p>
            <a:pPr marL="324000" lvl="1" indent="0">
              <a:buNone/>
            </a:pPr>
            <a:r>
              <a:rPr lang="en-US" altLang="zh-CN" dirty="0" smtClean="0"/>
              <a:t>[UNION …]</a:t>
            </a:r>
          </a:p>
          <a:p>
            <a:pPr marL="324000" lvl="1" indent="0">
              <a:buNone/>
            </a:pPr>
            <a:r>
              <a:rPr lang="en-US" altLang="zh-CN" dirty="0" smtClean="0"/>
              <a:t>[ORDER BY </a:t>
            </a:r>
            <a:r>
              <a:rPr lang="zh-CN" altLang="en-US" dirty="0" smtClean="0"/>
              <a:t>排序字段 </a:t>
            </a:r>
            <a:r>
              <a:rPr lang="en-US" altLang="zh-CN" dirty="0" smtClean="0"/>
              <a:t>[</a:t>
            </a:r>
            <a:r>
              <a:rPr lang="en-US" altLang="en-US" dirty="0" smtClean="0"/>
              <a:t>ASC | DESC], …</a:t>
            </a:r>
            <a:r>
              <a:rPr lang="en-US" altLang="zh-CN" dirty="0" smtClean="0"/>
              <a:t>]</a:t>
            </a:r>
          </a:p>
          <a:p>
            <a:r>
              <a:rPr lang="zh-CN" altLang="en-US" dirty="0" smtClean="0"/>
              <a:t>使用</a:t>
            </a:r>
            <a:r>
              <a:rPr lang="en-US" altLang="zh-CN" dirty="0" smtClean="0"/>
              <a:t>UNION</a:t>
            </a:r>
            <a:r>
              <a:rPr lang="zh-CN" altLang="en-US" dirty="0" smtClean="0"/>
              <a:t>子句查询，查询结果的列标题为第一个查询语句的列标题</a:t>
            </a:r>
          </a:p>
        </p:txBody>
      </p:sp>
      <p:sp>
        <p:nvSpPr>
          <p:cNvPr id="4" name="灯片编号占位符 3"/>
          <p:cNvSpPr>
            <a:spLocks noGrp="1"/>
          </p:cNvSpPr>
          <p:nvPr>
            <p:ph type="sldNum" sz="quarter" idx="12"/>
          </p:nvPr>
        </p:nvSpPr>
        <p:spPr/>
        <p:txBody>
          <a:bodyPr/>
          <a:lstStyle/>
          <a:p>
            <a:fld id="{0624C277-64AC-4FD6-9A7A-D0D1F5A7380F}" type="slidenum">
              <a:rPr lang="zh-CN" altLang="en-US" smtClean="0"/>
              <a:pPr/>
              <a:t>48</a:t>
            </a:fld>
            <a:endParaRPr lang="zh-CN" altLang="en-US"/>
          </a:p>
        </p:txBody>
      </p:sp>
    </p:spTree>
    <p:extLst>
      <p:ext uri="{BB962C8B-B14F-4D97-AF65-F5344CB8AC3E}">
        <p14:creationId xmlns:p14="http://schemas.microsoft.com/office/powerpoint/2010/main" val="192479213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mtClean="0"/>
              <a:t>并操作示例</a:t>
            </a:r>
          </a:p>
        </p:txBody>
      </p:sp>
      <p:sp>
        <p:nvSpPr>
          <p:cNvPr id="6" name="灯片编号占位符 5"/>
          <p:cNvSpPr>
            <a:spLocks noGrp="1"/>
          </p:cNvSpPr>
          <p:nvPr>
            <p:ph type="sldNum" sz="quarter" idx="12"/>
          </p:nvPr>
        </p:nvSpPr>
        <p:spPr/>
        <p:txBody>
          <a:bodyPr/>
          <a:lstStyle/>
          <a:p>
            <a:fld id="{F5678AD5-1B9D-4C4E-BE01-63A4BE02C70D}" type="slidenum">
              <a:rPr lang="zh-CN" altLang="en-US" smtClean="0"/>
              <a:pPr/>
              <a:t>49</a:t>
            </a:fld>
            <a:endParaRPr lang="en-US" altLang="zh-CN" dirty="0"/>
          </a:p>
        </p:txBody>
      </p:sp>
      <p:pic>
        <p:nvPicPr>
          <p:cNvPr id="5838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195" y="1561382"/>
            <a:ext cx="63373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p:cNvSpPr txBox="1">
            <a:spLocks/>
          </p:cNvSpPr>
          <p:nvPr/>
        </p:nvSpPr>
        <p:spPr bwMode="gray">
          <a:xfrm>
            <a:off x="5334000" y="6483351"/>
            <a:ext cx="1828800" cy="244475"/>
          </a:xfrm>
          <a:prstGeom prst="rect">
            <a:avLst/>
          </a:prstGeom>
          <a:noFill/>
          <a:ln w="9525">
            <a:noFill/>
            <a:miter lim="800000"/>
            <a:headEnd/>
            <a:tailEnd/>
          </a:ln>
          <a:effectLst/>
        </p:spPr>
        <p:txBody>
          <a:bodyPr/>
          <a:lstStyle/>
          <a:p>
            <a:pPr algn="ctr">
              <a:defRPr/>
            </a:pPr>
            <a:fld id="{94C59D52-B3DA-4B60-AB3C-1E25638F16C4}" type="slidenum">
              <a:rPr lang="zh-CN" altLang="en-US" sz="1000">
                <a:solidFill>
                  <a:schemeClr val="bg1"/>
                </a:solidFill>
                <a:ea typeface="宋体" pitchFamily="2" charset="-122"/>
              </a:rPr>
              <a:pPr algn="ctr">
                <a:defRPr/>
              </a:pPr>
              <a:t>49</a:t>
            </a:fld>
            <a:r>
              <a:rPr lang="en-US" altLang="zh-CN" sz="1000">
                <a:solidFill>
                  <a:schemeClr val="bg1"/>
                </a:solidFill>
                <a:ea typeface="宋体" pitchFamily="2" charset="-122"/>
              </a:rPr>
              <a:t>/76</a:t>
            </a:r>
            <a:endParaRPr lang="en-US" altLang="zh-CN" sz="1000" dirty="0">
              <a:solidFill>
                <a:schemeClr val="bg1"/>
              </a:solidFill>
              <a:ea typeface="宋体" pitchFamily="2" charset="-122"/>
            </a:endParaRPr>
          </a:p>
        </p:txBody>
      </p:sp>
    </p:spTree>
    <p:extLst>
      <p:ext uri="{BB962C8B-B14F-4D97-AF65-F5344CB8AC3E}">
        <p14:creationId xmlns:p14="http://schemas.microsoft.com/office/powerpoint/2010/main" val="19806150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8381"/>
                                        </p:tgtEl>
                                        <p:attrNameLst>
                                          <p:attrName>style.visibility</p:attrName>
                                        </p:attrNameLst>
                                      </p:cBhvr>
                                      <p:to>
                                        <p:strVal val="visible"/>
                                      </p:to>
                                    </p:set>
                                    <p:animEffect transition="in" filter="blinds(horizontal)">
                                      <p:cBhvr>
                                        <p:cTn id="7" dur="500"/>
                                        <p:tgtEl>
                                          <p:spTgt spid="58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子查询分类</a:t>
            </a:r>
            <a:endParaRPr lang="zh-CN" altLang="en-US" dirty="0"/>
          </a:p>
        </p:txBody>
      </p:sp>
      <p:sp>
        <p:nvSpPr>
          <p:cNvPr id="3" name="内容占位符 2"/>
          <p:cNvSpPr>
            <a:spLocks noGrp="1"/>
          </p:cNvSpPr>
          <p:nvPr>
            <p:ph idx="1"/>
          </p:nvPr>
        </p:nvSpPr>
        <p:spPr/>
        <p:txBody>
          <a:bodyPr/>
          <a:lstStyle/>
          <a:p>
            <a:r>
              <a:rPr lang="zh-CN" altLang="en-US" dirty="0" smtClean="0"/>
              <a:t>子查询分为：</a:t>
            </a:r>
            <a:endParaRPr lang="en-US" altLang="zh-CN" dirty="0" smtClean="0"/>
          </a:p>
          <a:p>
            <a:pPr lvl="1"/>
            <a:r>
              <a:rPr lang="zh-CN" altLang="en-US" dirty="0" smtClean="0"/>
              <a:t>不相关子查询：</a:t>
            </a:r>
            <a:r>
              <a:rPr lang="zh-CN" altLang="en-US" dirty="0"/>
              <a:t>子查询的查询条件不依赖于外层查询，被称为不相关子查询或嵌套子查询</a:t>
            </a:r>
          </a:p>
          <a:p>
            <a:pPr lvl="2"/>
            <a:r>
              <a:rPr lang="zh-CN" altLang="en-US" dirty="0"/>
              <a:t>独立于外部查询，子查询只执行一次，执行完将结果传递给外部查询</a:t>
            </a:r>
            <a:endParaRPr lang="en-US" altLang="zh-CN" dirty="0" smtClean="0"/>
          </a:p>
          <a:p>
            <a:pPr lvl="1"/>
            <a:r>
              <a:rPr lang="zh-CN" altLang="en-US" dirty="0"/>
              <a:t>相关子查询：在子查询中涉及到与外层表数据相关联的，被称为相关子查询</a:t>
            </a:r>
            <a:r>
              <a:rPr lang="zh-CN" altLang="en-US" dirty="0" smtClean="0"/>
              <a:t>。</a:t>
            </a:r>
            <a:endParaRPr lang="en-US" altLang="zh-CN" dirty="0" smtClean="0"/>
          </a:p>
          <a:p>
            <a:pPr lvl="2"/>
            <a:r>
              <a:rPr lang="zh-CN" altLang="en-US" dirty="0"/>
              <a:t>依赖于外部查询的数据，外部查询每执行一次，子查询就执行一次</a:t>
            </a:r>
          </a:p>
        </p:txBody>
      </p:sp>
      <p:sp>
        <p:nvSpPr>
          <p:cNvPr id="5" name="灯片编号占位符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5867842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UNION</a:t>
            </a:r>
            <a:r>
              <a:rPr lang="zh-CN" altLang="en-US" smtClean="0"/>
              <a:t>与</a:t>
            </a:r>
            <a:r>
              <a:rPr lang="en-US" altLang="zh-CN" smtClean="0"/>
              <a:t>UNION ALL</a:t>
            </a:r>
            <a:r>
              <a:rPr lang="zh-CN" altLang="en-US" smtClean="0"/>
              <a:t>的区别</a:t>
            </a:r>
            <a:endParaRPr lang="zh-CN" altLang="en-US" dirty="0"/>
          </a:p>
        </p:txBody>
      </p:sp>
      <p:sp>
        <p:nvSpPr>
          <p:cNvPr id="3" name="内容占位符 2"/>
          <p:cNvSpPr>
            <a:spLocks noGrp="1"/>
          </p:cNvSpPr>
          <p:nvPr>
            <p:ph idx="1"/>
          </p:nvPr>
        </p:nvSpPr>
        <p:spPr/>
        <p:txBody>
          <a:bodyPr/>
          <a:lstStyle/>
          <a:p>
            <a:r>
              <a:rPr lang="en-US" altLang="zh-CN" smtClean="0"/>
              <a:t>UNION</a:t>
            </a:r>
            <a:r>
              <a:rPr lang="zh-CN" altLang="en-US" smtClean="0"/>
              <a:t>进行结果集合并后会筛选掉重复记录，所以在合并后会进行排序运算（按第一列），删除重复记录后再返回结果集。</a:t>
            </a:r>
          </a:p>
          <a:p>
            <a:r>
              <a:rPr lang="en-US" altLang="zh-CN" smtClean="0"/>
              <a:t>UNION ALL</a:t>
            </a:r>
            <a:r>
              <a:rPr lang="zh-CN" altLang="en-US" smtClean="0"/>
              <a:t>只是简单的将两个结果集合并后返回。如果需要排序，需要在最后添加</a:t>
            </a:r>
            <a:r>
              <a:rPr lang="en-US" altLang="zh-CN" smtClean="0"/>
              <a:t>ORDER BY</a:t>
            </a:r>
            <a:r>
              <a:rPr lang="zh-CN" altLang="en-US" smtClean="0"/>
              <a:t>子句指定排序方式。</a:t>
            </a:r>
            <a:endParaRPr lang="zh-CN" altLang="en-US" dirty="0"/>
          </a:p>
        </p:txBody>
      </p:sp>
      <p:sp>
        <p:nvSpPr>
          <p:cNvPr id="4" name="灯片编号占位符 3"/>
          <p:cNvSpPr>
            <a:spLocks noGrp="1"/>
          </p:cNvSpPr>
          <p:nvPr>
            <p:ph type="sldNum" sz="quarter" idx="12"/>
          </p:nvPr>
        </p:nvSpPr>
        <p:spPr/>
        <p:txBody>
          <a:bodyPr/>
          <a:lstStyle/>
          <a:p>
            <a:fld id="{0624C277-64AC-4FD6-9A7A-D0D1F5A7380F}" type="slidenum">
              <a:rPr lang="zh-CN" altLang="en-US" smtClean="0"/>
              <a:pPr/>
              <a:t>50</a:t>
            </a:fld>
            <a:endParaRPr lang="zh-CN" altLang="en-US"/>
          </a:p>
        </p:txBody>
      </p:sp>
    </p:spTree>
    <p:extLst>
      <p:ext uri="{BB962C8B-B14F-4D97-AF65-F5344CB8AC3E}">
        <p14:creationId xmlns:p14="http://schemas.microsoft.com/office/powerpoint/2010/main" val="33825498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p:txBody>
          <a:bodyPr>
            <a:normAutofit/>
          </a:bodyPr>
          <a:lstStyle/>
          <a:p>
            <a:r>
              <a:rPr lang="zh-CN" altLang="en-US" dirty="0"/>
              <a:t>合并结果集</a:t>
            </a:r>
            <a:r>
              <a:rPr lang="zh-CN" altLang="en-US" dirty="0" smtClean="0"/>
              <a:t>示例</a:t>
            </a:r>
            <a:endParaRPr lang="zh-CN" altLang="en-US" dirty="0"/>
          </a:p>
        </p:txBody>
      </p:sp>
      <p:sp>
        <p:nvSpPr>
          <p:cNvPr id="4" name="灯片编号占位符 3"/>
          <p:cNvSpPr>
            <a:spLocks noGrp="1"/>
          </p:cNvSpPr>
          <p:nvPr>
            <p:ph type="sldNum" sz="quarter" idx="12"/>
          </p:nvPr>
        </p:nvSpPr>
        <p:spPr/>
        <p:txBody>
          <a:bodyPr/>
          <a:lstStyle/>
          <a:p>
            <a:fld id="{0624C277-64AC-4FD6-9A7A-D0D1F5A7380F}" type="slidenum">
              <a:rPr lang="zh-CN" altLang="en-US" smtClean="0"/>
              <a:pPr/>
              <a:t>51</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555002675"/>
              </p:ext>
            </p:extLst>
          </p:nvPr>
        </p:nvGraphicFramePr>
        <p:xfrm>
          <a:off x="4595802" y="1639206"/>
          <a:ext cx="2786082" cy="1857388"/>
        </p:xfrm>
        <a:graphic>
          <a:graphicData uri="http://schemas.openxmlformats.org/drawingml/2006/table">
            <a:tbl>
              <a:tblPr firstRow="1" bandRow="1">
                <a:tableStyleId>{17292A2E-F333-43FB-9621-5CBBE7FDCDCB}</a:tableStyleId>
              </a:tblPr>
              <a:tblGrid>
                <a:gridCol w="928694"/>
                <a:gridCol w="928694"/>
                <a:gridCol w="928694"/>
              </a:tblGrid>
              <a:tr h="368320">
                <a:tc>
                  <a:txBody>
                    <a:bodyPr/>
                    <a:lstStyle/>
                    <a:p>
                      <a:pPr algn="ctr"/>
                      <a:r>
                        <a:rPr lang="zh-CN" altLang="en-US" sz="1800" b="1" dirty="0" smtClean="0">
                          <a:latin typeface="Times New Roman" pitchFamily="18" charset="0"/>
                          <a:ea typeface="+mn-ea"/>
                          <a:cs typeface="Times New Roman" pitchFamily="18" charset="0"/>
                        </a:rPr>
                        <a:t>学号</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姓名</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系别</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267">
                <a:tc>
                  <a:txBody>
                    <a:bodyPr/>
                    <a:lstStyle/>
                    <a:p>
                      <a:pPr algn="ctr"/>
                      <a:r>
                        <a:rPr lang="en-US" altLang="zh-CN" sz="1800" b="1" dirty="0" smtClean="0">
                          <a:latin typeface="Times New Roman" pitchFamily="18" charset="0"/>
                          <a:ea typeface="+mn-ea"/>
                          <a:cs typeface="Times New Roman" pitchFamily="18" charset="0"/>
                        </a:rPr>
                        <a:t>1001</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1" dirty="0" smtClean="0">
                          <a:latin typeface="Times New Roman" pitchFamily="18" charset="0"/>
                          <a:ea typeface="+mn-ea"/>
                          <a:cs typeface="Times New Roman" pitchFamily="18" charset="0"/>
                        </a:rPr>
                        <a:t>李勇</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1" dirty="0" smtClean="0">
                          <a:latin typeface="Times New Roman" pitchFamily="18" charset="0"/>
                          <a:ea typeface="+mn-ea"/>
                          <a:cs typeface="Times New Roman" pitchFamily="18" charset="0"/>
                        </a:rPr>
                        <a:t>信息系</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2267">
                <a:tc>
                  <a:txBody>
                    <a:bodyPr/>
                    <a:lstStyle/>
                    <a:p>
                      <a:pPr algn="ctr"/>
                      <a:r>
                        <a:rPr lang="en-US" altLang="zh-CN" sz="1800" b="1" dirty="0" smtClean="0">
                          <a:latin typeface="Times New Roman" pitchFamily="18" charset="0"/>
                          <a:ea typeface="+mn-ea"/>
                          <a:cs typeface="Times New Roman" pitchFamily="18" charset="0"/>
                        </a:rPr>
                        <a:t>3111</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1" dirty="0" smtClean="0">
                          <a:latin typeface="Times New Roman" pitchFamily="18" charset="0"/>
                          <a:ea typeface="+mn-ea"/>
                          <a:cs typeface="Times New Roman" pitchFamily="18" charset="0"/>
                        </a:rPr>
                        <a:t>刘晨</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1" dirty="0" smtClean="0">
                          <a:latin typeface="Times New Roman" pitchFamily="18" charset="0"/>
                          <a:ea typeface="+mn-ea"/>
                          <a:cs typeface="Times New Roman" pitchFamily="18" charset="0"/>
                        </a:rPr>
                        <a:t>信息系</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2267">
                <a:tc>
                  <a:txBody>
                    <a:bodyPr/>
                    <a:lstStyle/>
                    <a:p>
                      <a:pPr algn="ctr"/>
                      <a:r>
                        <a:rPr lang="en-US" altLang="zh-CN" sz="1800" b="1" dirty="0" smtClean="0">
                          <a:latin typeface="Times New Roman" pitchFamily="18" charset="0"/>
                          <a:ea typeface="+mn-ea"/>
                          <a:cs typeface="Times New Roman" pitchFamily="18" charset="0"/>
                        </a:rPr>
                        <a:t>3220</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1" dirty="0" smtClean="0">
                          <a:latin typeface="Times New Roman" pitchFamily="18" charset="0"/>
                          <a:ea typeface="+mn-ea"/>
                          <a:cs typeface="Times New Roman" pitchFamily="18" charset="0"/>
                        </a:rPr>
                        <a:t>王敏</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1" dirty="0" smtClean="0">
                          <a:latin typeface="Times New Roman" pitchFamily="18" charset="0"/>
                          <a:ea typeface="+mn-ea"/>
                          <a:cs typeface="Times New Roman" pitchFamily="18" charset="0"/>
                        </a:rPr>
                        <a:t>会计系</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2267">
                <a:tc>
                  <a:txBody>
                    <a:bodyPr/>
                    <a:lstStyle/>
                    <a:p>
                      <a:pPr algn="ctr"/>
                      <a:r>
                        <a:rPr lang="en-US" altLang="zh-CN" sz="1800" b="1" dirty="0" smtClean="0">
                          <a:latin typeface="Times New Roman" pitchFamily="18" charset="0"/>
                          <a:ea typeface="+mn-ea"/>
                          <a:cs typeface="Times New Roman" pitchFamily="18" charset="0"/>
                        </a:rPr>
                        <a:t>4130</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1" dirty="0" smtClean="0">
                          <a:latin typeface="Times New Roman" pitchFamily="18" charset="0"/>
                          <a:ea typeface="+mn-ea"/>
                          <a:cs typeface="Times New Roman" pitchFamily="18" charset="0"/>
                        </a:rPr>
                        <a:t>李重信</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1" dirty="0" smtClean="0">
                          <a:latin typeface="Times New Roman" pitchFamily="18" charset="0"/>
                          <a:ea typeface="+mn-ea"/>
                          <a:cs typeface="Times New Roman" pitchFamily="18" charset="0"/>
                        </a:rPr>
                        <a:t>经管系</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pSp>
        <p:nvGrpSpPr>
          <p:cNvPr id="7" name="Group 13"/>
          <p:cNvGrpSpPr>
            <a:grpSpLocks/>
          </p:cNvGrpSpPr>
          <p:nvPr/>
        </p:nvGrpSpPr>
        <p:grpSpPr bwMode="auto">
          <a:xfrm>
            <a:off x="6738942" y="3496596"/>
            <a:ext cx="2714644" cy="1204555"/>
            <a:chOff x="612" y="1375"/>
            <a:chExt cx="4626" cy="615"/>
          </a:xfrm>
        </p:grpSpPr>
        <p:sp>
          <p:nvSpPr>
            <p:cNvPr id="8" name="Rectangle 1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 name="Rectangle 15"/>
            <p:cNvSpPr>
              <a:spLocks noChangeArrowheads="1"/>
            </p:cNvSpPr>
            <p:nvPr/>
          </p:nvSpPr>
          <p:spPr bwMode="auto">
            <a:xfrm>
              <a:off x="612" y="1457"/>
              <a:ext cx="4626" cy="533"/>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defRPr/>
              </a:pPr>
              <a:endParaRPr lang="zh-CN" altLang="en-US" sz="800" b="1" dirty="0">
                <a:latin typeface="Arial" charset="0"/>
                <a:ea typeface="宋体" charset="-122"/>
              </a:endParaRPr>
            </a:p>
            <a:p>
              <a:pPr>
                <a:defRPr/>
              </a:pPr>
              <a:r>
                <a:rPr lang="en-US" altLang="zh-CN" b="1" dirty="0">
                  <a:latin typeface="Arial" pitchFamily="34" charset="0"/>
                  <a:cs typeface="Arial" pitchFamily="34" charset="0"/>
                </a:rPr>
                <a:t>SELECT </a:t>
              </a:r>
              <a:r>
                <a:rPr lang="zh-CN" altLang="en-US" b="1" dirty="0">
                  <a:latin typeface="Arial" pitchFamily="34" charset="0"/>
                  <a:cs typeface="Arial" pitchFamily="34" charset="0"/>
                </a:rPr>
                <a:t>学号</a:t>
              </a:r>
              <a:r>
                <a:rPr lang="en-US" altLang="zh-CN" b="1" dirty="0">
                  <a:latin typeface="Arial" pitchFamily="34" charset="0"/>
                  <a:cs typeface="Arial" pitchFamily="34" charset="0"/>
                </a:rPr>
                <a:t>, </a:t>
              </a:r>
              <a:r>
                <a:rPr lang="zh-CN" altLang="en-US" b="1" dirty="0">
                  <a:latin typeface="Arial" pitchFamily="34" charset="0"/>
                  <a:cs typeface="Arial" pitchFamily="34" charset="0"/>
                </a:rPr>
                <a:t>姓名</a:t>
              </a:r>
              <a:endParaRPr lang="en-US" altLang="zh-CN" b="1" dirty="0">
                <a:latin typeface="Arial" pitchFamily="34" charset="0"/>
                <a:cs typeface="Arial" pitchFamily="34" charset="0"/>
              </a:endParaRPr>
            </a:p>
            <a:p>
              <a:pPr>
                <a:defRPr/>
              </a:pPr>
              <a:r>
                <a:rPr lang="en-US" altLang="zh-CN" b="1" dirty="0">
                  <a:latin typeface="Arial" pitchFamily="34" charset="0"/>
                  <a:cs typeface="Arial" pitchFamily="34" charset="0"/>
                </a:rPr>
                <a:t>FROM </a:t>
              </a:r>
              <a:r>
                <a:rPr lang="zh-CN" altLang="en-US" b="1" dirty="0">
                  <a:latin typeface="Arial" pitchFamily="34" charset="0"/>
                  <a:cs typeface="Arial" pitchFamily="34" charset="0"/>
                </a:rPr>
                <a:t>学生表</a:t>
              </a:r>
              <a:endParaRPr lang="en-US" altLang="zh-CN" b="1" dirty="0">
                <a:latin typeface="Arial" pitchFamily="34" charset="0"/>
                <a:cs typeface="Arial" pitchFamily="34" charset="0"/>
              </a:endParaRPr>
            </a:p>
            <a:p>
              <a:pPr>
                <a:defRPr/>
              </a:pPr>
              <a:r>
                <a:rPr lang="en-US" altLang="zh-CN" b="1" dirty="0">
                  <a:latin typeface="Arial" pitchFamily="34" charset="0"/>
                  <a:cs typeface="Arial" pitchFamily="34" charset="0"/>
                </a:rPr>
                <a:t>WHERE </a:t>
              </a:r>
              <a:r>
                <a:rPr lang="zh-CN" altLang="en-US" b="1" dirty="0">
                  <a:latin typeface="Arial" pitchFamily="34" charset="0"/>
                  <a:cs typeface="Arial" pitchFamily="34" charset="0"/>
                </a:rPr>
                <a:t>系别</a:t>
              </a:r>
              <a:r>
                <a:rPr lang="en-US" altLang="zh-CN" b="1" dirty="0">
                  <a:latin typeface="Arial" pitchFamily="34" charset="0"/>
                  <a:cs typeface="Arial" pitchFamily="34" charset="0"/>
                </a:rPr>
                <a:t>=‘</a:t>
              </a:r>
              <a:r>
                <a:rPr lang="zh-CN" altLang="en-US" b="1" dirty="0">
                  <a:latin typeface="Arial" pitchFamily="34" charset="0"/>
                  <a:cs typeface="Arial" pitchFamily="34" charset="0"/>
                </a:rPr>
                <a:t>信息系</a:t>
              </a:r>
              <a:r>
                <a:rPr lang="en-US" altLang="zh-CN" b="1" dirty="0">
                  <a:latin typeface="Arial" pitchFamily="34" charset="0"/>
                  <a:cs typeface="Arial" pitchFamily="34" charset="0"/>
                </a:rPr>
                <a:t>’</a:t>
              </a:r>
            </a:p>
          </p:txBody>
        </p:sp>
      </p:grpSp>
      <p:grpSp>
        <p:nvGrpSpPr>
          <p:cNvPr id="10" name="Group 13"/>
          <p:cNvGrpSpPr>
            <a:grpSpLocks/>
          </p:cNvGrpSpPr>
          <p:nvPr/>
        </p:nvGrpSpPr>
        <p:grpSpPr bwMode="auto">
          <a:xfrm>
            <a:off x="2881290" y="3551625"/>
            <a:ext cx="2857520" cy="1171008"/>
            <a:chOff x="612" y="1375"/>
            <a:chExt cx="4626" cy="609"/>
          </a:xfrm>
        </p:grpSpPr>
        <p:sp>
          <p:nvSpPr>
            <p:cNvPr id="11" name="Rectangle 1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 name="Rectangle 15"/>
            <p:cNvSpPr>
              <a:spLocks noChangeArrowheads="1"/>
            </p:cNvSpPr>
            <p:nvPr/>
          </p:nvSpPr>
          <p:spPr bwMode="auto">
            <a:xfrm>
              <a:off x="612" y="1441"/>
              <a:ext cx="4626" cy="543"/>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defRPr/>
              </a:pPr>
              <a:endParaRPr lang="zh-CN" altLang="en-US" sz="800" b="1" dirty="0">
                <a:latin typeface="Arial" charset="0"/>
                <a:ea typeface="宋体" charset="-122"/>
              </a:endParaRPr>
            </a:p>
            <a:p>
              <a:pPr>
                <a:defRPr/>
              </a:pPr>
              <a:r>
                <a:rPr lang="en-US" altLang="zh-CN" b="1" dirty="0">
                  <a:latin typeface="Arial" pitchFamily="34" charset="0"/>
                  <a:cs typeface="Arial" pitchFamily="34" charset="0"/>
                </a:rPr>
                <a:t>SELECT </a:t>
              </a:r>
              <a:r>
                <a:rPr lang="zh-CN" altLang="en-US" b="1" dirty="0">
                  <a:latin typeface="Arial" pitchFamily="34" charset="0"/>
                  <a:cs typeface="Arial" pitchFamily="34" charset="0"/>
                </a:rPr>
                <a:t>学号</a:t>
              </a:r>
              <a:r>
                <a:rPr lang="en-US" altLang="zh-CN" b="1" dirty="0">
                  <a:latin typeface="Arial" pitchFamily="34" charset="0"/>
                  <a:cs typeface="Arial" pitchFamily="34" charset="0"/>
                </a:rPr>
                <a:t>, </a:t>
              </a:r>
              <a:r>
                <a:rPr lang="zh-CN" altLang="en-US" b="1" dirty="0">
                  <a:latin typeface="Arial" pitchFamily="34" charset="0"/>
                  <a:cs typeface="Arial" pitchFamily="34" charset="0"/>
                </a:rPr>
                <a:t>姓名</a:t>
              </a:r>
              <a:endParaRPr lang="en-US" altLang="zh-CN" b="1" dirty="0">
                <a:latin typeface="Arial" pitchFamily="34" charset="0"/>
                <a:cs typeface="Arial" pitchFamily="34" charset="0"/>
              </a:endParaRPr>
            </a:p>
            <a:p>
              <a:pPr>
                <a:defRPr/>
              </a:pPr>
              <a:r>
                <a:rPr lang="en-US" altLang="zh-CN" b="1" dirty="0">
                  <a:latin typeface="Arial" pitchFamily="34" charset="0"/>
                  <a:cs typeface="Arial" pitchFamily="34" charset="0"/>
                </a:rPr>
                <a:t>FROM </a:t>
              </a:r>
              <a:r>
                <a:rPr lang="zh-CN" altLang="en-US" b="1" dirty="0">
                  <a:latin typeface="Arial" pitchFamily="34" charset="0"/>
                  <a:cs typeface="Arial" pitchFamily="34" charset="0"/>
                </a:rPr>
                <a:t>学生表</a:t>
              </a:r>
              <a:endParaRPr lang="en-US" altLang="zh-CN" b="1" dirty="0">
                <a:latin typeface="Arial" pitchFamily="34" charset="0"/>
                <a:cs typeface="Arial" pitchFamily="34" charset="0"/>
              </a:endParaRPr>
            </a:p>
            <a:p>
              <a:pPr>
                <a:defRPr/>
              </a:pPr>
              <a:r>
                <a:rPr lang="en-US" altLang="zh-CN" b="1" dirty="0">
                  <a:latin typeface="Arial" pitchFamily="34" charset="0"/>
                  <a:cs typeface="Arial" pitchFamily="34" charset="0"/>
                </a:rPr>
                <a:t>WHERE </a:t>
              </a:r>
              <a:r>
                <a:rPr lang="zh-CN" altLang="en-US" b="1" dirty="0">
                  <a:latin typeface="Arial" pitchFamily="34" charset="0"/>
                  <a:cs typeface="Arial" pitchFamily="34" charset="0"/>
                </a:rPr>
                <a:t>姓名</a:t>
              </a:r>
              <a:r>
                <a:rPr lang="en-US" altLang="zh-CN" b="1" dirty="0">
                  <a:latin typeface="Arial" pitchFamily="34" charset="0"/>
                  <a:cs typeface="Arial" pitchFamily="34" charset="0"/>
                </a:rPr>
                <a:t> LIKE ‘</a:t>
              </a:r>
              <a:r>
                <a:rPr lang="zh-CN" altLang="en-US" b="1" dirty="0">
                  <a:latin typeface="Arial" pitchFamily="34" charset="0"/>
                  <a:cs typeface="Arial" pitchFamily="34" charset="0"/>
                </a:rPr>
                <a:t>李</a:t>
              </a:r>
              <a:r>
                <a:rPr lang="en-US" altLang="zh-CN" b="1" dirty="0">
                  <a:latin typeface="Arial" pitchFamily="34" charset="0"/>
                  <a:cs typeface="Arial" pitchFamily="34" charset="0"/>
                </a:rPr>
                <a:t>%’</a:t>
              </a:r>
            </a:p>
          </p:txBody>
        </p:sp>
      </p:grpSp>
      <p:sp>
        <p:nvSpPr>
          <p:cNvPr id="13" name="TextBox 12"/>
          <p:cNvSpPr txBox="1"/>
          <p:nvPr/>
        </p:nvSpPr>
        <p:spPr>
          <a:xfrm>
            <a:off x="3970366" y="1639207"/>
            <a:ext cx="553998" cy="1294585"/>
          </a:xfrm>
          <a:prstGeom prst="rect">
            <a:avLst/>
          </a:prstGeom>
          <a:solidFill>
            <a:schemeClr val="bg1"/>
          </a:solidFill>
        </p:spPr>
        <p:txBody>
          <a:bodyPr vert="eaVert" wrap="none" rtlCol="0">
            <a:spAutoFit/>
          </a:bodyPr>
          <a:lstStyle/>
          <a:p>
            <a:r>
              <a:rPr lang="zh-CN" altLang="en-US" sz="2400" b="1" dirty="0"/>
              <a:t>学生表</a:t>
            </a:r>
          </a:p>
        </p:txBody>
      </p:sp>
      <p:graphicFrame>
        <p:nvGraphicFramePr>
          <p:cNvPr id="14" name="表格 13"/>
          <p:cNvGraphicFramePr>
            <a:graphicFrameLocks noGrp="1"/>
          </p:cNvGraphicFramePr>
          <p:nvPr>
            <p:extLst>
              <p:ext uri="{D42A27DB-BD31-4B8C-83A1-F6EECF244321}">
                <p14:modId xmlns:p14="http://schemas.microsoft.com/office/powerpoint/2010/main" val="577606989"/>
              </p:ext>
            </p:extLst>
          </p:nvPr>
        </p:nvGraphicFramePr>
        <p:xfrm>
          <a:off x="6881818" y="5211106"/>
          <a:ext cx="2428892" cy="1097280"/>
        </p:xfrm>
        <a:graphic>
          <a:graphicData uri="http://schemas.openxmlformats.org/drawingml/2006/table">
            <a:tbl>
              <a:tblPr firstRow="1" bandRow="1">
                <a:tableStyleId>{72833802-FEF1-4C79-8D5D-14CF1EAF98D9}</a:tableStyleId>
              </a:tblPr>
              <a:tblGrid>
                <a:gridCol w="1214446"/>
                <a:gridCol w="1214446"/>
              </a:tblGrid>
              <a:tr h="357190">
                <a:tc>
                  <a:txBody>
                    <a:bodyPr/>
                    <a:lstStyle/>
                    <a:p>
                      <a:pPr algn="ctr"/>
                      <a:r>
                        <a:rPr lang="zh-CN" altLang="en-US" sz="1800" b="1" dirty="0" smtClean="0">
                          <a:latin typeface="Times New Roman" pitchFamily="18" charset="0"/>
                          <a:ea typeface="+mn-ea"/>
                          <a:cs typeface="Times New Roman" pitchFamily="18" charset="0"/>
                        </a:rPr>
                        <a:t>学号</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姓名</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7190">
                <a:tc>
                  <a:txBody>
                    <a:bodyPr/>
                    <a:lstStyle/>
                    <a:p>
                      <a:pPr algn="ctr"/>
                      <a:r>
                        <a:rPr lang="en-US" altLang="zh-CN" sz="1800" b="1" dirty="0" smtClean="0">
                          <a:latin typeface="Times New Roman" pitchFamily="18" charset="0"/>
                          <a:ea typeface="+mn-ea"/>
                          <a:cs typeface="Times New Roman" pitchFamily="18" charset="0"/>
                        </a:rPr>
                        <a:t>1001</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李勇</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7190">
                <a:tc>
                  <a:txBody>
                    <a:bodyPr/>
                    <a:lstStyle/>
                    <a:p>
                      <a:pPr algn="ctr"/>
                      <a:r>
                        <a:rPr lang="en-US" altLang="zh-CN" sz="1800" b="1" dirty="0" smtClean="0">
                          <a:latin typeface="Times New Roman" pitchFamily="18" charset="0"/>
                          <a:ea typeface="+mn-ea"/>
                          <a:cs typeface="Times New Roman" pitchFamily="18" charset="0"/>
                        </a:rPr>
                        <a:t>3111</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刘晨</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925343399"/>
              </p:ext>
            </p:extLst>
          </p:nvPr>
        </p:nvGraphicFramePr>
        <p:xfrm>
          <a:off x="3024166" y="5211106"/>
          <a:ext cx="2357454" cy="1151578"/>
        </p:xfrm>
        <a:graphic>
          <a:graphicData uri="http://schemas.openxmlformats.org/drawingml/2006/table">
            <a:tbl>
              <a:tblPr firstRow="1" bandRow="1">
                <a:tableStyleId>{72833802-FEF1-4C79-8D5D-14CF1EAF98D9}</a:tableStyleId>
              </a:tblPr>
              <a:tblGrid>
                <a:gridCol w="1178727"/>
                <a:gridCol w="1178727"/>
              </a:tblGrid>
              <a:tr h="357190">
                <a:tc>
                  <a:txBody>
                    <a:bodyPr/>
                    <a:lstStyle/>
                    <a:p>
                      <a:pPr algn="ctr"/>
                      <a:r>
                        <a:rPr lang="zh-CN" altLang="en-US" sz="1800" b="1" dirty="0" smtClean="0">
                          <a:latin typeface="Times New Roman" pitchFamily="18" charset="0"/>
                          <a:ea typeface="+mn-ea"/>
                          <a:cs typeface="Times New Roman" pitchFamily="18" charset="0"/>
                        </a:rPr>
                        <a:t>学号</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姓名</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0058">
                <a:tc>
                  <a:txBody>
                    <a:bodyPr/>
                    <a:lstStyle/>
                    <a:p>
                      <a:pPr algn="ctr"/>
                      <a:r>
                        <a:rPr lang="en-US" altLang="zh-CN" sz="1800" b="1" dirty="0" smtClean="0">
                          <a:latin typeface="Times New Roman" pitchFamily="18" charset="0"/>
                          <a:ea typeface="+mn-ea"/>
                          <a:cs typeface="Times New Roman" pitchFamily="18" charset="0"/>
                        </a:rPr>
                        <a:t>1001</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李勇</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7190">
                <a:tc>
                  <a:txBody>
                    <a:bodyPr/>
                    <a:lstStyle/>
                    <a:p>
                      <a:pPr algn="ctr"/>
                      <a:r>
                        <a:rPr lang="en-US" altLang="zh-CN" sz="1800" b="1" dirty="0" smtClean="0">
                          <a:latin typeface="Times New Roman" pitchFamily="18" charset="0"/>
                          <a:ea typeface="+mn-ea"/>
                          <a:cs typeface="Times New Roman" pitchFamily="18" charset="0"/>
                        </a:rPr>
                        <a:t>4130</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李重信</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虚尾箭头 16"/>
          <p:cNvSpPr/>
          <p:nvPr/>
        </p:nvSpPr>
        <p:spPr>
          <a:xfrm rot="5400000">
            <a:off x="7839886" y="4610234"/>
            <a:ext cx="584200" cy="642936"/>
          </a:xfrm>
          <a:prstGeom prst="striped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19" name="虚尾箭头 18"/>
          <p:cNvSpPr/>
          <p:nvPr/>
        </p:nvSpPr>
        <p:spPr>
          <a:xfrm rot="5400000">
            <a:off x="3910790" y="4668976"/>
            <a:ext cx="584200" cy="642936"/>
          </a:xfrm>
          <a:prstGeom prst="striped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Tree>
    <p:extLst>
      <p:ext uri="{BB962C8B-B14F-4D97-AF65-F5344CB8AC3E}">
        <p14:creationId xmlns:p14="http://schemas.microsoft.com/office/powerpoint/2010/main" val="173060180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100000">
                                          <p:val>
                                            <p:strVal val="#ppt_x"/>
                                          </p:val>
                                        </p:tav>
                                      </p:tavLst>
                                    </p:anim>
                                    <p:anim calcmode="lin" valueType="num">
                                      <p:cBhvr>
                                        <p:cTn id="13" dur="500" fill="hold"/>
                                        <p:tgtEl>
                                          <p:spTgt spid="19"/>
                                        </p:tgtEl>
                                        <p:attrNameLst>
                                          <p:attrName>ppt_y</p:attrName>
                                        </p:attrNameLst>
                                      </p:cBhvr>
                                      <p:tavLst>
                                        <p:tav tm="0">
                                          <p:val>
                                            <p:strVal val="#ppt_y-#ppt_h/2"/>
                                          </p:val>
                                        </p:tav>
                                        <p:tav tm="100000">
                                          <p:val>
                                            <p:strVal val="#ppt_y"/>
                                          </p:val>
                                        </p:tav>
                                      </p:tavLst>
                                    </p:anim>
                                    <p:anim calcmode="lin" valueType="num">
                                      <p:cBhvr>
                                        <p:cTn id="14" dur="500" fill="hold"/>
                                        <p:tgtEl>
                                          <p:spTgt spid="19"/>
                                        </p:tgtEl>
                                        <p:attrNameLst>
                                          <p:attrName>ppt_w</p:attrName>
                                        </p:attrNameLst>
                                      </p:cBhvr>
                                      <p:tavLst>
                                        <p:tav tm="0">
                                          <p:val>
                                            <p:strVal val="#ppt_w"/>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ppt_x</p:attrName>
                                        </p:attrNameLst>
                                      </p:cBhvr>
                                      <p:tavLst>
                                        <p:tav tm="0">
                                          <p:val>
                                            <p:strVal val="#ppt_x"/>
                                          </p:val>
                                        </p:tav>
                                        <p:tav tm="100000">
                                          <p:val>
                                            <p:strVal val="#ppt_x"/>
                                          </p:val>
                                        </p:tav>
                                      </p:tavLst>
                                    </p:anim>
                                    <p:anim calcmode="lin" valueType="num">
                                      <p:cBhvr>
                                        <p:cTn id="30" dur="500" fill="hold"/>
                                        <p:tgtEl>
                                          <p:spTgt spid="17"/>
                                        </p:tgtEl>
                                        <p:attrNameLst>
                                          <p:attrName>ppt_y</p:attrName>
                                        </p:attrNameLst>
                                      </p:cBhvr>
                                      <p:tavLst>
                                        <p:tav tm="0">
                                          <p:val>
                                            <p:strVal val="#ppt_y-#ppt_h/2"/>
                                          </p:val>
                                        </p:tav>
                                        <p:tav tm="100000">
                                          <p:val>
                                            <p:strVal val="#ppt_y"/>
                                          </p:val>
                                        </p:tav>
                                      </p:tavLst>
                                    </p:anim>
                                    <p:anim calcmode="lin" valueType="num">
                                      <p:cBhvr>
                                        <p:cTn id="31" dur="500" fill="hold"/>
                                        <p:tgtEl>
                                          <p:spTgt spid="17"/>
                                        </p:tgtEl>
                                        <p:attrNameLst>
                                          <p:attrName>ppt_w</p:attrName>
                                        </p:attrNameLst>
                                      </p:cBhvr>
                                      <p:tavLst>
                                        <p:tav tm="0">
                                          <p:val>
                                            <p:strVal val="#ppt_w"/>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en-US" altLang="zh-CN" dirty="0"/>
              <a:t>UNION</a:t>
            </a:r>
            <a:r>
              <a:rPr lang="zh-CN" altLang="en-US" dirty="0" smtClean="0"/>
              <a:t>示例</a:t>
            </a:r>
            <a:endParaRPr lang="zh-CN" altLang="en-US" dirty="0"/>
          </a:p>
        </p:txBody>
      </p:sp>
      <p:sp>
        <p:nvSpPr>
          <p:cNvPr id="4" name="灯片编号占位符 3"/>
          <p:cNvSpPr>
            <a:spLocks noGrp="1"/>
          </p:cNvSpPr>
          <p:nvPr>
            <p:ph type="sldNum" sz="quarter" idx="12"/>
          </p:nvPr>
        </p:nvSpPr>
        <p:spPr/>
        <p:txBody>
          <a:bodyPr/>
          <a:lstStyle/>
          <a:p>
            <a:fld id="{0624C277-64AC-4FD6-9A7A-D0D1F5A7380F}" type="slidenum">
              <a:rPr lang="zh-CN" altLang="en-US" smtClean="0"/>
              <a:pPr/>
              <a:t>52</a:t>
            </a:fld>
            <a:endParaRPr lang="zh-CN" altLang="en-US"/>
          </a:p>
        </p:txBody>
      </p:sp>
      <p:graphicFrame>
        <p:nvGraphicFramePr>
          <p:cNvPr id="14" name="表格 13"/>
          <p:cNvGraphicFramePr>
            <a:graphicFrameLocks noGrp="1"/>
          </p:cNvGraphicFramePr>
          <p:nvPr>
            <p:extLst>
              <p:ext uri="{D42A27DB-BD31-4B8C-83A1-F6EECF244321}">
                <p14:modId xmlns:p14="http://schemas.microsoft.com/office/powerpoint/2010/main" val="3130565412"/>
              </p:ext>
            </p:extLst>
          </p:nvPr>
        </p:nvGraphicFramePr>
        <p:xfrm>
          <a:off x="6738942" y="1636593"/>
          <a:ext cx="2428892" cy="1097280"/>
        </p:xfrm>
        <a:graphic>
          <a:graphicData uri="http://schemas.openxmlformats.org/drawingml/2006/table">
            <a:tbl>
              <a:tblPr firstRow="1" bandRow="1">
                <a:tableStyleId>{72833802-FEF1-4C79-8D5D-14CF1EAF98D9}</a:tableStyleId>
              </a:tblPr>
              <a:tblGrid>
                <a:gridCol w="1214446"/>
                <a:gridCol w="1214446"/>
              </a:tblGrid>
              <a:tr h="357190">
                <a:tc>
                  <a:txBody>
                    <a:bodyPr/>
                    <a:lstStyle/>
                    <a:p>
                      <a:pPr algn="ctr"/>
                      <a:r>
                        <a:rPr lang="zh-CN" altLang="en-US" sz="1800" b="1" dirty="0" smtClean="0">
                          <a:latin typeface="Times New Roman" pitchFamily="18" charset="0"/>
                          <a:ea typeface="+mn-ea"/>
                          <a:cs typeface="Times New Roman" pitchFamily="18" charset="0"/>
                        </a:rPr>
                        <a:t>学号</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姓名</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7190">
                <a:tc>
                  <a:txBody>
                    <a:bodyPr/>
                    <a:lstStyle/>
                    <a:p>
                      <a:pPr algn="ctr"/>
                      <a:r>
                        <a:rPr lang="en-US" altLang="zh-CN" sz="1800" b="1" dirty="0" smtClean="0">
                          <a:latin typeface="Times New Roman" pitchFamily="18" charset="0"/>
                          <a:ea typeface="+mn-ea"/>
                          <a:cs typeface="Times New Roman" pitchFamily="18" charset="0"/>
                        </a:rPr>
                        <a:t>1001</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李勇</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7190">
                <a:tc>
                  <a:txBody>
                    <a:bodyPr/>
                    <a:lstStyle/>
                    <a:p>
                      <a:pPr algn="ctr"/>
                      <a:r>
                        <a:rPr lang="en-US" altLang="zh-CN" sz="1800" b="1" dirty="0" smtClean="0">
                          <a:latin typeface="Times New Roman" pitchFamily="18" charset="0"/>
                          <a:ea typeface="+mn-ea"/>
                          <a:cs typeface="Times New Roman" pitchFamily="18" charset="0"/>
                        </a:rPr>
                        <a:t>3111</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刘晨</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3451956909"/>
              </p:ext>
            </p:extLst>
          </p:nvPr>
        </p:nvGraphicFramePr>
        <p:xfrm>
          <a:off x="3167042" y="1628023"/>
          <a:ext cx="2357454" cy="1151578"/>
        </p:xfrm>
        <a:graphic>
          <a:graphicData uri="http://schemas.openxmlformats.org/drawingml/2006/table">
            <a:tbl>
              <a:tblPr firstRow="1" bandRow="1">
                <a:tableStyleId>{72833802-FEF1-4C79-8D5D-14CF1EAF98D9}</a:tableStyleId>
              </a:tblPr>
              <a:tblGrid>
                <a:gridCol w="1178727"/>
                <a:gridCol w="1178727"/>
              </a:tblGrid>
              <a:tr h="357190">
                <a:tc>
                  <a:txBody>
                    <a:bodyPr/>
                    <a:lstStyle/>
                    <a:p>
                      <a:pPr algn="ctr"/>
                      <a:r>
                        <a:rPr lang="zh-CN" altLang="en-US" sz="1800" b="1" dirty="0" smtClean="0">
                          <a:latin typeface="Times New Roman" pitchFamily="18" charset="0"/>
                          <a:ea typeface="+mn-ea"/>
                          <a:cs typeface="Times New Roman" pitchFamily="18" charset="0"/>
                        </a:rPr>
                        <a:t>学号</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姓名</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0058">
                <a:tc>
                  <a:txBody>
                    <a:bodyPr/>
                    <a:lstStyle/>
                    <a:p>
                      <a:pPr algn="ctr"/>
                      <a:r>
                        <a:rPr lang="en-US" altLang="zh-CN" sz="1800" b="1" dirty="0" smtClean="0">
                          <a:latin typeface="Times New Roman" pitchFamily="18" charset="0"/>
                          <a:ea typeface="+mn-ea"/>
                          <a:cs typeface="Times New Roman" pitchFamily="18" charset="0"/>
                        </a:rPr>
                        <a:t>1001</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1" dirty="0" smtClean="0">
                          <a:latin typeface="Times New Roman" pitchFamily="18" charset="0"/>
                          <a:ea typeface="+mn-ea"/>
                          <a:cs typeface="Times New Roman" pitchFamily="18" charset="0"/>
                        </a:rPr>
                        <a:t>李勇</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7190">
                <a:tc>
                  <a:txBody>
                    <a:bodyPr/>
                    <a:lstStyle/>
                    <a:p>
                      <a:pPr algn="ctr"/>
                      <a:r>
                        <a:rPr lang="en-US" altLang="zh-CN" sz="1800" b="1" dirty="0" smtClean="0">
                          <a:latin typeface="Times New Roman" pitchFamily="18" charset="0"/>
                          <a:ea typeface="+mn-ea"/>
                          <a:cs typeface="Times New Roman" pitchFamily="18" charset="0"/>
                        </a:rPr>
                        <a:t>4130</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1" dirty="0" smtClean="0">
                          <a:latin typeface="Times New Roman" pitchFamily="18" charset="0"/>
                          <a:ea typeface="+mn-ea"/>
                          <a:cs typeface="Times New Roman" pitchFamily="18" charset="0"/>
                        </a:rPr>
                        <a:t>李重信</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802467323"/>
              </p:ext>
            </p:extLst>
          </p:nvPr>
        </p:nvGraphicFramePr>
        <p:xfrm>
          <a:off x="4881554" y="4922743"/>
          <a:ext cx="2405058" cy="1500196"/>
        </p:xfrm>
        <a:graphic>
          <a:graphicData uri="http://schemas.openxmlformats.org/drawingml/2006/table">
            <a:tbl>
              <a:tblPr firstRow="1" bandRow="1">
                <a:tableStyleId>{69012ECD-51FC-41F1-AA8D-1B2483CD663E}</a:tableStyleId>
              </a:tblPr>
              <a:tblGrid>
                <a:gridCol w="1202529"/>
                <a:gridCol w="1202529"/>
              </a:tblGrid>
              <a:tr h="375049">
                <a:tc>
                  <a:txBody>
                    <a:bodyPr/>
                    <a:lstStyle/>
                    <a:p>
                      <a:pPr algn="ctr"/>
                      <a:r>
                        <a:rPr lang="zh-CN" altLang="en-US" sz="1800" b="1" dirty="0" smtClean="0">
                          <a:latin typeface="Times New Roman" pitchFamily="18" charset="0"/>
                          <a:ea typeface="+mn-ea"/>
                          <a:cs typeface="Times New Roman" pitchFamily="18" charset="0"/>
                        </a:rPr>
                        <a:t>学号</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姓名</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049">
                <a:tc>
                  <a:txBody>
                    <a:bodyPr/>
                    <a:lstStyle/>
                    <a:p>
                      <a:pPr algn="ctr"/>
                      <a:r>
                        <a:rPr lang="en-US" altLang="zh-CN" sz="1800" b="1" dirty="0" smtClean="0">
                          <a:latin typeface="Times New Roman" pitchFamily="18" charset="0"/>
                          <a:ea typeface="+mn-ea"/>
                          <a:cs typeface="Times New Roman" pitchFamily="18" charset="0"/>
                        </a:rPr>
                        <a:t>1001</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李勇</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049">
                <a:tc>
                  <a:txBody>
                    <a:bodyPr/>
                    <a:lstStyle/>
                    <a:p>
                      <a:pPr algn="ctr"/>
                      <a:r>
                        <a:rPr lang="en-US" altLang="zh-CN" sz="1800" b="1" dirty="0" smtClean="0">
                          <a:latin typeface="Times New Roman" pitchFamily="18" charset="0"/>
                          <a:ea typeface="+mn-ea"/>
                          <a:cs typeface="Times New Roman" pitchFamily="18" charset="0"/>
                        </a:rPr>
                        <a:t>4130</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李重信</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049">
                <a:tc>
                  <a:txBody>
                    <a:bodyPr/>
                    <a:lstStyle/>
                    <a:p>
                      <a:pPr algn="ctr"/>
                      <a:r>
                        <a:rPr lang="en-US" altLang="zh-CN" sz="1800" b="1" dirty="0" smtClean="0">
                          <a:latin typeface="Times New Roman" pitchFamily="18" charset="0"/>
                          <a:ea typeface="+mn-ea"/>
                          <a:cs typeface="Times New Roman" pitchFamily="18" charset="0"/>
                        </a:rPr>
                        <a:t>3111</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刘晨</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5" name="Group 13"/>
          <p:cNvGrpSpPr>
            <a:grpSpLocks/>
          </p:cNvGrpSpPr>
          <p:nvPr/>
        </p:nvGrpSpPr>
        <p:grpSpPr bwMode="auto">
          <a:xfrm>
            <a:off x="4024298" y="2922477"/>
            <a:ext cx="4429156" cy="1524144"/>
            <a:chOff x="298" y="1375"/>
            <a:chExt cx="4830" cy="1086"/>
          </a:xfrm>
        </p:grpSpPr>
        <p:sp>
          <p:nvSpPr>
            <p:cNvPr id="24" name="Rectangle 1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 name="Rectangle 15"/>
            <p:cNvSpPr>
              <a:spLocks noChangeArrowheads="1"/>
            </p:cNvSpPr>
            <p:nvPr/>
          </p:nvSpPr>
          <p:spPr bwMode="auto">
            <a:xfrm>
              <a:off x="298" y="1410"/>
              <a:ext cx="4830" cy="1051"/>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wrap="square" lIns="90488" tIns="44450" rIns="90488" bIns="44450">
              <a:spAutoFit/>
            </a:bodyPr>
            <a:lstStyle/>
            <a:p>
              <a:pPr>
                <a:defRPr/>
              </a:pPr>
              <a:r>
                <a:rPr lang="en-US" altLang="zh-CN" b="1" dirty="0">
                  <a:latin typeface="Arial" pitchFamily="34" charset="0"/>
                  <a:cs typeface="Arial" pitchFamily="34" charset="0"/>
                </a:rPr>
                <a:t>SELECT </a:t>
              </a:r>
              <a:r>
                <a:rPr lang="zh-CN" altLang="en-US" b="1" dirty="0">
                  <a:latin typeface="Arial" pitchFamily="34" charset="0"/>
                  <a:cs typeface="Arial" pitchFamily="34" charset="0"/>
                </a:rPr>
                <a:t>学号</a:t>
              </a:r>
              <a:r>
                <a:rPr lang="en-US" altLang="zh-CN" b="1" dirty="0">
                  <a:latin typeface="Arial" pitchFamily="34" charset="0"/>
                  <a:cs typeface="Arial" pitchFamily="34" charset="0"/>
                </a:rPr>
                <a:t>, </a:t>
              </a:r>
              <a:r>
                <a:rPr lang="zh-CN" altLang="en-US" b="1" dirty="0">
                  <a:latin typeface="Arial" pitchFamily="34" charset="0"/>
                  <a:cs typeface="Arial" pitchFamily="34" charset="0"/>
                </a:rPr>
                <a:t>姓名</a:t>
              </a:r>
              <a:endParaRPr lang="en-US" altLang="zh-CN" b="1" dirty="0">
                <a:latin typeface="Arial" pitchFamily="34" charset="0"/>
                <a:cs typeface="Arial" pitchFamily="34" charset="0"/>
              </a:endParaRPr>
            </a:p>
            <a:p>
              <a:pPr>
                <a:defRPr/>
              </a:pPr>
              <a:r>
                <a:rPr lang="en-US" altLang="zh-CN" b="1" dirty="0">
                  <a:latin typeface="Arial" pitchFamily="34" charset="0"/>
                  <a:cs typeface="Arial" pitchFamily="34" charset="0"/>
                </a:rPr>
                <a:t>FROM </a:t>
              </a:r>
              <a:r>
                <a:rPr lang="zh-CN" altLang="en-US" b="1" dirty="0">
                  <a:latin typeface="Arial" pitchFamily="34" charset="0"/>
                  <a:cs typeface="Arial" pitchFamily="34" charset="0"/>
                </a:rPr>
                <a:t>学生表</a:t>
              </a:r>
              <a:r>
                <a:rPr lang="en-US" altLang="zh-CN" b="1" dirty="0">
                  <a:latin typeface="Arial" pitchFamily="34" charset="0"/>
                  <a:cs typeface="Arial" pitchFamily="34" charset="0"/>
                </a:rPr>
                <a:t> WHERE </a:t>
              </a:r>
              <a:r>
                <a:rPr lang="zh-CN" altLang="en-US" b="1" dirty="0">
                  <a:latin typeface="Arial" pitchFamily="34" charset="0"/>
                  <a:cs typeface="Arial" pitchFamily="34" charset="0"/>
                </a:rPr>
                <a:t>姓名</a:t>
              </a:r>
              <a:r>
                <a:rPr lang="en-US" altLang="zh-CN" b="1" dirty="0">
                  <a:latin typeface="Arial" pitchFamily="34" charset="0"/>
                  <a:cs typeface="Arial" pitchFamily="34" charset="0"/>
                </a:rPr>
                <a:t> LIKE ‘</a:t>
              </a:r>
              <a:r>
                <a:rPr lang="zh-CN" altLang="en-US" b="1" dirty="0">
                  <a:latin typeface="Arial" pitchFamily="34" charset="0"/>
                  <a:cs typeface="Arial" pitchFamily="34" charset="0"/>
                </a:rPr>
                <a:t>李</a:t>
              </a:r>
              <a:r>
                <a:rPr lang="en-US" altLang="zh-CN" b="1" dirty="0">
                  <a:latin typeface="Arial" pitchFamily="34" charset="0"/>
                  <a:cs typeface="Arial" pitchFamily="34" charset="0"/>
                </a:rPr>
                <a:t>%’</a:t>
              </a:r>
            </a:p>
            <a:p>
              <a:pPr>
                <a:defRPr/>
              </a:pPr>
              <a:r>
                <a:rPr lang="en-US" altLang="zh-CN" b="1" dirty="0">
                  <a:solidFill>
                    <a:srgbClr val="FF0000"/>
                  </a:solidFill>
                  <a:latin typeface="Arial" charset="0"/>
                  <a:ea typeface="宋体" charset="-122"/>
                </a:rPr>
                <a:t>UNION</a:t>
              </a:r>
            </a:p>
            <a:p>
              <a:pPr>
                <a:defRPr/>
              </a:pPr>
              <a:r>
                <a:rPr lang="en-US" altLang="zh-CN" b="1" dirty="0">
                  <a:latin typeface="Arial" pitchFamily="34" charset="0"/>
                  <a:cs typeface="Arial" pitchFamily="34" charset="0"/>
                </a:rPr>
                <a:t>SELECT </a:t>
              </a:r>
              <a:r>
                <a:rPr lang="zh-CN" altLang="en-US" b="1" dirty="0">
                  <a:latin typeface="Arial" pitchFamily="34" charset="0"/>
                  <a:cs typeface="Arial" pitchFamily="34" charset="0"/>
                </a:rPr>
                <a:t>学号</a:t>
              </a:r>
              <a:r>
                <a:rPr lang="en-US" altLang="zh-CN" b="1" dirty="0">
                  <a:latin typeface="Arial" pitchFamily="34" charset="0"/>
                  <a:cs typeface="Arial" pitchFamily="34" charset="0"/>
                </a:rPr>
                <a:t>, </a:t>
              </a:r>
              <a:r>
                <a:rPr lang="zh-CN" altLang="en-US" b="1" dirty="0">
                  <a:latin typeface="Arial" pitchFamily="34" charset="0"/>
                  <a:cs typeface="Arial" pitchFamily="34" charset="0"/>
                </a:rPr>
                <a:t>姓名</a:t>
              </a:r>
              <a:endParaRPr lang="en-US" altLang="zh-CN" b="1" dirty="0">
                <a:latin typeface="Arial" pitchFamily="34" charset="0"/>
                <a:cs typeface="Arial" pitchFamily="34" charset="0"/>
              </a:endParaRPr>
            </a:p>
            <a:p>
              <a:pPr>
                <a:defRPr/>
              </a:pPr>
              <a:r>
                <a:rPr lang="en-US" altLang="zh-CN" b="1" dirty="0">
                  <a:latin typeface="Arial" pitchFamily="34" charset="0"/>
                  <a:cs typeface="Arial" pitchFamily="34" charset="0"/>
                </a:rPr>
                <a:t>FROM </a:t>
              </a:r>
              <a:r>
                <a:rPr lang="zh-CN" altLang="en-US" b="1" dirty="0">
                  <a:latin typeface="Arial" pitchFamily="34" charset="0"/>
                  <a:cs typeface="Arial" pitchFamily="34" charset="0"/>
                </a:rPr>
                <a:t>学生表</a:t>
              </a:r>
              <a:r>
                <a:rPr lang="en-US" altLang="zh-CN" b="1" dirty="0">
                  <a:latin typeface="Arial" pitchFamily="34" charset="0"/>
                  <a:cs typeface="Arial" pitchFamily="34" charset="0"/>
                </a:rPr>
                <a:t> WHERE </a:t>
              </a:r>
              <a:r>
                <a:rPr lang="zh-CN" altLang="en-US" b="1" dirty="0">
                  <a:latin typeface="Arial" pitchFamily="34" charset="0"/>
                  <a:cs typeface="Arial" pitchFamily="34" charset="0"/>
                </a:rPr>
                <a:t>系别</a:t>
              </a:r>
              <a:r>
                <a:rPr lang="en-US" altLang="zh-CN" b="1" dirty="0">
                  <a:latin typeface="Arial" pitchFamily="34" charset="0"/>
                  <a:cs typeface="Arial" pitchFamily="34" charset="0"/>
                </a:rPr>
                <a:t>=‘</a:t>
              </a:r>
              <a:r>
                <a:rPr lang="zh-CN" altLang="en-US" b="1" dirty="0">
                  <a:latin typeface="Arial" pitchFamily="34" charset="0"/>
                  <a:cs typeface="Arial" pitchFamily="34" charset="0"/>
                </a:rPr>
                <a:t>信息系</a:t>
              </a:r>
              <a:r>
                <a:rPr lang="en-US" altLang="zh-CN" b="1" dirty="0">
                  <a:latin typeface="Arial" pitchFamily="34" charset="0"/>
                  <a:cs typeface="Arial" pitchFamily="34" charset="0"/>
                </a:rPr>
                <a:t>’ </a:t>
              </a:r>
              <a:endParaRPr lang="zh-CN" altLang="en-US" b="1" dirty="0">
                <a:solidFill>
                  <a:srgbClr val="FF0000"/>
                </a:solidFill>
                <a:latin typeface="Arial" charset="0"/>
                <a:ea typeface="宋体" charset="-122"/>
              </a:endParaRPr>
            </a:p>
          </p:txBody>
        </p:sp>
      </p:grpSp>
      <p:sp>
        <p:nvSpPr>
          <p:cNvPr id="26" name="虚尾箭头 25"/>
          <p:cNvSpPr/>
          <p:nvPr/>
        </p:nvSpPr>
        <p:spPr>
          <a:xfrm rot="5400000">
            <a:off x="5786417" y="4494116"/>
            <a:ext cx="500066" cy="642936"/>
          </a:xfrm>
          <a:prstGeom prst="striped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a:p>
        </p:txBody>
      </p:sp>
    </p:spTree>
    <p:extLst>
      <p:ext uri="{BB962C8B-B14F-4D97-AF65-F5344CB8AC3E}">
        <p14:creationId xmlns:p14="http://schemas.microsoft.com/office/powerpoint/2010/main" val="175868326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17" presetClass="entr" presetSubtype="1"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ppt_x</p:attrName>
                                        </p:attrNameLst>
                                      </p:cBhvr>
                                      <p:tavLst>
                                        <p:tav tm="0">
                                          <p:val>
                                            <p:strVal val="#ppt_x"/>
                                          </p:val>
                                        </p:tav>
                                        <p:tav tm="100000">
                                          <p:val>
                                            <p:strVal val="#ppt_x"/>
                                          </p:val>
                                        </p:tav>
                                      </p:tavLst>
                                    </p:anim>
                                    <p:anim calcmode="lin" valueType="num">
                                      <p:cBhvr>
                                        <p:cTn id="15" dur="500" fill="hold"/>
                                        <p:tgtEl>
                                          <p:spTgt spid="26"/>
                                        </p:tgtEl>
                                        <p:attrNameLst>
                                          <p:attrName>ppt_y</p:attrName>
                                        </p:attrNameLst>
                                      </p:cBhvr>
                                      <p:tavLst>
                                        <p:tav tm="0">
                                          <p:val>
                                            <p:strVal val="#ppt_y-#ppt_h/2"/>
                                          </p:val>
                                        </p:tav>
                                        <p:tav tm="100000">
                                          <p:val>
                                            <p:strVal val="#ppt_y"/>
                                          </p:val>
                                        </p:tav>
                                      </p:tavLst>
                                    </p:anim>
                                    <p:anim calcmode="lin" valueType="num">
                                      <p:cBhvr>
                                        <p:cTn id="16" dur="500" fill="hold"/>
                                        <p:tgtEl>
                                          <p:spTgt spid="26"/>
                                        </p:tgtEl>
                                        <p:attrNameLst>
                                          <p:attrName>ppt_w</p:attrName>
                                        </p:attrNameLst>
                                      </p:cBhvr>
                                      <p:tavLst>
                                        <p:tav tm="0">
                                          <p:val>
                                            <p:strVal val="#ppt_w"/>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UNION ALL</a:t>
            </a:r>
            <a:r>
              <a:rPr lang="zh-CN" altLang="en-US" dirty="0"/>
              <a:t>示例</a:t>
            </a:r>
          </a:p>
        </p:txBody>
      </p:sp>
      <p:sp>
        <p:nvSpPr>
          <p:cNvPr id="4" name="灯片编号占位符 3"/>
          <p:cNvSpPr>
            <a:spLocks noGrp="1"/>
          </p:cNvSpPr>
          <p:nvPr>
            <p:ph type="sldNum" sz="quarter" idx="12"/>
          </p:nvPr>
        </p:nvSpPr>
        <p:spPr/>
        <p:txBody>
          <a:bodyPr/>
          <a:lstStyle/>
          <a:p>
            <a:fld id="{0624C277-64AC-4FD6-9A7A-D0D1F5A7380F}" type="slidenum">
              <a:rPr lang="zh-CN" altLang="en-US" smtClean="0"/>
              <a:pPr/>
              <a:t>53</a:t>
            </a:fld>
            <a:endParaRPr lang="zh-CN" altLang="en-US"/>
          </a:p>
        </p:txBody>
      </p:sp>
      <p:graphicFrame>
        <p:nvGraphicFramePr>
          <p:cNvPr id="14" name="表格 13"/>
          <p:cNvGraphicFramePr>
            <a:graphicFrameLocks noGrp="1"/>
          </p:cNvGraphicFramePr>
          <p:nvPr>
            <p:extLst>
              <p:ext uri="{D42A27DB-BD31-4B8C-83A1-F6EECF244321}">
                <p14:modId xmlns:p14="http://schemas.microsoft.com/office/powerpoint/2010/main" val="2045283125"/>
              </p:ext>
            </p:extLst>
          </p:nvPr>
        </p:nvGraphicFramePr>
        <p:xfrm>
          <a:off x="6738942" y="1662222"/>
          <a:ext cx="2428892" cy="1097280"/>
        </p:xfrm>
        <a:graphic>
          <a:graphicData uri="http://schemas.openxmlformats.org/drawingml/2006/table">
            <a:tbl>
              <a:tblPr firstRow="1" bandRow="1">
                <a:tableStyleId>{72833802-FEF1-4C79-8D5D-14CF1EAF98D9}</a:tableStyleId>
              </a:tblPr>
              <a:tblGrid>
                <a:gridCol w="1214446"/>
                <a:gridCol w="1214446"/>
              </a:tblGrid>
              <a:tr h="357190">
                <a:tc>
                  <a:txBody>
                    <a:bodyPr/>
                    <a:lstStyle/>
                    <a:p>
                      <a:pPr algn="ctr"/>
                      <a:r>
                        <a:rPr lang="zh-CN" altLang="en-US" sz="1800" b="1" dirty="0" smtClean="0">
                          <a:latin typeface="Times New Roman" pitchFamily="18" charset="0"/>
                          <a:ea typeface="+mn-ea"/>
                          <a:cs typeface="Times New Roman" pitchFamily="18" charset="0"/>
                        </a:rPr>
                        <a:t>学号</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姓名</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7190">
                <a:tc>
                  <a:txBody>
                    <a:bodyPr/>
                    <a:lstStyle/>
                    <a:p>
                      <a:pPr algn="ctr"/>
                      <a:r>
                        <a:rPr lang="en-US" altLang="zh-CN" sz="1800" b="1" dirty="0" smtClean="0">
                          <a:latin typeface="Times New Roman" pitchFamily="18" charset="0"/>
                          <a:ea typeface="+mn-ea"/>
                          <a:cs typeface="Times New Roman" pitchFamily="18" charset="0"/>
                        </a:rPr>
                        <a:t>1001</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李勇</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7190">
                <a:tc>
                  <a:txBody>
                    <a:bodyPr/>
                    <a:lstStyle/>
                    <a:p>
                      <a:pPr algn="ctr"/>
                      <a:r>
                        <a:rPr lang="en-US" altLang="zh-CN" sz="1800" b="1" dirty="0" smtClean="0">
                          <a:latin typeface="Times New Roman" pitchFamily="18" charset="0"/>
                          <a:ea typeface="+mn-ea"/>
                          <a:cs typeface="Times New Roman" pitchFamily="18" charset="0"/>
                        </a:rPr>
                        <a:t>3111</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刘晨</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1339898017"/>
              </p:ext>
            </p:extLst>
          </p:nvPr>
        </p:nvGraphicFramePr>
        <p:xfrm>
          <a:off x="3167042" y="1653652"/>
          <a:ext cx="2357454" cy="1151578"/>
        </p:xfrm>
        <a:graphic>
          <a:graphicData uri="http://schemas.openxmlformats.org/drawingml/2006/table">
            <a:tbl>
              <a:tblPr firstRow="1" bandRow="1">
                <a:tableStyleId>{72833802-FEF1-4C79-8D5D-14CF1EAF98D9}</a:tableStyleId>
              </a:tblPr>
              <a:tblGrid>
                <a:gridCol w="1178727"/>
                <a:gridCol w="1178727"/>
              </a:tblGrid>
              <a:tr h="357190">
                <a:tc>
                  <a:txBody>
                    <a:bodyPr/>
                    <a:lstStyle/>
                    <a:p>
                      <a:pPr algn="ctr"/>
                      <a:r>
                        <a:rPr lang="zh-CN" altLang="en-US" sz="1800" b="1" dirty="0" smtClean="0">
                          <a:latin typeface="Times New Roman" pitchFamily="18" charset="0"/>
                          <a:ea typeface="+mn-ea"/>
                          <a:cs typeface="Times New Roman" pitchFamily="18" charset="0"/>
                        </a:rPr>
                        <a:t>学号</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姓名</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0058">
                <a:tc>
                  <a:txBody>
                    <a:bodyPr/>
                    <a:lstStyle/>
                    <a:p>
                      <a:pPr algn="ctr"/>
                      <a:r>
                        <a:rPr lang="en-US" altLang="zh-CN" sz="1800" b="1" dirty="0" smtClean="0">
                          <a:latin typeface="Times New Roman" pitchFamily="18" charset="0"/>
                          <a:ea typeface="+mn-ea"/>
                          <a:cs typeface="Times New Roman" pitchFamily="18" charset="0"/>
                        </a:rPr>
                        <a:t>1001</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1" dirty="0" smtClean="0">
                          <a:latin typeface="Times New Roman" pitchFamily="18" charset="0"/>
                          <a:ea typeface="+mn-ea"/>
                          <a:cs typeface="Times New Roman" pitchFamily="18" charset="0"/>
                        </a:rPr>
                        <a:t>李勇</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7190">
                <a:tc>
                  <a:txBody>
                    <a:bodyPr/>
                    <a:lstStyle/>
                    <a:p>
                      <a:pPr algn="ctr"/>
                      <a:r>
                        <a:rPr lang="en-US" altLang="zh-CN" sz="1800" b="1" dirty="0" smtClean="0">
                          <a:latin typeface="Times New Roman" pitchFamily="18" charset="0"/>
                          <a:ea typeface="+mn-ea"/>
                          <a:cs typeface="Times New Roman" pitchFamily="18" charset="0"/>
                        </a:rPr>
                        <a:t>4130</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800" b="1" dirty="0" smtClean="0">
                          <a:latin typeface="Times New Roman" pitchFamily="18" charset="0"/>
                          <a:ea typeface="+mn-ea"/>
                          <a:cs typeface="Times New Roman" pitchFamily="18" charset="0"/>
                        </a:rPr>
                        <a:t>李重信</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pSp>
        <p:nvGrpSpPr>
          <p:cNvPr id="2" name="Group 13"/>
          <p:cNvGrpSpPr>
            <a:grpSpLocks/>
          </p:cNvGrpSpPr>
          <p:nvPr/>
        </p:nvGrpSpPr>
        <p:grpSpPr bwMode="auto">
          <a:xfrm>
            <a:off x="4024298" y="2915590"/>
            <a:ext cx="4429156" cy="1524144"/>
            <a:chOff x="298" y="1375"/>
            <a:chExt cx="4830" cy="1086"/>
          </a:xfrm>
        </p:grpSpPr>
        <p:sp>
          <p:nvSpPr>
            <p:cNvPr id="24" name="Rectangle 1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 name="Rectangle 15"/>
            <p:cNvSpPr>
              <a:spLocks noChangeArrowheads="1"/>
            </p:cNvSpPr>
            <p:nvPr/>
          </p:nvSpPr>
          <p:spPr bwMode="auto">
            <a:xfrm>
              <a:off x="298" y="1410"/>
              <a:ext cx="4830" cy="1051"/>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wrap="square" lIns="90488" tIns="44450" rIns="90488" bIns="44450">
              <a:spAutoFit/>
            </a:bodyPr>
            <a:lstStyle/>
            <a:p>
              <a:pPr>
                <a:defRPr/>
              </a:pPr>
              <a:r>
                <a:rPr lang="en-US" altLang="zh-CN" b="1" dirty="0">
                  <a:latin typeface="Arial" pitchFamily="34" charset="0"/>
                  <a:cs typeface="Arial" pitchFamily="34" charset="0"/>
                </a:rPr>
                <a:t>SELECT </a:t>
              </a:r>
              <a:r>
                <a:rPr lang="zh-CN" altLang="en-US" b="1" dirty="0">
                  <a:latin typeface="Arial" pitchFamily="34" charset="0"/>
                  <a:cs typeface="Arial" pitchFamily="34" charset="0"/>
                </a:rPr>
                <a:t>学号</a:t>
              </a:r>
              <a:r>
                <a:rPr lang="en-US" altLang="zh-CN" b="1" dirty="0">
                  <a:latin typeface="Arial" pitchFamily="34" charset="0"/>
                  <a:cs typeface="Arial" pitchFamily="34" charset="0"/>
                </a:rPr>
                <a:t>, </a:t>
              </a:r>
              <a:r>
                <a:rPr lang="zh-CN" altLang="en-US" b="1" dirty="0">
                  <a:latin typeface="Arial" pitchFamily="34" charset="0"/>
                  <a:cs typeface="Arial" pitchFamily="34" charset="0"/>
                </a:rPr>
                <a:t>姓名</a:t>
              </a:r>
              <a:endParaRPr lang="en-US" altLang="zh-CN" b="1" dirty="0">
                <a:latin typeface="Arial" pitchFamily="34" charset="0"/>
                <a:cs typeface="Arial" pitchFamily="34" charset="0"/>
              </a:endParaRPr>
            </a:p>
            <a:p>
              <a:pPr>
                <a:defRPr/>
              </a:pPr>
              <a:r>
                <a:rPr lang="en-US" altLang="zh-CN" b="1" dirty="0">
                  <a:latin typeface="Arial" pitchFamily="34" charset="0"/>
                  <a:cs typeface="Arial" pitchFamily="34" charset="0"/>
                </a:rPr>
                <a:t>FROM </a:t>
              </a:r>
              <a:r>
                <a:rPr lang="zh-CN" altLang="en-US" b="1" dirty="0">
                  <a:latin typeface="Arial" pitchFamily="34" charset="0"/>
                  <a:cs typeface="Arial" pitchFamily="34" charset="0"/>
                </a:rPr>
                <a:t>学生表</a:t>
              </a:r>
              <a:r>
                <a:rPr lang="en-US" altLang="zh-CN" b="1" dirty="0">
                  <a:latin typeface="Arial" pitchFamily="34" charset="0"/>
                  <a:cs typeface="Arial" pitchFamily="34" charset="0"/>
                </a:rPr>
                <a:t> WHERE </a:t>
              </a:r>
              <a:r>
                <a:rPr lang="zh-CN" altLang="en-US" b="1" dirty="0">
                  <a:latin typeface="Arial" pitchFamily="34" charset="0"/>
                  <a:cs typeface="Arial" pitchFamily="34" charset="0"/>
                </a:rPr>
                <a:t>姓名</a:t>
              </a:r>
              <a:r>
                <a:rPr lang="en-US" altLang="zh-CN" b="1" dirty="0">
                  <a:latin typeface="Arial" pitchFamily="34" charset="0"/>
                  <a:cs typeface="Arial" pitchFamily="34" charset="0"/>
                </a:rPr>
                <a:t> LIKE ‘</a:t>
              </a:r>
              <a:r>
                <a:rPr lang="zh-CN" altLang="en-US" b="1" dirty="0">
                  <a:latin typeface="Arial" pitchFamily="34" charset="0"/>
                  <a:cs typeface="Arial" pitchFamily="34" charset="0"/>
                </a:rPr>
                <a:t>李</a:t>
              </a:r>
              <a:r>
                <a:rPr lang="en-US" altLang="zh-CN" b="1" dirty="0">
                  <a:latin typeface="Arial" pitchFamily="34" charset="0"/>
                  <a:cs typeface="Arial" pitchFamily="34" charset="0"/>
                </a:rPr>
                <a:t>%’</a:t>
              </a:r>
            </a:p>
            <a:p>
              <a:pPr>
                <a:defRPr/>
              </a:pPr>
              <a:r>
                <a:rPr lang="en-US" altLang="zh-CN" b="1" dirty="0">
                  <a:solidFill>
                    <a:srgbClr val="FF0000"/>
                  </a:solidFill>
                  <a:latin typeface="Arial" charset="0"/>
                  <a:ea typeface="宋体" charset="-122"/>
                </a:rPr>
                <a:t>UNION ALL</a:t>
              </a:r>
            </a:p>
            <a:p>
              <a:pPr>
                <a:defRPr/>
              </a:pPr>
              <a:r>
                <a:rPr lang="en-US" altLang="zh-CN" b="1" dirty="0">
                  <a:latin typeface="Arial" pitchFamily="34" charset="0"/>
                  <a:cs typeface="Arial" pitchFamily="34" charset="0"/>
                </a:rPr>
                <a:t>SELECT </a:t>
              </a:r>
              <a:r>
                <a:rPr lang="zh-CN" altLang="en-US" b="1" dirty="0">
                  <a:latin typeface="Arial" pitchFamily="34" charset="0"/>
                  <a:cs typeface="Arial" pitchFamily="34" charset="0"/>
                </a:rPr>
                <a:t>学号</a:t>
              </a:r>
              <a:r>
                <a:rPr lang="en-US" altLang="zh-CN" b="1" dirty="0">
                  <a:latin typeface="Arial" pitchFamily="34" charset="0"/>
                  <a:cs typeface="Arial" pitchFamily="34" charset="0"/>
                </a:rPr>
                <a:t>, </a:t>
              </a:r>
              <a:r>
                <a:rPr lang="zh-CN" altLang="en-US" b="1" dirty="0">
                  <a:latin typeface="Arial" pitchFamily="34" charset="0"/>
                  <a:cs typeface="Arial" pitchFamily="34" charset="0"/>
                </a:rPr>
                <a:t>姓名</a:t>
              </a:r>
              <a:endParaRPr lang="en-US" altLang="zh-CN" b="1" dirty="0">
                <a:latin typeface="Arial" pitchFamily="34" charset="0"/>
                <a:cs typeface="Arial" pitchFamily="34" charset="0"/>
              </a:endParaRPr>
            </a:p>
            <a:p>
              <a:pPr>
                <a:defRPr/>
              </a:pPr>
              <a:r>
                <a:rPr lang="en-US" altLang="zh-CN" b="1" dirty="0">
                  <a:latin typeface="Arial" pitchFamily="34" charset="0"/>
                  <a:cs typeface="Arial" pitchFamily="34" charset="0"/>
                </a:rPr>
                <a:t>FROM </a:t>
              </a:r>
              <a:r>
                <a:rPr lang="zh-CN" altLang="en-US" b="1" dirty="0">
                  <a:latin typeface="Arial" pitchFamily="34" charset="0"/>
                  <a:cs typeface="Arial" pitchFamily="34" charset="0"/>
                </a:rPr>
                <a:t>学生表</a:t>
              </a:r>
              <a:r>
                <a:rPr lang="en-US" altLang="zh-CN" b="1" dirty="0">
                  <a:latin typeface="Arial" pitchFamily="34" charset="0"/>
                  <a:cs typeface="Arial" pitchFamily="34" charset="0"/>
                </a:rPr>
                <a:t> WHERE </a:t>
              </a:r>
              <a:r>
                <a:rPr lang="zh-CN" altLang="en-US" b="1" dirty="0">
                  <a:latin typeface="Arial" pitchFamily="34" charset="0"/>
                  <a:cs typeface="Arial" pitchFamily="34" charset="0"/>
                </a:rPr>
                <a:t>系别</a:t>
              </a:r>
              <a:r>
                <a:rPr lang="en-US" altLang="zh-CN" b="1" dirty="0">
                  <a:latin typeface="Arial" pitchFamily="34" charset="0"/>
                  <a:cs typeface="Arial" pitchFamily="34" charset="0"/>
                </a:rPr>
                <a:t>=‘</a:t>
              </a:r>
              <a:r>
                <a:rPr lang="zh-CN" altLang="en-US" b="1" dirty="0">
                  <a:latin typeface="Arial" pitchFamily="34" charset="0"/>
                  <a:cs typeface="Arial" pitchFamily="34" charset="0"/>
                </a:rPr>
                <a:t>信息系</a:t>
              </a:r>
              <a:r>
                <a:rPr lang="en-US" altLang="zh-CN" b="1" dirty="0">
                  <a:latin typeface="Arial" pitchFamily="34" charset="0"/>
                  <a:cs typeface="Arial" pitchFamily="34" charset="0"/>
                </a:rPr>
                <a:t>’ </a:t>
              </a:r>
              <a:endParaRPr lang="zh-CN" altLang="en-US" b="1" dirty="0">
                <a:solidFill>
                  <a:srgbClr val="FF0000"/>
                </a:solidFill>
                <a:latin typeface="Arial" charset="0"/>
                <a:ea typeface="宋体" charset="-122"/>
              </a:endParaRPr>
            </a:p>
          </p:txBody>
        </p:sp>
      </p:grpSp>
      <p:graphicFrame>
        <p:nvGraphicFramePr>
          <p:cNvPr id="11" name="表格 10"/>
          <p:cNvGraphicFramePr>
            <a:graphicFrameLocks noGrp="1"/>
          </p:cNvGraphicFramePr>
          <p:nvPr>
            <p:extLst>
              <p:ext uri="{D42A27DB-BD31-4B8C-83A1-F6EECF244321}">
                <p14:modId xmlns:p14="http://schemas.microsoft.com/office/powerpoint/2010/main" val="1083220081"/>
              </p:ext>
            </p:extLst>
          </p:nvPr>
        </p:nvGraphicFramePr>
        <p:xfrm>
          <a:off x="4881554" y="4654049"/>
          <a:ext cx="2405058" cy="1875245"/>
        </p:xfrm>
        <a:graphic>
          <a:graphicData uri="http://schemas.openxmlformats.org/drawingml/2006/table">
            <a:tbl>
              <a:tblPr firstRow="1" bandRow="1">
                <a:tableStyleId>{69012ECD-51FC-41F1-AA8D-1B2483CD663E}</a:tableStyleId>
              </a:tblPr>
              <a:tblGrid>
                <a:gridCol w="1202529"/>
                <a:gridCol w="1202529"/>
              </a:tblGrid>
              <a:tr h="375049">
                <a:tc>
                  <a:txBody>
                    <a:bodyPr/>
                    <a:lstStyle/>
                    <a:p>
                      <a:pPr algn="ctr"/>
                      <a:r>
                        <a:rPr lang="zh-CN" altLang="en-US" sz="1800" b="1" dirty="0" smtClean="0">
                          <a:latin typeface="Times New Roman" pitchFamily="18" charset="0"/>
                          <a:ea typeface="+mn-ea"/>
                          <a:cs typeface="Times New Roman" pitchFamily="18" charset="0"/>
                        </a:rPr>
                        <a:t>学号</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姓名</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049">
                <a:tc>
                  <a:txBody>
                    <a:bodyPr/>
                    <a:lstStyle/>
                    <a:p>
                      <a:pPr algn="ctr"/>
                      <a:r>
                        <a:rPr lang="en-US" altLang="zh-CN" sz="1800" b="1" dirty="0" smtClean="0">
                          <a:latin typeface="Times New Roman" pitchFamily="18" charset="0"/>
                          <a:ea typeface="+mn-ea"/>
                          <a:cs typeface="Times New Roman" pitchFamily="18" charset="0"/>
                        </a:rPr>
                        <a:t>1001</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李勇</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049">
                <a:tc>
                  <a:txBody>
                    <a:bodyPr/>
                    <a:lstStyle/>
                    <a:p>
                      <a:pPr algn="ctr"/>
                      <a:r>
                        <a:rPr lang="en-US" altLang="zh-CN" sz="1800" b="1" dirty="0" smtClean="0">
                          <a:latin typeface="Times New Roman" pitchFamily="18" charset="0"/>
                          <a:ea typeface="+mn-ea"/>
                          <a:cs typeface="Times New Roman" pitchFamily="18" charset="0"/>
                        </a:rPr>
                        <a:t>4130</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李重信</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049">
                <a:tc>
                  <a:txBody>
                    <a:bodyPr/>
                    <a:lstStyle/>
                    <a:p>
                      <a:pPr algn="ctr"/>
                      <a:r>
                        <a:rPr lang="en-US" altLang="zh-CN" sz="1800" b="1" dirty="0" smtClean="0">
                          <a:latin typeface="Times New Roman" pitchFamily="18" charset="0"/>
                          <a:ea typeface="+mn-ea"/>
                          <a:cs typeface="Times New Roman" pitchFamily="18" charset="0"/>
                        </a:rPr>
                        <a:t>1001</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李勇</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049">
                <a:tc>
                  <a:txBody>
                    <a:bodyPr/>
                    <a:lstStyle/>
                    <a:p>
                      <a:pPr algn="ctr"/>
                      <a:r>
                        <a:rPr lang="en-US" altLang="zh-CN" sz="1800" b="1" dirty="0" smtClean="0">
                          <a:latin typeface="Times New Roman" pitchFamily="18" charset="0"/>
                          <a:ea typeface="+mn-ea"/>
                          <a:cs typeface="Times New Roman" pitchFamily="18" charset="0"/>
                        </a:rPr>
                        <a:t>3111</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dirty="0" smtClean="0">
                          <a:latin typeface="Times New Roman" pitchFamily="18" charset="0"/>
                          <a:ea typeface="+mn-ea"/>
                          <a:cs typeface="Times New Roman" pitchFamily="18" charset="0"/>
                        </a:rPr>
                        <a:t>刘晨</a:t>
                      </a:r>
                      <a:endParaRPr lang="zh-CN" altLang="en-US" sz="1800" b="1" dirty="0">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6" name="虚尾箭头 25"/>
          <p:cNvSpPr/>
          <p:nvPr/>
        </p:nvSpPr>
        <p:spPr>
          <a:xfrm rot="5400000">
            <a:off x="5786417" y="4296861"/>
            <a:ext cx="500066" cy="642936"/>
          </a:xfrm>
          <a:prstGeom prst="striped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a:p>
        </p:txBody>
      </p:sp>
    </p:spTree>
    <p:extLst>
      <p:ext uri="{BB962C8B-B14F-4D97-AF65-F5344CB8AC3E}">
        <p14:creationId xmlns:p14="http://schemas.microsoft.com/office/powerpoint/2010/main" val="19230638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17" presetClass="entr" presetSubtype="1"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ppt_x</p:attrName>
                                        </p:attrNameLst>
                                      </p:cBhvr>
                                      <p:tavLst>
                                        <p:tav tm="0">
                                          <p:val>
                                            <p:strVal val="#ppt_x"/>
                                          </p:val>
                                        </p:tav>
                                        <p:tav tm="100000">
                                          <p:val>
                                            <p:strVal val="#ppt_x"/>
                                          </p:val>
                                        </p:tav>
                                      </p:tavLst>
                                    </p:anim>
                                    <p:anim calcmode="lin" valueType="num">
                                      <p:cBhvr>
                                        <p:cTn id="15" dur="500" fill="hold"/>
                                        <p:tgtEl>
                                          <p:spTgt spid="26"/>
                                        </p:tgtEl>
                                        <p:attrNameLst>
                                          <p:attrName>ppt_y</p:attrName>
                                        </p:attrNameLst>
                                      </p:cBhvr>
                                      <p:tavLst>
                                        <p:tav tm="0">
                                          <p:val>
                                            <p:strVal val="#ppt_y-#ppt_h/2"/>
                                          </p:val>
                                        </p:tav>
                                        <p:tav tm="100000">
                                          <p:val>
                                            <p:strVal val="#ppt_y"/>
                                          </p:val>
                                        </p:tav>
                                      </p:tavLst>
                                    </p:anim>
                                    <p:anim calcmode="lin" valueType="num">
                                      <p:cBhvr>
                                        <p:cTn id="16" dur="500" fill="hold"/>
                                        <p:tgtEl>
                                          <p:spTgt spid="26"/>
                                        </p:tgtEl>
                                        <p:attrNameLst>
                                          <p:attrName>ppt_w</p:attrName>
                                        </p:attrNameLst>
                                      </p:cBhvr>
                                      <p:tavLst>
                                        <p:tav tm="0">
                                          <p:val>
                                            <p:strVal val="#ppt_w"/>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mtClean="0"/>
              <a:t>示例</a:t>
            </a:r>
          </a:p>
        </p:txBody>
      </p:sp>
      <p:sp>
        <p:nvSpPr>
          <p:cNvPr id="3" name="内容占位符 2"/>
          <p:cNvSpPr>
            <a:spLocks noGrp="1"/>
          </p:cNvSpPr>
          <p:nvPr>
            <p:ph idx="1"/>
          </p:nvPr>
        </p:nvSpPr>
        <p:spPr/>
        <p:txBody>
          <a:bodyPr>
            <a:normAutofit/>
          </a:bodyPr>
          <a:lstStyle/>
          <a:p>
            <a:r>
              <a:rPr lang="zh-CN" altLang="en-US" dirty="0" smtClean="0"/>
              <a:t>例</a:t>
            </a:r>
            <a:r>
              <a:rPr lang="en-US" altLang="zh-CN" dirty="0" smtClean="0"/>
              <a:t>7-28 </a:t>
            </a:r>
            <a:r>
              <a:rPr lang="zh-CN" altLang="zh-CN" dirty="0" smtClean="0"/>
              <a:t>将对计算机系学生的查询结果与信息管理系学生的查询结果合并为一个结果集。</a:t>
            </a:r>
          </a:p>
          <a:p>
            <a:pPr marL="324000" lvl="1" indent="0">
              <a:buNone/>
            </a:pPr>
            <a:r>
              <a:rPr lang="en-US" altLang="zh-CN" dirty="0" smtClean="0"/>
              <a:t>SELECT </a:t>
            </a:r>
            <a:r>
              <a:rPr lang="en-US" altLang="zh-CN" dirty="0" err="1" smtClean="0"/>
              <a:t>Sno,Sname</a:t>
            </a:r>
            <a:r>
              <a:rPr lang="en-US" altLang="zh-CN" dirty="0"/>
              <a:t>, </a:t>
            </a:r>
            <a:r>
              <a:rPr lang="en-US" altLang="zh-CN" dirty="0" err="1"/>
              <a:t>Birthday,Dept</a:t>
            </a:r>
            <a:r>
              <a:rPr lang="en-US" altLang="zh-CN" dirty="0"/>
              <a:t> </a:t>
            </a:r>
            <a:r>
              <a:rPr lang="en-US" altLang="zh-CN" dirty="0" smtClean="0"/>
              <a:t>FROM Student </a:t>
            </a:r>
            <a:endParaRPr lang="zh-CN" altLang="zh-CN" dirty="0" smtClean="0"/>
          </a:p>
          <a:p>
            <a:pPr marL="324000" lvl="1" indent="0">
              <a:buNone/>
            </a:pPr>
            <a:r>
              <a:rPr lang="en-US" altLang="zh-CN" dirty="0" smtClean="0"/>
              <a:t>WHERE </a:t>
            </a:r>
            <a:r>
              <a:rPr lang="en-US" altLang="zh-CN" dirty="0" err="1" smtClean="0"/>
              <a:t>Dept</a:t>
            </a:r>
            <a:r>
              <a:rPr lang="en-US" altLang="zh-CN" dirty="0" smtClean="0"/>
              <a:t> = '</a:t>
            </a:r>
            <a:r>
              <a:rPr lang="zh-CN" altLang="zh-CN" dirty="0" smtClean="0"/>
              <a:t>计算机系</a:t>
            </a:r>
            <a:r>
              <a:rPr lang="en-US" altLang="zh-CN" dirty="0" smtClean="0"/>
              <a:t>'</a:t>
            </a:r>
            <a:endParaRPr lang="zh-CN" altLang="zh-CN" dirty="0" smtClean="0"/>
          </a:p>
          <a:p>
            <a:pPr marL="324000" lvl="1" indent="0">
              <a:buNone/>
            </a:pPr>
            <a:r>
              <a:rPr lang="en-US" altLang="zh-CN" dirty="0" smtClean="0"/>
              <a:t>UNION</a:t>
            </a:r>
            <a:endParaRPr lang="zh-CN" altLang="zh-CN" dirty="0" smtClean="0"/>
          </a:p>
          <a:p>
            <a:pPr marL="324000" lvl="1" indent="0">
              <a:buNone/>
            </a:pPr>
            <a:r>
              <a:rPr lang="en-US" altLang="zh-CN" dirty="0" smtClean="0"/>
              <a:t>SELECT </a:t>
            </a:r>
            <a:r>
              <a:rPr lang="en-US" altLang="zh-CN" dirty="0" err="1" smtClean="0"/>
              <a:t>Sno,Sname</a:t>
            </a:r>
            <a:r>
              <a:rPr lang="en-US" altLang="zh-CN" dirty="0"/>
              <a:t>, </a:t>
            </a:r>
            <a:r>
              <a:rPr lang="en-US" altLang="zh-CN" dirty="0" err="1"/>
              <a:t>Birthday,Dept</a:t>
            </a:r>
            <a:r>
              <a:rPr lang="en-US" altLang="zh-CN" dirty="0"/>
              <a:t> </a:t>
            </a:r>
            <a:r>
              <a:rPr lang="en-US" altLang="zh-CN" dirty="0" smtClean="0"/>
              <a:t>FROM Student </a:t>
            </a:r>
            <a:endParaRPr lang="zh-CN" altLang="zh-CN" dirty="0" smtClean="0"/>
          </a:p>
          <a:p>
            <a:pPr marL="324000" lvl="1" indent="0">
              <a:buNone/>
            </a:pPr>
            <a:r>
              <a:rPr lang="en-US" altLang="zh-CN" dirty="0" smtClean="0"/>
              <a:t>WHERE </a:t>
            </a:r>
            <a:r>
              <a:rPr lang="en-US" altLang="zh-CN" dirty="0" err="1" smtClean="0"/>
              <a:t>Dept</a:t>
            </a:r>
            <a:r>
              <a:rPr lang="en-US" altLang="zh-CN" dirty="0" smtClean="0"/>
              <a:t> = '</a:t>
            </a:r>
            <a:r>
              <a:rPr lang="zh-CN" altLang="zh-CN" dirty="0" smtClean="0"/>
              <a:t>信息管理系</a:t>
            </a:r>
            <a:r>
              <a:rPr lang="en-US" altLang="zh-CN" dirty="0" smtClean="0"/>
              <a:t>'</a:t>
            </a:r>
            <a:endParaRPr lang="zh-CN" altLang="en-US" dirty="0"/>
          </a:p>
        </p:txBody>
      </p:sp>
      <p:sp>
        <p:nvSpPr>
          <p:cNvPr id="6" name="灯片编号占位符 5"/>
          <p:cNvSpPr>
            <a:spLocks noGrp="1"/>
          </p:cNvSpPr>
          <p:nvPr>
            <p:ph type="sldNum" sz="quarter" idx="12"/>
          </p:nvPr>
        </p:nvSpPr>
        <p:spPr/>
        <p:txBody>
          <a:bodyPr/>
          <a:lstStyle/>
          <a:p>
            <a:fld id="{FDCF7D32-F2D2-4F3B-8E86-D2D36352CC4E}" type="slidenum">
              <a:rPr lang="zh-CN" altLang="en-US" smtClean="0"/>
              <a:pPr/>
              <a:t>54</a:t>
            </a:fld>
            <a:endParaRPr lang="en-US" altLang="zh-CN" dirty="0"/>
          </a:p>
        </p:txBody>
      </p:sp>
      <p:sp>
        <p:nvSpPr>
          <p:cNvPr id="5" name="灯片编号占位符 3"/>
          <p:cNvSpPr txBox="1">
            <a:spLocks/>
          </p:cNvSpPr>
          <p:nvPr/>
        </p:nvSpPr>
        <p:spPr bwMode="gray">
          <a:xfrm>
            <a:off x="5334000" y="6483351"/>
            <a:ext cx="1828800" cy="244475"/>
          </a:xfrm>
          <a:prstGeom prst="rect">
            <a:avLst/>
          </a:prstGeom>
          <a:noFill/>
          <a:ln w="9525">
            <a:noFill/>
            <a:miter lim="800000"/>
            <a:headEnd/>
            <a:tailEnd/>
          </a:ln>
          <a:effectLst/>
        </p:spPr>
        <p:txBody>
          <a:bodyPr/>
          <a:lstStyle/>
          <a:p>
            <a:pPr algn="ctr">
              <a:defRPr/>
            </a:pPr>
            <a:fld id="{EBAFF5D3-0D56-43F2-81F7-654FE8E7EE91}" type="slidenum">
              <a:rPr lang="zh-CN" altLang="en-US" sz="1000">
                <a:solidFill>
                  <a:schemeClr val="bg1"/>
                </a:solidFill>
                <a:ea typeface="宋体" pitchFamily="2" charset="-122"/>
              </a:rPr>
              <a:pPr algn="ctr">
                <a:defRPr/>
              </a:pPr>
              <a:t>54</a:t>
            </a:fld>
            <a:r>
              <a:rPr lang="en-US" altLang="zh-CN" sz="1000">
                <a:solidFill>
                  <a:schemeClr val="bg1"/>
                </a:solidFill>
                <a:ea typeface="宋体" pitchFamily="2" charset="-122"/>
              </a:rPr>
              <a:t>/76</a:t>
            </a:r>
            <a:endParaRPr lang="en-US" altLang="zh-CN" sz="1000" dirty="0">
              <a:solidFill>
                <a:schemeClr val="bg1"/>
              </a:solidFill>
              <a:ea typeface="宋体" pitchFamily="2" charset="-122"/>
            </a:endParaRPr>
          </a:p>
        </p:txBody>
      </p:sp>
    </p:spTree>
    <p:extLst>
      <p:ext uri="{BB962C8B-B14F-4D97-AF65-F5344CB8AC3E}">
        <p14:creationId xmlns:p14="http://schemas.microsoft.com/office/powerpoint/2010/main" val="145837815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mtClean="0"/>
              <a:t>示例</a:t>
            </a:r>
          </a:p>
        </p:txBody>
      </p:sp>
      <p:sp>
        <p:nvSpPr>
          <p:cNvPr id="3" name="内容占位符 2"/>
          <p:cNvSpPr>
            <a:spLocks noGrp="1"/>
          </p:cNvSpPr>
          <p:nvPr>
            <p:ph idx="1"/>
          </p:nvPr>
        </p:nvSpPr>
        <p:spPr/>
        <p:txBody>
          <a:bodyPr>
            <a:normAutofit/>
          </a:bodyPr>
          <a:lstStyle/>
          <a:p>
            <a:r>
              <a:rPr lang="zh-CN" altLang="en-US" dirty="0" smtClean="0"/>
              <a:t>例</a:t>
            </a:r>
            <a:r>
              <a:rPr lang="en-US" altLang="zh-CN" dirty="0" smtClean="0"/>
              <a:t>7-29 </a:t>
            </a:r>
            <a:r>
              <a:rPr lang="zh-CN" altLang="zh-CN" dirty="0" smtClean="0"/>
              <a:t>查询要求同例</a:t>
            </a:r>
            <a:r>
              <a:rPr lang="en-US" altLang="zh-CN" dirty="0" smtClean="0"/>
              <a:t>7-28</a:t>
            </a:r>
            <a:r>
              <a:rPr lang="zh-CN" altLang="zh-CN" dirty="0" smtClean="0"/>
              <a:t>，但将查询结果按</a:t>
            </a:r>
            <a:r>
              <a:rPr lang="zh-CN" altLang="en-US" dirty="0" smtClean="0"/>
              <a:t>出生日期</a:t>
            </a:r>
            <a:r>
              <a:rPr lang="zh-CN" altLang="zh-CN" dirty="0" smtClean="0"/>
              <a:t>从</a:t>
            </a:r>
            <a:r>
              <a:rPr lang="zh-CN" altLang="en-US" dirty="0" smtClean="0"/>
              <a:t>大</a:t>
            </a:r>
            <a:r>
              <a:rPr lang="zh-CN" altLang="zh-CN" dirty="0" smtClean="0"/>
              <a:t>到</a:t>
            </a:r>
            <a:r>
              <a:rPr lang="zh-CN" altLang="en-US" dirty="0"/>
              <a:t>小</a:t>
            </a:r>
            <a:r>
              <a:rPr lang="zh-CN" altLang="zh-CN" dirty="0" smtClean="0"/>
              <a:t>的顺序进行排序，并将结果列名按中文显示</a:t>
            </a:r>
          </a:p>
          <a:p>
            <a:pPr marL="324000" lvl="1" indent="0">
              <a:buNone/>
            </a:pPr>
            <a:r>
              <a:rPr lang="en-US" altLang="zh-CN" dirty="0" smtClean="0"/>
              <a:t>SELECT </a:t>
            </a:r>
            <a:r>
              <a:rPr lang="en-US" altLang="zh-CN" dirty="0" err="1" smtClean="0"/>
              <a:t>Sno</a:t>
            </a:r>
            <a:r>
              <a:rPr lang="en-US" altLang="zh-CN" dirty="0" smtClean="0"/>
              <a:t> </a:t>
            </a:r>
            <a:r>
              <a:rPr lang="zh-CN" altLang="zh-CN" dirty="0" smtClean="0"/>
              <a:t>学号</a:t>
            </a:r>
            <a:r>
              <a:rPr lang="en-US" altLang="zh-CN" dirty="0" smtClean="0"/>
              <a:t>,</a:t>
            </a:r>
            <a:r>
              <a:rPr lang="en-US" altLang="zh-CN" dirty="0" err="1" smtClean="0"/>
              <a:t>Sname</a:t>
            </a:r>
            <a:r>
              <a:rPr lang="en-US" altLang="zh-CN" dirty="0" smtClean="0"/>
              <a:t> </a:t>
            </a:r>
            <a:r>
              <a:rPr lang="zh-CN" altLang="zh-CN" dirty="0" smtClean="0"/>
              <a:t>姓名</a:t>
            </a:r>
            <a:r>
              <a:rPr lang="en-US" altLang="zh-CN" dirty="0"/>
              <a:t>, Birthday </a:t>
            </a:r>
            <a:r>
              <a:rPr lang="zh-CN" altLang="en-US" dirty="0" smtClean="0"/>
              <a:t>出生日期</a:t>
            </a:r>
            <a:r>
              <a:rPr lang="en-US" altLang="zh-CN" dirty="0" smtClean="0"/>
              <a:t>,</a:t>
            </a:r>
            <a:r>
              <a:rPr lang="en-US" altLang="zh-CN" dirty="0" err="1" smtClean="0"/>
              <a:t>Dept</a:t>
            </a:r>
            <a:r>
              <a:rPr lang="en-US" altLang="zh-CN" dirty="0" smtClean="0"/>
              <a:t> </a:t>
            </a:r>
            <a:r>
              <a:rPr lang="zh-CN" altLang="zh-CN" dirty="0" smtClean="0"/>
              <a:t>所在系</a:t>
            </a:r>
          </a:p>
          <a:p>
            <a:pPr marL="324000" lvl="1" indent="0">
              <a:buNone/>
            </a:pPr>
            <a:r>
              <a:rPr lang="en-US" altLang="zh-CN" dirty="0" smtClean="0"/>
              <a:t>FROM Student WHERE </a:t>
            </a:r>
            <a:r>
              <a:rPr lang="en-US" altLang="zh-CN" dirty="0" err="1" smtClean="0"/>
              <a:t>Dept</a:t>
            </a:r>
            <a:r>
              <a:rPr lang="en-US" altLang="zh-CN" dirty="0" smtClean="0"/>
              <a:t> = '</a:t>
            </a:r>
            <a:r>
              <a:rPr lang="zh-CN" altLang="zh-CN" dirty="0" smtClean="0"/>
              <a:t>计算机系</a:t>
            </a:r>
            <a:r>
              <a:rPr lang="en-US" altLang="zh-CN" dirty="0" smtClean="0"/>
              <a:t>'</a:t>
            </a:r>
            <a:endParaRPr lang="zh-CN" altLang="zh-CN" dirty="0" smtClean="0"/>
          </a:p>
          <a:p>
            <a:pPr marL="324000" lvl="1" indent="0">
              <a:buNone/>
            </a:pPr>
            <a:r>
              <a:rPr lang="en-US" altLang="zh-CN" dirty="0" smtClean="0"/>
              <a:t>UNION</a:t>
            </a:r>
            <a:endParaRPr lang="zh-CN" altLang="zh-CN" dirty="0" smtClean="0"/>
          </a:p>
          <a:p>
            <a:pPr marL="324000" lvl="1" indent="0">
              <a:buNone/>
            </a:pPr>
            <a:r>
              <a:rPr lang="en-US" altLang="zh-CN" dirty="0" smtClean="0"/>
              <a:t>SELECT </a:t>
            </a:r>
            <a:r>
              <a:rPr lang="en-US" altLang="zh-CN" dirty="0" err="1" smtClean="0"/>
              <a:t>Sno</a:t>
            </a:r>
            <a:r>
              <a:rPr lang="en-US" altLang="zh-CN" dirty="0" smtClean="0"/>
              <a:t>, </a:t>
            </a:r>
            <a:r>
              <a:rPr lang="en-US" altLang="zh-CN" dirty="0" err="1" smtClean="0"/>
              <a:t>Sname</a:t>
            </a:r>
            <a:r>
              <a:rPr lang="en-US" altLang="zh-CN" dirty="0" smtClean="0"/>
              <a:t>, Birthday, </a:t>
            </a:r>
            <a:r>
              <a:rPr lang="en-US" altLang="zh-CN" dirty="0" err="1" smtClean="0"/>
              <a:t>Dept</a:t>
            </a:r>
            <a:r>
              <a:rPr lang="en-US" altLang="zh-CN" dirty="0" smtClean="0"/>
              <a:t> FROM Student </a:t>
            </a:r>
            <a:endParaRPr lang="zh-CN" altLang="zh-CN" dirty="0" smtClean="0"/>
          </a:p>
          <a:p>
            <a:pPr marL="324000" lvl="1" indent="0">
              <a:buNone/>
            </a:pPr>
            <a:r>
              <a:rPr lang="en-US" altLang="zh-CN" dirty="0" smtClean="0"/>
              <a:t>WHERE </a:t>
            </a:r>
            <a:r>
              <a:rPr lang="en-US" altLang="zh-CN" dirty="0" err="1" smtClean="0"/>
              <a:t>Dept</a:t>
            </a:r>
            <a:r>
              <a:rPr lang="en-US" altLang="zh-CN" dirty="0" smtClean="0"/>
              <a:t> = '</a:t>
            </a:r>
            <a:r>
              <a:rPr lang="zh-CN" altLang="zh-CN" dirty="0" smtClean="0"/>
              <a:t>信息管理系</a:t>
            </a:r>
            <a:r>
              <a:rPr lang="en-US" altLang="zh-CN" dirty="0" smtClean="0"/>
              <a:t>'</a:t>
            </a:r>
            <a:endParaRPr lang="zh-CN" altLang="zh-CN" dirty="0" smtClean="0"/>
          </a:p>
          <a:p>
            <a:pPr marL="324000" lvl="1" indent="0">
              <a:buNone/>
            </a:pPr>
            <a:r>
              <a:rPr lang="en-US" altLang="zh-CN" dirty="0" smtClean="0"/>
              <a:t>ORDER BY Birthday DESC</a:t>
            </a:r>
            <a:endParaRPr lang="zh-CN" altLang="en-US" dirty="0"/>
          </a:p>
        </p:txBody>
      </p:sp>
      <p:sp>
        <p:nvSpPr>
          <p:cNvPr id="6" name="灯片编号占位符 5"/>
          <p:cNvSpPr>
            <a:spLocks noGrp="1"/>
          </p:cNvSpPr>
          <p:nvPr>
            <p:ph type="sldNum" sz="quarter" idx="12"/>
          </p:nvPr>
        </p:nvSpPr>
        <p:spPr/>
        <p:txBody>
          <a:bodyPr/>
          <a:lstStyle/>
          <a:p>
            <a:fld id="{DDBD7048-BBA3-4497-B273-59AF725D9483}" type="slidenum">
              <a:rPr lang="zh-CN" altLang="en-US" smtClean="0"/>
              <a:pPr/>
              <a:t>55</a:t>
            </a:fld>
            <a:endParaRPr lang="en-US" altLang="zh-CN" dirty="0"/>
          </a:p>
        </p:txBody>
      </p:sp>
      <p:sp>
        <p:nvSpPr>
          <p:cNvPr id="5" name="灯片编号占位符 3"/>
          <p:cNvSpPr txBox="1">
            <a:spLocks/>
          </p:cNvSpPr>
          <p:nvPr/>
        </p:nvSpPr>
        <p:spPr bwMode="gray">
          <a:xfrm>
            <a:off x="5334000" y="6483351"/>
            <a:ext cx="1828800" cy="244475"/>
          </a:xfrm>
          <a:prstGeom prst="rect">
            <a:avLst/>
          </a:prstGeom>
          <a:noFill/>
          <a:ln w="9525">
            <a:noFill/>
            <a:miter lim="800000"/>
            <a:headEnd/>
            <a:tailEnd/>
          </a:ln>
          <a:effectLst/>
        </p:spPr>
        <p:txBody>
          <a:bodyPr/>
          <a:lstStyle/>
          <a:p>
            <a:pPr algn="ctr">
              <a:defRPr/>
            </a:pPr>
            <a:fld id="{DBBA602C-AAFB-46FD-90F7-FE0275EBA550}" type="slidenum">
              <a:rPr lang="zh-CN" altLang="en-US" sz="1000">
                <a:solidFill>
                  <a:schemeClr val="bg1"/>
                </a:solidFill>
                <a:ea typeface="宋体" pitchFamily="2" charset="-122"/>
              </a:rPr>
              <a:pPr algn="ctr">
                <a:defRPr/>
              </a:pPr>
              <a:t>55</a:t>
            </a:fld>
            <a:r>
              <a:rPr lang="en-US" altLang="zh-CN" sz="1000">
                <a:solidFill>
                  <a:schemeClr val="bg1"/>
                </a:solidFill>
                <a:ea typeface="宋体" pitchFamily="2" charset="-122"/>
              </a:rPr>
              <a:t>/76</a:t>
            </a:r>
            <a:endParaRPr lang="en-US" altLang="zh-CN" sz="1000" dirty="0">
              <a:solidFill>
                <a:schemeClr val="bg1"/>
              </a:solidFill>
              <a:ea typeface="宋体" pitchFamily="2" charset="-122"/>
            </a:endParaRPr>
          </a:p>
        </p:txBody>
      </p:sp>
    </p:spTree>
    <p:extLst>
      <p:ext uri="{BB962C8B-B14F-4D97-AF65-F5344CB8AC3E}">
        <p14:creationId xmlns:p14="http://schemas.microsoft.com/office/powerpoint/2010/main" val="372376483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smtClean="0"/>
              <a:t>示例</a:t>
            </a:r>
          </a:p>
        </p:txBody>
      </p:sp>
      <p:sp>
        <p:nvSpPr>
          <p:cNvPr id="3" name="内容占位符 2"/>
          <p:cNvSpPr>
            <a:spLocks noGrp="1"/>
          </p:cNvSpPr>
          <p:nvPr>
            <p:ph idx="1"/>
          </p:nvPr>
        </p:nvSpPr>
        <p:spPr/>
        <p:txBody>
          <a:bodyPr>
            <a:normAutofit/>
          </a:bodyPr>
          <a:lstStyle/>
          <a:p>
            <a:r>
              <a:rPr lang="en-US" altLang="zh-CN" dirty="0" smtClean="0"/>
              <a:t>UNION</a:t>
            </a:r>
            <a:r>
              <a:rPr lang="zh-CN" altLang="zh-CN" dirty="0" smtClean="0"/>
              <a:t>操作一般用在要从不同的表中查询语义相同的列，并合并</a:t>
            </a:r>
            <a:r>
              <a:rPr lang="zh-CN" altLang="en-US" dirty="0" smtClean="0"/>
              <a:t>查询</a:t>
            </a:r>
            <a:r>
              <a:rPr lang="zh-CN" altLang="zh-CN" dirty="0" smtClean="0"/>
              <a:t>结果的情况。</a:t>
            </a:r>
            <a:endParaRPr lang="en-US" altLang="zh-CN" dirty="0" smtClean="0"/>
          </a:p>
          <a:p>
            <a:r>
              <a:rPr lang="zh-CN" altLang="zh-CN" dirty="0" smtClean="0"/>
              <a:t>设有作者表（</a:t>
            </a:r>
            <a:r>
              <a:rPr lang="en-US" altLang="zh-CN" dirty="0" smtClean="0"/>
              <a:t>authors</a:t>
            </a:r>
            <a:r>
              <a:rPr lang="zh-CN" altLang="zh-CN" dirty="0" smtClean="0"/>
              <a:t>）和出版商表（</a:t>
            </a:r>
            <a:r>
              <a:rPr lang="en-US" altLang="zh-CN" dirty="0" smtClean="0"/>
              <a:t>publishers</a:t>
            </a:r>
            <a:r>
              <a:rPr lang="zh-CN" altLang="zh-CN" dirty="0" smtClean="0"/>
              <a:t>），其中都有城市（</a:t>
            </a:r>
            <a:r>
              <a:rPr lang="en-US" altLang="zh-CN" dirty="0" smtClean="0"/>
              <a:t>city</a:t>
            </a:r>
            <a:r>
              <a:rPr lang="zh-CN" altLang="zh-CN" dirty="0" smtClean="0"/>
              <a:t>）列</a:t>
            </a:r>
            <a:r>
              <a:rPr lang="zh-CN" altLang="en-US" dirty="0" smtClean="0"/>
              <a:t>。</a:t>
            </a:r>
            <a:endParaRPr lang="en-US" altLang="zh-CN" dirty="0" smtClean="0"/>
          </a:p>
          <a:p>
            <a:r>
              <a:rPr lang="zh-CN" altLang="zh-CN" dirty="0" smtClean="0"/>
              <a:t>查询作者和出版商所在的全部城市。</a:t>
            </a:r>
          </a:p>
          <a:p>
            <a:pPr marL="324000" lvl="1" indent="0">
              <a:buNone/>
            </a:pPr>
            <a:r>
              <a:rPr lang="en-US" altLang="zh-CN" dirty="0" smtClean="0"/>
              <a:t>SELECT city as </a:t>
            </a:r>
            <a:r>
              <a:rPr lang="zh-CN" altLang="zh-CN" dirty="0" smtClean="0"/>
              <a:t>城市</a:t>
            </a:r>
            <a:r>
              <a:rPr lang="en-US" altLang="zh-CN" dirty="0" smtClean="0"/>
              <a:t> FROM authors</a:t>
            </a:r>
            <a:endParaRPr lang="zh-CN" altLang="zh-CN" dirty="0" smtClean="0"/>
          </a:p>
          <a:p>
            <a:pPr marL="324000" lvl="1" indent="0">
              <a:buNone/>
            </a:pPr>
            <a:r>
              <a:rPr lang="en-US" altLang="zh-CN" dirty="0" smtClean="0"/>
              <a:t>UNION </a:t>
            </a:r>
            <a:endParaRPr lang="zh-CN" altLang="zh-CN" dirty="0" smtClean="0"/>
          </a:p>
          <a:p>
            <a:pPr marL="324000" lvl="1" indent="0">
              <a:buNone/>
            </a:pPr>
            <a:r>
              <a:rPr lang="en-US" altLang="zh-CN" dirty="0" smtClean="0"/>
              <a:t>SELECT city FROM publishers</a:t>
            </a:r>
            <a:endParaRPr lang="zh-CN" altLang="en-US" dirty="0"/>
          </a:p>
        </p:txBody>
      </p:sp>
      <p:sp>
        <p:nvSpPr>
          <p:cNvPr id="6" name="灯片编号占位符 5"/>
          <p:cNvSpPr>
            <a:spLocks noGrp="1"/>
          </p:cNvSpPr>
          <p:nvPr>
            <p:ph type="sldNum" sz="quarter" idx="12"/>
          </p:nvPr>
        </p:nvSpPr>
        <p:spPr/>
        <p:txBody>
          <a:bodyPr/>
          <a:lstStyle/>
          <a:p>
            <a:fld id="{53A82947-1524-42CD-A858-E39B2A41AF39}" type="slidenum">
              <a:rPr lang="zh-CN" altLang="en-US" smtClean="0"/>
              <a:pPr/>
              <a:t>56</a:t>
            </a:fld>
            <a:endParaRPr lang="en-US" altLang="zh-CN" dirty="0"/>
          </a:p>
        </p:txBody>
      </p:sp>
      <p:sp>
        <p:nvSpPr>
          <p:cNvPr id="5" name="灯片编号占位符 3"/>
          <p:cNvSpPr txBox="1">
            <a:spLocks/>
          </p:cNvSpPr>
          <p:nvPr/>
        </p:nvSpPr>
        <p:spPr bwMode="gray">
          <a:xfrm>
            <a:off x="5334000" y="6483351"/>
            <a:ext cx="1828800" cy="244475"/>
          </a:xfrm>
          <a:prstGeom prst="rect">
            <a:avLst/>
          </a:prstGeom>
          <a:noFill/>
          <a:ln w="9525">
            <a:noFill/>
            <a:miter lim="800000"/>
            <a:headEnd/>
            <a:tailEnd/>
          </a:ln>
          <a:effectLst/>
        </p:spPr>
        <p:txBody>
          <a:bodyPr/>
          <a:lstStyle/>
          <a:p>
            <a:pPr algn="ctr">
              <a:defRPr/>
            </a:pPr>
            <a:fld id="{B0A5A7E9-F625-4B59-B073-767B71956A33}" type="slidenum">
              <a:rPr lang="zh-CN" altLang="en-US" sz="1000">
                <a:solidFill>
                  <a:schemeClr val="bg1"/>
                </a:solidFill>
                <a:ea typeface="宋体" pitchFamily="2" charset="-122"/>
              </a:rPr>
              <a:pPr algn="ctr">
                <a:defRPr/>
              </a:pPr>
              <a:t>56</a:t>
            </a:fld>
            <a:r>
              <a:rPr lang="en-US" altLang="zh-CN" sz="1000">
                <a:solidFill>
                  <a:schemeClr val="bg1"/>
                </a:solidFill>
                <a:ea typeface="宋体" pitchFamily="2" charset="-122"/>
              </a:rPr>
              <a:t>/76</a:t>
            </a:r>
            <a:endParaRPr lang="en-US" altLang="zh-CN" sz="1000" dirty="0">
              <a:solidFill>
                <a:schemeClr val="bg1"/>
              </a:solidFill>
              <a:ea typeface="宋体" pitchFamily="2" charset="-122"/>
            </a:endParaRPr>
          </a:p>
        </p:txBody>
      </p:sp>
    </p:spTree>
    <p:extLst>
      <p:ext uri="{BB962C8B-B14F-4D97-AF65-F5344CB8AC3E}">
        <p14:creationId xmlns:p14="http://schemas.microsoft.com/office/powerpoint/2010/main" val="18977565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UNION</a:t>
            </a:r>
            <a:r>
              <a:rPr lang="zh-CN" altLang="en-US" smtClean="0"/>
              <a:t>和</a:t>
            </a:r>
            <a:r>
              <a:rPr lang="en-US" altLang="zh-CN" smtClean="0"/>
              <a:t>JOIN</a:t>
            </a:r>
            <a:r>
              <a:rPr lang="zh-CN" altLang="en-US" smtClean="0"/>
              <a:t>的区别</a:t>
            </a:r>
            <a:endParaRPr lang="zh-CN" altLang="en-US" dirty="0"/>
          </a:p>
        </p:txBody>
      </p:sp>
      <p:sp>
        <p:nvSpPr>
          <p:cNvPr id="5" name="内容占位符 4"/>
          <p:cNvSpPr>
            <a:spLocks noGrp="1"/>
          </p:cNvSpPr>
          <p:nvPr>
            <p:ph idx="1"/>
          </p:nvPr>
        </p:nvSpPr>
        <p:spPr/>
        <p:txBody>
          <a:bodyPr/>
          <a:lstStyle/>
          <a:p>
            <a:r>
              <a:rPr lang="en-US" altLang="zh-CN" smtClean="0"/>
              <a:t>UNION</a:t>
            </a:r>
            <a:r>
              <a:rPr lang="zh-CN" altLang="en-US" smtClean="0"/>
              <a:t>操作要求所引用的结果集必须具有相似的数据类型、相同的字段数，每个查询中的选择列表必须具有相同的顺序。</a:t>
            </a:r>
          </a:p>
          <a:p>
            <a:r>
              <a:rPr lang="en-US" altLang="zh-CN" smtClean="0"/>
              <a:t>JOIN</a:t>
            </a:r>
            <a:r>
              <a:rPr lang="zh-CN" altLang="en-US" smtClean="0"/>
              <a:t>操作要求连接的表共同拥有某些字段。</a:t>
            </a:r>
          </a:p>
          <a:p>
            <a:r>
              <a:rPr lang="en-US" altLang="zh-CN" smtClean="0"/>
              <a:t>UNION</a:t>
            </a:r>
            <a:r>
              <a:rPr lang="zh-CN" altLang="en-US" smtClean="0"/>
              <a:t>分解复杂的查询可以提高查询的速度，而</a:t>
            </a:r>
            <a:r>
              <a:rPr lang="en-US" altLang="zh-CN" smtClean="0"/>
              <a:t>JOIN</a:t>
            </a:r>
            <a:r>
              <a:rPr lang="zh-CN" altLang="en-US" smtClean="0"/>
              <a:t>连接的表越多，查询速度越慢。</a:t>
            </a:r>
            <a:endParaRPr lang="zh-CN" altLang="en-US" dirty="0"/>
          </a:p>
        </p:txBody>
      </p:sp>
      <p:sp>
        <p:nvSpPr>
          <p:cNvPr id="2" name="灯片编号占位符 1"/>
          <p:cNvSpPr>
            <a:spLocks noGrp="1"/>
          </p:cNvSpPr>
          <p:nvPr>
            <p:ph type="sldNum" sz="quarter" idx="12"/>
          </p:nvPr>
        </p:nvSpPr>
        <p:spPr/>
        <p:txBody>
          <a:bodyPr/>
          <a:lstStyle/>
          <a:p>
            <a:fld id="{0624C277-64AC-4FD6-9A7A-D0D1F5A7380F}" type="slidenum">
              <a:rPr lang="zh-CN" altLang="en-US" smtClean="0"/>
              <a:pPr/>
              <a:t>57</a:t>
            </a:fld>
            <a:endParaRPr lang="zh-CN" altLang="en-US"/>
          </a:p>
        </p:txBody>
      </p:sp>
    </p:spTree>
    <p:extLst>
      <p:ext uri="{BB962C8B-B14F-4D97-AF65-F5344CB8AC3E}">
        <p14:creationId xmlns:p14="http://schemas.microsoft.com/office/powerpoint/2010/main" val="3441509210"/>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zh-CN" smtClean="0"/>
              <a:t>交运算</a:t>
            </a:r>
            <a:endParaRPr lang="zh-CN" altLang="en-US" dirty="0" smtClean="0"/>
          </a:p>
        </p:txBody>
      </p:sp>
      <p:sp>
        <p:nvSpPr>
          <p:cNvPr id="3" name="内容占位符 2"/>
          <p:cNvSpPr>
            <a:spLocks noGrp="1"/>
          </p:cNvSpPr>
          <p:nvPr>
            <p:ph idx="1"/>
          </p:nvPr>
        </p:nvSpPr>
        <p:spPr/>
        <p:txBody>
          <a:bodyPr>
            <a:normAutofit/>
          </a:bodyPr>
          <a:lstStyle/>
          <a:p>
            <a:r>
              <a:rPr lang="zh-CN" altLang="zh-CN" dirty="0" smtClean="0"/>
              <a:t>返回在两个集合中同时出现的记录。</a:t>
            </a:r>
          </a:p>
          <a:p>
            <a:r>
              <a:rPr lang="zh-CN" altLang="zh-CN" dirty="0" smtClean="0"/>
              <a:t>语法：</a:t>
            </a:r>
          </a:p>
          <a:p>
            <a:pPr marL="324000" lvl="1" indent="0">
              <a:buNone/>
            </a:pPr>
            <a:r>
              <a:rPr lang="en-US" altLang="zh-CN" dirty="0" smtClean="0"/>
              <a:t>SELECT</a:t>
            </a:r>
            <a:r>
              <a:rPr lang="zh-CN" altLang="zh-CN" dirty="0" smtClean="0"/>
              <a:t>语句</a:t>
            </a:r>
            <a:r>
              <a:rPr lang="en-US" altLang="zh-CN" dirty="0" smtClean="0"/>
              <a:t>1</a:t>
            </a:r>
          </a:p>
          <a:p>
            <a:pPr marL="324000" lvl="1" indent="0">
              <a:buNone/>
            </a:pPr>
            <a:r>
              <a:rPr lang="en-US" altLang="zh-CN" dirty="0" smtClean="0"/>
              <a:t>INTERSECT</a:t>
            </a:r>
            <a:endParaRPr lang="zh-CN" altLang="zh-CN" dirty="0" smtClean="0"/>
          </a:p>
          <a:p>
            <a:pPr marL="324000" lvl="1" indent="0">
              <a:buNone/>
            </a:pPr>
            <a:r>
              <a:rPr lang="en-US" altLang="zh-CN" dirty="0" smtClean="0"/>
              <a:t>SELECT</a:t>
            </a:r>
            <a:r>
              <a:rPr lang="zh-CN" altLang="zh-CN" dirty="0" smtClean="0"/>
              <a:t>语句</a:t>
            </a:r>
            <a:r>
              <a:rPr lang="en-US" altLang="zh-CN" dirty="0" smtClean="0"/>
              <a:t>2</a:t>
            </a:r>
            <a:endParaRPr lang="zh-CN" altLang="zh-CN" dirty="0" smtClean="0"/>
          </a:p>
          <a:p>
            <a:pPr marL="324000" lvl="1" indent="0">
              <a:buNone/>
            </a:pPr>
            <a:r>
              <a:rPr lang="en-US" altLang="zh-CN" dirty="0" smtClean="0"/>
              <a:t>INTERSECT </a:t>
            </a:r>
            <a:endParaRPr lang="zh-CN" altLang="zh-CN" dirty="0" smtClean="0"/>
          </a:p>
          <a:p>
            <a:pPr marL="324000" lvl="1" indent="0">
              <a:buNone/>
            </a:pPr>
            <a:r>
              <a:rPr lang="zh-CN" altLang="zh-CN" dirty="0" smtClean="0"/>
              <a:t>… …</a:t>
            </a:r>
          </a:p>
          <a:p>
            <a:pPr marL="324000" lvl="1" indent="0">
              <a:buNone/>
            </a:pPr>
            <a:r>
              <a:rPr lang="en-US" altLang="zh-CN" dirty="0" smtClean="0"/>
              <a:t>SELECT</a:t>
            </a:r>
            <a:r>
              <a:rPr lang="zh-CN" altLang="zh-CN" dirty="0" smtClean="0"/>
              <a:t>语句</a:t>
            </a:r>
            <a:r>
              <a:rPr lang="en-US" altLang="zh-CN" dirty="0" smtClean="0"/>
              <a:t>n</a:t>
            </a:r>
            <a:endParaRPr lang="zh-CN" altLang="zh-CN" dirty="0" smtClean="0"/>
          </a:p>
        </p:txBody>
      </p:sp>
      <p:sp>
        <p:nvSpPr>
          <p:cNvPr id="6" name="灯片编号占位符 5"/>
          <p:cNvSpPr>
            <a:spLocks noGrp="1"/>
          </p:cNvSpPr>
          <p:nvPr>
            <p:ph type="sldNum" sz="quarter" idx="12"/>
          </p:nvPr>
        </p:nvSpPr>
        <p:spPr/>
        <p:txBody>
          <a:bodyPr/>
          <a:lstStyle/>
          <a:p>
            <a:fld id="{C386C156-198B-42DA-A042-C847DD2FE193}" type="slidenum">
              <a:rPr lang="zh-CN" altLang="en-US" smtClean="0"/>
              <a:pPr/>
              <a:t>58</a:t>
            </a:fld>
            <a:endParaRPr lang="en-US" altLang="zh-CN" dirty="0"/>
          </a:p>
        </p:txBody>
      </p:sp>
      <p:sp>
        <p:nvSpPr>
          <p:cNvPr id="5" name="灯片编号占位符 3"/>
          <p:cNvSpPr txBox="1">
            <a:spLocks/>
          </p:cNvSpPr>
          <p:nvPr/>
        </p:nvSpPr>
        <p:spPr bwMode="gray">
          <a:xfrm>
            <a:off x="5334000" y="6483351"/>
            <a:ext cx="1828800" cy="244475"/>
          </a:xfrm>
          <a:prstGeom prst="rect">
            <a:avLst/>
          </a:prstGeom>
          <a:noFill/>
          <a:ln w="9525">
            <a:noFill/>
            <a:miter lim="800000"/>
            <a:headEnd/>
            <a:tailEnd/>
          </a:ln>
          <a:effectLst/>
        </p:spPr>
        <p:txBody>
          <a:bodyPr/>
          <a:lstStyle/>
          <a:p>
            <a:pPr algn="ctr">
              <a:defRPr/>
            </a:pPr>
            <a:fld id="{1988FBC1-883A-4B29-B4E0-B72E73FB5935}" type="slidenum">
              <a:rPr lang="zh-CN" altLang="en-US" sz="1000">
                <a:solidFill>
                  <a:schemeClr val="bg1"/>
                </a:solidFill>
                <a:ea typeface="宋体" pitchFamily="2" charset="-122"/>
              </a:rPr>
              <a:pPr algn="ctr">
                <a:defRPr/>
              </a:pPr>
              <a:t>58</a:t>
            </a:fld>
            <a:r>
              <a:rPr lang="en-US" altLang="zh-CN" sz="1000">
                <a:solidFill>
                  <a:schemeClr val="bg1"/>
                </a:solidFill>
                <a:ea typeface="宋体" pitchFamily="2" charset="-122"/>
              </a:rPr>
              <a:t>/76</a:t>
            </a:r>
            <a:endParaRPr lang="en-US" altLang="zh-CN" sz="1000" dirty="0">
              <a:solidFill>
                <a:schemeClr val="bg1"/>
              </a:solidFill>
              <a:ea typeface="宋体" pitchFamily="2" charset="-122"/>
            </a:endParaRPr>
          </a:p>
        </p:txBody>
      </p:sp>
    </p:spTree>
    <p:extLst>
      <p:ext uri="{BB962C8B-B14F-4D97-AF65-F5344CB8AC3E}">
        <p14:creationId xmlns:p14="http://schemas.microsoft.com/office/powerpoint/2010/main" val="3277094830"/>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smtClean="0"/>
              <a:t>示例</a:t>
            </a:r>
          </a:p>
        </p:txBody>
      </p:sp>
      <p:sp>
        <p:nvSpPr>
          <p:cNvPr id="3" name="内容占位符 2"/>
          <p:cNvSpPr>
            <a:spLocks noGrp="1"/>
          </p:cNvSpPr>
          <p:nvPr>
            <p:ph idx="1"/>
          </p:nvPr>
        </p:nvSpPr>
        <p:spPr/>
        <p:txBody>
          <a:bodyPr/>
          <a:lstStyle/>
          <a:p>
            <a:r>
              <a:rPr lang="zh-CN" altLang="zh-CN" dirty="0" smtClean="0"/>
              <a:t>查询同时出现在</a:t>
            </a:r>
            <a:r>
              <a:rPr lang="en-US" altLang="zh-CN" dirty="0" smtClean="0"/>
              <a:t>t1</a:t>
            </a:r>
            <a:r>
              <a:rPr lang="zh-CN" altLang="zh-CN" dirty="0" smtClean="0"/>
              <a:t>表和</a:t>
            </a:r>
            <a:r>
              <a:rPr lang="en-US" altLang="zh-CN" dirty="0" smtClean="0"/>
              <a:t>t2</a:t>
            </a:r>
            <a:r>
              <a:rPr lang="zh-CN" altLang="zh-CN" dirty="0" smtClean="0"/>
              <a:t>表中的记录。</a:t>
            </a:r>
          </a:p>
          <a:p>
            <a:pPr marL="324000" lvl="1" indent="0">
              <a:buNone/>
            </a:pPr>
            <a:r>
              <a:rPr lang="en-US" altLang="zh-CN" dirty="0" smtClean="0"/>
              <a:t>SELECT * from t1</a:t>
            </a:r>
          </a:p>
          <a:p>
            <a:pPr marL="324000" lvl="1" indent="0">
              <a:buNone/>
            </a:pPr>
            <a:r>
              <a:rPr lang="en-US" altLang="zh-CN" dirty="0" smtClean="0"/>
              <a:t>INTERSECT</a:t>
            </a:r>
            <a:endParaRPr lang="zh-CN" altLang="zh-CN" dirty="0" smtClean="0"/>
          </a:p>
          <a:p>
            <a:pPr marL="324000" lvl="1" indent="0">
              <a:buNone/>
            </a:pPr>
            <a:r>
              <a:rPr lang="en-US" altLang="zh-CN" dirty="0" smtClean="0"/>
              <a:t>SELECT * from t2</a:t>
            </a:r>
            <a:endParaRPr lang="zh-CN" altLang="en-US" dirty="0" smtClean="0"/>
          </a:p>
        </p:txBody>
      </p:sp>
      <p:sp>
        <p:nvSpPr>
          <p:cNvPr id="5" name="灯片编号占位符 3"/>
          <p:cNvSpPr txBox="1">
            <a:spLocks/>
          </p:cNvSpPr>
          <p:nvPr/>
        </p:nvSpPr>
        <p:spPr bwMode="gray">
          <a:xfrm>
            <a:off x="5334000" y="6483351"/>
            <a:ext cx="1828800" cy="244475"/>
          </a:xfrm>
          <a:prstGeom prst="rect">
            <a:avLst/>
          </a:prstGeom>
          <a:noFill/>
          <a:ln w="9525">
            <a:noFill/>
            <a:miter lim="800000"/>
            <a:headEnd/>
            <a:tailEnd/>
          </a:ln>
          <a:effectLst/>
        </p:spPr>
        <p:txBody>
          <a:bodyPr/>
          <a:lstStyle/>
          <a:p>
            <a:pPr algn="ctr">
              <a:defRPr/>
            </a:pPr>
            <a:fld id="{9031D7E5-CC50-44F3-AD5E-0DA4D4421356}" type="slidenum">
              <a:rPr lang="zh-CN" altLang="en-US" sz="1000">
                <a:solidFill>
                  <a:schemeClr val="bg1"/>
                </a:solidFill>
                <a:ea typeface="宋体" pitchFamily="2" charset="-122"/>
              </a:rPr>
              <a:pPr algn="ctr">
                <a:defRPr/>
              </a:pPr>
              <a:t>59</a:t>
            </a:fld>
            <a:r>
              <a:rPr lang="en-US" altLang="zh-CN" sz="1000">
                <a:solidFill>
                  <a:schemeClr val="bg1"/>
                </a:solidFill>
                <a:ea typeface="宋体" pitchFamily="2" charset="-122"/>
              </a:rPr>
              <a:t>/76</a:t>
            </a:r>
            <a:endParaRPr lang="en-US" altLang="zh-CN" sz="1000" dirty="0">
              <a:solidFill>
                <a:schemeClr val="bg1"/>
              </a:solidFill>
              <a:ea typeface="宋体" pitchFamily="2" charset="-122"/>
            </a:endParaRPr>
          </a:p>
        </p:txBody>
      </p:sp>
      <p:sp>
        <p:nvSpPr>
          <p:cNvPr id="8" name="灯片编号占位符 7"/>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113366414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、不相关子查询</a:t>
            </a:r>
            <a:endParaRPr lang="zh-CN" altLang="en-US" dirty="0"/>
          </a:p>
        </p:txBody>
      </p:sp>
      <p:sp>
        <p:nvSpPr>
          <p:cNvPr id="3" name="内容占位符 2"/>
          <p:cNvSpPr>
            <a:spLocks noGrp="1"/>
          </p:cNvSpPr>
          <p:nvPr>
            <p:ph idx="1"/>
          </p:nvPr>
        </p:nvSpPr>
        <p:spPr/>
        <p:txBody>
          <a:bodyPr/>
          <a:lstStyle/>
          <a:p>
            <a:r>
              <a:rPr lang="zh-CN" altLang="en-US" dirty="0"/>
              <a:t>基于集合的不相干子</a:t>
            </a:r>
            <a:r>
              <a:rPr lang="zh-CN" altLang="en-US" dirty="0" smtClean="0"/>
              <a:t>查询</a:t>
            </a:r>
            <a:endParaRPr lang="en-US" altLang="zh-CN" dirty="0" smtClean="0"/>
          </a:p>
          <a:p>
            <a:r>
              <a:rPr lang="zh-CN" altLang="en-US" dirty="0"/>
              <a:t>基于比较测试的不相干子</a:t>
            </a:r>
            <a:r>
              <a:rPr lang="zh-CN" altLang="en-US" dirty="0" smtClean="0"/>
              <a:t>查询</a:t>
            </a:r>
            <a:endParaRPr lang="en-US" altLang="zh-CN" dirty="0" smtClean="0"/>
          </a:p>
          <a:p>
            <a:r>
              <a:rPr lang="zh-CN" altLang="en-US" dirty="0"/>
              <a:t>使用</a:t>
            </a:r>
            <a:r>
              <a:rPr lang="en-US" altLang="zh-CN" dirty="0"/>
              <a:t>SOME</a:t>
            </a:r>
            <a:r>
              <a:rPr lang="zh-CN" altLang="en-US" dirty="0"/>
              <a:t>和</a:t>
            </a:r>
            <a:r>
              <a:rPr lang="en-US" altLang="zh-CN" dirty="0"/>
              <a:t>ALL</a:t>
            </a:r>
            <a:r>
              <a:rPr lang="zh-CN" altLang="en-US" dirty="0"/>
              <a:t>的不相关子查询</a:t>
            </a:r>
          </a:p>
        </p:txBody>
      </p:sp>
      <p:sp>
        <p:nvSpPr>
          <p:cNvPr id="5" name="灯片编号占位符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2825504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smtClean="0"/>
              <a:t>示例</a:t>
            </a:r>
          </a:p>
        </p:txBody>
      </p:sp>
      <p:sp>
        <p:nvSpPr>
          <p:cNvPr id="3" name="内容占位符 2"/>
          <p:cNvSpPr>
            <a:spLocks noGrp="1"/>
          </p:cNvSpPr>
          <p:nvPr>
            <p:ph idx="1"/>
          </p:nvPr>
        </p:nvSpPr>
        <p:spPr/>
        <p:txBody>
          <a:bodyPr/>
          <a:lstStyle/>
          <a:p>
            <a:r>
              <a:rPr lang="zh-CN" altLang="zh-CN" dirty="0" smtClean="0"/>
              <a:t>查询同时出现在</a:t>
            </a:r>
            <a:r>
              <a:rPr lang="en-US" altLang="zh-CN" dirty="0" smtClean="0"/>
              <a:t>t1</a:t>
            </a:r>
            <a:r>
              <a:rPr lang="zh-CN" altLang="zh-CN" dirty="0" smtClean="0"/>
              <a:t>、</a:t>
            </a:r>
            <a:r>
              <a:rPr lang="en-US" altLang="zh-CN" dirty="0" smtClean="0"/>
              <a:t>t2</a:t>
            </a:r>
            <a:r>
              <a:rPr lang="zh-CN" altLang="zh-CN" dirty="0" smtClean="0"/>
              <a:t>和</a:t>
            </a:r>
            <a:r>
              <a:rPr lang="en-US" altLang="zh-CN" dirty="0" smtClean="0"/>
              <a:t>t3</a:t>
            </a:r>
            <a:r>
              <a:rPr lang="zh-CN" altLang="zh-CN" dirty="0" smtClean="0"/>
              <a:t>表的记录。</a:t>
            </a:r>
          </a:p>
          <a:p>
            <a:pPr marL="324000" lvl="1" indent="0">
              <a:buNone/>
            </a:pPr>
            <a:r>
              <a:rPr lang="en-US" altLang="zh-CN" dirty="0" smtClean="0"/>
              <a:t>SELECT * from t1</a:t>
            </a:r>
            <a:endParaRPr lang="zh-CN" altLang="zh-CN" dirty="0" smtClean="0"/>
          </a:p>
          <a:p>
            <a:pPr marL="324000" lvl="1" indent="0">
              <a:buNone/>
            </a:pPr>
            <a:r>
              <a:rPr lang="en-US" altLang="zh-CN" dirty="0" smtClean="0"/>
              <a:t>INTERSECT</a:t>
            </a:r>
            <a:endParaRPr lang="zh-CN" altLang="zh-CN" dirty="0" smtClean="0"/>
          </a:p>
          <a:p>
            <a:pPr marL="324000" lvl="1" indent="0">
              <a:buNone/>
            </a:pPr>
            <a:r>
              <a:rPr lang="en-US" altLang="zh-CN" dirty="0" smtClean="0"/>
              <a:t>SELECT * from t2</a:t>
            </a:r>
            <a:endParaRPr lang="zh-CN" altLang="zh-CN" dirty="0" smtClean="0"/>
          </a:p>
          <a:p>
            <a:pPr marL="324000" lvl="1" indent="0">
              <a:buNone/>
            </a:pPr>
            <a:r>
              <a:rPr lang="en-US" altLang="zh-CN" dirty="0" smtClean="0"/>
              <a:t>INTERSECT</a:t>
            </a:r>
            <a:endParaRPr lang="zh-CN" altLang="zh-CN" dirty="0" smtClean="0"/>
          </a:p>
          <a:p>
            <a:pPr marL="324000" lvl="1" indent="0">
              <a:buNone/>
            </a:pPr>
            <a:r>
              <a:rPr lang="en-US" altLang="zh-CN" dirty="0" smtClean="0"/>
              <a:t>SELECT * from t3</a:t>
            </a:r>
            <a:endParaRPr lang="zh-CN" altLang="en-US" dirty="0" smtClean="0"/>
          </a:p>
        </p:txBody>
      </p:sp>
      <p:sp>
        <p:nvSpPr>
          <p:cNvPr id="5" name="灯片编号占位符 3"/>
          <p:cNvSpPr txBox="1">
            <a:spLocks/>
          </p:cNvSpPr>
          <p:nvPr/>
        </p:nvSpPr>
        <p:spPr bwMode="gray">
          <a:xfrm>
            <a:off x="5334000" y="6483351"/>
            <a:ext cx="1828800" cy="244475"/>
          </a:xfrm>
          <a:prstGeom prst="rect">
            <a:avLst/>
          </a:prstGeom>
          <a:noFill/>
          <a:ln w="9525">
            <a:noFill/>
            <a:miter lim="800000"/>
            <a:headEnd/>
            <a:tailEnd/>
          </a:ln>
          <a:effectLst/>
        </p:spPr>
        <p:txBody>
          <a:bodyPr/>
          <a:lstStyle/>
          <a:p>
            <a:pPr algn="ctr">
              <a:defRPr/>
            </a:pPr>
            <a:fld id="{CE3CC89D-1FD1-458C-A466-A14BB6642A48}" type="slidenum">
              <a:rPr lang="zh-CN" altLang="en-US" sz="1000">
                <a:solidFill>
                  <a:schemeClr val="bg1"/>
                </a:solidFill>
                <a:ea typeface="宋体" pitchFamily="2" charset="-122"/>
              </a:rPr>
              <a:pPr algn="ctr">
                <a:defRPr/>
              </a:pPr>
              <a:t>60</a:t>
            </a:fld>
            <a:r>
              <a:rPr lang="en-US" altLang="zh-CN" sz="1000">
                <a:solidFill>
                  <a:schemeClr val="bg1"/>
                </a:solidFill>
                <a:ea typeface="宋体" pitchFamily="2" charset="-122"/>
              </a:rPr>
              <a:t>/76</a:t>
            </a:r>
            <a:endParaRPr lang="en-US" altLang="zh-CN" sz="1000" dirty="0">
              <a:solidFill>
                <a:schemeClr val="bg1"/>
              </a:solidFill>
              <a:ea typeface="宋体" pitchFamily="2" charset="-122"/>
            </a:endParaRPr>
          </a:p>
        </p:txBody>
      </p:sp>
      <p:sp>
        <p:nvSpPr>
          <p:cNvPr id="8" name="灯片编号占位符 7"/>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100638600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smtClean="0"/>
              <a:t>示例</a:t>
            </a:r>
          </a:p>
        </p:txBody>
      </p:sp>
      <p:sp>
        <p:nvSpPr>
          <p:cNvPr id="3" name="内容占位符 2"/>
          <p:cNvSpPr>
            <a:spLocks noGrp="1"/>
          </p:cNvSpPr>
          <p:nvPr>
            <p:ph idx="1"/>
          </p:nvPr>
        </p:nvSpPr>
        <p:spPr/>
        <p:txBody>
          <a:bodyPr>
            <a:normAutofit lnSpcReduction="10000"/>
          </a:bodyPr>
          <a:lstStyle/>
          <a:p>
            <a:r>
              <a:rPr lang="zh-CN" altLang="en-US" dirty="0" smtClean="0"/>
              <a:t>例</a:t>
            </a:r>
            <a:r>
              <a:rPr lang="en-US" altLang="zh-CN" dirty="0" smtClean="0"/>
              <a:t>7-30 </a:t>
            </a:r>
            <a:r>
              <a:rPr lang="zh-CN" altLang="zh-CN" dirty="0" smtClean="0"/>
              <a:t>查询李勇和刘晨所选的相同课程</a:t>
            </a:r>
            <a:r>
              <a:rPr lang="en-US" altLang="zh-CN" dirty="0" smtClean="0"/>
              <a:t>,</a:t>
            </a:r>
            <a:r>
              <a:rPr lang="zh-CN" altLang="zh-CN" dirty="0" smtClean="0"/>
              <a:t>列出课程名和学分</a:t>
            </a:r>
            <a:r>
              <a:rPr lang="zh-CN" altLang="en-US" dirty="0" smtClean="0"/>
              <a:t>。（即</a:t>
            </a:r>
            <a:r>
              <a:rPr lang="zh-CN" altLang="zh-CN" dirty="0" smtClean="0"/>
              <a:t>同时被李勇和刘晨选的课程</a:t>
            </a:r>
            <a:r>
              <a:rPr lang="zh-CN" altLang="en-US" dirty="0" smtClean="0"/>
              <a:t>）</a:t>
            </a:r>
            <a:endParaRPr lang="zh-CN" altLang="zh-CN" dirty="0" smtClean="0"/>
          </a:p>
          <a:p>
            <a:pPr marL="324000" lvl="1" indent="0">
              <a:buNone/>
            </a:pPr>
            <a:r>
              <a:rPr lang="en-US" altLang="zh-CN" dirty="0" smtClean="0"/>
              <a:t>SELECT </a:t>
            </a:r>
            <a:r>
              <a:rPr lang="en-US" altLang="zh-CN" dirty="0" err="1" smtClean="0"/>
              <a:t>Cname,Credit</a:t>
            </a:r>
            <a:r>
              <a:rPr lang="en-US" altLang="zh-CN" dirty="0" smtClean="0"/>
              <a:t> </a:t>
            </a:r>
            <a:endParaRPr lang="zh-CN" altLang="zh-CN" dirty="0" smtClean="0"/>
          </a:p>
          <a:p>
            <a:pPr marL="324000" lvl="1" indent="0">
              <a:buNone/>
            </a:pPr>
            <a:r>
              <a:rPr lang="en-US" altLang="zh-CN" dirty="0" smtClean="0"/>
              <a:t>FROM Student S JOIN SC ON </a:t>
            </a:r>
            <a:r>
              <a:rPr lang="en-US" altLang="zh-CN" dirty="0" err="1" smtClean="0"/>
              <a:t>S.Sno</a:t>
            </a:r>
            <a:r>
              <a:rPr lang="en-US" altLang="zh-CN" dirty="0" smtClean="0"/>
              <a:t> = </a:t>
            </a:r>
            <a:r>
              <a:rPr lang="en-US" altLang="zh-CN" dirty="0" err="1" smtClean="0"/>
              <a:t>SC.Sno</a:t>
            </a:r>
            <a:r>
              <a:rPr lang="en-US" altLang="zh-CN" dirty="0"/>
              <a:t> </a:t>
            </a:r>
            <a:r>
              <a:rPr lang="en-US" altLang="zh-CN" dirty="0" smtClean="0"/>
              <a:t>JOIN Course C ON </a:t>
            </a:r>
            <a:r>
              <a:rPr lang="en-US" altLang="zh-CN" dirty="0" err="1" smtClean="0"/>
              <a:t>C.Cno</a:t>
            </a:r>
            <a:r>
              <a:rPr lang="en-US" altLang="zh-CN" dirty="0" smtClean="0"/>
              <a:t> = </a:t>
            </a:r>
            <a:r>
              <a:rPr lang="en-US" altLang="zh-CN" dirty="0" err="1" smtClean="0"/>
              <a:t>SC.Cno</a:t>
            </a:r>
            <a:endParaRPr lang="zh-CN" altLang="zh-CN" dirty="0" smtClean="0"/>
          </a:p>
          <a:p>
            <a:pPr marL="324000" lvl="1" indent="0">
              <a:buNone/>
            </a:pPr>
            <a:r>
              <a:rPr lang="en-US" altLang="zh-CN" dirty="0" smtClean="0"/>
              <a:t>WHERE </a:t>
            </a:r>
            <a:r>
              <a:rPr lang="en-US" altLang="zh-CN" dirty="0" err="1" smtClean="0"/>
              <a:t>Sname</a:t>
            </a:r>
            <a:r>
              <a:rPr lang="en-US" altLang="zh-CN" dirty="0" smtClean="0"/>
              <a:t> = '</a:t>
            </a:r>
            <a:r>
              <a:rPr lang="zh-CN" altLang="zh-CN" dirty="0" smtClean="0"/>
              <a:t>李勇</a:t>
            </a:r>
            <a:r>
              <a:rPr lang="en-US" altLang="zh-CN" dirty="0" smtClean="0"/>
              <a:t>'</a:t>
            </a:r>
            <a:endParaRPr lang="zh-CN" altLang="zh-CN" dirty="0" smtClean="0"/>
          </a:p>
          <a:p>
            <a:pPr marL="324000" lvl="1" indent="0">
              <a:buNone/>
            </a:pPr>
            <a:r>
              <a:rPr lang="en-US" altLang="zh-CN" dirty="0" smtClean="0"/>
              <a:t>INTERSECT</a:t>
            </a:r>
            <a:endParaRPr lang="zh-CN" altLang="zh-CN" dirty="0" smtClean="0"/>
          </a:p>
          <a:p>
            <a:pPr marL="324000" lvl="1" indent="0">
              <a:buNone/>
            </a:pPr>
            <a:r>
              <a:rPr lang="en-US" altLang="zh-CN" dirty="0" smtClean="0"/>
              <a:t>SELECT </a:t>
            </a:r>
            <a:r>
              <a:rPr lang="en-US" altLang="zh-CN" dirty="0" err="1" smtClean="0"/>
              <a:t>Cname,Credit</a:t>
            </a:r>
            <a:r>
              <a:rPr lang="en-US" altLang="zh-CN" dirty="0" smtClean="0"/>
              <a:t> </a:t>
            </a:r>
            <a:endParaRPr lang="zh-CN" altLang="zh-CN" dirty="0" smtClean="0"/>
          </a:p>
          <a:p>
            <a:pPr marL="324000" lvl="1" indent="0">
              <a:buNone/>
            </a:pPr>
            <a:r>
              <a:rPr lang="en-US" altLang="zh-CN" dirty="0" smtClean="0"/>
              <a:t>FROM Student S JOIN SC ON </a:t>
            </a:r>
            <a:r>
              <a:rPr lang="en-US" altLang="zh-CN" dirty="0" err="1" smtClean="0"/>
              <a:t>S.Sno</a:t>
            </a:r>
            <a:r>
              <a:rPr lang="en-US" altLang="zh-CN" dirty="0" smtClean="0"/>
              <a:t> = </a:t>
            </a:r>
            <a:r>
              <a:rPr lang="en-US" altLang="zh-CN" dirty="0" err="1" smtClean="0"/>
              <a:t>SC.Sno</a:t>
            </a:r>
            <a:r>
              <a:rPr lang="en-US" altLang="zh-CN" dirty="0"/>
              <a:t> </a:t>
            </a:r>
            <a:r>
              <a:rPr lang="en-US" altLang="zh-CN" dirty="0" smtClean="0"/>
              <a:t>JOIN Course C ON </a:t>
            </a:r>
            <a:r>
              <a:rPr lang="en-US" altLang="zh-CN" dirty="0" err="1" smtClean="0"/>
              <a:t>C.Cno</a:t>
            </a:r>
            <a:r>
              <a:rPr lang="en-US" altLang="zh-CN" dirty="0" smtClean="0"/>
              <a:t> = </a:t>
            </a:r>
            <a:r>
              <a:rPr lang="en-US" altLang="zh-CN" dirty="0" err="1" smtClean="0"/>
              <a:t>SC.Cno</a:t>
            </a:r>
            <a:endParaRPr lang="zh-CN" altLang="zh-CN" dirty="0" smtClean="0"/>
          </a:p>
          <a:p>
            <a:pPr marL="324000" lvl="1" indent="0">
              <a:buNone/>
            </a:pPr>
            <a:r>
              <a:rPr lang="en-US" altLang="zh-CN" dirty="0" smtClean="0"/>
              <a:t>WHERE </a:t>
            </a:r>
            <a:r>
              <a:rPr lang="en-US" altLang="zh-CN" dirty="0" err="1" smtClean="0"/>
              <a:t>Sname</a:t>
            </a:r>
            <a:r>
              <a:rPr lang="en-US" altLang="zh-CN" dirty="0" smtClean="0"/>
              <a:t> = '</a:t>
            </a:r>
            <a:r>
              <a:rPr lang="zh-CN" altLang="zh-CN" dirty="0" smtClean="0"/>
              <a:t>刘晨</a:t>
            </a:r>
            <a:r>
              <a:rPr lang="en-US" altLang="zh-CN" dirty="0" smtClean="0"/>
              <a:t>'</a:t>
            </a:r>
            <a:endParaRPr lang="zh-CN" altLang="en-US" dirty="0"/>
          </a:p>
        </p:txBody>
      </p:sp>
      <p:sp>
        <p:nvSpPr>
          <p:cNvPr id="5" name="灯片编号占位符 3"/>
          <p:cNvSpPr txBox="1">
            <a:spLocks/>
          </p:cNvSpPr>
          <p:nvPr/>
        </p:nvSpPr>
        <p:spPr bwMode="gray">
          <a:xfrm>
            <a:off x="5334000" y="6483351"/>
            <a:ext cx="1828800" cy="244475"/>
          </a:xfrm>
          <a:prstGeom prst="rect">
            <a:avLst/>
          </a:prstGeom>
          <a:noFill/>
          <a:ln w="9525">
            <a:noFill/>
            <a:miter lim="800000"/>
            <a:headEnd/>
            <a:tailEnd/>
          </a:ln>
          <a:effectLst/>
        </p:spPr>
        <p:txBody>
          <a:bodyPr/>
          <a:lstStyle/>
          <a:p>
            <a:pPr algn="ctr">
              <a:defRPr/>
            </a:pPr>
            <a:fld id="{10BBF0F1-BED2-4BC5-8BF5-C5E43A7EAA76}" type="slidenum">
              <a:rPr lang="zh-CN" altLang="en-US" sz="1000">
                <a:solidFill>
                  <a:schemeClr val="bg1"/>
                </a:solidFill>
                <a:ea typeface="宋体" pitchFamily="2" charset="-122"/>
              </a:rPr>
              <a:pPr algn="ctr">
                <a:defRPr/>
              </a:pPr>
              <a:t>61</a:t>
            </a:fld>
            <a:r>
              <a:rPr lang="en-US" altLang="zh-CN" sz="1000">
                <a:solidFill>
                  <a:schemeClr val="bg1"/>
                </a:solidFill>
                <a:ea typeface="宋体" pitchFamily="2" charset="-122"/>
              </a:rPr>
              <a:t>/76</a:t>
            </a:r>
            <a:endParaRPr lang="en-US" altLang="zh-CN" sz="1000" dirty="0">
              <a:solidFill>
                <a:schemeClr val="bg1"/>
              </a:solidFill>
              <a:ea typeface="宋体" pitchFamily="2" charset="-122"/>
            </a:endParaRPr>
          </a:p>
        </p:txBody>
      </p:sp>
      <p:sp>
        <p:nvSpPr>
          <p:cNvPr id="8" name="灯片编号占位符 7"/>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137354700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smtClean="0"/>
              <a:t>另一种实现方法</a:t>
            </a:r>
            <a:endParaRPr lang="zh-CN" altLang="en-US" dirty="0"/>
          </a:p>
        </p:txBody>
      </p:sp>
      <p:sp>
        <p:nvSpPr>
          <p:cNvPr id="87043" name="内容占位符 2"/>
          <p:cNvSpPr>
            <a:spLocks noGrp="1"/>
          </p:cNvSpPr>
          <p:nvPr>
            <p:ph idx="1"/>
          </p:nvPr>
        </p:nvSpPr>
        <p:spPr/>
        <p:txBody>
          <a:bodyPr>
            <a:normAutofit/>
          </a:bodyPr>
          <a:lstStyle/>
          <a:p>
            <a:pPr marL="324000" lvl="1" indent="0">
              <a:buNone/>
            </a:pPr>
            <a:r>
              <a:rPr lang="en-US" altLang="zh-CN" dirty="0" smtClean="0"/>
              <a:t>SELECT </a:t>
            </a:r>
            <a:r>
              <a:rPr lang="en-US" altLang="zh-CN" dirty="0" err="1" smtClean="0"/>
              <a:t>Cname,Credit</a:t>
            </a:r>
            <a:r>
              <a:rPr lang="en-US" altLang="zh-CN" dirty="0" smtClean="0"/>
              <a:t> FROM Course</a:t>
            </a:r>
            <a:endParaRPr lang="zh-CN" altLang="zh-CN" dirty="0" smtClean="0"/>
          </a:p>
          <a:p>
            <a:pPr marL="324000" lvl="1" indent="0">
              <a:buNone/>
            </a:pPr>
            <a:r>
              <a:rPr lang="en-US" altLang="zh-CN" dirty="0" smtClean="0"/>
              <a:t>WHERE </a:t>
            </a:r>
            <a:r>
              <a:rPr lang="en-US" altLang="zh-CN" dirty="0" err="1" smtClean="0"/>
              <a:t>Cno</a:t>
            </a:r>
            <a:r>
              <a:rPr lang="en-US" altLang="zh-CN" dirty="0" smtClean="0"/>
              <a:t> IN ( --</a:t>
            </a:r>
            <a:r>
              <a:rPr lang="zh-CN" altLang="zh-CN" dirty="0" smtClean="0"/>
              <a:t>李勇选的课程</a:t>
            </a:r>
          </a:p>
          <a:p>
            <a:pPr marL="324000" lvl="1" indent="0">
              <a:buNone/>
            </a:pPr>
            <a:r>
              <a:rPr lang="en-US" altLang="zh-CN" dirty="0" smtClean="0"/>
              <a:t>    SELECT </a:t>
            </a:r>
            <a:r>
              <a:rPr lang="en-US" altLang="zh-CN" dirty="0" err="1" smtClean="0"/>
              <a:t>Cno</a:t>
            </a:r>
            <a:r>
              <a:rPr lang="en-US" altLang="zh-CN" dirty="0" smtClean="0"/>
              <a:t> FROM SC JOIN Student S</a:t>
            </a:r>
            <a:r>
              <a:rPr lang="en-US" altLang="zh-CN" dirty="0"/>
              <a:t> </a:t>
            </a:r>
            <a:r>
              <a:rPr lang="en-US" altLang="zh-CN" dirty="0" smtClean="0"/>
              <a:t>ON </a:t>
            </a:r>
            <a:r>
              <a:rPr lang="en-US" altLang="zh-CN" dirty="0" err="1" smtClean="0"/>
              <a:t>S.Sno</a:t>
            </a:r>
            <a:r>
              <a:rPr lang="en-US" altLang="zh-CN" dirty="0" smtClean="0"/>
              <a:t> = </a:t>
            </a:r>
            <a:r>
              <a:rPr lang="en-US" altLang="zh-CN" dirty="0" err="1" smtClean="0"/>
              <a:t>SC.Sno</a:t>
            </a:r>
            <a:endParaRPr lang="zh-CN" altLang="zh-CN" dirty="0" smtClean="0"/>
          </a:p>
          <a:p>
            <a:pPr marL="324000" lvl="1" indent="0">
              <a:buNone/>
            </a:pPr>
            <a:r>
              <a:rPr lang="en-US" altLang="zh-CN" dirty="0" smtClean="0"/>
              <a:t>    WHERE </a:t>
            </a:r>
            <a:r>
              <a:rPr lang="en-US" altLang="zh-CN" dirty="0" err="1" smtClean="0"/>
              <a:t>Sname</a:t>
            </a:r>
            <a:r>
              <a:rPr lang="en-US" altLang="zh-CN" dirty="0" smtClean="0"/>
              <a:t> = '</a:t>
            </a:r>
            <a:r>
              <a:rPr lang="zh-CN" altLang="zh-CN" dirty="0" smtClean="0"/>
              <a:t>李勇</a:t>
            </a:r>
            <a:r>
              <a:rPr lang="en-US" altLang="zh-CN" dirty="0" smtClean="0"/>
              <a:t>' )</a:t>
            </a:r>
            <a:endParaRPr lang="zh-CN" altLang="zh-CN" dirty="0" smtClean="0"/>
          </a:p>
          <a:p>
            <a:pPr marL="324000" lvl="1" indent="0">
              <a:buNone/>
            </a:pPr>
            <a:r>
              <a:rPr lang="en-US" altLang="zh-CN" dirty="0" smtClean="0"/>
              <a:t>AND </a:t>
            </a:r>
            <a:r>
              <a:rPr lang="en-US" altLang="zh-CN" dirty="0" err="1" smtClean="0"/>
              <a:t>Cno</a:t>
            </a:r>
            <a:r>
              <a:rPr lang="en-US" altLang="zh-CN" dirty="0" smtClean="0"/>
              <a:t> IN (    --</a:t>
            </a:r>
            <a:r>
              <a:rPr lang="zh-CN" altLang="zh-CN" dirty="0" smtClean="0"/>
              <a:t>刘晨选的课程</a:t>
            </a:r>
          </a:p>
          <a:p>
            <a:pPr marL="324000" lvl="1" indent="0">
              <a:buNone/>
            </a:pPr>
            <a:r>
              <a:rPr lang="en-US" altLang="zh-CN" dirty="0" smtClean="0"/>
              <a:t>    SELECT </a:t>
            </a:r>
            <a:r>
              <a:rPr lang="en-US" altLang="zh-CN" dirty="0" err="1" smtClean="0"/>
              <a:t>Cno</a:t>
            </a:r>
            <a:r>
              <a:rPr lang="en-US" altLang="zh-CN" dirty="0" smtClean="0"/>
              <a:t> FROM SC JOIN Student S</a:t>
            </a:r>
            <a:r>
              <a:rPr lang="en-US" altLang="zh-CN" dirty="0"/>
              <a:t> </a:t>
            </a:r>
            <a:r>
              <a:rPr lang="en-US" altLang="zh-CN" dirty="0" smtClean="0"/>
              <a:t>ON </a:t>
            </a:r>
            <a:r>
              <a:rPr lang="en-US" altLang="zh-CN" dirty="0" err="1" smtClean="0"/>
              <a:t>S.Sno</a:t>
            </a:r>
            <a:r>
              <a:rPr lang="en-US" altLang="zh-CN" dirty="0" smtClean="0"/>
              <a:t> = </a:t>
            </a:r>
            <a:r>
              <a:rPr lang="en-US" altLang="zh-CN" dirty="0" err="1" smtClean="0"/>
              <a:t>SC.Sno</a:t>
            </a:r>
            <a:endParaRPr lang="zh-CN" altLang="zh-CN" dirty="0" smtClean="0"/>
          </a:p>
          <a:p>
            <a:pPr marL="324000" lvl="1" indent="0">
              <a:buNone/>
            </a:pPr>
            <a:r>
              <a:rPr lang="en-US" altLang="zh-CN" dirty="0" smtClean="0"/>
              <a:t>    WHERE </a:t>
            </a:r>
            <a:r>
              <a:rPr lang="en-US" altLang="zh-CN" dirty="0" err="1" smtClean="0"/>
              <a:t>Sname</a:t>
            </a:r>
            <a:r>
              <a:rPr lang="en-US" altLang="zh-CN" dirty="0" smtClean="0"/>
              <a:t> = '</a:t>
            </a:r>
            <a:r>
              <a:rPr lang="zh-CN" altLang="zh-CN" dirty="0" smtClean="0"/>
              <a:t>刘晨</a:t>
            </a:r>
            <a:r>
              <a:rPr lang="en-US" altLang="zh-CN" dirty="0" smtClean="0"/>
              <a:t>' )</a:t>
            </a:r>
            <a:endParaRPr lang="zh-CN" altLang="en-US" dirty="0"/>
          </a:p>
        </p:txBody>
      </p:sp>
      <p:sp>
        <p:nvSpPr>
          <p:cNvPr id="5" name="灯片编号占位符 3"/>
          <p:cNvSpPr txBox="1">
            <a:spLocks/>
          </p:cNvSpPr>
          <p:nvPr/>
        </p:nvSpPr>
        <p:spPr bwMode="gray">
          <a:xfrm>
            <a:off x="5334000" y="6483351"/>
            <a:ext cx="1828800" cy="244475"/>
          </a:xfrm>
          <a:prstGeom prst="rect">
            <a:avLst/>
          </a:prstGeom>
          <a:noFill/>
          <a:ln w="9525">
            <a:noFill/>
            <a:miter lim="800000"/>
            <a:headEnd/>
            <a:tailEnd/>
          </a:ln>
          <a:effectLst/>
        </p:spPr>
        <p:txBody>
          <a:bodyPr/>
          <a:lstStyle/>
          <a:p>
            <a:pPr algn="ctr">
              <a:defRPr/>
            </a:pPr>
            <a:fld id="{46102395-3B00-4B54-ACC8-9A67721AFB1F}" type="slidenum">
              <a:rPr lang="zh-CN" altLang="en-US" sz="1000">
                <a:solidFill>
                  <a:schemeClr val="bg1"/>
                </a:solidFill>
                <a:ea typeface="宋体" pitchFamily="2" charset="-122"/>
              </a:rPr>
              <a:pPr algn="ctr">
                <a:defRPr/>
              </a:pPr>
              <a:t>62</a:t>
            </a:fld>
            <a:r>
              <a:rPr lang="en-US" altLang="zh-CN" sz="1000">
                <a:solidFill>
                  <a:schemeClr val="bg1"/>
                </a:solidFill>
                <a:ea typeface="宋体" pitchFamily="2" charset="-122"/>
              </a:rPr>
              <a:t>/76</a:t>
            </a:r>
            <a:endParaRPr lang="en-US" altLang="zh-CN" sz="1000" dirty="0">
              <a:solidFill>
                <a:schemeClr val="bg1"/>
              </a:solidFill>
              <a:ea typeface="宋体" pitchFamily="2" charset="-122"/>
            </a:endParaRPr>
          </a:p>
        </p:txBody>
      </p:sp>
      <p:sp>
        <p:nvSpPr>
          <p:cNvPr id="7" name="灯片编号占位符 6"/>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21528521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0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70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0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0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zh-CN" smtClean="0"/>
              <a:t>差运算</a:t>
            </a:r>
            <a:endParaRPr lang="zh-CN" altLang="en-US" dirty="0" smtClean="0"/>
          </a:p>
        </p:txBody>
      </p:sp>
      <p:sp>
        <p:nvSpPr>
          <p:cNvPr id="88067" name="内容占位符 2"/>
          <p:cNvSpPr>
            <a:spLocks noGrp="1"/>
          </p:cNvSpPr>
          <p:nvPr>
            <p:ph idx="1"/>
          </p:nvPr>
        </p:nvSpPr>
        <p:spPr/>
        <p:txBody>
          <a:bodyPr>
            <a:normAutofit/>
          </a:bodyPr>
          <a:lstStyle/>
          <a:p>
            <a:r>
              <a:rPr lang="zh-CN" altLang="zh-CN" dirty="0"/>
              <a:t>返回</a:t>
            </a:r>
            <a:r>
              <a:rPr lang="zh-CN" altLang="zh-CN" dirty="0" smtClean="0"/>
              <a:t>在</a:t>
            </a:r>
            <a:r>
              <a:rPr lang="zh-CN" altLang="en-US" dirty="0" smtClean="0"/>
              <a:t>第一</a:t>
            </a:r>
            <a:r>
              <a:rPr lang="zh-CN" altLang="zh-CN" dirty="0" smtClean="0"/>
              <a:t>个</a:t>
            </a:r>
            <a:r>
              <a:rPr lang="zh-CN" altLang="zh-CN" dirty="0"/>
              <a:t>集合</a:t>
            </a:r>
            <a:r>
              <a:rPr lang="zh-CN" altLang="zh-CN" dirty="0" smtClean="0"/>
              <a:t>中</a:t>
            </a:r>
            <a:r>
              <a:rPr lang="zh-CN" altLang="en-US" dirty="0" smtClean="0"/>
              <a:t>出现但没出现在第二个集合中</a:t>
            </a:r>
            <a:r>
              <a:rPr lang="zh-CN" altLang="zh-CN" dirty="0" smtClean="0"/>
              <a:t>的</a:t>
            </a:r>
            <a:r>
              <a:rPr lang="zh-CN" altLang="zh-CN" dirty="0"/>
              <a:t>记录</a:t>
            </a:r>
            <a:r>
              <a:rPr lang="zh-CN" altLang="zh-CN" dirty="0" smtClean="0"/>
              <a:t>。</a:t>
            </a:r>
            <a:endParaRPr lang="en-US" altLang="zh-CN" dirty="0" smtClean="0"/>
          </a:p>
          <a:p>
            <a:r>
              <a:rPr lang="zh-CN" altLang="en-US" dirty="0" smtClean="0"/>
              <a:t>语法：</a:t>
            </a:r>
            <a:endParaRPr lang="en-US" altLang="zh-CN" dirty="0" smtClean="0"/>
          </a:p>
          <a:p>
            <a:pPr marL="324000" lvl="1" indent="0">
              <a:buNone/>
            </a:pPr>
            <a:r>
              <a:rPr lang="en-US" altLang="zh-CN" dirty="0" smtClean="0"/>
              <a:t>SELECT</a:t>
            </a:r>
            <a:r>
              <a:rPr lang="zh-CN" altLang="zh-CN" dirty="0" smtClean="0"/>
              <a:t>语句</a:t>
            </a:r>
            <a:r>
              <a:rPr lang="en-US" altLang="zh-CN" dirty="0" smtClean="0"/>
              <a:t>1</a:t>
            </a:r>
            <a:endParaRPr lang="zh-CN" altLang="zh-CN" dirty="0" smtClean="0"/>
          </a:p>
          <a:p>
            <a:pPr marL="324000" lvl="1" indent="0">
              <a:buNone/>
            </a:pPr>
            <a:r>
              <a:rPr lang="en-US" altLang="zh-CN" dirty="0" smtClean="0"/>
              <a:t>EXCEPT</a:t>
            </a:r>
            <a:endParaRPr lang="zh-CN" altLang="zh-CN" dirty="0" smtClean="0"/>
          </a:p>
          <a:p>
            <a:pPr marL="324000" lvl="1" indent="0">
              <a:buNone/>
            </a:pPr>
            <a:r>
              <a:rPr lang="en-US" altLang="zh-CN" dirty="0" smtClean="0"/>
              <a:t>SELECT</a:t>
            </a:r>
            <a:r>
              <a:rPr lang="zh-CN" altLang="zh-CN" dirty="0" smtClean="0"/>
              <a:t>语句</a:t>
            </a:r>
            <a:r>
              <a:rPr lang="en-US" altLang="zh-CN" dirty="0" smtClean="0"/>
              <a:t>2</a:t>
            </a:r>
            <a:endParaRPr lang="zh-CN" altLang="zh-CN" dirty="0" smtClean="0"/>
          </a:p>
          <a:p>
            <a:pPr marL="324000" lvl="1" indent="0">
              <a:buNone/>
            </a:pPr>
            <a:r>
              <a:rPr lang="en-US" altLang="zh-CN" dirty="0" smtClean="0"/>
              <a:t>EXCEPT</a:t>
            </a:r>
            <a:endParaRPr lang="zh-CN" altLang="zh-CN" dirty="0" smtClean="0"/>
          </a:p>
          <a:p>
            <a:pPr marL="324000" lvl="1" indent="0">
              <a:buNone/>
            </a:pPr>
            <a:r>
              <a:rPr lang="zh-CN" altLang="zh-CN" dirty="0" smtClean="0"/>
              <a:t>… …</a:t>
            </a:r>
          </a:p>
          <a:p>
            <a:pPr marL="324000" lvl="1" indent="0">
              <a:buNone/>
            </a:pPr>
            <a:r>
              <a:rPr lang="en-US" altLang="zh-CN" dirty="0" smtClean="0"/>
              <a:t>SELECT</a:t>
            </a:r>
            <a:r>
              <a:rPr lang="zh-CN" altLang="zh-CN" dirty="0" smtClean="0"/>
              <a:t>语句</a:t>
            </a:r>
            <a:r>
              <a:rPr lang="en-US" altLang="zh-CN" dirty="0" smtClean="0"/>
              <a:t>n</a:t>
            </a:r>
            <a:endParaRPr lang="zh-CN" altLang="zh-CN" dirty="0" smtClean="0"/>
          </a:p>
        </p:txBody>
      </p:sp>
      <p:sp>
        <p:nvSpPr>
          <p:cNvPr id="6" name="灯片编号占位符 3"/>
          <p:cNvSpPr txBox="1">
            <a:spLocks/>
          </p:cNvSpPr>
          <p:nvPr/>
        </p:nvSpPr>
        <p:spPr bwMode="gray">
          <a:xfrm>
            <a:off x="5334000" y="6483351"/>
            <a:ext cx="1828800" cy="244475"/>
          </a:xfrm>
          <a:prstGeom prst="rect">
            <a:avLst/>
          </a:prstGeom>
          <a:noFill/>
          <a:ln w="9525">
            <a:noFill/>
            <a:miter lim="800000"/>
            <a:headEnd/>
            <a:tailEnd/>
          </a:ln>
          <a:effectLst/>
        </p:spPr>
        <p:txBody>
          <a:bodyPr/>
          <a:lstStyle/>
          <a:p>
            <a:pPr algn="ctr">
              <a:defRPr/>
            </a:pPr>
            <a:fld id="{6FF60FB0-62C7-43A5-8238-6B7B6195258B}" type="slidenum">
              <a:rPr lang="zh-CN" altLang="en-US" sz="1000">
                <a:solidFill>
                  <a:schemeClr val="bg1"/>
                </a:solidFill>
                <a:ea typeface="宋体" pitchFamily="2" charset="-122"/>
              </a:rPr>
              <a:pPr algn="ctr">
                <a:defRPr/>
              </a:pPr>
              <a:t>63</a:t>
            </a:fld>
            <a:r>
              <a:rPr lang="en-US" altLang="zh-CN" sz="1000">
                <a:solidFill>
                  <a:schemeClr val="bg1"/>
                </a:solidFill>
                <a:ea typeface="宋体" pitchFamily="2" charset="-122"/>
              </a:rPr>
              <a:t>/76</a:t>
            </a:r>
            <a:endParaRPr lang="en-US" altLang="zh-CN" sz="1000" dirty="0">
              <a:solidFill>
                <a:schemeClr val="bg1"/>
              </a:solidFill>
              <a:ea typeface="宋体" pitchFamily="2" charset="-122"/>
            </a:endParaRPr>
          </a:p>
        </p:txBody>
      </p:sp>
      <p:sp>
        <p:nvSpPr>
          <p:cNvPr id="5" name="灯片编号占位符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465529055"/>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smtClean="0"/>
              <a:t>示例</a:t>
            </a:r>
          </a:p>
        </p:txBody>
      </p:sp>
      <p:sp>
        <p:nvSpPr>
          <p:cNvPr id="3" name="内容占位符 2"/>
          <p:cNvSpPr>
            <a:spLocks noGrp="1"/>
          </p:cNvSpPr>
          <p:nvPr>
            <p:ph idx="1"/>
          </p:nvPr>
        </p:nvSpPr>
        <p:spPr/>
        <p:txBody>
          <a:bodyPr/>
          <a:lstStyle/>
          <a:p>
            <a:r>
              <a:rPr lang="zh-CN" altLang="zh-CN" smtClean="0"/>
              <a:t>查询在</a:t>
            </a:r>
            <a:r>
              <a:rPr lang="en-US" altLang="zh-CN" smtClean="0"/>
              <a:t>t1</a:t>
            </a:r>
            <a:r>
              <a:rPr lang="zh-CN" altLang="zh-CN" smtClean="0"/>
              <a:t>表中有但在</a:t>
            </a:r>
            <a:r>
              <a:rPr lang="en-US" altLang="zh-CN" smtClean="0"/>
              <a:t>t2</a:t>
            </a:r>
            <a:r>
              <a:rPr lang="zh-CN" altLang="zh-CN" smtClean="0"/>
              <a:t>表中没有的记录。</a:t>
            </a:r>
          </a:p>
          <a:p>
            <a:pPr lvl="1"/>
            <a:r>
              <a:rPr lang="en-US" altLang="zh-CN" smtClean="0"/>
              <a:t>SELECT * from t1</a:t>
            </a:r>
            <a:endParaRPr lang="zh-CN" altLang="zh-CN" smtClean="0"/>
          </a:p>
          <a:p>
            <a:pPr lvl="1"/>
            <a:r>
              <a:rPr lang="en-US" altLang="zh-CN" smtClean="0"/>
              <a:t>EXCEPT</a:t>
            </a:r>
            <a:endParaRPr lang="zh-CN" altLang="zh-CN" smtClean="0"/>
          </a:p>
          <a:p>
            <a:pPr lvl="1"/>
            <a:r>
              <a:rPr lang="en-US" altLang="zh-CN" smtClean="0"/>
              <a:t>SELECT * from t2</a:t>
            </a:r>
            <a:endParaRPr lang="zh-CN" altLang="en-US" dirty="0" smtClean="0"/>
          </a:p>
        </p:txBody>
      </p:sp>
      <p:sp>
        <p:nvSpPr>
          <p:cNvPr id="5" name="灯片编号占位符 3"/>
          <p:cNvSpPr txBox="1">
            <a:spLocks/>
          </p:cNvSpPr>
          <p:nvPr/>
        </p:nvSpPr>
        <p:spPr bwMode="gray">
          <a:xfrm>
            <a:off x="5334000" y="6483351"/>
            <a:ext cx="1828800" cy="244475"/>
          </a:xfrm>
          <a:prstGeom prst="rect">
            <a:avLst/>
          </a:prstGeom>
          <a:noFill/>
          <a:ln w="9525">
            <a:noFill/>
            <a:miter lim="800000"/>
            <a:headEnd/>
            <a:tailEnd/>
          </a:ln>
          <a:effectLst/>
        </p:spPr>
        <p:txBody>
          <a:bodyPr/>
          <a:lstStyle/>
          <a:p>
            <a:pPr algn="ctr">
              <a:defRPr/>
            </a:pPr>
            <a:fld id="{FE16C999-D7E7-406C-A4F5-F468EC1D33F5}" type="slidenum">
              <a:rPr lang="zh-CN" altLang="en-US" sz="1000">
                <a:solidFill>
                  <a:schemeClr val="bg1"/>
                </a:solidFill>
                <a:ea typeface="宋体" pitchFamily="2" charset="-122"/>
              </a:rPr>
              <a:pPr algn="ctr">
                <a:defRPr/>
              </a:pPr>
              <a:t>64</a:t>
            </a:fld>
            <a:r>
              <a:rPr lang="en-US" altLang="zh-CN" sz="1000">
                <a:solidFill>
                  <a:schemeClr val="bg1"/>
                </a:solidFill>
                <a:ea typeface="宋体" pitchFamily="2" charset="-122"/>
              </a:rPr>
              <a:t>/76</a:t>
            </a:r>
            <a:endParaRPr lang="en-US" altLang="zh-CN" sz="1000" dirty="0">
              <a:solidFill>
                <a:schemeClr val="bg1"/>
              </a:solidFill>
              <a:ea typeface="宋体" pitchFamily="2" charset="-122"/>
            </a:endParaRPr>
          </a:p>
        </p:txBody>
      </p:sp>
      <p:sp>
        <p:nvSpPr>
          <p:cNvPr id="8" name="灯片编号占位符 7"/>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415892055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zh-CN" altLang="en-US" smtClean="0"/>
              <a:t>示例</a:t>
            </a:r>
          </a:p>
        </p:txBody>
      </p:sp>
      <p:sp>
        <p:nvSpPr>
          <p:cNvPr id="3" name="内容占位符 2"/>
          <p:cNvSpPr>
            <a:spLocks noGrp="1"/>
          </p:cNvSpPr>
          <p:nvPr>
            <p:ph idx="1"/>
          </p:nvPr>
        </p:nvSpPr>
        <p:spPr/>
        <p:txBody>
          <a:bodyPr>
            <a:normAutofit/>
          </a:bodyPr>
          <a:lstStyle/>
          <a:p>
            <a:r>
              <a:rPr lang="zh-CN" altLang="en-US" dirty="0" smtClean="0"/>
              <a:t>例</a:t>
            </a:r>
            <a:r>
              <a:rPr lang="en-US" altLang="zh-CN" dirty="0" smtClean="0"/>
              <a:t>7-31 </a:t>
            </a:r>
            <a:r>
              <a:rPr lang="zh-CN" altLang="zh-CN" dirty="0" smtClean="0"/>
              <a:t>查询李勇选了但刘晨没有选的课程的课程名和开课学期。</a:t>
            </a:r>
          </a:p>
          <a:p>
            <a:pPr marL="324000" lvl="1" indent="0">
              <a:buNone/>
            </a:pPr>
            <a:r>
              <a:rPr lang="en-US" altLang="zh-CN" dirty="0" smtClean="0"/>
              <a:t>SELECT </a:t>
            </a:r>
            <a:r>
              <a:rPr lang="en-US" altLang="zh-CN" dirty="0" err="1" smtClean="0"/>
              <a:t>C.Cno</a:t>
            </a:r>
            <a:r>
              <a:rPr lang="en-US" altLang="zh-CN" dirty="0" smtClean="0"/>
              <a:t>, </a:t>
            </a:r>
            <a:r>
              <a:rPr lang="en-US" altLang="zh-CN" dirty="0" err="1" smtClean="0"/>
              <a:t>Cname</a:t>
            </a:r>
            <a:r>
              <a:rPr lang="en-US" altLang="zh-CN" dirty="0" smtClean="0"/>
              <a:t>, Semester FROM Course C</a:t>
            </a:r>
            <a:r>
              <a:rPr lang="en-US" altLang="zh-CN" dirty="0"/>
              <a:t> </a:t>
            </a:r>
            <a:r>
              <a:rPr lang="en-US" altLang="zh-CN" dirty="0" smtClean="0"/>
              <a:t>JOIN SC ON </a:t>
            </a:r>
            <a:r>
              <a:rPr lang="en-US" altLang="zh-CN" dirty="0" err="1" smtClean="0"/>
              <a:t>C.Cno</a:t>
            </a:r>
            <a:r>
              <a:rPr lang="en-US" altLang="zh-CN" dirty="0" smtClean="0"/>
              <a:t> = </a:t>
            </a:r>
            <a:r>
              <a:rPr lang="en-US" altLang="zh-CN" dirty="0" err="1" smtClean="0"/>
              <a:t>SC.Cno</a:t>
            </a:r>
            <a:endParaRPr lang="zh-CN" altLang="zh-CN" dirty="0" smtClean="0"/>
          </a:p>
          <a:p>
            <a:pPr marL="324000" lvl="1" indent="0">
              <a:buNone/>
            </a:pPr>
            <a:r>
              <a:rPr lang="en-US" altLang="zh-CN" dirty="0" smtClean="0"/>
              <a:t>JOIN Student S ON </a:t>
            </a:r>
            <a:r>
              <a:rPr lang="en-US" altLang="zh-CN" dirty="0" err="1" smtClean="0"/>
              <a:t>S.Sno</a:t>
            </a:r>
            <a:r>
              <a:rPr lang="en-US" altLang="zh-CN" dirty="0" smtClean="0"/>
              <a:t> = </a:t>
            </a:r>
            <a:r>
              <a:rPr lang="en-US" altLang="zh-CN" dirty="0" err="1" smtClean="0"/>
              <a:t>SC.Sno</a:t>
            </a:r>
            <a:endParaRPr lang="zh-CN" altLang="zh-CN" dirty="0" smtClean="0"/>
          </a:p>
          <a:p>
            <a:pPr marL="324000" lvl="1" indent="0">
              <a:buNone/>
            </a:pPr>
            <a:r>
              <a:rPr lang="en-US" altLang="zh-CN" dirty="0" smtClean="0"/>
              <a:t>WHERE </a:t>
            </a:r>
            <a:r>
              <a:rPr lang="en-US" altLang="zh-CN" dirty="0" err="1" smtClean="0"/>
              <a:t>Sname</a:t>
            </a:r>
            <a:r>
              <a:rPr lang="en-US" altLang="zh-CN" dirty="0" smtClean="0"/>
              <a:t> = '</a:t>
            </a:r>
            <a:r>
              <a:rPr lang="zh-CN" altLang="zh-CN" dirty="0" smtClean="0"/>
              <a:t>李勇</a:t>
            </a:r>
            <a:r>
              <a:rPr lang="en-US" altLang="zh-CN" dirty="0" smtClean="0"/>
              <a:t>'</a:t>
            </a:r>
            <a:endParaRPr lang="zh-CN" altLang="zh-CN" dirty="0" smtClean="0"/>
          </a:p>
          <a:p>
            <a:pPr marL="324000" lvl="1" indent="0">
              <a:buNone/>
            </a:pPr>
            <a:r>
              <a:rPr lang="en-US" altLang="zh-CN" dirty="0" smtClean="0"/>
              <a:t>EXCEPT</a:t>
            </a:r>
            <a:endParaRPr lang="zh-CN" altLang="zh-CN" dirty="0" smtClean="0"/>
          </a:p>
          <a:p>
            <a:pPr marL="324000" lvl="1" indent="0">
              <a:buNone/>
            </a:pPr>
            <a:r>
              <a:rPr lang="en-US" altLang="zh-CN" dirty="0" smtClean="0"/>
              <a:t>SELECT </a:t>
            </a:r>
            <a:r>
              <a:rPr lang="en-US" altLang="zh-CN" dirty="0" err="1" smtClean="0"/>
              <a:t>C.Cno</a:t>
            </a:r>
            <a:r>
              <a:rPr lang="en-US" altLang="zh-CN" dirty="0" smtClean="0"/>
              <a:t>, </a:t>
            </a:r>
            <a:r>
              <a:rPr lang="en-US" altLang="zh-CN" dirty="0" err="1" smtClean="0"/>
              <a:t>Cname</a:t>
            </a:r>
            <a:r>
              <a:rPr lang="en-US" altLang="zh-CN" dirty="0" smtClean="0"/>
              <a:t>, Semester FROM Course C</a:t>
            </a:r>
            <a:r>
              <a:rPr lang="en-US" altLang="zh-CN" dirty="0"/>
              <a:t> </a:t>
            </a:r>
            <a:r>
              <a:rPr lang="en-US" altLang="zh-CN" dirty="0" smtClean="0"/>
              <a:t>JOIN SC ON </a:t>
            </a:r>
            <a:r>
              <a:rPr lang="en-US" altLang="zh-CN" dirty="0" err="1" smtClean="0"/>
              <a:t>C.Cno</a:t>
            </a:r>
            <a:r>
              <a:rPr lang="en-US" altLang="zh-CN" dirty="0" smtClean="0"/>
              <a:t> = </a:t>
            </a:r>
            <a:r>
              <a:rPr lang="en-US" altLang="zh-CN" dirty="0" err="1" smtClean="0"/>
              <a:t>SC.Cno</a:t>
            </a:r>
            <a:endParaRPr lang="zh-CN" altLang="zh-CN" dirty="0" smtClean="0"/>
          </a:p>
          <a:p>
            <a:pPr marL="324000" lvl="1" indent="0">
              <a:buNone/>
            </a:pPr>
            <a:r>
              <a:rPr lang="en-US" altLang="zh-CN" dirty="0" smtClean="0"/>
              <a:t>JOIN Student S ON </a:t>
            </a:r>
            <a:r>
              <a:rPr lang="en-US" altLang="zh-CN" dirty="0" err="1" smtClean="0"/>
              <a:t>S.Sno</a:t>
            </a:r>
            <a:r>
              <a:rPr lang="en-US" altLang="zh-CN" dirty="0" smtClean="0"/>
              <a:t> = </a:t>
            </a:r>
            <a:r>
              <a:rPr lang="en-US" altLang="zh-CN" dirty="0" err="1" smtClean="0"/>
              <a:t>SC.Sno</a:t>
            </a:r>
            <a:endParaRPr lang="zh-CN" altLang="zh-CN" dirty="0" smtClean="0"/>
          </a:p>
          <a:p>
            <a:pPr marL="324000" lvl="1" indent="0">
              <a:buNone/>
            </a:pPr>
            <a:r>
              <a:rPr lang="en-US" altLang="zh-CN" dirty="0" smtClean="0"/>
              <a:t>WHERE </a:t>
            </a:r>
            <a:r>
              <a:rPr lang="en-US" altLang="zh-CN" dirty="0" err="1" smtClean="0"/>
              <a:t>Sname</a:t>
            </a:r>
            <a:r>
              <a:rPr lang="en-US" altLang="zh-CN" dirty="0" smtClean="0"/>
              <a:t> = '</a:t>
            </a:r>
            <a:r>
              <a:rPr lang="zh-CN" altLang="zh-CN" dirty="0" smtClean="0"/>
              <a:t>刘晨</a:t>
            </a:r>
            <a:r>
              <a:rPr lang="en-US" altLang="zh-CN" dirty="0" smtClean="0"/>
              <a:t>'</a:t>
            </a:r>
            <a:endParaRPr lang="zh-CN" altLang="en-US" dirty="0"/>
          </a:p>
        </p:txBody>
      </p:sp>
      <p:sp>
        <p:nvSpPr>
          <p:cNvPr id="5" name="灯片编号占位符 3"/>
          <p:cNvSpPr txBox="1">
            <a:spLocks/>
          </p:cNvSpPr>
          <p:nvPr/>
        </p:nvSpPr>
        <p:spPr bwMode="gray">
          <a:xfrm>
            <a:off x="5334000" y="6483351"/>
            <a:ext cx="1828800" cy="244475"/>
          </a:xfrm>
          <a:prstGeom prst="rect">
            <a:avLst/>
          </a:prstGeom>
          <a:noFill/>
          <a:ln w="9525">
            <a:noFill/>
            <a:miter lim="800000"/>
            <a:headEnd/>
            <a:tailEnd/>
          </a:ln>
          <a:effectLst/>
        </p:spPr>
        <p:txBody>
          <a:bodyPr/>
          <a:lstStyle/>
          <a:p>
            <a:pPr algn="ctr">
              <a:defRPr/>
            </a:pPr>
            <a:fld id="{3E31DFCD-B0DD-4391-95DE-FFAA1052105E}" type="slidenum">
              <a:rPr lang="zh-CN" altLang="en-US" sz="1000">
                <a:solidFill>
                  <a:schemeClr val="bg1"/>
                </a:solidFill>
                <a:ea typeface="宋体" pitchFamily="2" charset="-122"/>
              </a:rPr>
              <a:pPr algn="ctr">
                <a:defRPr/>
              </a:pPr>
              <a:t>65</a:t>
            </a:fld>
            <a:r>
              <a:rPr lang="en-US" altLang="zh-CN" sz="1000">
                <a:solidFill>
                  <a:schemeClr val="bg1"/>
                </a:solidFill>
                <a:ea typeface="宋体" pitchFamily="2" charset="-122"/>
              </a:rPr>
              <a:t>/76</a:t>
            </a:r>
            <a:endParaRPr lang="en-US" altLang="zh-CN" sz="1000" dirty="0">
              <a:solidFill>
                <a:schemeClr val="bg1"/>
              </a:solidFill>
              <a:ea typeface="宋体" pitchFamily="2" charset="-122"/>
            </a:endParaRPr>
          </a:p>
        </p:txBody>
      </p:sp>
      <p:sp>
        <p:nvSpPr>
          <p:cNvPr id="8" name="灯片编号占位符 7"/>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336951548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smtClean="0"/>
              <a:t>另一种实现方式</a:t>
            </a:r>
            <a:endParaRPr lang="zh-CN" altLang="en-US" dirty="0" smtClean="0"/>
          </a:p>
        </p:txBody>
      </p:sp>
      <p:sp>
        <p:nvSpPr>
          <p:cNvPr id="91139" name="内容占位符 2"/>
          <p:cNvSpPr>
            <a:spLocks noGrp="1"/>
          </p:cNvSpPr>
          <p:nvPr>
            <p:ph idx="1"/>
          </p:nvPr>
        </p:nvSpPr>
        <p:spPr/>
        <p:txBody>
          <a:bodyPr>
            <a:normAutofit/>
          </a:bodyPr>
          <a:lstStyle/>
          <a:p>
            <a:pPr marL="324000" lvl="1" indent="0">
              <a:buNone/>
            </a:pPr>
            <a:r>
              <a:rPr lang="en-US" altLang="zh-CN" dirty="0" smtClean="0"/>
              <a:t>SELECT </a:t>
            </a:r>
            <a:r>
              <a:rPr lang="en-US" altLang="zh-CN" dirty="0" err="1" smtClean="0"/>
              <a:t>C.Cno</a:t>
            </a:r>
            <a:r>
              <a:rPr lang="en-US" altLang="zh-CN" dirty="0" smtClean="0"/>
              <a:t>, </a:t>
            </a:r>
            <a:r>
              <a:rPr lang="en-US" altLang="zh-CN" dirty="0" err="1" smtClean="0"/>
              <a:t>Cname</a:t>
            </a:r>
            <a:r>
              <a:rPr lang="en-US" altLang="zh-CN" dirty="0" smtClean="0"/>
              <a:t>, Semester FROM Course C</a:t>
            </a:r>
            <a:r>
              <a:rPr lang="en-US" altLang="zh-CN" dirty="0"/>
              <a:t> </a:t>
            </a:r>
            <a:r>
              <a:rPr lang="en-US" altLang="zh-CN" dirty="0" smtClean="0"/>
              <a:t>JOIN SC ON </a:t>
            </a:r>
            <a:r>
              <a:rPr lang="en-US" altLang="zh-CN" dirty="0" err="1" smtClean="0"/>
              <a:t>C.Cno</a:t>
            </a:r>
            <a:r>
              <a:rPr lang="en-US" altLang="zh-CN" dirty="0" smtClean="0"/>
              <a:t> = </a:t>
            </a:r>
            <a:r>
              <a:rPr lang="en-US" altLang="zh-CN" dirty="0" err="1" smtClean="0"/>
              <a:t>SC.Cno</a:t>
            </a:r>
            <a:endParaRPr lang="zh-CN" altLang="zh-CN" dirty="0" smtClean="0"/>
          </a:p>
          <a:p>
            <a:pPr marL="324000" lvl="1" indent="0">
              <a:buNone/>
            </a:pPr>
            <a:r>
              <a:rPr lang="en-US" altLang="zh-CN" dirty="0" smtClean="0"/>
              <a:t>JOIN Student S ON </a:t>
            </a:r>
            <a:r>
              <a:rPr lang="en-US" altLang="zh-CN" dirty="0" err="1" smtClean="0"/>
              <a:t>S.Sno</a:t>
            </a:r>
            <a:r>
              <a:rPr lang="en-US" altLang="zh-CN" dirty="0" smtClean="0"/>
              <a:t> = </a:t>
            </a:r>
            <a:r>
              <a:rPr lang="en-US" altLang="zh-CN" dirty="0" err="1" smtClean="0"/>
              <a:t>SC.Sno</a:t>
            </a:r>
            <a:endParaRPr lang="zh-CN" altLang="zh-CN" dirty="0" smtClean="0"/>
          </a:p>
          <a:p>
            <a:pPr marL="324000" lvl="1" indent="0">
              <a:buNone/>
            </a:pPr>
            <a:r>
              <a:rPr lang="en-US" altLang="zh-CN" dirty="0" smtClean="0"/>
              <a:t>WHERE </a:t>
            </a:r>
            <a:r>
              <a:rPr lang="en-US" altLang="zh-CN" dirty="0" err="1" smtClean="0"/>
              <a:t>Sname</a:t>
            </a:r>
            <a:r>
              <a:rPr lang="en-US" altLang="zh-CN" dirty="0" smtClean="0"/>
              <a:t> = '</a:t>
            </a:r>
            <a:r>
              <a:rPr lang="zh-CN" altLang="zh-CN" dirty="0" smtClean="0"/>
              <a:t>李勇</a:t>
            </a:r>
            <a:r>
              <a:rPr lang="en-US" altLang="zh-CN" dirty="0" smtClean="0"/>
              <a:t>' AND </a:t>
            </a:r>
            <a:r>
              <a:rPr lang="en-US" altLang="zh-CN" dirty="0" err="1" smtClean="0"/>
              <a:t>C.Cno</a:t>
            </a:r>
            <a:r>
              <a:rPr lang="en-US" altLang="zh-CN" dirty="0" smtClean="0"/>
              <a:t> NOT IN (</a:t>
            </a:r>
            <a:endParaRPr lang="zh-CN" altLang="zh-CN" dirty="0" smtClean="0"/>
          </a:p>
          <a:p>
            <a:pPr marL="324000" lvl="1" indent="0">
              <a:buNone/>
            </a:pPr>
            <a:r>
              <a:rPr lang="en-US" altLang="zh-CN" dirty="0" smtClean="0"/>
              <a:t>	  SELECT </a:t>
            </a:r>
            <a:r>
              <a:rPr lang="en-US" altLang="zh-CN" dirty="0" err="1" smtClean="0"/>
              <a:t>C.Cno</a:t>
            </a:r>
            <a:r>
              <a:rPr lang="en-US" altLang="zh-CN" dirty="0" smtClean="0"/>
              <a:t> FROM Course C</a:t>
            </a:r>
            <a:r>
              <a:rPr lang="en-US" altLang="zh-CN" dirty="0"/>
              <a:t> </a:t>
            </a:r>
            <a:r>
              <a:rPr lang="en-US" altLang="zh-CN" dirty="0" smtClean="0"/>
              <a:t>JOIN SC ON </a:t>
            </a:r>
            <a:r>
              <a:rPr lang="en-US" altLang="zh-CN" dirty="0" err="1" smtClean="0"/>
              <a:t>C.Cno</a:t>
            </a:r>
            <a:r>
              <a:rPr lang="en-US" altLang="zh-CN" dirty="0" smtClean="0"/>
              <a:t> = </a:t>
            </a:r>
            <a:r>
              <a:rPr lang="en-US" altLang="zh-CN" dirty="0" err="1" smtClean="0"/>
              <a:t>SC.Cno</a:t>
            </a:r>
            <a:endParaRPr lang="zh-CN" altLang="zh-CN" dirty="0" smtClean="0"/>
          </a:p>
          <a:p>
            <a:pPr marL="324000" lvl="1" indent="0">
              <a:buNone/>
            </a:pPr>
            <a:r>
              <a:rPr lang="en-US" altLang="zh-CN" dirty="0" smtClean="0"/>
              <a:t>	  JOIN Student S ON </a:t>
            </a:r>
            <a:r>
              <a:rPr lang="en-US" altLang="zh-CN" dirty="0" err="1" smtClean="0"/>
              <a:t>S.Sno</a:t>
            </a:r>
            <a:r>
              <a:rPr lang="en-US" altLang="zh-CN" dirty="0" smtClean="0"/>
              <a:t> = </a:t>
            </a:r>
            <a:r>
              <a:rPr lang="en-US" altLang="zh-CN" dirty="0" err="1" smtClean="0"/>
              <a:t>SC.Sno</a:t>
            </a:r>
            <a:endParaRPr lang="zh-CN" altLang="zh-CN" dirty="0" smtClean="0"/>
          </a:p>
          <a:p>
            <a:pPr marL="324000" lvl="1" indent="0">
              <a:buNone/>
            </a:pPr>
            <a:r>
              <a:rPr lang="en-US" altLang="zh-CN" dirty="0" smtClean="0"/>
              <a:t>	  WHERE </a:t>
            </a:r>
            <a:r>
              <a:rPr lang="en-US" altLang="zh-CN" dirty="0" err="1" smtClean="0"/>
              <a:t>Sname</a:t>
            </a:r>
            <a:r>
              <a:rPr lang="en-US" altLang="zh-CN" dirty="0" smtClean="0"/>
              <a:t> = '</a:t>
            </a:r>
            <a:r>
              <a:rPr lang="zh-CN" altLang="zh-CN" dirty="0" smtClean="0"/>
              <a:t>刘晨</a:t>
            </a:r>
            <a:r>
              <a:rPr lang="en-US" altLang="zh-CN" dirty="0" smtClean="0"/>
              <a:t>'</a:t>
            </a:r>
          </a:p>
          <a:p>
            <a:pPr marL="324000" lvl="1" indent="0">
              <a:buNone/>
            </a:pPr>
            <a:r>
              <a:rPr lang="en-US" altLang="zh-CN" dirty="0" smtClean="0"/>
              <a:t>)</a:t>
            </a:r>
            <a:endParaRPr lang="zh-CN" altLang="en-US" dirty="0"/>
          </a:p>
        </p:txBody>
      </p:sp>
      <p:sp>
        <p:nvSpPr>
          <p:cNvPr id="5" name="灯片编号占位符 3"/>
          <p:cNvSpPr txBox="1">
            <a:spLocks/>
          </p:cNvSpPr>
          <p:nvPr/>
        </p:nvSpPr>
        <p:spPr bwMode="gray">
          <a:xfrm>
            <a:off x="5334000" y="6483351"/>
            <a:ext cx="1828800" cy="244475"/>
          </a:xfrm>
          <a:prstGeom prst="rect">
            <a:avLst/>
          </a:prstGeom>
          <a:noFill/>
          <a:ln w="9525">
            <a:noFill/>
            <a:miter lim="800000"/>
            <a:headEnd/>
            <a:tailEnd/>
          </a:ln>
          <a:effectLst/>
        </p:spPr>
        <p:txBody>
          <a:bodyPr/>
          <a:lstStyle/>
          <a:p>
            <a:pPr algn="ctr">
              <a:defRPr/>
            </a:pPr>
            <a:fld id="{B80B9331-FB08-4312-8568-C2D3E2F1F074}" type="slidenum">
              <a:rPr lang="zh-CN" altLang="en-US" sz="1000">
                <a:solidFill>
                  <a:schemeClr val="bg1"/>
                </a:solidFill>
                <a:ea typeface="宋体" pitchFamily="2" charset="-122"/>
              </a:rPr>
              <a:pPr algn="ctr">
                <a:defRPr/>
              </a:pPr>
              <a:t>66</a:t>
            </a:fld>
            <a:r>
              <a:rPr lang="en-US" altLang="zh-CN" sz="1000">
                <a:solidFill>
                  <a:schemeClr val="bg1"/>
                </a:solidFill>
                <a:ea typeface="宋体" pitchFamily="2" charset="-122"/>
              </a:rPr>
              <a:t>/76</a:t>
            </a:r>
            <a:endParaRPr lang="en-US" altLang="zh-CN" sz="1000" dirty="0">
              <a:solidFill>
                <a:schemeClr val="bg1"/>
              </a:solidFill>
              <a:ea typeface="宋体" pitchFamily="2" charset="-122"/>
            </a:endParaRPr>
          </a:p>
        </p:txBody>
      </p:sp>
      <p:sp>
        <p:nvSpPr>
          <p:cNvPr id="7" name="灯片编号占位符 6"/>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35254914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1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1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1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13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13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1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smtClean="0"/>
              <a:t>本章重难点总结</a:t>
            </a:r>
            <a:endParaRPr lang="zh-CN" altLang="en-US"/>
          </a:p>
        </p:txBody>
      </p:sp>
      <p:sp>
        <p:nvSpPr>
          <p:cNvPr id="321539" name="Rectangle 3"/>
          <p:cNvSpPr>
            <a:spLocks noGrp="1" noChangeArrowheads="1"/>
          </p:cNvSpPr>
          <p:nvPr>
            <p:ph idx="1"/>
          </p:nvPr>
        </p:nvSpPr>
        <p:spPr/>
        <p:txBody>
          <a:bodyPr>
            <a:normAutofit/>
          </a:bodyPr>
          <a:lstStyle/>
          <a:p>
            <a:r>
              <a:rPr lang="zh-CN" altLang="en-US" smtClean="0"/>
              <a:t>多表查询</a:t>
            </a:r>
          </a:p>
          <a:p>
            <a:pPr lvl="1"/>
            <a:r>
              <a:rPr lang="zh-CN" altLang="en-US" smtClean="0"/>
              <a:t>当查询目标列来自多个表时，用多表连接实现</a:t>
            </a:r>
          </a:p>
          <a:p>
            <a:pPr lvl="1"/>
            <a:r>
              <a:rPr lang="zh-CN" altLang="en-US" smtClean="0"/>
              <a:t>使用自连接时，必须为表取别名，使其在逻辑上成为两张表</a:t>
            </a:r>
          </a:p>
          <a:p>
            <a:pPr lvl="1"/>
            <a:r>
              <a:rPr lang="zh-CN" altLang="en-US" smtClean="0"/>
              <a:t>子查询语句中的列不能用在外层查询中</a:t>
            </a:r>
          </a:p>
          <a:p>
            <a:pPr lvl="1"/>
            <a:r>
              <a:rPr lang="zh-CN" altLang="en-US" smtClean="0"/>
              <a:t>带否定条件的查询一般用子查询实现（</a:t>
            </a:r>
            <a:r>
              <a:rPr lang="en-US" altLang="zh-CN" smtClean="0"/>
              <a:t>NOT IN</a:t>
            </a:r>
            <a:r>
              <a:rPr lang="zh-CN" altLang="en-US" smtClean="0"/>
              <a:t>或 </a:t>
            </a:r>
            <a:r>
              <a:rPr lang="en-US" altLang="zh-CN" smtClean="0"/>
              <a:t>NOT EIXSTS</a:t>
            </a:r>
            <a:r>
              <a:rPr lang="zh-CN" altLang="en-US" smtClean="0"/>
              <a:t>），不用多表连接实现</a:t>
            </a:r>
          </a:p>
          <a:p>
            <a:pPr lvl="1"/>
            <a:r>
              <a:rPr lang="zh-CN" altLang="en-US" smtClean="0"/>
              <a:t>当使用</a:t>
            </a:r>
            <a:r>
              <a:rPr lang="en-US" altLang="zh-CN" smtClean="0"/>
              <a:t>TOP</a:t>
            </a:r>
            <a:r>
              <a:rPr lang="zh-CN" altLang="en-US" smtClean="0"/>
              <a:t>子句限制选取结果集中的前若干行数据时，一般情况下都要有</a:t>
            </a:r>
            <a:r>
              <a:rPr lang="en-US" altLang="zh-CN" smtClean="0"/>
              <a:t>ORDER BY</a:t>
            </a:r>
            <a:r>
              <a:rPr lang="zh-CN" altLang="en-US" smtClean="0"/>
              <a:t>子句配合</a:t>
            </a:r>
            <a:endParaRPr lang="zh-CN" altLang="en-US"/>
          </a:p>
        </p:txBody>
      </p:sp>
      <p:sp>
        <p:nvSpPr>
          <p:cNvPr id="5" name="灯片编号占位符 5"/>
          <p:cNvSpPr>
            <a:spLocks noGrp="1"/>
          </p:cNvSpPr>
          <p:nvPr>
            <p:ph type="sldNum" sz="quarter" idx="12"/>
          </p:nvPr>
        </p:nvSpPr>
        <p:spPr/>
        <p:txBody>
          <a:bodyPr/>
          <a:lstStyle/>
          <a:p>
            <a:fld id="{4E83B044-D788-4E2F-A9D5-AC13BB5A8164}" type="slidenum">
              <a:rPr lang="zh-CN" altLang="en-US" smtClean="0"/>
              <a:pPr/>
              <a:t>67</a:t>
            </a:fld>
            <a:endParaRPr lang="en-US" altLang="zh-CN"/>
          </a:p>
        </p:txBody>
      </p:sp>
    </p:spTree>
    <p:extLst>
      <p:ext uri="{BB962C8B-B14F-4D97-AF65-F5344CB8AC3E}">
        <p14:creationId xmlns:p14="http://schemas.microsoft.com/office/powerpoint/2010/main" val="62111551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zh-CN" altLang="en-US" dirty="0" smtClean="0"/>
              <a:t>基于集合的不相干子查询</a:t>
            </a:r>
            <a:endParaRPr lang="zh-CN" altLang="en-US" dirty="0"/>
          </a:p>
        </p:txBody>
      </p:sp>
      <p:sp>
        <p:nvSpPr>
          <p:cNvPr id="282627" name="Rectangle 3"/>
          <p:cNvSpPr>
            <a:spLocks noGrp="1" noChangeArrowheads="1"/>
          </p:cNvSpPr>
          <p:nvPr>
            <p:ph idx="1"/>
          </p:nvPr>
        </p:nvSpPr>
        <p:spPr/>
        <p:txBody>
          <a:bodyPr>
            <a:normAutofit fontScale="92500" lnSpcReduction="10000"/>
          </a:bodyPr>
          <a:lstStyle/>
          <a:p>
            <a:r>
              <a:rPr lang="zh-CN" altLang="en-US" dirty="0" smtClean="0"/>
              <a:t>使用</a:t>
            </a:r>
            <a:r>
              <a:rPr lang="en-US" altLang="zh-CN" dirty="0" smtClean="0"/>
              <a:t>IN</a:t>
            </a:r>
            <a:r>
              <a:rPr lang="zh-CN" altLang="en-US" dirty="0" smtClean="0"/>
              <a:t>或</a:t>
            </a:r>
            <a:r>
              <a:rPr lang="en-US" altLang="zh-CN" dirty="0" smtClean="0"/>
              <a:t>NOT IN</a:t>
            </a:r>
            <a:r>
              <a:rPr lang="zh-CN" altLang="en-US" dirty="0" smtClean="0"/>
              <a:t>运算符</a:t>
            </a:r>
          </a:p>
          <a:p>
            <a:r>
              <a:rPr lang="zh-CN" altLang="en-US" dirty="0" smtClean="0"/>
              <a:t>语法：</a:t>
            </a:r>
            <a:endParaRPr lang="en-US" altLang="zh-CN" dirty="0" smtClean="0"/>
          </a:p>
          <a:p>
            <a:pPr marL="324000" lvl="1" indent="0">
              <a:buNone/>
            </a:pPr>
            <a:r>
              <a:rPr lang="en-US" altLang="zh-CN" dirty="0" smtClean="0"/>
              <a:t>WHERE  </a:t>
            </a:r>
            <a:r>
              <a:rPr lang="zh-CN" altLang="en-US" dirty="0" smtClean="0"/>
              <a:t>表达式  </a:t>
            </a:r>
            <a:r>
              <a:rPr lang="en-US" altLang="zh-CN" dirty="0" smtClean="0"/>
              <a:t>IN  (</a:t>
            </a:r>
            <a:r>
              <a:rPr lang="zh-CN" altLang="en-US" dirty="0" smtClean="0"/>
              <a:t>子查询</a:t>
            </a:r>
            <a:r>
              <a:rPr lang="en-US" altLang="zh-CN" dirty="0" smtClean="0"/>
              <a:t>) </a:t>
            </a:r>
            <a:endParaRPr lang="zh-CN" altLang="en-US" dirty="0" smtClean="0"/>
          </a:p>
          <a:p>
            <a:pPr lvl="1"/>
            <a:r>
              <a:rPr lang="zh-CN" altLang="en-US" dirty="0" smtClean="0"/>
              <a:t>表达式的值与子查询返回结果集合中的某个值相等，则结果为真；</a:t>
            </a:r>
            <a:endParaRPr lang="en-US" altLang="zh-CN" dirty="0" smtClean="0"/>
          </a:p>
          <a:p>
            <a:pPr lvl="1"/>
            <a:r>
              <a:rPr lang="zh-CN" altLang="en-US" dirty="0" smtClean="0"/>
              <a:t>表达式的值与子查询返回结果中的所有值都不相等，则结果为假</a:t>
            </a:r>
            <a:endParaRPr lang="en-US" altLang="zh-CN" dirty="0" smtClean="0"/>
          </a:p>
          <a:p>
            <a:pPr marL="324000" lvl="1" indent="0">
              <a:buNone/>
            </a:pPr>
            <a:r>
              <a:rPr lang="en-US" altLang="zh-CN" dirty="0"/>
              <a:t>WHERE  </a:t>
            </a:r>
            <a:r>
              <a:rPr lang="zh-CN" altLang="en-US" dirty="0"/>
              <a:t>表达式  </a:t>
            </a:r>
            <a:r>
              <a:rPr lang="en-US" altLang="zh-CN" dirty="0" smtClean="0"/>
              <a:t>NOT  </a:t>
            </a:r>
            <a:r>
              <a:rPr lang="en-US" altLang="zh-CN" dirty="0"/>
              <a:t>IN  (</a:t>
            </a:r>
            <a:r>
              <a:rPr lang="zh-CN" altLang="en-US" dirty="0"/>
              <a:t>子查询</a:t>
            </a:r>
            <a:r>
              <a:rPr lang="en-US" altLang="zh-CN" dirty="0"/>
              <a:t>) </a:t>
            </a:r>
            <a:endParaRPr lang="zh-CN" altLang="en-US" dirty="0"/>
          </a:p>
          <a:p>
            <a:pPr lvl="1"/>
            <a:r>
              <a:rPr lang="zh-CN" altLang="en-US" dirty="0" smtClean="0"/>
              <a:t>表达式</a:t>
            </a:r>
            <a:r>
              <a:rPr lang="zh-CN" altLang="en-US" dirty="0"/>
              <a:t>的值与子查询返回结果集合中</a:t>
            </a:r>
            <a:r>
              <a:rPr lang="zh-CN" altLang="en-US" dirty="0" smtClean="0"/>
              <a:t>的所有值都不相等</a:t>
            </a:r>
            <a:r>
              <a:rPr lang="zh-CN" altLang="en-US" dirty="0"/>
              <a:t>，则结果为真</a:t>
            </a:r>
            <a:r>
              <a:rPr lang="zh-CN" altLang="en-US" dirty="0" smtClean="0"/>
              <a:t>；</a:t>
            </a:r>
            <a:endParaRPr lang="en-US" altLang="zh-CN" dirty="0" smtClean="0"/>
          </a:p>
          <a:p>
            <a:pPr lvl="1"/>
            <a:r>
              <a:rPr lang="zh-CN" altLang="en-US" dirty="0" smtClean="0"/>
              <a:t>表达式</a:t>
            </a:r>
            <a:r>
              <a:rPr lang="zh-CN" altLang="en-US" dirty="0"/>
              <a:t>的值与子查询返回结果中</a:t>
            </a:r>
            <a:r>
              <a:rPr lang="zh-CN" altLang="en-US" dirty="0" smtClean="0"/>
              <a:t>的某个值相等</a:t>
            </a:r>
            <a:r>
              <a:rPr lang="zh-CN" altLang="en-US" dirty="0"/>
              <a:t>，则结果为</a:t>
            </a:r>
            <a:r>
              <a:rPr lang="zh-CN" altLang="en-US" dirty="0" smtClean="0"/>
              <a:t>假</a:t>
            </a:r>
          </a:p>
          <a:p>
            <a:r>
              <a:rPr lang="zh-CN" altLang="en-US" dirty="0" smtClean="0"/>
              <a:t>子查询返回结果集合中的列数据类型及语义必须与表达式中的列均相同</a:t>
            </a:r>
            <a:endParaRPr lang="zh-CN" altLang="en-US" dirty="0"/>
          </a:p>
        </p:txBody>
      </p:sp>
      <p:sp>
        <p:nvSpPr>
          <p:cNvPr id="5" name="灯片编号占位符 5"/>
          <p:cNvSpPr>
            <a:spLocks noGrp="1"/>
          </p:cNvSpPr>
          <p:nvPr>
            <p:ph type="sldNum" sz="quarter" idx="12"/>
          </p:nvPr>
        </p:nvSpPr>
        <p:spPr/>
        <p:txBody>
          <a:bodyPr/>
          <a:lstStyle/>
          <a:p>
            <a:fld id="{D0868E5A-F3D7-4D71-A325-A82ADE1815D4}" type="slidenum">
              <a:rPr lang="zh-CN" altLang="en-US" smtClean="0"/>
              <a:pPr/>
              <a:t>7</a:t>
            </a:fld>
            <a:endParaRPr lang="en-US" altLang="zh-CN"/>
          </a:p>
        </p:txBody>
      </p:sp>
    </p:spTree>
    <p:extLst>
      <p:ext uri="{BB962C8B-B14F-4D97-AF65-F5344CB8AC3E}">
        <p14:creationId xmlns:p14="http://schemas.microsoft.com/office/powerpoint/2010/main" val="83421905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zh-CN" altLang="en-US" smtClean="0"/>
              <a:t>问题解决</a:t>
            </a:r>
            <a:endParaRPr lang="en-US" altLang="zh-CN" dirty="0"/>
          </a:p>
        </p:txBody>
      </p:sp>
      <p:sp>
        <p:nvSpPr>
          <p:cNvPr id="287747" name="Rectangle 3"/>
          <p:cNvSpPr>
            <a:spLocks noGrp="1" noChangeArrowheads="1"/>
          </p:cNvSpPr>
          <p:nvPr>
            <p:ph idx="1"/>
          </p:nvPr>
        </p:nvSpPr>
        <p:spPr/>
        <p:txBody>
          <a:bodyPr/>
          <a:lstStyle/>
          <a:p>
            <a:r>
              <a:rPr lang="zh-CN" altLang="en-US" dirty="0" smtClean="0"/>
              <a:t>例</a:t>
            </a:r>
            <a:r>
              <a:rPr lang="en-US" altLang="zh-CN" dirty="0"/>
              <a:t>7-1 </a:t>
            </a:r>
            <a:r>
              <a:rPr lang="zh-CN" altLang="en-US" dirty="0" smtClean="0"/>
              <a:t>查询与刘晨在同一个系的学生。</a:t>
            </a:r>
          </a:p>
          <a:p>
            <a:pPr marL="324000" lvl="1" indent="0">
              <a:buNone/>
            </a:pPr>
            <a:r>
              <a:rPr lang="zh-CN" altLang="en-US" dirty="0" smtClean="0"/>
              <a:t>	</a:t>
            </a:r>
            <a:r>
              <a:rPr lang="en-US" altLang="zh-CN" dirty="0" smtClean="0"/>
              <a:t>	SELECT </a:t>
            </a:r>
            <a:r>
              <a:rPr lang="en-US" altLang="zh-CN" dirty="0" err="1" smtClean="0"/>
              <a:t>Sno</a:t>
            </a:r>
            <a:r>
              <a:rPr lang="en-US" altLang="zh-CN" dirty="0" smtClean="0"/>
              <a:t>, </a:t>
            </a:r>
            <a:r>
              <a:rPr lang="en-US" altLang="zh-CN" dirty="0" err="1" smtClean="0"/>
              <a:t>Sname</a:t>
            </a:r>
            <a:r>
              <a:rPr lang="en-US" altLang="zh-CN" dirty="0" smtClean="0"/>
              <a:t>, </a:t>
            </a:r>
            <a:r>
              <a:rPr lang="en-US" altLang="zh-CN" dirty="0" err="1"/>
              <a:t>D</a:t>
            </a:r>
            <a:r>
              <a:rPr lang="en-US" altLang="zh-CN" dirty="0" err="1" smtClean="0"/>
              <a:t>ept</a:t>
            </a:r>
            <a:endParaRPr lang="en-US" altLang="zh-CN" dirty="0" smtClean="0"/>
          </a:p>
          <a:p>
            <a:pPr marL="324000" lvl="1" indent="0">
              <a:buNone/>
            </a:pPr>
            <a:r>
              <a:rPr lang="en-US" altLang="zh-CN" dirty="0" smtClean="0"/>
              <a:t>		FROM Student</a:t>
            </a:r>
          </a:p>
          <a:p>
            <a:pPr marL="324000" lvl="1" indent="0">
              <a:buNone/>
            </a:pPr>
            <a:r>
              <a:rPr lang="en-US" altLang="zh-CN" dirty="0" smtClean="0"/>
              <a:t>		WHERE </a:t>
            </a:r>
            <a:r>
              <a:rPr lang="en-US" altLang="zh-CN" dirty="0" err="1" smtClean="0"/>
              <a:t>dept</a:t>
            </a:r>
            <a:r>
              <a:rPr lang="en-US" altLang="zh-CN" dirty="0" smtClean="0"/>
              <a:t> IN</a:t>
            </a:r>
          </a:p>
          <a:p>
            <a:pPr marL="324000" lvl="1" indent="0">
              <a:buNone/>
            </a:pPr>
            <a:r>
              <a:rPr lang="en-US" altLang="zh-CN" dirty="0" smtClean="0"/>
              <a:t>		   	( SELECT </a:t>
            </a:r>
            <a:r>
              <a:rPr lang="en-US" altLang="zh-CN" dirty="0" err="1" smtClean="0"/>
              <a:t>dept</a:t>
            </a:r>
            <a:r>
              <a:rPr lang="en-US" altLang="zh-CN" dirty="0" smtClean="0"/>
              <a:t> FROM Student</a:t>
            </a:r>
          </a:p>
          <a:p>
            <a:pPr marL="324000" lvl="1" indent="0">
              <a:buNone/>
            </a:pPr>
            <a:r>
              <a:rPr lang="en-US" altLang="zh-CN" dirty="0" smtClean="0"/>
              <a:t>			  WHERE </a:t>
            </a:r>
            <a:r>
              <a:rPr lang="en-US" altLang="zh-CN" dirty="0" err="1" smtClean="0"/>
              <a:t>Sname</a:t>
            </a:r>
            <a:r>
              <a:rPr lang="en-US" altLang="zh-CN" dirty="0" smtClean="0"/>
              <a:t> = '</a:t>
            </a:r>
            <a:r>
              <a:rPr lang="zh-CN" altLang="en-US" dirty="0" smtClean="0"/>
              <a:t>刘晨</a:t>
            </a:r>
            <a:r>
              <a:rPr lang="en-US" altLang="zh-CN" dirty="0" smtClean="0"/>
              <a:t>' )</a:t>
            </a:r>
          </a:p>
          <a:p>
            <a:pPr marL="324000" lvl="1" indent="0">
              <a:buNone/>
            </a:pPr>
            <a:r>
              <a:rPr lang="en-US" altLang="zh-CN" dirty="0" smtClean="0"/>
              <a:t>		AND </a:t>
            </a:r>
            <a:r>
              <a:rPr lang="en-US" altLang="zh-CN" dirty="0" err="1" smtClean="0"/>
              <a:t>Sname</a:t>
            </a:r>
            <a:r>
              <a:rPr lang="en-US" altLang="zh-CN" dirty="0" smtClean="0"/>
              <a:t> != '</a:t>
            </a:r>
            <a:r>
              <a:rPr lang="zh-CN" altLang="en-US" dirty="0" smtClean="0"/>
              <a:t>刘晨</a:t>
            </a:r>
            <a:r>
              <a:rPr lang="en-US" altLang="zh-CN" dirty="0" smtClean="0"/>
              <a:t>' </a:t>
            </a:r>
          </a:p>
          <a:p>
            <a:endParaRPr lang="zh-CN" altLang="en-US" dirty="0"/>
          </a:p>
        </p:txBody>
      </p:sp>
      <p:sp>
        <p:nvSpPr>
          <p:cNvPr id="9" name="灯片编号占位符 5"/>
          <p:cNvSpPr>
            <a:spLocks noGrp="1"/>
          </p:cNvSpPr>
          <p:nvPr>
            <p:ph type="sldNum" sz="quarter" idx="12"/>
          </p:nvPr>
        </p:nvSpPr>
        <p:spPr/>
        <p:txBody>
          <a:bodyPr/>
          <a:lstStyle/>
          <a:p>
            <a:fld id="{7D2A420A-0836-48F3-B1ED-7C2D059B15BC}" type="slidenum">
              <a:rPr lang="zh-CN" altLang="en-US" smtClean="0"/>
              <a:pPr/>
              <a:t>8</a:t>
            </a:fld>
            <a:endParaRPr lang="en-US" altLang="zh-CN"/>
          </a:p>
        </p:txBody>
      </p:sp>
      <p:sp>
        <p:nvSpPr>
          <p:cNvPr id="534532" name="AutoShape 4"/>
          <p:cNvSpPr>
            <a:spLocks/>
          </p:cNvSpPr>
          <p:nvPr/>
        </p:nvSpPr>
        <p:spPr bwMode="auto">
          <a:xfrm>
            <a:off x="1756886" y="3813348"/>
            <a:ext cx="215900" cy="863600"/>
          </a:xfrm>
          <a:prstGeom prst="leftBrace">
            <a:avLst>
              <a:gd name="adj1" fmla="val 33333"/>
              <a:gd name="adj2" fmla="val 50000"/>
            </a:avLst>
          </a:prstGeom>
          <a:noFill/>
          <a:ln w="28575">
            <a:solidFill>
              <a:srgbClr val="FF0000"/>
            </a:solidFill>
            <a:round/>
            <a:headEnd/>
            <a:tailEnd/>
          </a:ln>
        </p:spPr>
        <p:txBody>
          <a:bodyPr wrap="none" anchor="ctr"/>
          <a:lstStyle/>
          <a:p>
            <a:pPr eaLnBrk="1" hangingPunct="1"/>
            <a:endParaRPr lang="zh-CN" altLang="en-US">
              <a:latin typeface="Verdana" pitchFamily="34" charset="0"/>
              <a:ea typeface="宋体" pitchFamily="2" charset="-122"/>
            </a:endParaRPr>
          </a:p>
        </p:txBody>
      </p:sp>
      <p:sp>
        <p:nvSpPr>
          <p:cNvPr id="534533" name="Text Box 5"/>
          <p:cNvSpPr txBox="1">
            <a:spLocks noChangeArrowheads="1"/>
          </p:cNvSpPr>
          <p:nvPr/>
        </p:nvSpPr>
        <p:spPr bwMode="auto">
          <a:xfrm>
            <a:off x="544360" y="3610327"/>
            <a:ext cx="503237" cy="366712"/>
          </a:xfrm>
          <a:prstGeom prst="rect">
            <a:avLst/>
          </a:prstGeom>
          <a:noFill/>
          <a:ln w="9525">
            <a:noFill/>
            <a:miter lim="800000"/>
            <a:headEnd/>
            <a:tailEnd/>
          </a:ln>
        </p:spPr>
        <p:txBody>
          <a:bodyPr>
            <a:spAutoFit/>
          </a:bodyPr>
          <a:lstStyle/>
          <a:p>
            <a:pPr eaLnBrk="1" hangingPunct="1">
              <a:spcBef>
                <a:spcPct val="50000"/>
              </a:spcBef>
            </a:pPr>
            <a:r>
              <a:rPr lang="en-US" altLang="en-US" b="1" dirty="0">
                <a:solidFill>
                  <a:srgbClr val="D60093"/>
                </a:solidFill>
                <a:latin typeface="Verdana" pitchFamily="34" charset="0"/>
                <a:ea typeface="宋体" pitchFamily="2" charset="-122"/>
              </a:rPr>
              <a:t>②</a:t>
            </a:r>
            <a:endParaRPr lang="zh-CN" altLang="en-US" b="1" dirty="0">
              <a:solidFill>
                <a:srgbClr val="D60093"/>
              </a:solidFill>
              <a:latin typeface="Verdana" pitchFamily="34" charset="0"/>
              <a:ea typeface="宋体" pitchFamily="2" charset="-122"/>
            </a:endParaRPr>
          </a:p>
        </p:txBody>
      </p:sp>
      <p:sp>
        <p:nvSpPr>
          <p:cNvPr id="534534" name="AutoShape 6"/>
          <p:cNvSpPr>
            <a:spLocks/>
          </p:cNvSpPr>
          <p:nvPr/>
        </p:nvSpPr>
        <p:spPr bwMode="auto">
          <a:xfrm>
            <a:off x="1047597" y="2353027"/>
            <a:ext cx="287337" cy="2881313"/>
          </a:xfrm>
          <a:prstGeom prst="leftBrace">
            <a:avLst>
              <a:gd name="adj1" fmla="val 83564"/>
              <a:gd name="adj2" fmla="val 50000"/>
            </a:avLst>
          </a:prstGeom>
          <a:noFill/>
          <a:ln w="28575">
            <a:solidFill>
              <a:srgbClr val="FF0000"/>
            </a:solidFill>
            <a:round/>
            <a:headEnd/>
            <a:tailEnd/>
          </a:ln>
        </p:spPr>
        <p:txBody>
          <a:bodyPr wrap="none" anchor="ctr"/>
          <a:lstStyle/>
          <a:p>
            <a:pPr eaLnBrk="1" hangingPunct="1"/>
            <a:endParaRPr lang="zh-CN" altLang="en-US">
              <a:latin typeface="Verdana" pitchFamily="34" charset="0"/>
              <a:ea typeface="宋体" pitchFamily="2" charset="-122"/>
            </a:endParaRPr>
          </a:p>
        </p:txBody>
      </p:sp>
      <p:sp>
        <p:nvSpPr>
          <p:cNvPr id="534535" name="Text Box 7"/>
          <p:cNvSpPr txBox="1">
            <a:spLocks noChangeArrowheads="1"/>
          </p:cNvSpPr>
          <p:nvPr/>
        </p:nvSpPr>
        <p:spPr bwMode="auto">
          <a:xfrm>
            <a:off x="1273887" y="4061792"/>
            <a:ext cx="503237" cy="366712"/>
          </a:xfrm>
          <a:prstGeom prst="rect">
            <a:avLst/>
          </a:prstGeom>
          <a:noFill/>
          <a:ln w="9525">
            <a:noFill/>
            <a:miter lim="800000"/>
            <a:headEnd/>
            <a:tailEnd/>
          </a:ln>
        </p:spPr>
        <p:txBody>
          <a:bodyPr>
            <a:spAutoFit/>
          </a:bodyPr>
          <a:lstStyle/>
          <a:p>
            <a:pPr eaLnBrk="1" hangingPunct="1">
              <a:spcBef>
                <a:spcPct val="50000"/>
              </a:spcBef>
            </a:pPr>
            <a:r>
              <a:rPr lang="en-US" altLang="zh-CN" b="1" dirty="0">
                <a:solidFill>
                  <a:srgbClr val="D60093"/>
                </a:solidFill>
                <a:latin typeface="Verdana" pitchFamily="34" charset="0"/>
                <a:ea typeface="宋体" pitchFamily="2" charset="-122"/>
              </a:rPr>
              <a:t>①</a:t>
            </a:r>
            <a:endParaRPr lang="zh-CN" altLang="en-US" b="1" dirty="0">
              <a:solidFill>
                <a:srgbClr val="D60093"/>
              </a:solidFill>
              <a:latin typeface="Verdana" pitchFamily="34" charset="0"/>
              <a:ea typeface="宋体" pitchFamily="2" charset="-122"/>
            </a:endParaRPr>
          </a:p>
        </p:txBody>
      </p:sp>
    </p:spTree>
    <p:extLst>
      <p:ext uri="{BB962C8B-B14F-4D97-AF65-F5344CB8AC3E}">
        <p14:creationId xmlns:p14="http://schemas.microsoft.com/office/powerpoint/2010/main" val="15175823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7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77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774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774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774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77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34532"/>
                                        </p:tgtEl>
                                        <p:attrNameLst>
                                          <p:attrName>style.visibility</p:attrName>
                                        </p:attrNameLst>
                                      </p:cBhvr>
                                      <p:to>
                                        <p:strVal val="visible"/>
                                      </p:to>
                                    </p:set>
                                    <p:animEffect transition="in" filter="blinds(horizontal)">
                                      <p:cBhvr>
                                        <p:cTn id="23" dur="500"/>
                                        <p:tgtEl>
                                          <p:spTgt spid="534532"/>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534535"/>
                                        </p:tgtEl>
                                        <p:attrNameLst>
                                          <p:attrName>style.visibility</p:attrName>
                                        </p:attrNameLst>
                                      </p:cBhvr>
                                      <p:to>
                                        <p:strVal val="visible"/>
                                      </p:to>
                                    </p:set>
                                    <p:animEffect transition="in" filter="diamond(in)">
                                      <p:cBhvr>
                                        <p:cTn id="26" dur="2000"/>
                                        <p:tgtEl>
                                          <p:spTgt spid="53453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34534"/>
                                        </p:tgtEl>
                                        <p:attrNameLst>
                                          <p:attrName>style.visibility</p:attrName>
                                        </p:attrNameLst>
                                      </p:cBhvr>
                                      <p:to>
                                        <p:strVal val="visible"/>
                                      </p:to>
                                    </p:set>
                                    <p:animEffect transition="in" filter="blinds(horizontal)">
                                      <p:cBhvr>
                                        <p:cTn id="31" dur="500"/>
                                        <p:tgtEl>
                                          <p:spTgt spid="534534"/>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534533"/>
                                        </p:tgtEl>
                                        <p:attrNameLst>
                                          <p:attrName>style.visibility</p:attrName>
                                        </p:attrNameLst>
                                      </p:cBhvr>
                                      <p:to>
                                        <p:strVal val="visible"/>
                                      </p:to>
                                    </p:set>
                                    <p:animEffect transition="in" filter="box(in)">
                                      <p:cBhvr>
                                        <p:cTn id="34" dur="500"/>
                                        <p:tgtEl>
                                          <p:spTgt spid="534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2" grpId="0" animBg="1"/>
      <p:bldP spid="534533" grpId="0"/>
      <p:bldP spid="534534" grpId="0" animBg="1"/>
      <p:bldP spid="5345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zh-CN" dirty="0" smtClean="0"/>
              <a:t>IN</a:t>
            </a:r>
            <a:r>
              <a:rPr lang="zh-CN" altLang="en-US" dirty="0" smtClean="0"/>
              <a:t>子查询示例</a:t>
            </a:r>
            <a:endParaRPr lang="zh-CN" altLang="en-US" dirty="0"/>
          </a:p>
        </p:txBody>
      </p:sp>
      <p:sp>
        <p:nvSpPr>
          <p:cNvPr id="288771" name="Rectangle 3"/>
          <p:cNvSpPr>
            <a:spLocks noGrp="1" noChangeArrowheads="1"/>
          </p:cNvSpPr>
          <p:nvPr>
            <p:ph idx="1"/>
          </p:nvPr>
        </p:nvSpPr>
        <p:spPr/>
        <p:txBody>
          <a:bodyPr/>
          <a:lstStyle/>
          <a:p>
            <a:r>
              <a:rPr lang="zh-CN" altLang="en-US" dirty="0" smtClean="0"/>
              <a:t>例</a:t>
            </a:r>
            <a:r>
              <a:rPr lang="en-US" altLang="zh-CN" dirty="0"/>
              <a:t>7-2 </a:t>
            </a:r>
            <a:r>
              <a:rPr lang="zh-CN" altLang="en-US" dirty="0" smtClean="0"/>
              <a:t>查询成绩大于</a:t>
            </a:r>
            <a:r>
              <a:rPr lang="en-US" altLang="zh-CN" dirty="0" smtClean="0"/>
              <a:t>90</a:t>
            </a:r>
            <a:r>
              <a:rPr lang="zh-CN" altLang="en-US" dirty="0" smtClean="0"/>
              <a:t>分学生的学号、姓名。</a:t>
            </a:r>
          </a:p>
          <a:p>
            <a:pPr marL="324000" lvl="1" indent="0">
              <a:buNone/>
            </a:pPr>
            <a:r>
              <a:rPr lang="en-US" altLang="zh-CN" dirty="0" smtClean="0"/>
              <a:t>SELECT </a:t>
            </a:r>
            <a:r>
              <a:rPr lang="en-US" altLang="zh-CN" dirty="0" err="1" smtClean="0"/>
              <a:t>Sno</a:t>
            </a:r>
            <a:r>
              <a:rPr lang="en-US" altLang="zh-CN" dirty="0" smtClean="0"/>
              <a:t>, </a:t>
            </a:r>
            <a:r>
              <a:rPr lang="en-US" altLang="zh-CN" dirty="0" err="1" smtClean="0"/>
              <a:t>Sname</a:t>
            </a:r>
            <a:r>
              <a:rPr lang="en-US" altLang="zh-CN" dirty="0" smtClean="0"/>
              <a:t> </a:t>
            </a:r>
          </a:p>
          <a:p>
            <a:pPr marL="324000" lvl="1" indent="0">
              <a:buNone/>
            </a:pPr>
            <a:r>
              <a:rPr lang="en-US" altLang="zh-CN" dirty="0" smtClean="0"/>
              <a:t>FROM Student</a:t>
            </a:r>
          </a:p>
          <a:p>
            <a:pPr marL="324000" lvl="1" indent="0">
              <a:buNone/>
            </a:pPr>
            <a:r>
              <a:rPr lang="en-US" altLang="zh-CN" dirty="0" smtClean="0"/>
              <a:t>WHERE </a:t>
            </a:r>
            <a:r>
              <a:rPr lang="en-US" altLang="zh-CN" dirty="0" err="1" smtClean="0"/>
              <a:t>Sno</a:t>
            </a:r>
            <a:r>
              <a:rPr lang="en-US" altLang="zh-CN" dirty="0" smtClean="0"/>
              <a:t> IN</a:t>
            </a:r>
          </a:p>
          <a:p>
            <a:pPr marL="324000" lvl="1" indent="0">
              <a:buNone/>
            </a:pPr>
            <a:r>
              <a:rPr lang="en-US" altLang="zh-CN" dirty="0" smtClean="0"/>
              <a:t>	( SELECT </a:t>
            </a:r>
            <a:r>
              <a:rPr lang="en-US" altLang="zh-CN" dirty="0" err="1" smtClean="0"/>
              <a:t>Sno</a:t>
            </a:r>
            <a:r>
              <a:rPr lang="en-US" altLang="zh-CN" dirty="0" smtClean="0"/>
              <a:t> FROM SC</a:t>
            </a:r>
          </a:p>
          <a:p>
            <a:pPr marL="324000" lvl="1" indent="0">
              <a:buNone/>
            </a:pPr>
            <a:r>
              <a:rPr lang="en-US" altLang="zh-CN" dirty="0" smtClean="0"/>
              <a:t>		WHERE Grade &gt; 90 ) </a:t>
            </a:r>
          </a:p>
          <a:p>
            <a:endParaRPr lang="zh-CN" altLang="en-US" dirty="0"/>
          </a:p>
        </p:txBody>
      </p:sp>
      <p:sp>
        <p:nvSpPr>
          <p:cNvPr id="9" name="灯片编号占位符 5"/>
          <p:cNvSpPr>
            <a:spLocks noGrp="1"/>
          </p:cNvSpPr>
          <p:nvPr>
            <p:ph type="sldNum" sz="quarter" idx="12"/>
          </p:nvPr>
        </p:nvSpPr>
        <p:spPr/>
        <p:txBody>
          <a:bodyPr/>
          <a:lstStyle/>
          <a:p>
            <a:fld id="{E37594A3-6579-457C-9029-B11A25F6B53F}" type="slidenum">
              <a:rPr lang="zh-CN" altLang="en-US" smtClean="0"/>
              <a:pPr/>
              <a:t>9</a:t>
            </a:fld>
            <a:endParaRPr lang="en-US" altLang="zh-CN"/>
          </a:p>
        </p:txBody>
      </p:sp>
      <p:sp>
        <p:nvSpPr>
          <p:cNvPr id="487429" name="AutoShape 5"/>
          <p:cNvSpPr>
            <a:spLocks/>
          </p:cNvSpPr>
          <p:nvPr/>
        </p:nvSpPr>
        <p:spPr bwMode="auto">
          <a:xfrm rot="10800000">
            <a:off x="4744425" y="4085861"/>
            <a:ext cx="215900" cy="863600"/>
          </a:xfrm>
          <a:prstGeom prst="leftBrace">
            <a:avLst>
              <a:gd name="adj1" fmla="val 33333"/>
              <a:gd name="adj2" fmla="val 50000"/>
            </a:avLst>
          </a:prstGeom>
          <a:noFill/>
          <a:ln w="28575">
            <a:solidFill>
              <a:srgbClr val="FF0000"/>
            </a:solidFill>
            <a:round/>
            <a:headEnd/>
            <a:tailEnd/>
          </a:ln>
        </p:spPr>
        <p:txBody>
          <a:bodyPr wrap="none" anchor="ctr"/>
          <a:lstStyle/>
          <a:p>
            <a:pPr eaLnBrk="1" hangingPunct="1"/>
            <a:endParaRPr lang="zh-CN" altLang="en-US">
              <a:latin typeface="Verdana" pitchFamily="34" charset="0"/>
              <a:ea typeface="宋体" pitchFamily="2" charset="-122"/>
            </a:endParaRPr>
          </a:p>
        </p:txBody>
      </p:sp>
      <p:sp>
        <p:nvSpPr>
          <p:cNvPr id="487430" name="AutoShape 6"/>
          <p:cNvSpPr>
            <a:spLocks/>
          </p:cNvSpPr>
          <p:nvPr/>
        </p:nvSpPr>
        <p:spPr bwMode="auto">
          <a:xfrm>
            <a:off x="5434777" y="2723430"/>
            <a:ext cx="287337" cy="2303463"/>
          </a:xfrm>
          <a:prstGeom prst="rightBrace">
            <a:avLst>
              <a:gd name="adj1" fmla="val 66805"/>
              <a:gd name="adj2" fmla="val 50000"/>
            </a:avLst>
          </a:prstGeom>
          <a:noFill/>
          <a:ln w="28575">
            <a:solidFill>
              <a:srgbClr val="FF0000"/>
            </a:solidFill>
            <a:round/>
            <a:headEnd/>
            <a:tailEnd/>
          </a:ln>
        </p:spPr>
        <p:txBody>
          <a:bodyPr wrap="none" anchor="ctr"/>
          <a:lstStyle/>
          <a:p>
            <a:pPr eaLnBrk="1" hangingPunct="1"/>
            <a:endParaRPr lang="zh-CN" altLang="en-US">
              <a:latin typeface="Verdana" pitchFamily="34" charset="0"/>
              <a:ea typeface="宋体" pitchFamily="2" charset="-122"/>
            </a:endParaRPr>
          </a:p>
        </p:txBody>
      </p:sp>
      <p:sp>
        <p:nvSpPr>
          <p:cNvPr id="487431" name="Text Box 7"/>
          <p:cNvSpPr txBox="1">
            <a:spLocks noChangeArrowheads="1"/>
          </p:cNvSpPr>
          <p:nvPr/>
        </p:nvSpPr>
        <p:spPr bwMode="auto">
          <a:xfrm>
            <a:off x="5009314" y="4326371"/>
            <a:ext cx="503238" cy="366713"/>
          </a:xfrm>
          <a:prstGeom prst="rect">
            <a:avLst/>
          </a:prstGeom>
          <a:noFill/>
          <a:ln w="9525">
            <a:noFill/>
            <a:miter lim="800000"/>
            <a:headEnd/>
            <a:tailEnd/>
          </a:ln>
        </p:spPr>
        <p:txBody>
          <a:bodyPr>
            <a:spAutoFit/>
          </a:bodyPr>
          <a:lstStyle/>
          <a:p>
            <a:pPr eaLnBrk="1" hangingPunct="1">
              <a:spcBef>
                <a:spcPct val="50000"/>
              </a:spcBef>
            </a:pPr>
            <a:r>
              <a:rPr lang="en-US" altLang="zh-CN" b="1" dirty="0">
                <a:solidFill>
                  <a:srgbClr val="D60093"/>
                </a:solidFill>
                <a:latin typeface="Verdana" pitchFamily="34" charset="0"/>
                <a:ea typeface="宋体" pitchFamily="2" charset="-122"/>
              </a:rPr>
              <a:t>①</a:t>
            </a:r>
            <a:endParaRPr lang="zh-CN" altLang="en-US" b="1" dirty="0">
              <a:solidFill>
                <a:srgbClr val="D60093"/>
              </a:solidFill>
              <a:latin typeface="Verdana" pitchFamily="34" charset="0"/>
              <a:ea typeface="宋体" pitchFamily="2" charset="-122"/>
            </a:endParaRPr>
          </a:p>
        </p:txBody>
      </p:sp>
      <p:sp>
        <p:nvSpPr>
          <p:cNvPr id="487432" name="Text Box 8"/>
          <p:cNvSpPr txBox="1">
            <a:spLocks noChangeArrowheads="1"/>
          </p:cNvSpPr>
          <p:nvPr/>
        </p:nvSpPr>
        <p:spPr bwMode="auto">
          <a:xfrm>
            <a:off x="5834067" y="3691804"/>
            <a:ext cx="503237" cy="366713"/>
          </a:xfrm>
          <a:prstGeom prst="rect">
            <a:avLst/>
          </a:prstGeom>
          <a:noFill/>
          <a:ln w="9525">
            <a:noFill/>
            <a:miter lim="800000"/>
            <a:headEnd/>
            <a:tailEnd/>
          </a:ln>
        </p:spPr>
        <p:txBody>
          <a:bodyPr>
            <a:spAutoFit/>
          </a:bodyPr>
          <a:lstStyle/>
          <a:p>
            <a:pPr eaLnBrk="1" hangingPunct="1">
              <a:spcBef>
                <a:spcPct val="50000"/>
              </a:spcBef>
            </a:pPr>
            <a:r>
              <a:rPr lang="en-US" altLang="en-US" b="1" dirty="0">
                <a:solidFill>
                  <a:srgbClr val="D60093"/>
                </a:solidFill>
                <a:latin typeface="Verdana" pitchFamily="34" charset="0"/>
                <a:ea typeface="宋体" pitchFamily="2" charset="-122"/>
              </a:rPr>
              <a:t>②</a:t>
            </a:r>
            <a:endParaRPr lang="zh-CN" altLang="en-US" b="1" dirty="0">
              <a:solidFill>
                <a:srgbClr val="D60093"/>
              </a:solidFill>
              <a:latin typeface="Verdana" pitchFamily="34" charset="0"/>
              <a:ea typeface="宋体" pitchFamily="2" charset="-122"/>
            </a:endParaRPr>
          </a:p>
        </p:txBody>
      </p:sp>
      <p:sp>
        <p:nvSpPr>
          <p:cNvPr id="11" name="右弧形箭头 10"/>
          <p:cNvSpPr/>
          <p:nvPr/>
        </p:nvSpPr>
        <p:spPr>
          <a:xfrm>
            <a:off x="6420517" y="3667883"/>
            <a:ext cx="1081087" cy="12969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zh-CN" altLang="en-US" sz="2000" b="1" dirty="0">
                <a:solidFill>
                  <a:srgbClr val="FF0000"/>
                </a:solidFill>
                <a:latin typeface="方正舒体" pitchFamily="2" charset="-122"/>
                <a:ea typeface="方正舒体" pitchFamily="2" charset="-122"/>
              </a:rPr>
              <a:t>等价于</a:t>
            </a:r>
          </a:p>
        </p:txBody>
      </p:sp>
      <p:grpSp>
        <p:nvGrpSpPr>
          <p:cNvPr id="12" name="Group 12"/>
          <p:cNvGrpSpPr>
            <a:grpSpLocks/>
          </p:cNvGrpSpPr>
          <p:nvPr/>
        </p:nvGrpSpPr>
        <p:grpSpPr bwMode="auto">
          <a:xfrm>
            <a:off x="745847" y="5160799"/>
            <a:ext cx="10864960" cy="1160463"/>
            <a:chOff x="69" y="1375"/>
            <a:chExt cx="5409" cy="731"/>
          </a:xfrm>
        </p:grpSpPr>
        <p:sp>
          <p:nvSpPr>
            <p:cNvPr id="13" name="Rectangle 13"/>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w="9525">
              <a:noFill/>
              <a:miter lim="800000"/>
              <a:headEnd/>
              <a:tailEnd/>
            </a:ln>
            <a:effectLst/>
          </p:spPr>
          <p:txBody>
            <a:bodyPr wrap="none" anchor="ctr"/>
            <a:lstStyle/>
            <a:p>
              <a:endParaRPr lang="zh-CN" altLang="en-US"/>
            </a:p>
          </p:txBody>
        </p:sp>
        <p:sp>
          <p:nvSpPr>
            <p:cNvPr id="14" name="Rectangle 14"/>
            <p:cNvSpPr>
              <a:spLocks noChangeArrowheads="1"/>
            </p:cNvSpPr>
            <p:nvPr/>
          </p:nvSpPr>
          <p:spPr bwMode="auto">
            <a:xfrm>
              <a:off x="69" y="1429"/>
              <a:ext cx="5409" cy="677"/>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wrap="square" lIns="90488" tIns="44450" rIns="90488" bIns="44450">
              <a:spAutoFit/>
            </a:bodyPr>
            <a:lstStyle/>
            <a:p>
              <a:pPr eaLnBrk="1" hangingPunct="1"/>
              <a:endParaRPr lang="zh-CN" altLang="en-US" sz="800" b="1" dirty="0">
                <a:latin typeface="Arial" charset="0"/>
                <a:ea typeface="宋体" pitchFamily="2" charset="-122"/>
              </a:endParaRPr>
            </a:p>
            <a:p>
              <a:pPr eaLnBrk="1" hangingPunct="1"/>
              <a:r>
                <a:rPr lang="en-US" altLang="zh-CN" sz="2400" b="1" dirty="0">
                  <a:latin typeface="Arial" charset="0"/>
                  <a:ea typeface="宋体" pitchFamily="2" charset="-122"/>
                </a:rPr>
                <a:t>SELECT SC.Sno, Sname FROM </a:t>
              </a:r>
              <a:r>
                <a:rPr lang="en-US" altLang="zh-CN" sz="2400" b="1" dirty="0" smtClean="0">
                  <a:latin typeface="Arial" charset="0"/>
                  <a:ea typeface="宋体" pitchFamily="2" charset="-122"/>
                </a:rPr>
                <a:t>Student S </a:t>
              </a:r>
              <a:r>
                <a:rPr lang="en-US" altLang="zh-CN" sz="2400" b="1" dirty="0">
                  <a:solidFill>
                    <a:srgbClr val="FF0000"/>
                  </a:solidFill>
                  <a:latin typeface="Arial" charset="0"/>
                  <a:ea typeface="宋体" pitchFamily="2" charset="-122"/>
                </a:rPr>
                <a:t>JOIN</a:t>
              </a:r>
              <a:r>
                <a:rPr lang="en-US" altLang="zh-CN" sz="2400" b="1" dirty="0">
                  <a:latin typeface="Arial" charset="0"/>
                  <a:ea typeface="宋体" pitchFamily="2" charset="-122"/>
                </a:rPr>
                <a:t> </a:t>
              </a:r>
              <a:r>
                <a:rPr lang="en-US" altLang="zh-CN" sz="2400" b="1" dirty="0" smtClean="0">
                  <a:latin typeface="Arial" charset="0"/>
                  <a:ea typeface="宋体" pitchFamily="2" charset="-122"/>
                </a:rPr>
                <a:t>SC ON </a:t>
              </a:r>
              <a:r>
                <a:rPr lang="en-US" altLang="zh-CN" sz="2400" b="1" dirty="0" err="1" smtClean="0">
                  <a:latin typeface="Arial" charset="0"/>
                  <a:ea typeface="宋体" pitchFamily="2" charset="-122"/>
                </a:rPr>
                <a:t>S.Sno</a:t>
              </a:r>
              <a:r>
                <a:rPr lang="en-US" altLang="zh-CN" sz="2400" b="1" dirty="0" smtClean="0">
                  <a:latin typeface="Arial" charset="0"/>
                  <a:ea typeface="宋体" pitchFamily="2" charset="-122"/>
                </a:rPr>
                <a:t> </a:t>
              </a:r>
              <a:r>
                <a:rPr lang="en-US" altLang="zh-CN" sz="2400" b="1" dirty="0">
                  <a:latin typeface="Arial" charset="0"/>
                  <a:ea typeface="宋体" pitchFamily="2" charset="-122"/>
                </a:rPr>
                <a:t>= SC.Sno </a:t>
              </a:r>
            </a:p>
            <a:p>
              <a:pPr eaLnBrk="1" hangingPunct="1"/>
              <a:r>
                <a:rPr lang="en-US" altLang="zh-CN" sz="2400" b="1" dirty="0" smtClean="0">
                  <a:latin typeface="Arial" charset="0"/>
                  <a:ea typeface="宋体" pitchFamily="2" charset="-122"/>
                </a:rPr>
                <a:t>WHERE </a:t>
              </a:r>
              <a:r>
                <a:rPr lang="en-US" altLang="zh-CN" sz="2400" b="1" dirty="0">
                  <a:latin typeface="Arial" charset="0"/>
                  <a:ea typeface="宋体" pitchFamily="2" charset="-122"/>
                </a:rPr>
                <a:t>Grade &gt; 90</a:t>
              </a:r>
            </a:p>
            <a:p>
              <a:pPr eaLnBrk="1" hangingPunct="1"/>
              <a:endParaRPr lang="zh-CN" altLang="en-US" sz="800" b="1" dirty="0">
                <a:latin typeface="Arial" charset="0"/>
                <a:ea typeface="宋体" pitchFamily="2" charset="-122"/>
              </a:endParaRPr>
            </a:p>
          </p:txBody>
        </p:sp>
      </p:grpSp>
    </p:spTree>
    <p:extLst>
      <p:ext uri="{BB962C8B-B14F-4D97-AF65-F5344CB8AC3E}">
        <p14:creationId xmlns:p14="http://schemas.microsoft.com/office/powerpoint/2010/main" val="27502732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877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771">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877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87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877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87429"/>
                                        </p:tgtEl>
                                        <p:attrNameLst>
                                          <p:attrName>style.visibility</p:attrName>
                                        </p:attrNameLst>
                                      </p:cBhvr>
                                      <p:to>
                                        <p:strVal val="visible"/>
                                      </p:to>
                                    </p:set>
                                    <p:animEffect transition="in" filter="blinds(horizontal)">
                                      <p:cBhvr>
                                        <p:cTn id="21" dur="500"/>
                                        <p:tgtEl>
                                          <p:spTgt spid="487429"/>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487431"/>
                                        </p:tgtEl>
                                        <p:attrNameLst>
                                          <p:attrName>style.visibility</p:attrName>
                                        </p:attrNameLst>
                                      </p:cBhvr>
                                      <p:to>
                                        <p:strVal val="visible"/>
                                      </p:to>
                                    </p:set>
                                    <p:animEffect transition="in" filter="diamond(in)">
                                      <p:cBhvr>
                                        <p:cTn id="24" dur="2000"/>
                                        <p:tgtEl>
                                          <p:spTgt spid="48743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87430"/>
                                        </p:tgtEl>
                                        <p:attrNameLst>
                                          <p:attrName>style.visibility</p:attrName>
                                        </p:attrNameLst>
                                      </p:cBhvr>
                                      <p:to>
                                        <p:strVal val="visible"/>
                                      </p:to>
                                    </p:set>
                                    <p:animEffect transition="in" filter="blinds(horizontal)">
                                      <p:cBhvr>
                                        <p:cTn id="29" dur="500"/>
                                        <p:tgtEl>
                                          <p:spTgt spid="487430"/>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487432"/>
                                        </p:tgtEl>
                                        <p:attrNameLst>
                                          <p:attrName>style.visibility</p:attrName>
                                        </p:attrNameLst>
                                      </p:cBhvr>
                                      <p:to>
                                        <p:strVal val="visible"/>
                                      </p:to>
                                    </p:set>
                                    <p:animEffect transition="in" filter="box(in)">
                                      <p:cBhvr>
                                        <p:cTn id="32" dur="500"/>
                                        <p:tgtEl>
                                          <p:spTgt spid="487432"/>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800" decel="100000"/>
                                        <p:tgtEl>
                                          <p:spTgt spid="12"/>
                                        </p:tgtEl>
                                      </p:cBhvr>
                                    </p:animEffect>
                                    <p:anim calcmode="lin" valueType="num">
                                      <p:cBhvr>
                                        <p:cTn id="44" dur="800" decel="100000" fill="hold"/>
                                        <p:tgtEl>
                                          <p:spTgt spid="12"/>
                                        </p:tgtEl>
                                        <p:attrNameLst>
                                          <p:attrName>style.rotation</p:attrName>
                                        </p:attrNameLst>
                                      </p:cBhvr>
                                      <p:tavLst>
                                        <p:tav tm="0">
                                          <p:val>
                                            <p:fltVal val="-90"/>
                                          </p:val>
                                        </p:tav>
                                        <p:tav tm="100000">
                                          <p:val>
                                            <p:fltVal val="0"/>
                                          </p:val>
                                        </p:tav>
                                      </p:tavLst>
                                    </p:anim>
                                    <p:anim calcmode="lin" valueType="num">
                                      <p:cBhvr>
                                        <p:cTn id="45" dur="800" decel="100000" fill="hold"/>
                                        <p:tgtEl>
                                          <p:spTgt spid="12"/>
                                        </p:tgtEl>
                                        <p:attrNameLst>
                                          <p:attrName>ppt_x</p:attrName>
                                        </p:attrNameLst>
                                      </p:cBhvr>
                                      <p:tavLst>
                                        <p:tav tm="0">
                                          <p:val>
                                            <p:strVal val="#ppt_x+0.4"/>
                                          </p:val>
                                        </p:tav>
                                        <p:tav tm="100000">
                                          <p:val>
                                            <p:strVal val="#ppt_x-0.05"/>
                                          </p:val>
                                        </p:tav>
                                      </p:tavLst>
                                    </p:anim>
                                    <p:anim calcmode="lin" valueType="num">
                                      <p:cBhvr>
                                        <p:cTn id="46" dur="800" decel="100000" fill="hold"/>
                                        <p:tgtEl>
                                          <p:spTgt spid="12"/>
                                        </p:tgtEl>
                                        <p:attrNameLst>
                                          <p:attrName>ppt_y</p:attrName>
                                        </p:attrNameLst>
                                      </p:cBhvr>
                                      <p:tavLst>
                                        <p:tav tm="0">
                                          <p:val>
                                            <p:strVal val="#ppt_y-0.4"/>
                                          </p:val>
                                        </p:tav>
                                        <p:tav tm="100000">
                                          <p:val>
                                            <p:strVal val="#ppt_y+0.1"/>
                                          </p:val>
                                        </p:tav>
                                      </p:tavLst>
                                    </p:anim>
                                    <p:anim calcmode="lin" valueType="num">
                                      <p:cBhvr>
                                        <p:cTn id="47"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48"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9" grpId="0" animBg="1"/>
      <p:bldP spid="487430" grpId="0" animBg="1"/>
      <p:bldP spid="487431" grpId="0"/>
      <p:bldP spid="487432" grpId="0"/>
      <p:bldP spid="11" grpId="0" animBg="1"/>
    </p:bldLst>
  </p:timing>
</p:sld>
</file>

<file path=ppt/theme/theme1.xml><?xml version="1.0" encoding="utf-8"?>
<a:theme xmlns:a="http://schemas.openxmlformats.org/drawingml/2006/main" name="被除数">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被除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被除数">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TM03457464[[fn=红利]]</Template>
  <TotalTime>1627</TotalTime>
  <Words>4604</Words>
  <Application>Microsoft Office PowerPoint</Application>
  <PresentationFormat>宽屏</PresentationFormat>
  <Paragraphs>669</Paragraphs>
  <Slides>67</Slides>
  <Notes>11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67</vt:i4>
      </vt:variant>
    </vt:vector>
  </HeadingPairs>
  <TitlesOfParts>
    <vt:vector size="81" baseType="lpstr">
      <vt:lpstr>方正书宋简体</vt:lpstr>
      <vt:lpstr>方正舒体</vt:lpstr>
      <vt:lpstr>方正姚体</vt:lpstr>
      <vt:lpstr>仿宋_GB2312</vt:lpstr>
      <vt:lpstr>华文中宋</vt:lpstr>
      <vt:lpstr>楷体_GB2312</vt:lpstr>
      <vt:lpstr>宋体</vt:lpstr>
      <vt:lpstr>Arial</vt:lpstr>
      <vt:lpstr>Calibri</vt:lpstr>
      <vt:lpstr>Gill Sans MT</vt:lpstr>
      <vt:lpstr>Times New Roman</vt:lpstr>
      <vt:lpstr>Verdana</vt:lpstr>
      <vt:lpstr>Wingdings 2</vt:lpstr>
      <vt:lpstr>被除数</vt:lpstr>
      <vt:lpstr>数据库应用</vt:lpstr>
      <vt:lpstr>第7讲 数据操纵语言（高级查询）</vt:lpstr>
      <vt:lpstr>问题引入</vt:lpstr>
      <vt:lpstr>子查询 </vt:lpstr>
      <vt:lpstr>子查询分类</vt:lpstr>
      <vt:lpstr>1、不相关子查询</vt:lpstr>
      <vt:lpstr>基于集合的不相干子查询</vt:lpstr>
      <vt:lpstr>问题解决</vt:lpstr>
      <vt:lpstr>IN子查询示例</vt:lpstr>
      <vt:lpstr>IN子查询示例</vt:lpstr>
      <vt:lpstr>IN子查询示例</vt:lpstr>
      <vt:lpstr>IN子查询示例</vt:lpstr>
      <vt:lpstr>IN子查询示例</vt:lpstr>
      <vt:lpstr>基于比较测试的不相干子查询</vt:lpstr>
      <vt:lpstr>比较查询子查询示例</vt:lpstr>
      <vt:lpstr>比较查询子查询示例</vt:lpstr>
      <vt:lpstr>比较查询子查询示例</vt:lpstr>
      <vt:lpstr>比较查询子查询示例</vt:lpstr>
      <vt:lpstr>比较查询子查询示例</vt:lpstr>
      <vt:lpstr>比较查询子查询示例</vt:lpstr>
      <vt:lpstr>使用SOME和ALL的不相关子查询</vt:lpstr>
      <vt:lpstr>ANY、SOME和ALL谓词的语义</vt:lpstr>
      <vt:lpstr>使用SOME和ALL的不相关子查询示例</vt:lpstr>
      <vt:lpstr>使用SOME和ALL的不相关子查询示例</vt:lpstr>
      <vt:lpstr>使用SOME和ALL的不相关子查询示例</vt:lpstr>
      <vt:lpstr>等价运算</vt:lpstr>
      <vt:lpstr>2、相关子查询</vt:lpstr>
      <vt:lpstr>在条件子句中的相关子查询</vt:lpstr>
      <vt:lpstr>使用比较运算符的相关子查询</vt:lpstr>
      <vt:lpstr>HAVING 子句中的相关子查询</vt:lpstr>
      <vt:lpstr>在SELECT列表中的相关子查询</vt:lpstr>
      <vt:lpstr>在SELECT列表中的相关子查询示例</vt:lpstr>
      <vt:lpstr>在SELECT列表中的相关子查询示例</vt:lpstr>
      <vt:lpstr>子查询进行存在性测试 </vt:lpstr>
      <vt:lpstr>存在性测试子查询示例</vt:lpstr>
      <vt:lpstr>存在性测试子查询示例</vt:lpstr>
      <vt:lpstr>注意</vt:lpstr>
      <vt:lpstr>思考</vt:lpstr>
      <vt:lpstr>存在性测试相关子查询示例</vt:lpstr>
      <vt:lpstr>存在性测试相关子查询示例</vt:lpstr>
      <vt:lpstr>存在性测试相关子查询示例</vt:lpstr>
      <vt:lpstr>3、其他形式的子查询</vt:lpstr>
      <vt:lpstr>替代表达式的子查询</vt:lpstr>
      <vt:lpstr>替代表达式的子查询示例</vt:lpstr>
      <vt:lpstr>派生表</vt:lpstr>
      <vt:lpstr>派生表示例</vt:lpstr>
      <vt:lpstr>查询结果的并、交、差运算</vt:lpstr>
      <vt:lpstr>合并多个结果集</vt:lpstr>
      <vt:lpstr>并操作示例</vt:lpstr>
      <vt:lpstr>UNION与UNION ALL的区别</vt:lpstr>
      <vt:lpstr>合并结果集示例</vt:lpstr>
      <vt:lpstr>UNION示例</vt:lpstr>
      <vt:lpstr>UNION ALL示例</vt:lpstr>
      <vt:lpstr>示例</vt:lpstr>
      <vt:lpstr>示例</vt:lpstr>
      <vt:lpstr>示例</vt:lpstr>
      <vt:lpstr>UNION和JOIN的区别</vt:lpstr>
      <vt:lpstr>交运算</vt:lpstr>
      <vt:lpstr>示例</vt:lpstr>
      <vt:lpstr>示例</vt:lpstr>
      <vt:lpstr>示例</vt:lpstr>
      <vt:lpstr>另一种实现方法</vt:lpstr>
      <vt:lpstr>差运算</vt:lpstr>
      <vt:lpstr>示例</vt:lpstr>
      <vt:lpstr>示例</vt:lpstr>
      <vt:lpstr>另一种实现方式</vt:lpstr>
      <vt:lpstr>本章重难点总结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数据库应用</dc:title>
  <dc:creator>X1yoga</dc:creator>
  <cp:lastModifiedBy>HongCheung</cp:lastModifiedBy>
  <cp:revision>105</cp:revision>
  <dcterms:created xsi:type="dcterms:W3CDTF">2021-03-02T05:30:03Z</dcterms:created>
  <dcterms:modified xsi:type="dcterms:W3CDTF">2021-05-15T15:38:30Z</dcterms:modified>
</cp:coreProperties>
</file>