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6" r:id="rId24"/>
    <p:sldId id="287" r:id="rId25"/>
    <p:sldId id="281" r:id="rId26"/>
    <p:sldId id="282" r:id="rId27"/>
    <p:sldId id="283" r:id="rId28"/>
    <p:sldId id="284" r:id="rId29"/>
    <p:sldId id="288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40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B6C8E-FD2A-4FCD-BD21-56CCFB0248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注意约束的问题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SQL Server2008</a:t>
            </a:r>
            <a:r>
              <a:rPr lang="zh-CN" altLang="en-US" dirty="0" smtClean="0"/>
              <a:t>版本以上支持此语法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注意此处的标识列的使用，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对标识列在默认设置下是由系统自动管理的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CN" dirty="0" smtClean="0"/>
              <a:t>UPDATE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 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 smtClean="0"/>
              <a:t>   SET &lt;</a:t>
            </a:r>
            <a:r>
              <a:rPr lang="zh-CN" altLang="en-US" dirty="0" smtClean="0"/>
              <a:t>列名＝表达式</a:t>
            </a:r>
            <a:r>
              <a:rPr lang="en-US" altLang="zh-CN" dirty="0" smtClean="0"/>
              <a:t>&gt; [,… n]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 smtClean="0"/>
              <a:t>   [WHERE &lt;</a:t>
            </a:r>
            <a:r>
              <a:rPr lang="zh-CN" altLang="en-US" dirty="0" smtClean="0"/>
              <a:t>更新条件</a:t>
            </a:r>
            <a:r>
              <a:rPr lang="en-US" altLang="zh-CN" dirty="0" smtClean="0"/>
              <a:t>&gt;]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93057-CECF-4C3B-A143-3C9ADA0EF80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此例题解释即可，不需要演示，可选择其它演示案例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5DABC-A781-4967-A67C-93AE24E53A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622D872F-814B-4978-8795-F17810CBEEBF}" type="datetime1">
              <a:rPr lang="en-US" altLang="zh-CN" smtClean="0"/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114-AC17-4961-A01F-5EDE7A912B82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28A802-429A-4DB1-9D13-F992E842813B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Autofit/>
          </a:bodyPr>
          <a:lstStyle>
            <a:lvl1pPr algn="l" eaLnBrk="1" latinLnBrk="0" hangingPunct="1">
              <a:defRPr kumimoji="0" lang="zh-CN" sz="4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85861"/>
            <a:ext cx="10725187" cy="4361997"/>
          </a:xfrm>
        </p:spPr>
        <p:txBody>
          <a:bodyPr/>
          <a:lstStyle>
            <a:lvl1pPr eaLnBrk="1" latinLnBrk="0" hangingPunct="1">
              <a:defRPr kumimoji="0" 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1pPr>
            <a:lvl2pPr eaLnBrk="1" latinLnBrk="0" hangingPunct="1">
              <a:defRPr kumimoji="0" 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eaLnBrk="1" latinLnBrk="0" hangingPunct="1">
              <a:defRPr kumimoji="0" lang="zh-CN" sz="2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eaLnBrk="1" latinLnBrk="0" hangingPunct="1">
              <a:defRPr kumimoji="0" lang="zh-CN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eaLnBrk="1" latinLnBrk="0" hangingPunct="1">
              <a:defRPr kumimoji="0" lang="zh-CN" sz="2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CE8-B498-4DA0-BF13-47E2B53FEBC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C277-64AC-4FD6-9A7A-D0D1F5A738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4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55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61382"/>
            <a:ext cx="11029615" cy="429741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7EC3-63C5-4367-8884-660BE7EA4C2F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B877BF-08B7-4045-B1A6-937BC4A8C412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3C05-4E7E-48CB-B834-D9E9F970F5BD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C92D-139D-4C03-83F4-497C25E65E1B}" type="datetime1">
              <a:rPr lang="en-US" altLang="zh-CN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997A-9F72-4C88-9849-74EEE285444C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683" y="606554"/>
            <a:ext cx="11311200" cy="77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466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4CA-A7EC-4179-AC38-3E82877097A2}" type="datetime1">
              <a:rPr lang="en-US" altLang="zh-CN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A622DC-0461-4075-9357-38C5ED861769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5BF-292D-4494-8955-6B039BA65CA1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D8737C-773C-4FFA-89D7-7BA8DFE802D2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 数据操纵语言（数据更改）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插入数据示例</a:t>
            </a:r>
            <a:endParaRPr lang="en-US" altLang="zh-CN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8-5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表中插入一条新记录，学号为“</a:t>
            </a:r>
            <a:r>
              <a:rPr lang="en-US" altLang="zh-CN" dirty="0" smtClean="0"/>
              <a:t>0821105”</a:t>
            </a:r>
            <a:r>
              <a:rPr lang="zh-CN" altLang="en-US" dirty="0" smtClean="0"/>
              <a:t>，选修的课程号为“</a:t>
            </a:r>
            <a:r>
              <a:rPr lang="en-US" altLang="zh-CN" dirty="0" smtClean="0"/>
              <a:t>C001”</a:t>
            </a:r>
            <a:r>
              <a:rPr lang="zh-CN" altLang="en-US" dirty="0" smtClean="0"/>
              <a:t>，成绩暂缺。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INSERT INTO SC(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 ) VALUES('0821105', 'C001') </a:t>
            </a:r>
            <a:endParaRPr lang="en-US" altLang="zh-CN" dirty="0" smtClean="0"/>
          </a:p>
          <a:p>
            <a:r>
              <a:rPr lang="zh-CN" altLang="en-US" dirty="0" smtClean="0"/>
              <a:t>此句实际插入的数据为：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('0821105', 'C001'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NULL)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插入数据示例</a:t>
            </a:r>
            <a:endParaRPr lang="en-US" altLang="zh-CN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例</a:t>
            </a:r>
            <a:r>
              <a:rPr lang="en-US" altLang="zh-CN" dirty="0" smtClean="0"/>
              <a:t>8-6 </a:t>
            </a:r>
            <a:r>
              <a:rPr lang="zh-CN" altLang="en-US" dirty="0" smtClean="0"/>
              <a:t>插入多行数据。在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表中插入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条新记录，学号均为“</a:t>
            </a:r>
            <a:r>
              <a:rPr lang="en-US" altLang="zh-CN" dirty="0" smtClean="0"/>
              <a:t>0821105”</a:t>
            </a:r>
            <a:r>
              <a:rPr lang="zh-CN" altLang="en-US" dirty="0" smtClean="0"/>
              <a:t>，选修的课程号分别为“</a:t>
            </a:r>
            <a:r>
              <a:rPr lang="en-US" altLang="zh-CN" dirty="0" smtClean="0"/>
              <a:t>C001”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C002”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C004”</a:t>
            </a:r>
            <a:r>
              <a:rPr lang="zh-CN" altLang="en-US" dirty="0" smtClean="0"/>
              <a:t>，成绩分别为：</a:t>
            </a:r>
            <a:r>
              <a:rPr lang="en-US" altLang="zh-CN" dirty="0" smtClean="0"/>
              <a:t>90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INSERT INTO SC VALUES('0821105', 'C001', 90),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('0821105', 'C002', 80),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								('0821105', 'C004', NULL)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插入数据示例</a:t>
            </a:r>
            <a:endParaRPr lang="zh-CN" altLang="en-US" dirty="0" smtClean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8-7 </a:t>
            </a:r>
            <a:r>
              <a:rPr lang="zh-CN" altLang="en-US" dirty="0" smtClean="0"/>
              <a:t>按与表列顺序不同的顺序插入数据。将一新学生插入到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表中，其学号为：</a:t>
            </a:r>
            <a:r>
              <a:rPr lang="en-US" altLang="zh-CN" dirty="0" smtClean="0"/>
              <a:t>0811105</a:t>
            </a:r>
            <a:r>
              <a:rPr lang="zh-CN" altLang="en-US" dirty="0" smtClean="0"/>
              <a:t>，姓名为：李丽，性别为：女，出生日期暂缺，计算机系学生。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INSERT INTO Student(</a:t>
            </a:r>
            <a:r>
              <a:rPr lang="en-US" altLang="zh-CN" dirty="0" err="1" smtClean="0"/>
              <a:t>Sno,Sname,Sex,Dept</a:t>
            </a:r>
            <a:r>
              <a:rPr lang="en-US" altLang="zh-CN" dirty="0" smtClean="0"/>
              <a:t>) 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VALUES ('0821105</a:t>
            </a:r>
            <a:r>
              <a:rPr lang="en-US" altLang="zh-CN" dirty="0"/>
              <a:t>'</a:t>
            </a:r>
            <a:r>
              <a:rPr lang="en-US" altLang="zh-CN" dirty="0" smtClean="0"/>
              <a:t>, </a:t>
            </a:r>
            <a:r>
              <a:rPr lang="en-US" altLang="zh-CN" dirty="0"/>
              <a:t>'</a:t>
            </a:r>
            <a:r>
              <a:rPr lang="zh-CN" altLang="en-US" dirty="0" smtClean="0"/>
              <a:t>李丽</a:t>
            </a:r>
            <a:r>
              <a:rPr lang="en-US" altLang="zh-CN" dirty="0"/>
              <a:t>'</a:t>
            </a:r>
            <a:r>
              <a:rPr lang="en-US" altLang="zh-CN" dirty="0" smtClean="0"/>
              <a:t>, </a:t>
            </a:r>
            <a:r>
              <a:rPr lang="en-US" altLang="zh-CN" dirty="0"/>
              <a:t>'</a:t>
            </a:r>
            <a:r>
              <a:rPr lang="zh-CN" altLang="en-US" dirty="0" smtClean="0"/>
              <a:t>女</a:t>
            </a:r>
            <a:r>
              <a:rPr lang="en-US" altLang="zh-CN" dirty="0"/>
              <a:t>'</a:t>
            </a:r>
            <a:r>
              <a:rPr lang="en-US" altLang="zh-CN" dirty="0" smtClean="0"/>
              <a:t>, </a:t>
            </a:r>
            <a:r>
              <a:rPr lang="en-US" altLang="zh-CN" dirty="0"/>
              <a:t>'</a:t>
            </a:r>
            <a:r>
              <a:rPr lang="zh-CN" altLang="en-US" dirty="0" smtClean="0"/>
              <a:t>计算机系</a:t>
            </a:r>
            <a:r>
              <a:rPr lang="en-US" altLang="zh-CN" dirty="0" smtClean="0"/>
              <a:t>')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插入数据示例</a:t>
            </a:r>
            <a:endParaRPr lang="zh-CN" altLang="en-US" dirty="0" smtClean="0"/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8-8 </a:t>
            </a:r>
            <a:r>
              <a:rPr lang="zh-CN" altLang="en-US" dirty="0" smtClean="0"/>
              <a:t>将数据插入到含标识列的表中。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创建含标识列的表。</a:t>
            </a:r>
            <a:endParaRPr lang="zh-CN" altLang="en-US" dirty="0" smtClean="0"/>
          </a:p>
          <a:p>
            <a:pPr marL="593725" lvl="2" indent="0">
              <a:buNone/>
            </a:pPr>
            <a:r>
              <a:rPr lang="en-US" altLang="zh-CN" dirty="0" smtClean="0"/>
              <a:t>CREATE TABLE T1 (</a:t>
            </a:r>
            <a:endParaRPr lang="en-US" altLang="zh-CN" dirty="0" smtClean="0"/>
          </a:p>
          <a:p>
            <a:pPr marL="593725" lvl="2" indent="0">
              <a:buNone/>
            </a:pPr>
            <a:r>
              <a:rPr lang="en-US" altLang="zh-CN" dirty="0" smtClean="0"/>
              <a:t>  column_1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IDENTITY, </a:t>
            </a:r>
            <a:endParaRPr lang="en-US" altLang="zh-CN" dirty="0" smtClean="0"/>
          </a:p>
          <a:p>
            <a:pPr marL="593725" lvl="2" indent="0">
              <a:buNone/>
            </a:pPr>
            <a:r>
              <a:rPr lang="en-US" altLang="zh-CN" dirty="0" smtClean="0"/>
              <a:t>  column_2 VARCHAR(10)</a:t>
            </a:r>
            <a:endParaRPr lang="en-US" altLang="zh-CN" dirty="0" smtClean="0"/>
          </a:p>
          <a:p>
            <a:pPr marL="593725" lvl="2" indent="0">
              <a:buNone/>
            </a:pP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行数据。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INSERT T1 VALUES ('Row #1');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INSERT T1 (column_2) VALUES ('Row #2')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插入数据</a:t>
            </a:r>
            <a:endParaRPr lang="zh-CN" alt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添加子查询的结果，一次添加多条语句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INSERT [INTO]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目标</a:t>
            </a:r>
            <a:r>
              <a:rPr lang="zh-CN" altLang="zh-CN" dirty="0" smtClean="0"/>
              <a:t>表名&gt; [(&lt;列名</a:t>
            </a:r>
            <a:r>
              <a:rPr lang="zh-CN" altLang="en-US" dirty="0" smtClean="0"/>
              <a:t>列</a:t>
            </a:r>
            <a:r>
              <a:rPr lang="zh-CN" altLang="zh-CN" dirty="0" smtClean="0"/>
              <a:t>表&gt;)]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SELECT [(&lt;</a:t>
            </a:r>
            <a:r>
              <a:rPr lang="zh-CN" altLang="en-US" dirty="0" smtClean="0"/>
              <a:t>列名列表</a:t>
            </a:r>
            <a:r>
              <a:rPr lang="en-US" altLang="zh-CN" dirty="0" smtClean="0"/>
              <a:t>&gt;)]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FROM </a:t>
            </a:r>
            <a:r>
              <a:rPr lang="zh-CN" altLang="en-US" dirty="0" smtClean="0"/>
              <a:t>源表名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[ WHERE condition ]</a:t>
            </a:r>
            <a:endParaRPr lang="en-US" altLang="zh-CN" dirty="0" smtClean="0"/>
          </a:p>
          <a:p>
            <a:r>
              <a:rPr lang="zh-CN" altLang="en-US" dirty="0" smtClean="0"/>
              <a:t>注意：目标表的列名表必须和子查询的列名表的个数、顺序、数据类型必须保持一致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726B-3410-41BA-A89D-14A850DDAD4E}" type="slidenum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插入数据示例</a:t>
            </a:r>
            <a:endParaRPr lang="zh-CN" altLang="en-US" dirty="0" smtClean="0"/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8-9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 SELECT</a:t>
            </a:r>
            <a:r>
              <a:rPr lang="zh-CN" altLang="en-US" dirty="0" smtClean="0"/>
              <a:t>语句插入数据。统计每门课程的平均成绩，并把统计结果保存到一个新表中。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建新表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CREATE TABLE </a:t>
            </a:r>
            <a:r>
              <a:rPr lang="en-US" altLang="zh-CN" dirty="0" err="1" smtClean="0"/>
              <a:t>AveGrade</a:t>
            </a:r>
            <a:r>
              <a:rPr lang="en-US" altLang="zh-CN" dirty="0" smtClean="0"/>
              <a:t>	(	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 CHAR(6),	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AvgGrade</a:t>
            </a:r>
            <a:r>
              <a:rPr lang="en-US" altLang="zh-CN" dirty="0" smtClean="0"/>
              <a:t> SMALLINT </a:t>
            </a:r>
            <a:endParaRPr lang="en-US" altLang="zh-CN" dirty="0" smtClean="0"/>
          </a:p>
          <a:p>
            <a:pPr marL="629920" lvl="2" indent="0">
              <a:buNone/>
            </a:pPr>
            <a:r>
              <a:rPr lang="en-US" altLang="zh-CN" dirty="0" smtClean="0"/>
              <a:t>)    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插入数据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INSERT INTO </a:t>
            </a:r>
            <a:r>
              <a:rPr lang="en-US" altLang="zh-CN" dirty="0" err="1" smtClean="0"/>
              <a:t>AveGrade</a:t>
            </a:r>
            <a:endParaRPr lang="zh-CN" altLang="en-US" dirty="0" smtClean="0"/>
          </a:p>
          <a:p>
            <a:pPr marL="629920" lvl="2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, AVG(Grade) FROM SC GROUP BY </a:t>
            </a:r>
            <a:r>
              <a:rPr lang="en-US" altLang="zh-CN" dirty="0" err="1" smtClean="0"/>
              <a:t>Cno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更新数据 </a:t>
            </a:r>
            <a:endParaRPr lang="zh-CN" alt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数据修改使用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语句实现</a:t>
            </a:r>
            <a:endParaRPr lang="zh-CN" altLang="en-US" dirty="0" smtClean="0"/>
          </a:p>
          <a:p>
            <a:r>
              <a:rPr lang="zh-CN" altLang="en-US" dirty="0" smtClean="0"/>
              <a:t>格式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UPDATE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 [ TOP ( expression ) [ PERCENT ] ] </a:t>
            </a:r>
            <a:r>
              <a:rPr lang="en-US" altLang="zh-CN" dirty="0" err="1" smtClean="0"/>
              <a:t>table_or_view_name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SET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 {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 = { expression | DEFAULT | NULL }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	} [ ,...n 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[ FROM{ &lt;</a:t>
            </a:r>
            <a:r>
              <a:rPr lang="en-US" altLang="zh-CN" dirty="0" err="1" smtClean="0"/>
              <a:t>table_source</a:t>
            </a:r>
            <a:r>
              <a:rPr lang="en-US" altLang="zh-CN" dirty="0" smtClean="0"/>
              <a:t>&gt; } [ ,...n ] 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[ WHERE &lt;</a:t>
            </a:r>
            <a:r>
              <a:rPr lang="en-US" altLang="zh-CN" dirty="0" err="1" smtClean="0"/>
              <a:t>search_condition</a:t>
            </a:r>
            <a:r>
              <a:rPr lang="en-US" altLang="zh-CN" dirty="0" smtClean="0"/>
              <a:t>&gt; ]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无条件更新</a:t>
            </a: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假设存储学生年龄，新一年来临，将所有学生的年龄加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UPDATE Student SET Sage = Sage + 1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基于本表条件的更新</a:t>
            </a:r>
            <a:endParaRPr lang="zh-CN" alt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8-10 </a:t>
            </a:r>
            <a:r>
              <a:rPr lang="zh-CN" altLang="en-US" dirty="0" smtClean="0"/>
              <a:t>基于本表条件的更新。将“</a:t>
            </a:r>
            <a:r>
              <a:rPr lang="en-US" altLang="zh-CN" dirty="0" smtClean="0"/>
              <a:t>C001”</a:t>
            </a:r>
            <a:r>
              <a:rPr lang="zh-CN" altLang="en-US" dirty="0" smtClean="0"/>
              <a:t>号课程的学分改为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UPDATE Course SET Credit = 5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 = 'C001'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同时更改多个列的值</a:t>
            </a:r>
            <a:endParaRPr lang="zh-CN" altLang="en-US" dirty="0" smtClean="0"/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8-11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课程改为第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学期开设，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个学分。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UPDATE Course SET Semester = 2,  Credit = 3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 err="1" smtClean="0"/>
              <a:t>Cname</a:t>
            </a:r>
            <a:r>
              <a:rPr lang="en-US" altLang="zh-CN" dirty="0" smtClean="0"/>
              <a:t> = 'Java'</a:t>
            </a:r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 数据操纵语言（数据更改）</a:t>
            </a:r>
            <a:endParaRPr lang="zh-CN" alt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将查询结果保存到新表中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插入数据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更新数据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删除数据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基于其他表条件的更新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8-12 </a:t>
            </a:r>
            <a:r>
              <a:rPr lang="zh-CN" altLang="en-US" dirty="0" smtClean="0"/>
              <a:t>将</a:t>
            </a:r>
            <a:r>
              <a:rPr lang="zh-CN" altLang="en-US" dirty="0"/>
              <a:t>计算机系全体学生的成绩加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zh-CN" altLang="en-US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多表连接实现</a:t>
            </a:r>
            <a:endParaRPr lang="zh-CN" altLang="en-US" dirty="0"/>
          </a:p>
          <a:p>
            <a:pPr marL="629920" lvl="2" indent="0">
              <a:buNone/>
            </a:pPr>
            <a:r>
              <a:rPr lang="en-US" altLang="zh-CN" dirty="0"/>
              <a:t>UPDATE SC SET Grade = Grade + 5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/>
              <a:t>SC JOIN Student ON </a:t>
            </a:r>
            <a:r>
              <a:rPr lang="en-US" altLang="zh-CN" dirty="0" err="1"/>
              <a:t>SC.Sno</a:t>
            </a:r>
            <a:r>
              <a:rPr lang="en-US" altLang="zh-CN" dirty="0"/>
              <a:t> = </a:t>
            </a:r>
            <a:r>
              <a:rPr lang="en-US" altLang="zh-CN" dirty="0" err="1"/>
              <a:t>Student.Sno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</a:t>
            </a:r>
            <a:r>
              <a:rPr lang="en-US" altLang="zh-CN" dirty="0"/>
              <a:t>= '</a:t>
            </a:r>
            <a:r>
              <a:rPr lang="zh-CN" altLang="en-US" dirty="0"/>
              <a:t>计算机系</a:t>
            </a:r>
            <a:r>
              <a:rPr lang="en-US" altLang="zh-CN" dirty="0"/>
              <a:t>'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基于其他表条件的更新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8-12 </a:t>
            </a:r>
            <a:r>
              <a:rPr lang="zh-CN" altLang="en-US" dirty="0" smtClean="0"/>
              <a:t>将</a:t>
            </a:r>
            <a:r>
              <a:rPr lang="zh-CN" altLang="en-US" dirty="0"/>
              <a:t>计算机系全体学生的成绩加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zh-CN" altLang="en-US" dirty="0"/>
          </a:p>
          <a:p>
            <a:pPr lvl="1"/>
            <a:r>
              <a:rPr lang="zh-CN" altLang="en-US" dirty="0" smtClean="0"/>
              <a:t>用子查询实现</a:t>
            </a:r>
            <a:endParaRPr lang="zh-CN" altLang="en-US" dirty="0"/>
          </a:p>
          <a:p>
            <a:pPr marL="629920" lvl="2" indent="0">
              <a:buNone/>
            </a:pPr>
            <a:r>
              <a:rPr lang="en-US" altLang="zh-CN" dirty="0"/>
              <a:t>UPDATE SC SET Grade = Grade + 5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 err="1"/>
              <a:t>Sno</a:t>
            </a:r>
            <a:r>
              <a:rPr lang="en-US" altLang="zh-CN" dirty="0"/>
              <a:t> </a:t>
            </a:r>
            <a:r>
              <a:rPr lang="en-US" altLang="zh-CN" dirty="0" smtClean="0"/>
              <a:t>IN(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en-US" altLang="zh-CN" dirty="0"/>
              <a:t> FROM </a:t>
            </a:r>
            <a:r>
              <a:rPr lang="en-US" altLang="zh-CN" dirty="0" smtClean="0"/>
              <a:t>Student WHERE </a:t>
            </a:r>
            <a:r>
              <a:rPr lang="en-US" altLang="zh-CN" dirty="0" err="1"/>
              <a:t>Dept</a:t>
            </a:r>
            <a:r>
              <a:rPr lang="en-US" altLang="zh-CN" dirty="0"/>
              <a:t> = '</a:t>
            </a:r>
            <a:r>
              <a:rPr lang="zh-CN" altLang="en-US" dirty="0"/>
              <a:t>计算机系</a:t>
            </a:r>
            <a:r>
              <a:rPr lang="en-US" altLang="zh-CN" dirty="0"/>
              <a:t>' 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基于其他表条件的</a:t>
            </a:r>
            <a:r>
              <a:rPr lang="zh-CN" altLang="en-US" dirty="0" smtClean="0"/>
              <a:t>更新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8-13 </a:t>
            </a:r>
            <a:r>
              <a:rPr lang="zh-CN" altLang="en-US" dirty="0" smtClean="0"/>
              <a:t>将学分最低的课程的学分加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UPDATE Course SET Credit = Credit + 2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WHERE Credit = ( SELECT MIN(Credit) FROM Course )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CD9-A539-47E2-9AAB-28A336BE8DF8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删除数据 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确定不需要的记录可以使用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语句实现删除</a:t>
            </a:r>
            <a:endParaRPr lang="zh-CN" altLang="en-US" dirty="0" smtClean="0"/>
          </a:p>
          <a:p>
            <a:r>
              <a:rPr lang="zh-CN" altLang="en-US" dirty="0" smtClean="0"/>
              <a:t>格式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DELETE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[ TOP ( expression ) [ PERCENT ] 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[ FROM ] </a:t>
            </a:r>
            <a:r>
              <a:rPr lang="en-US" altLang="zh-CN" dirty="0" err="1" smtClean="0"/>
              <a:t>table_or_view_name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[ FROM &lt;</a:t>
            </a:r>
            <a:r>
              <a:rPr lang="en-US" altLang="zh-CN" dirty="0" err="1" smtClean="0"/>
              <a:t>table_source</a:t>
            </a:r>
            <a:r>
              <a:rPr lang="en-US" altLang="zh-CN" dirty="0" smtClean="0"/>
              <a:t>&gt; [ ,...n ] 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[ WHERE { &lt;</a:t>
            </a:r>
            <a:r>
              <a:rPr lang="en-US" altLang="zh-CN" dirty="0" err="1" smtClean="0"/>
              <a:t>search_condition</a:t>
            </a:r>
            <a:r>
              <a:rPr lang="en-US" altLang="zh-CN" dirty="0" smtClean="0"/>
              <a:t>&gt; ]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无条件删除</a:t>
            </a:r>
            <a:endParaRPr lang="zh-CN" alt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8-14 </a:t>
            </a:r>
            <a:r>
              <a:rPr lang="zh-CN" altLang="en-US" dirty="0" smtClean="0"/>
              <a:t>删除所有学生的选课记录。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DELETE FROM SC 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基于本表条件的删除</a:t>
            </a: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8-15 </a:t>
            </a:r>
            <a:r>
              <a:rPr lang="zh-CN" altLang="en-US" dirty="0" smtClean="0"/>
              <a:t>删除所有不及格学生的修课记录。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DELETE FROM SC WHERE Grade &lt; 60 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基于其他表条件的删除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8-16 </a:t>
            </a:r>
            <a:r>
              <a:rPr lang="zh-CN" altLang="en-US" dirty="0" smtClean="0"/>
              <a:t>删除</a:t>
            </a:r>
            <a:r>
              <a:rPr lang="zh-CN" altLang="en-US" dirty="0"/>
              <a:t>计算机系不及格学生的修课记录</a:t>
            </a:r>
            <a:endParaRPr lang="zh-CN" altLang="en-US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多表连接实现</a:t>
            </a:r>
            <a:endParaRPr lang="zh-CN" altLang="en-US" dirty="0"/>
          </a:p>
          <a:p>
            <a:pPr marL="629920" lvl="2" indent="0">
              <a:buNone/>
            </a:pPr>
            <a:r>
              <a:rPr lang="en-US" altLang="zh-CN" dirty="0"/>
              <a:t>DELETE FROM SC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/>
              <a:t>FROM SC JOIN Student  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/>
              <a:t>	ON </a:t>
            </a:r>
            <a:r>
              <a:rPr lang="en-US" altLang="zh-CN" dirty="0" err="1"/>
              <a:t>SC.Sno</a:t>
            </a:r>
            <a:r>
              <a:rPr lang="en-US" altLang="zh-CN" dirty="0"/>
              <a:t> = </a:t>
            </a:r>
            <a:r>
              <a:rPr lang="en-US" altLang="zh-CN" dirty="0" err="1"/>
              <a:t>Student.Sno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/>
              <a:t>WHERE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</a:t>
            </a:r>
            <a:r>
              <a:rPr lang="en-US" altLang="zh-CN" dirty="0"/>
              <a:t>= '</a:t>
            </a:r>
            <a:r>
              <a:rPr lang="zh-CN" altLang="en-US" dirty="0"/>
              <a:t>计算机系</a:t>
            </a:r>
            <a:r>
              <a:rPr lang="en-US" altLang="zh-CN" dirty="0"/>
              <a:t>' AND Grade &lt; 60 </a:t>
            </a:r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基于其他表条件的删除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8-16 </a:t>
            </a:r>
            <a:r>
              <a:rPr lang="zh-CN" altLang="en-US" dirty="0" smtClean="0"/>
              <a:t>删除</a:t>
            </a:r>
            <a:r>
              <a:rPr lang="zh-CN" altLang="en-US" dirty="0"/>
              <a:t>计算机系不及格学生的修课记录</a:t>
            </a:r>
            <a:endParaRPr lang="zh-CN" altLang="en-US" dirty="0"/>
          </a:p>
          <a:p>
            <a:pPr lvl="1"/>
            <a:r>
              <a:rPr lang="zh-CN" altLang="en-US" dirty="0" smtClean="0"/>
              <a:t>用子查询实现</a:t>
            </a:r>
            <a:endParaRPr lang="zh-CN" altLang="en-US" dirty="0"/>
          </a:p>
          <a:p>
            <a:pPr marL="629920" lvl="2" indent="0">
              <a:buNone/>
            </a:pPr>
            <a:r>
              <a:rPr lang="en-US" altLang="zh-CN" dirty="0"/>
              <a:t>DELETE FROM SC</a:t>
            </a:r>
            <a:endParaRPr lang="en-US" altLang="zh-CN" dirty="0"/>
          </a:p>
          <a:p>
            <a:pPr marL="629920" lvl="2" indent="0">
              <a:buNone/>
            </a:pPr>
            <a:r>
              <a:rPr lang="en-US" altLang="zh-CN" dirty="0" smtClean="0"/>
              <a:t>WHERE Grade </a:t>
            </a:r>
            <a:r>
              <a:rPr lang="en-US" altLang="zh-CN" dirty="0"/>
              <a:t>&lt; 60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IN(SELECT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FROM Student </a:t>
            </a:r>
            <a:r>
              <a:rPr lang="en-US" altLang="zh-CN" dirty="0"/>
              <a:t>WHERE </a:t>
            </a:r>
            <a:r>
              <a:rPr lang="en-US" altLang="zh-CN" dirty="0" err="1"/>
              <a:t>Dept</a:t>
            </a:r>
            <a:r>
              <a:rPr lang="en-US" altLang="zh-CN" dirty="0"/>
              <a:t> = '</a:t>
            </a:r>
            <a:r>
              <a:rPr lang="zh-CN" altLang="en-US" dirty="0"/>
              <a:t>计算机系</a:t>
            </a:r>
            <a:r>
              <a:rPr lang="en-US" altLang="zh-CN" dirty="0"/>
              <a:t>' 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数据更改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 smtClean="0"/>
              <a:t>注意：都是对表中所存储的数据进行的操作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将查询结果保存到新表中</a:t>
            </a:r>
            <a:endParaRPr lang="zh-CN" altLang="en-US" dirty="0" smtClean="0"/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如果希望将查询结果保存到一个表中，则可以通过在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语句中使用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子句实现。</a:t>
            </a:r>
            <a:endParaRPr lang="zh-CN" altLang="en-US" dirty="0" smtClean="0"/>
          </a:p>
          <a:p>
            <a:r>
              <a:rPr lang="zh-CN" altLang="en-US" dirty="0" smtClean="0"/>
              <a:t>包含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语句的简单语法格式可描述为：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SELECT </a:t>
            </a:r>
            <a:r>
              <a:rPr lang="zh-CN" altLang="en-US" dirty="0" smtClean="0"/>
              <a:t>查询列表序列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INTO &lt;</a:t>
            </a:r>
            <a:r>
              <a:rPr lang="zh-CN" altLang="en-US" dirty="0" smtClean="0"/>
              <a:t>新表名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FROM </a:t>
            </a:r>
            <a:r>
              <a:rPr lang="zh-CN" altLang="en-US" dirty="0" smtClean="0"/>
              <a:t>数据源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… …   -- </a:t>
            </a:r>
            <a:r>
              <a:rPr lang="zh-CN" altLang="en-US" dirty="0" smtClean="0"/>
              <a:t>其他行过滤、分组等语句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语句功能</a:t>
            </a:r>
            <a:endParaRPr lang="zh-CN" altLang="en-US" smtClean="0"/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根据查询列表序列的内容创建一个新表，新表中各列的列名就是查询结果中显示的列标题，列的数据类型是这些查询列在原表中定义的数据类型。</a:t>
            </a:r>
            <a:endParaRPr lang="zh-CN" altLang="en-US" dirty="0" smtClean="0"/>
          </a:p>
          <a:p>
            <a:r>
              <a:rPr lang="zh-CN" altLang="en-US" dirty="0" smtClean="0"/>
              <a:t>执行查询语句并将查询的结果按列对应顺序保存到该新表中。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8-1 </a:t>
            </a:r>
            <a:r>
              <a:rPr lang="zh-CN" altLang="en-US" dirty="0" smtClean="0"/>
              <a:t>将选了</a:t>
            </a:r>
            <a:r>
              <a:rPr lang="en-US" dirty="0" smtClean="0"/>
              <a:t>Java</a:t>
            </a:r>
            <a:r>
              <a:rPr lang="zh-CN" altLang="en-US" dirty="0" smtClean="0"/>
              <a:t>课程的学生的学号及成绩存入永久表</a:t>
            </a:r>
            <a:r>
              <a:rPr lang="en-US" dirty="0" err="1" smtClean="0"/>
              <a:t>Java_Grade</a:t>
            </a:r>
            <a:r>
              <a:rPr lang="zh-CN" altLang="en-US" dirty="0" smtClean="0"/>
              <a:t>中。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Grade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INTO </a:t>
            </a:r>
            <a:r>
              <a:rPr lang="en-US" altLang="zh-CN" dirty="0" err="1" smtClean="0"/>
              <a:t>Java_Grade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FROM SC JOIN Course C ON </a:t>
            </a:r>
            <a:r>
              <a:rPr lang="en-US" altLang="zh-CN" dirty="0" err="1" smtClean="0"/>
              <a:t>C.Cno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SC.Cno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 err="1" smtClean="0"/>
              <a:t>Cname</a:t>
            </a:r>
            <a:r>
              <a:rPr lang="en-US" altLang="zh-CN" dirty="0" smtClean="0"/>
              <a:t> = 'Java'</a:t>
            </a:r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8-2 </a:t>
            </a:r>
            <a:r>
              <a:rPr lang="zh-CN" altLang="en-US" dirty="0" smtClean="0"/>
              <a:t>统计每个学期开设的课程总门数，将结果保存到永久表</a:t>
            </a:r>
            <a:r>
              <a:rPr lang="en-US" dirty="0" err="1" smtClean="0"/>
              <a:t>Cno_Count</a:t>
            </a:r>
            <a:r>
              <a:rPr lang="zh-CN" altLang="en-US" dirty="0" smtClean="0"/>
              <a:t>表中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SELECT Semester, COUNT(*) </a:t>
            </a:r>
            <a:r>
              <a:rPr lang="en-US" altLang="zh-CN" dirty="0" err="1" smtClean="0"/>
              <a:t>C_Count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INTO </a:t>
            </a:r>
            <a:r>
              <a:rPr lang="en-US" altLang="zh-CN" dirty="0" err="1" smtClean="0"/>
              <a:t>Cno_Count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FROM Course GROUP BY Semester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 smtClean="0"/>
          </a:p>
        </p:txBody>
      </p:sp>
      <p:sp>
        <p:nvSpPr>
          <p:cNvPr id="1116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8-3 </a:t>
            </a:r>
            <a:r>
              <a:rPr lang="zh-CN" altLang="en-US" dirty="0" smtClean="0"/>
              <a:t>利用上例生成的新表</a:t>
            </a:r>
            <a:r>
              <a:rPr lang="en-US" altLang="zh-CN" dirty="0" err="1"/>
              <a:t>Cno_Count</a:t>
            </a:r>
            <a:r>
              <a:rPr lang="en-US" altLang="zh-CN" dirty="0"/>
              <a:t> </a:t>
            </a:r>
            <a:r>
              <a:rPr lang="zh-CN" altLang="en-US" dirty="0" smtClean="0"/>
              <a:t>，查询第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学期开设的课程名、学分和课程总门数。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Cname</a:t>
            </a:r>
            <a:r>
              <a:rPr lang="en-US" altLang="zh-CN" dirty="0" smtClean="0"/>
              <a:t>, Credit, </a:t>
            </a:r>
            <a:r>
              <a:rPr lang="en-US" altLang="zh-CN" dirty="0" err="1" smtClean="0"/>
              <a:t>C_Count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Cno_Count</a:t>
            </a:r>
            <a:r>
              <a:rPr lang="en-US" altLang="zh-CN" dirty="0" smtClean="0"/>
              <a:t> JOIN Course ON </a:t>
            </a:r>
            <a:r>
              <a:rPr lang="en-US" altLang="zh-CN" dirty="0" err="1" smtClean="0"/>
              <a:t>Cno_Count.Semester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Course.Semester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 err="1" smtClean="0"/>
              <a:t>Course.Semester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插入数据 </a:t>
            </a:r>
            <a:endParaRPr lang="zh-CN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插入单行记录的语句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INSERT [INTO]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 [(&lt;</a:t>
            </a:r>
            <a:r>
              <a:rPr lang="zh-CN" altLang="en-US" dirty="0" smtClean="0"/>
              <a:t>列名列表</a:t>
            </a:r>
            <a:r>
              <a:rPr lang="en-US" altLang="zh-CN" dirty="0" smtClean="0"/>
              <a:t>&gt;)]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        VALUES</a:t>
            </a:r>
            <a:r>
              <a:rPr lang="zh-CN" altLang="en-US" dirty="0" smtClean="0"/>
              <a:t>（值列表）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分隔符使用逗号</a:t>
            </a:r>
            <a:endParaRPr lang="zh-CN" altLang="en-US" dirty="0" smtClean="0"/>
          </a:p>
          <a:p>
            <a:r>
              <a:rPr lang="zh-CN" altLang="en-US" dirty="0" smtClean="0"/>
              <a:t>功能：新增一个符合表结构的数据行，将值列表数据按表中列定义顺序</a:t>
            </a:r>
            <a:r>
              <a:rPr lang="en-US" altLang="zh-CN" dirty="0" smtClean="0"/>
              <a:t>[</a:t>
            </a:r>
            <a:r>
              <a:rPr lang="zh-CN" altLang="en-US" dirty="0" smtClean="0"/>
              <a:t>或列名表顺序</a:t>
            </a:r>
            <a:r>
              <a:rPr lang="en-US" altLang="zh-CN" dirty="0" smtClean="0"/>
              <a:t>]</a:t>
            </a:r>
            <a:r>
              <a:rPr lang="zh-CN" altLang="en-US" dirty="0" smtClean="0"/>
              <a:t>赋给对应列名。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插入数据注意事项</a:t>
            </a:r>
            <a:endParaRPr lang="zh-CN" alt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值列表中的值与列名表中的列按位置顺序对应，它们的数据类型必须一致。</a:t>
            </a:r>
            <a:endParaRPr lang="en-US" altLang="zh-CN" smtClean="0"/>
          </a:p>
          <a:p>
            <a:r>
              <a:rPr lang="zh-CN" altLang="en-US" smtClean="0"/>
              <a:t>对语句中无值对应的列名赋</a:t>
            </a:r>
            <a:r>
              <a:rPr lang="en-US" altLang="zh-CN" smtClean="0"/>
              <a:t>NULL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&lt;</a:t>
            </a:r>
            <a:r>
              <a:rPr lang="zh-CN" altLang="en-US" smtClean="0"/>
              <a:t>表名</a:t>
            </a:r>
            <a:r>
              <a:rPr lang="en-US" altLang="zh-CN" smtClean="0"/>
              <a:t>&gt;</a:t>
            </a:r>
            <a:r>
              <a:rPr lang="zh-CN" altLang="en-US" smtClean="0"/>
              <a:t>后边没有指明列名，则新插入记录的值的顺序必须与表中列的定义顺序一致，且每一个列均有值（可以为空）。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插入数据示例</a:t>
            </a:r>
            <a:endParaRPr lang="en-US" altLang="zh-CN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8-4 </a:t>
            </a:r>
            <a:r>
              <a:rPr lang="zh-CN" altLang="en-US" dirty="0" smtClean="0"/>
              <a:t>将一个新生插入到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表中，其学号为：</a:t>
            </a:r>
            <a:r>
              <a:rPr lang="en-US" altLang="zh-CN" dirty="0" smtClean="0"/>
              <a:t>0821105</a:t>
            </a:r>
            <a:r>
              <a:rPr lang="zh-CN" altLang="en-US" dirty="0" smtClean="0"/>
              <a:t>，姓名为：陈冬，性别为：男，年龄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岁，信息管理系学生。</a:t>
            </a:r>
            <a:endParaRPr lang="zh-CN" altLang="en-US" dirty="0" smtClean="0"/>
          </a:p>
          <a:p>
            <a:pPr marL="323850" lvl="1" indent="0">
              <a:buNone/>
            </a:pPr>
            <a:r>
              <a:rPr lang="en-US" altLang="zh-CN" dirty="0" smtClean="0"/>
              <a:t>INSERT INTO Student </a:t>
            </a:r>
            <a:endParaRPr lang="en-US" altLang="zh-CN" dirty="0" smtClean="0"/>
          </a:p>
          <a:p>
            <a:pPr marL="323850" lvl="1" indent="0">
              <a:buNone/>
            </a:pPr>
            <a:r>
              <a:rPr lang="en-US" altLang="zh-CN" dirty="0" smtClean="0"/>
              <a:t>VALUES ('0821105', '</a:t>
            </a:r>
            <a:r>
              <a:rPr lang="zh-CN" altLang="en-US" dirty="0" smtClean="0"/>
              <a:t>陈冬</a:t>
            </a:r>
            <a:r>
              <a:rPr lang="en-US" altLang="zh-CN" dirty="0" smtClean="0"/>
              <a:t>', '</a:t>
            </a:r>
            <a:r>
              <a:rPr lang="zh-CN" altLang="en-US" dirty="0" smtClean="0"/>
              <a:t>男</a:t>
            </a:r>
            <a:r>
              <a:rPr lang="en-US" altLang="zh-CN" dirty="0" smtClean="0"/>
              <a:t>', 18, '</a:t>
            </a:r>
            <a:r>
              <a:rPr lang="zh-CN" altLang="en-US" dirty="0" smtClean="0"/>
              <a:t>信息管理系</a:t>
            </a:r>
            <a:r>
              <a:rPr lang="en-US" altLang="zh-CN" dirty="0" smtClean="0"/>
              <a:t>')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信息工程学院 数据库应用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被除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被除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被除数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0</TotalTime>
  <Words>3855</Words>
  <Application>WPS 演示</Application>
  <PresentationFormat>宽屏</PresentationFormat>
  <Paragraphs>325</Paragraphs>
  <Slides>28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Wingdings 2</vt:lpstr>
      <vt:lpstr>Times New Roman</vt:lpstr>
      <vt:lpstr>楷体_GB2312</vt:lpstr>
      <vt:lpstr>新宋体</vt:lpstr>
      <vt:lpstr>华文中宋</vt:lpstr>
      <vt:lpstr>Gill Sans MT</vt:lpstr>
      <vt:lpstr>微软雅黑</vt:lpstr>
      <vt:lpstr>Arial Unicode MS</vt:lpstr>
      <vt:lpstr>Calibri</vt:lpstr>
      <vt:lpstr>被除数</vt:lpstr>
      <vt:lpstr>数据库应用</vt:lpstr>
      <vt:lpstr>第8讲 数据操纵语言（数据更改）</vt:lpstr>
      <vt:lpstr>将查询结果保存到新表中</vt:lpstr>
      <vt:lpstr>语句功能</vt:lpstr>
      <vt:lpstr>示例</vt:lpstr>
      <vt:lpstr>示例</vt:lpstr>
      <vt:lpstr>插入数据 </vt:lpstr>
      <vt:lpstr>插入数据注意事项</vt:lpstr>
      <vt:lpstr>插入数据示例</vt:lpstr>
      <vt:lpstr>插入数据示例</vt:lpstr>
      <vt:lpstr>插入数据示例</vt:lpstr>
      <vt:lpstr>插入数据示例</vt:lpstr>
      <vt:lpstr>插入数据示例</vt:lpstr>
      <vt:lpstr>插入数据</vt:lpstr>
      <vt:lpstr>插入数据示例</vt:lpstr>
      <vt:lpstr>更新数据 </vt:lpstr>
      <vt:lpstr>无条件更新</vt:lpstr>
      <vt:lpstr>基于本表条件的更新</vt:lpstr>
      <vt:lpstr>同时更改多个列的值</vt:lpstr>
      <vt:lpstr>基于其他表条件的更新</vt:lpstr>
      <vt:lpstr>基于其他表条件的更新</vt:lpstr>
      <vt:lpstr>基于其他表条件的更新</vt:lpstr>
      <vt:lpstr>删除数据 </vt:lpstr>
      <vt:lpstr>无条件删除</vt:lpstr>
      <vt:lpstr>基于本表条件的删除</vt:lpstr>
      <vt:lpstr>基于其他表条件的删除</vt:lpstr>
      <vt:lpstr>基于其他表条件的删除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数据库应用</dc:title>
  <dc:creator>X1yoga</dc:creator>
  <cp:lastModifiedBy>ASUS</cp:lastModifiedBy>
  <cp:revision>96</cp:revision>
  <dcterms:created xsi:type="dcterms:W3CDTF">2021-03-02T05:30:00Z</dcterms:created>
  <dcterms:modified xsi:type="dcterms:W3CDTF">2021-06-07T16:42:13Z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B2F7D032EA294AC89B79D4AD188C9BD0</vt:lpwstr>
  </property>
  <property fmtid="{D5CDD505-2E9C-101B-9397-08002B2CF9AE}" pid="3" name="KSOProductBuildVer">
    <vt:lpwstr>2052-11.1.0.10495</vt:lpwstr>
  </property>
</Properties>
</file>