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21"/>
  </p:notesMasterIdLst>
  <p:sldIdLst>
    <p:sldId id="257" r:id="rId2"/>
    <p:sldId id="258" r:id="rId3"/>
    <p:sldId id="259" r:id="rId4"/>
    <p:sldId id="261" r:id="rId5"/>
    <p:sldId id="265" r:id="rId6"/>
    <p:sldId id="267" r:id="rId7"/>
    <p:sldId id="268" r:id="rId8"/>
    <p:sldId id="269" r:id="rId9"/>
    <p:sldId id="270" r:id="rId10"/>
    <p:sldId id="285" r:id="rId11"/>
    <p:sldId id="272" r:id="rId12"/>
    <p:sldId id="273" r:id="rId13"/>
    <p:sldId id="277" r:id="rId14"/>
    <p:sldId id="278" r:id="rId15"/>
    <p:sldId id="279" r:id="rId16"/>
    <p:sldId id="280" r:id="rId17"/>
    <p:sldId id="281" r:id="rId18"/>
    <p:sldId id="284" r:id="rId19"/>
    <p:sldId id="28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383" autoAdjust="0"/>
  </p:normalViewPr>
  <p:slideViewPr>
    <p:cSldViewPr snapToGrid="0">
      <p:cViewPr varScale="1">
        <p:scale>
          <a:sx n="114" d="100"/>
          <a:sy n="114" d="100"/>
        </p:scale>
        <p:origin x="-474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8B6C8E-FD2A-4FCD-BD21-56CCFB024837}" type="datetimeFigureOut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5DABC-A781-4967-A67C-93AE24E53A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684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5DABC-A781-4967-A67C-93AE24E53A9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825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5DABC-A781-4967-A67C-93AE24E53A9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956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5DABC-A781-4967-A67C-93AE24E53A9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8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24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/>
          <a:p>
            <a:r>
              <a:rPr lang="zh-CN" altLang="en-US" smtClean="0"/>
              <a:t>信息工程学院 数据库应用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799" cy="365125"/>
          </a:xfrm>
        </p:spPr>
        <p:txBody>
          <a:bodyPr/>
          <a:lstStyle/>
          <a:p>
            <a:fld id="{05647FE7-C6B5-49AB-BFDE-14A891EE18CF}" type="datetime1">
              <a:rPr lang="en-US" altLang="zh-CN" smtClean="0"/>
              <a:t>6/21/2021</a:t>
            </a:fld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770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75A3-8D00-4079-BA2E-99AD5DA1B5AE}" type="datetime1">
              <a:rPr lang="en-US" altLang="zh-CN" smtClean="0"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信息工程学院 数据库应用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017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802AA50-6B5C-4E24-8753-EDB503CF1BD5}" type="datetime1">
              <a:rPr lang="en-US" altLang="zh-CN" smtClean="0"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zh-CN" altLang="en-US" smtClean="0"/>
              <a:t>信息工程学院 数据库应用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129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两栏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999" y="1"/>
            <a:ext cx="9424020" cy="838200"/>
          </a:xfrm>
        </p:spPr>
        <p:txBody>
          <a:bodyPr anchor="b">
            <a:noAutofit/>
          </a:bodyPr>
          <a:lstStyle>
            <a:lvl1pPr algn="l" eaLnBrk="1" latinLnBrk="0" hangingPunct="1">
              <a:defRPr kumimoji="0" lang="zh-CN" sz="48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85861"/>
            <a:ext cx="10725187" cy="4361997"/>
          </a:xfrm>
        </p:spPr>
        <p:txBody>
          <a:bodyPr/>
          <a:lstStyle>
            <a:lvl1pPr eaLnBrk="1" latinLnBrk="0" hangingPunct="1">
              <a:defRPr kumimoji="0" lang="zh-CN" sz="32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defRPr>
            </a:lvl1pPr>
            <a:lvl2pPr eaLnBrk="1" latinLnBrk="0" hangingPunct="1">
              <a:defRPr kumimoji="0" lang="zh-CN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defRPr>
            </a:lvl2pPr>
            <a:lvl3pPr eaLnBrk="1" latinLnBrk="0" hangingPunct="1">
              <a:defRPr kumimoji="0" lang="zh-CN" sz="26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defRPr>
            </a:lvl3pPr>
            <a:lvl4pPr eaLnBrk="1" latinLnBrk="0" hangingPunct="1">
              <a:defRPr kumimoji="0" lang="zh-CN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defRPr>
            </a:lvl4pPr>
            <a:lvl5pPr eaLnBrk="1" latinLnBrk="0" hangingPunct="1">
              <a:defRPr kumimoji="0" lang="zh-CN" sz="22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defRPr>
            </a:lvl5pPr>
            <a:lvl6pPr eaLnBrk="1" latinLnBrk="0" hangingPunct="1">
              <a:defRPr kumimoji="0" lang="zh-CN" sz="1800"/>
            </a:lvl6pPr>
            <a:lvl7pPr eaLnBrk="1" latinLnBrk="0" hangingPunct="1">
              <a:defRPr kumimoji="0" lang="zh-CN" sz="1800"/>
            </a:lvl7pPr>
            <a:lvl8pPr eaLnBrk="1" latinLnBrk="0" hangingPunct="1">
              <a:defRPr kumimoji="0" lang="zh-CN" sz="1800"/>
            </a:lvl8pPr>
            <a:lvl9pPr eaLnBrk="1" latinLnBrk="0" hangingPunct="1">
              <a:defRPr kumimoji="0" lang="zh-CN" sz="1800"/>
            </a:lvl9pPr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A2D78-6B6E-4395-B093-CD6E5BBF525D}" type="datetime1">
              <a:rPr lang="en-US" altLang="zh-CN" smtClean="0"/>
              <a:t>6/21/2021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信息工程学院 数据库应用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C277-64AC-4FD6-9A7A-D0D1F5A738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110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77444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74553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561382"/>
            <a:ext cx="11029615" cy="4297418"/>
          </a:xfr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86E9-0ABE-49C1-8CC1-4C49A221463E}" type="datetime1">
              <a:rPr lang="en-US" altLang="zh-CN" smtClean="0"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信息工程学院 数据库应用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272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24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5BDEF93-B34A-4F13-8577-0993215BD1FF}" type="datetime1">
              <a:rPr lang="en-US" altLang="zh-CN" smtClean="0"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smtClean="0"/>
              <a:t>信息工程学院 数据库应用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655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5591C-20C7-4884-B112-B8727AFF6D34}" type="datetime1">
              <a:rPr lang="en-US" altLang="zh-CN" smtClean="0"/>
              <a:t>6/21/2021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信息工程学院 数据库应用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886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92D1-33AF-498E-9BE5-8030364A9C44}" type="datetime1">
              <a:rPr lang="en-US" altLang="zh-CN" smtClean="0"/>
              <a:t>6/21/2021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信息工程学院 数据库应用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815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2A92D-1C67-4F66-9049-161E99BC5BD8}" type="datetime1">
              <a:rPr lang="en-US" altLang="zh-CN" smtClean="0"/>
              <a:t>6/21/2021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信息工程学院 数据库应用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/>
          </p:cNvSpPr>
          <p:nvPr/>
        </p:nvSpPr>
        <p:spPr>
          <a:xfrm>
            <a:off x="440683" y="606554"/>
            <a:ext cx="11311200" cy="774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4669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090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A679-3AF1-476B-8DFA-A0C1A423B678}" type="datetime1">
              <a:rPr lang="en-US" altLang="zh-CN" smtClean="0"/>
              <a:t>6/21/2021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信息工程学院 数据库应用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548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CAF8F1E-C5BB-4676-B428-EB6B170BEB2B}" type="datetime1">
              <a:rPr lang="en-US" altLang="zh-CN" smtClean="0"/>
              <a:t>6/21/2021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smtClean="0"/>
              <a:t>信息工程学院 数据库应用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48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949E6-A0BC-410E-AA6A-C4B6EF62B3BA}" type="datetime1">
              <a:rPr lang="en-US" altLang="zh-CN" smtClean="0"/>
              <a:t>6/21/2021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信息工程学院 数据库应用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109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098E4CC-D679-4496-AB7B-9D648A167030}" type="datetime1">
              <a:rPr lang="en-US" altLang="zh-CN" smtClean="0"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zh-CN" altLang="en-US" smtClean="0"/>
              <a:t>信息工程学院 数据库应用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52130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数据库应用复习</a:t>
            </a:r>
          </a:p>
        </p:txBody>
      </p:sp>
      <p:sp>
        <p:nvSpPr>
          <p:cNvPr id="12290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信息工程</a:t>
            </a:r>
            <a:r>
              <a:rPr lang="zh-CN" altLang="en-US" dirty="0"/>
              <a:t>学院</a:t>
            </a:r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3CA80529-21A9-4AAE-8925-C2C1E8A4887F}" type="slidenum">
              <a:rPr lang="zh-CN" altLang="en-US" smtClean="0"/>
              <a:pPr/>
              <a:t>1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信息工程学院 数据库应用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2443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数据库创建</a:t>
            </a:r>
            <a:endParaRPr lang="en-US" altLang="zh-CN" dirty="0" smtClean="0"/>
          </a:p>
          <a:p>
            <a:pPr marL="324000" lvl="1" indent="0">
              <a:buNone/>
            </a:pPr>
            <a:r>
              <a:rPr lang="en-US" altLang="zh-CN" dirty="0" smtClean="0"/>
              <a:t>create database </a:t>
            </a:r>
          </a:p>
          <a:p>
            <a:r>
              <a:rPr lang="zh-CN" altLang="en-US" dirty="0" smtClean="0"/>
              <a:t>数据库修改</a:t>
            </a:r>
            <a:endParaRPr lang="en-US" altLang="zh-CN" dirty="0" smtClean="0"/>
          </a:p>
          <a:p>
            <a:pPr marL="324000" lvl="1" indent="0">
              <a:buNone/>
            </a:pPr>
            <a:r>
              <a:rPr lang="en-US" altLang="zh-CN" dirty="0" smtClean="0"/>
              <a:t>alter database</a:t>
            </a:r>
          </a:p>
          <a:p>
            <a:r>
              <a:rPr lang="zh-CN" altLang="en-US" dirty="0" smtClean="0"/>
              <a:t>数据库删除</a:t>
            </a:r>
            <a:endParaRPr lang="en-US" altLang="zh-CN" dirty="0" smtClean="0"/>
          </a:p>
          <a:p>
            <a:pPr marL="324000" lvl="1" indent="0">
              <a:buNone/>
            </a:pPr>
            <a:r>
              <a:rPr lang="en-US" altLang="zh-CN" dirty="0" smtClean="0"/>
              <a:t>drop database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信息工程学院 数据库应用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229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讲 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语言基础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095472" y="1684352"/>
            <a:ext cx="7993062" cy="3744913"/>
            <a:chOff x="476" y="1570"/>
            <a:chExt cx="5035" cy="2359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476" y="1574"/>
              <a:ext cx="1587" cy="470"/>
              <a:chOff x="-3" y="0"/>
              <a:chExt cx="542" cy="374"/>
            </a:xfrm>
          </p:grpSpPr>
          <p:sp>
            <p:nvSpPr>
              <p:cNvPr id="13345" name="Rectangle 8"/>
              <p:cNvSpPr>
                <a:spLocks noChangeArrowheads="1"/>
              </p:cNvSpPr>
              <p:nvPr/>
            </p:nvSpPr>
            <p:spPr bwMode="auto">
              <a:xfrm>
                <a:off x="-3" y="0"/>
                <a:ext cx="533" cy="3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1" hangingPunct="1"/>
                <a:r>
                  <a:rPr lang="en-US" altLang="zh-CN" sz="3600" b="1">
                    <a:solidFill>
                      <a:srgbClr val="002060"/>
                    </a:solidFill>
                    <a:latin typeface="Times New Roman" pitchFamily="18" charset="0"/>
                    <a:ea typeface="华文行楷" pitchFamily="2" charset="-122"/>
                  </a:rPr>
                  <a:t>SQL</a:t>
                </a:r>
                <a:r>
                  <a:rPr lang="zh-CN" altLang="en-US" sz="3600" b="1">
                    <a:solidFill>
                      <a:srgbClr val="002060"/>
                    </a:solidFill>
                    <a:latin typeface="Times New Roman" pitchFamily="18" charset="0"/>
                    <a:ea typeface="华文行楷" pitchFamily="2" charset="-122"/>
                  </a:rPr>
                  <a:t>功能</a:t>
                </a:r>
              </a:p>
              <a:p>
                <a:pPr algn="ctr"/>
                <a:endParaRPr lang="zh-CN" altLang="en-US" sz="2000" b="1">
                  <a:solidFill>
                    <a:srgbClr val="00206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346" name="Rectangle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39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zh-CN" altLang="en-US" sz="2800">
                  <a:latin typeface="Verdana" pitchFamily="34" charset="0"/>
                </a:endParaRPr>
              </a:p>
            </p:txBody>
          </p:sp>
        </p:grpSp>
        <p:grpSp>
          <p:nvGrpSpPr>
            <p:cNvPr id="4" name="Group 10"/>
            <p:cNvGrpSpPr>
              <a:grpSpLocks/>
            </p:cNvGrpSpPr>
            <p:nvPr/>
          </p:nvGrpSpPr>
          <p:grpSpPr bwMode="auto">
            <a:xfrm>
              <a:off x="2063" y="1574"/>
              <a:ext cx="3439" cy="470"/>
              <a:chOff x="539" y="0"/>
              <a:chExt cx="1174" cy="374"/>
            </a:xfrm>
          </p:grpSpPr>
          <p:sp>
            <p:nvSpPr>
              <p:cNvPr id="13343" name="Rectangle 11"/>
              <p:cNvSpPr>
                <a:spLocks noChangeArrowheads="1"/>
              </p:cNvSpPr>
              <p:nvPr/>
            </p:nvSpPr>
            <p:spPr bwMode="auto">
              <a:xfrm>
                <a:off x="582" y="0"/>
                <a:ext cx="1088" cy="3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1" hangingPunct="1"/>
                <a:r>
                  <a:rPr lang="zh-CN" altLang="en-US" sz="3600" b="1">
                    <a:solidFill>
                      <a:srgbClr val="002060"/>
                    </a:solidFill>
                    <a:latin typeface="Times New Roman" pitchFamily="18" charset="0"/>
                    <a:ea typeface="华文行楷" pitchFamily="2" charset="-122"/>
                  </a:rPr>
                  <a:t>命令动词</a:t>
                </a:r>
              </a:p>
              <a:p>
                <a:pPr algn="ctr"/>
                <a:endParaRPr lang="zh-CN" altLang="en-US" sz="2000" b="1">
                  <a:solidFill>
                    <a:srgbClr val="00206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344" name="Rectangle 12"/>
              <p:cNvSpPr>
                <a:spLocks noChangeArrowheads="1"/>
              </p:cNvSpPr>
              <p:nvPr/>
            </p:nvSpPr>
            <p:spPr bwMode="auto">
              <a:xfrm>
                <a:off x="539" y="0"/>
                <a:ext cx="1174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zh-CN" altLang="en-US" sz="2800">
                  <a:latin typeface="Verdana" pitchFamily="34" charset="0"/>
                </a:endParaRPr>
              </a:p>
            </p:txBody>
          </p:sp>
        </p:grpSp>
        <p:grpSp>
          <p:nvGrpSpPr>
            <p:cNvPr id="6" name="Group 13"/>
            <p:cNvGrpSpPr>
              <a:grpSpLocks/>
            </p:cNvGrpSpPr>
            <p:nvPr/>
          </p:nvGrpSpPr>
          <p:grpSpPr bwMode="auto">
            <a:xfrm>
              <a:off x="485" y="2044"/>
              <a:ext cx="1578" cy="470"/>
              <a:chOff x="0" y="374"/>
              <a:chExt cx="539" cy="374"/>
            </a:xfrm>
          </p:grpSpPr>
          <p:sp>
            <p:nvSpPr>
              <p:cNvPr id="13341" name="Rectangle 14"/>
              <p:cNvSpPr>
                <a:spLocks noChangeArrowheads="1"/>
              </p:cNvSpPr>
              <p:nvPr/>
            </p:nvSpPr>
            <p:spPr bwMode="auto">
              <a:xfrm>
                <a:off x="43" y="374"/>
                <a:ext cx="453" cy="3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1" hangingPunct="1"/>
                <a:r>
                  <a:rPr lang="zh-CN" altLang="en-US" sz="2800" b="1">
                    <a:latin typeface="Times New Roman" pitchFamily="18" charset="0"/>
                  </a:rPr>
                  <a:t>数据查询</a:t>
                </a:r>
              </a:p>
              <a:p>
                <a:pPr algn="ctr"/>
                <a:endParaRPr lang="zh-CN" altLang="en-US" sz="2800" b="1">
                  <a:latin typeface="Times New Roman" pitchFamily="18" charset="0"/>
                </a:endParaRPr>
              </a:p>
            </p:txBody>
          </p:sp>
          <p:sp>
            <p:nvSpPr>
              <p:cNvPr id="13342" name="Rectangle 15"/>
              <p:cNvSpPr>
                <a:spLocks noChangeArrowheads="1"/>
              </p:cNvSpPr>
              <p:nvPr/>
            </p:nvSpPr>
            <p:spPr bwMode="auto">
              <a:xfrm>
                <a:off x="0" y="374"/>
                <a:ext cx="539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zh-CN" altLang="en-US" sz="2800">
                  <a:latin typeface="Verdana" pitchFamily="34" charset="0"/>
                </a:endParaRPr>
              </a:p>
            </p:txBody>
          </p:sp>
        </p:grpSp>
        <p:grpSp>
          <p:nvGrpSpPr>
            <p:cNvPr id="7" name="Group 16"/>
            <p:cNvGrpSpPr>
              <a:grpSpLocks/>
            </p:cNvGrpSpPr>
            <p:nvPr/>
          </p:nvGrpSpPr>
          <p:grpSpPr bwMode="auto">
            <a:xfrm>
              <a:off x="2063" y="2044"/>
              <a:ext cx="3439" cy="470"/>
              <a:chOff x="539" y="374"/>
              <a:chExt cx="1174" cy="374"/>
            </a:xfrm>
          </p:grpSpPr>
          <p:sp>
            <p:nvSpPr>
              <p:cNvPr id="13339" name="Rectangle 17"/>
              <p:cNvSpPr>
                <a:spLocks noChangeArrowheads="1"/>
              </p:cNvSpPr>
              <p:nvPr/>
            </p:nvSpPr>
            <p:spPr bwMode="auto">
              <a:xfrm>
                <a:off x="582" y="374"/>
                <a:ext cx="1088" cy="3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1" hangingPunct="1"/>
                <a:r>
                  <a:rPr lang="en-US" altLang="zh-CN" sz="2800" b="1">
                    <a:latin typeface="Times New Roman" pitchFamily="18" charset="0"/>
                  </a:rPr>
                  <a:t>SELECT</a:t>
                </a:r>
              </a:p>
              <a:p>
                <a:pPr algn="just"/>
                <a:endParaRPr lang="zh-CN" altLang="en-US" sz="2800" b="1">
                  <a:latin typeface="Times New Roman" pitchFamily="18" charset="0"/>
                </a:endParaRPr>
              </a:p>
            </p:txBody>
          </p:sp>
          <p:sp>
            <p:nvSpPr>
              <p:cNvPr id="13340" name="Rectangle 18"/>
              <p:cNvSpPr>
                <a:spLocks noChangeArrowheads="1"/>
              </p:cNvSpPr>
              <p:nvPr/>
            </p:nvSpPr>
            <p:spPr bwMode="auto">
              <a:xfrm>
                <a:off x="539" y="374"/>
                <a:ext cx="1174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zh-CN" altLang="en-US" sz="2800">
                  <a:latin typeface="Verdana" pitchFamily="34" charset="0"/>
                </a:endParaRPr>
              </a:p>
            </p:txBody>
          </p:sp>
        </p:grpSp>
        <p:grpSp>
          <p:nvGrpSpPr>
            <p:cNvPr id="8" name="Group 19"/>
            <p:cNvGrpSpPr>
              <a:grpSpLocks/>
            </p:cNvGrpSpPr>
            <p:nvPr/>
          </p:nvGrpSpPr>
          <p:grpSpPr bwMode="auto">
            <a:xfrm>
              <a:off x="485" y="2514"/>
              <a:ext cx="1578" cy="471"/>
              <a:chOff x="0" y="748"/>
              <a:chExt cx="539" cy="374"/>
            </a:xfrm>
          </p:grpSpPr>
          <p:sp>
            <p:nvSpPr>
              <p:cNvPr id="13337" name="Rectangle 20"/>
              <p:cNvSpPr>
                <a:spLocks noChangeArrowheads="1"/>
              </p:cNvSpPr>
              <p:nvPr/>
            </p:nvSpPr>
            <p:spPr bwMode="auto">
              <a:xfrm>
                <a:off x="43" y="748"/>
                <a:ext cx="453" cy="3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1" hangingPunct="1"/>
                <a:r>
                  <a:rPr lang="zh-CN" altLang="en-US" sz="2800" b="1">
                    <a:latin typeface="Times New Roman" pitchFamily="18" charset="0"/>
                  </a:rPr>
                  <a:t>数据定义</a:t>
                </a:r>
              </a:p>
              <a:p>
                <a:pPr algn="ctr"/>
                <a:endParaRPr lang="zh-CN" altLang="en-US" sz="2800" b="1">
                  <a:latin typeface="Times New Roman" pitchFamily="18" charset="0"/>
                </a:endParaRPr>
              </a:p>
            </p:txBody>
          </p:sp>
          <p:sp>
            <p:nvSpPr>
              <p:cNvPr id="13338" name="Rectangle 21"/>
              <p:cNvSpPr>
                <a:spLocks noChangeArrowheads="1"/>
              </p:cNvSpPr>
              <p:nvPr/>
            </p:nvSpPr>
            <p:spPr bwMode="auto">
              <a:xfrm>
                <a:off x="0" y="748"/>
                <a:ext cx="539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zh-CN" altLang="en-US" sz="2800">
                  <a:latin typeface="Verdana" pitchFamily="34" charset="0"/>
                </a:endParaRPr>
              </a:p>
            </p:txBody>
          </p:sp>
        </p:grpSp>
        <p:grpSp>
          <p:nvGrpSpPr>
            <p:cNvPr id="9" name="Group 22"/>
            <p:cNvGrpSpPr>
              <a:grpSpLocks/>
            </p:cNvGrpSpPr>
            <p:nvPr/>
          </p:nvGrpSpPr>
          <p:grpSpPr bwMode="auto">
            <a:xfrm>
              <a:off x="2063" y="2514"/>
              <a:ext cx="3439" cy="471"/>
              <a:chOff x="539" y="748"/>
              <a:chExt cx="1174" cy="374"/>
            </a:xfrm>
          </p:grpSpPr>
          <p:sp>
            <p:nvSpPr>
              <p:cNvPr id="13335" name="Rectangle 23"/>
              <p:cNvSpPr>
                <a:spLocks noChangeArrowheads="1"/>
              </p:cNvSpPr>
              <p:nvPr/>
            </p:nvSpPr>
            <p:spPr bwMode="auto">
              <a:xfrm>
                <a:off x="582" y="748"/>
                <a:ext cx="1088" cy="3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1" hangingPunct="1"/>
                <a:r>
                  <a:rPr lang="en-US" altLang="zh-CN" sz="2800" b="1">
                    <a:latin typeface="Times New Roman" pitchFamily="18" charset="0"/>
                  </a:rPr>
                  <a:t>CREATE</a:t>
                </a:r>
                <a:r>
                  <a:rPr lang="zh-CN" altLang="en-US" sz="2800" b="1">
                    <a:latin typeface="Times New Roman" pitchFamily="18" charset="0"/>
                  </a:rPr>
                  <a:t>、</a:t>
                </a:r>
                <a:r>
                  <a:rPr lang="en-US" altLang="zh-CN" sz="2800" b="1">
                    <a:latin typeface="Times New Roman" pitchFamily="18" charset="0"/>
                  </a:rPr>
                  <a:t>DROP</a:t>
                </a:r>
                <a:r>
                  <a:rPr lang="zh-CN" altLang="en-US" sz="2800" b="1">
                    <a:latin typeface="Times New Roman" pitchFamily="18" charset="0"/>
                  </a:rPr>
                  <a:t>、</a:t>
                </a:r>
                <a:r>
                  <a:rPr lang="en-US" altLang="zh-CN" sz="2800" b="1">
                    <a:latin typeface="Times New Roman" pitchFamily="18" charset="0"/>
                  </a:rPr>
                  <a:t>ALTER</a:t>
                </a:r>
              </a:p>
              <a:p>
                <a:pPr algn="just"/>
                <a:endParaRPr lang="zh-CN" altLang="en-US" sz="2800" b="1">
                  <a:latin typeface="Times New Roman" pitchFamily="18" charset="0"/>
                </a:endParaRPr>
              </a:p>
            </p:txBody>
          </p:sp>
          <p:sp>
            <p:nvSpPr>
              <p:cNvPr id="13336" name="Rectangle 24"/>
              <p:cNvSpPr>
                <a:spLocks noChangeArrowheads="1"/>
              </p:cNvSpPr>
              <p:nvPr/>
            </p:nvSpPr>
            <p:spPr bwMode="auto">
              <a:xfrm>
                <a:off x="539" y="748"/>
                <a:ext cx="1174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zh-CN" altLang="en-US" sz="2800">
                  <a:latin typeface="Verdana" pitchFamily="34" charset="0"/>
                </a:endParaRPr>
              </a:p>
            </p:txBody>
          </p:sp>
        </p:grpSp>
        <p:grpSp>
          <p:nvGrpSpPr>
            <p:cNvPr id="10" name="Group 25"/>
            <p:cNvGrpSpPr>
              <a:grpSpLocks/>
            </p:cNvGrpSpPr>
            <p:nvPr/>
          </p:nvGrpSpPr>
          <p:grpSpPr bwMode="auto">
            <a:xfrm>
              <a:off x="485" y="2985"/>
              <a:ext cx="1578" cy="470"/>
              <a:chOff x="0" y="1122"/>
              <a:chExt cx="539" cy="374"/>
            </a:xfrm>
          </p:grpSpPr>
          <p:sp>
            <p:nvSpPr>
              <p:cNvPr id="13333" name="Rectangle 26"/>
              <p:cNvSpPr>
                <a:spLocks noChangeArrowheads="1"/>
              </p:cNvSpPr>
              <p:nvPr/>
            </p:nvSpPr>
            <p:spPr bwMode="auto">
              <a:xfrm>
                <a:off x="43" y="1122"/>
                <a:ext cx="453" cy="3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1" hangingPunct="1"/>
                <a:r>
                  <a:rPr lang="zh-CN" altLang="en-US" sz="2800" b="1">
                    <a:latin typeface="Times New Roman" pitchFamily="18" charset="0"/>
                  </a:rPr>
                  <a:t>数据操纵</a:t>
                </a:r>
              </a:p>
              <a:p>
                <a:pPr algn="ctr"/>
                <a:endParaRPr lang="zh-CN" altLang="en-US" sz="2800" b="1">
                  <a:latin typeface="Times New Roman" pitchFamily="18" charset="0"/>
                </a:endParaRPr>
              </a:p>
            </p:txBody>
          </p:sp>
          <p:sp>
            <p:nvSpPr>
              <p:cNvPr id="13334" name="Rectangle 27"/>
              <p:cNvSpPr>
                <a:spLocks noChangeArrowheads="1"/>
              </p:cNvSpPr>
              <p:nvPr/>
            </p:nvSpPr>
            <p:spPr bwMode="auto">
              <a:xfrm>
                <a:off x="0" y="1122"/>
                <a:ext cx="539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zh-CN" altLang="en-US" sz="2800">
                  <a:latin typeface="Verdana" pitchFamily="34" charset="0"/>
                </a:endParaRPr>
              </a:p>
            </p:txBody>
          </p:sp>
        </p:grpSp>
        <p:sp>
          <p:nvSpPr>
            <p:cNvPr id="13324" name="Rectangle 29"/>
            <p:cNvSpPr>
              <a:spLocks noChangeArrowheads="1"/>
            </p:cNvSpPr>
            <p:nvPr/>
          </p:nvSpPr>
          <p:spPr bwMode="auto">
            <a:xfrm>
              <a:off x="2198" y="3075"/>
              <a:ext cx="3267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1" hangingPunct="1"/>
              <a:r>
                <a:rPr lang="en-US" altLang="zh-CN" sz="2800" b="1">
                  <a:latin typeface="Times New Roman" pitchFamily="18" charset="0"/>
                </a:rPr>
                <a:t>INSERT</a:t>
              </a:r>
              <a:r>
                <a:rPr lang="zh-CN" altLang="en-US" sz="2800" b="1">
                  <a:latin typeface="Times New Roman" pitchFamily="18" charset="0"/>
                </a:rPr>
                <a:t>、</a:t>
              </a:r>
              <a:r>
                <a:rPr lang="en-US" altLang="zh-CN" sz="2800" b="1">
                  <a:latin typeface="Times New Roman" pitchFamily="18" charset="0"/>
                </a:rPr>
                <a:t>UPDATE</a:t>
              </a:r>
              <a:r>
                <a:rPr lang="zh-CN" altLang="en-US" sz="2800" b="1">
                  <a:latin typeface="Times New Roman" pitchFamily="18" charset="0"/>
                </a:rPr>
                <a:t>、</a:t>
              </a:r>
              <a:r>
                <a:rPr lang="en-US" altLang="zh-CN" sz="2800" b="1">
                  <a:latin typeface="Times New Roman" pitchFamily="18" charset="0"/>
                </a:rPr>
                <a:t>DELETE</a:t>
              </a:r>
            </a:p>
            <a:p>
              <a:pPr algn="just"/>
              <a:endParaRPr lang="zh-CN" altLang="en-US" sz="2800" b="1">
                <a:latin typeface="Times New Roman" pitchFamily="18" charset="0"/>
              </a:endParaRPr>
            </a:p>
          </p:txBody>
        </p:sp>
        <p:sp>
          <p:nvSpPr>
            <p:cNvPr id="13325" name="Rectangle 30"/>
            <p:cNvSpPr>
              <a:spLocks noChangeArrowheads="1"/>
            </p:cNvSpPr>
            <p:nvPr/>
          </p:nvSpPr>
          <p:spPr bwMode="auto">
            <a:xfrm>
              <a:off x="2063" y="2985"/>
              <a:ext cx="3439" cy="47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 sz="2800">
                <a:latin typeface="Verdana" pitchFamily="34" charset="0"/>
              </a:endParaRPr>
            </a:p>
          </p:txBody>
        </p:sp>
        <p:grpSp>
          <p:nvGrpSpPr>
            <p:cNvPr id="11" name="Group 31"/>
            <p:cNvGrpSpPr>
              <a:grpSpLocks/>
            </p:cNvGrpSpPr>
            <p:nvPr/>
          </p:nvGrpSpPr>
          <p:grpSpPr bwMode="auto">
            <a:xfrm>
              <a:off x="485" y="3455"/>
              <a:ext cx="1578" cy="470"/>
              <a:chOff x="0" y="1496"/>
              <a:chExt cx="539" cy="374"/>
            </a:xfrm>
          </p:grpSpPr>
          <p:sp>
            <p:nvSpPr>
              <p:cNvPr id="13331" name="Rectangle 32"/>
              <p:cNvSpPr>
                <a:spLocks noChangeArrowheads="1"/>
              </p:cNvSpPr>
              <p:nvPr/>
            </p:nvSpPr>
            <p:spPr bwMode="auto">
              <a:xfrm>
                <a:off x="43" y="1496"/>
                <a:ext cx="453" cy="3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1" hangingPunct="1"/>
                <a:r>
                  <a:rPr lang="zh-CN" altLang="en-US" sz="2800" b="1">
                    <a:latin typeface="Times New Roman" pitchFamily="18" charset="0"/>
                  </a:rPr>
                  <a:t>数据控制</a:t>
                </a:r>
              </a:p>
              <a:p>
                <a:pPr algn="ctr"/>
                <a:endParaRPr lang="zh-CN" altLang="en-US" sz="2800" b="1">
                  <a:latin typeface="Times New Roman" pitchFamily="18" charset="0"/>
                </a:endParaRPr>
              </a:p>
            </p:txBody>
          </p:sp>
          <p:sp>
            <p:nvSpPr>
              <p:cNvPr id="13332" name="Rectangle 33"/>
              <p:cNvSpPr>
                <a:spLocks noChangeArrowheads="1"/>
              </p:cNvSpPr>
              <p:nvPr/>
            </p:nvSpPr>
            <p:spPr bwMode="auto">
              <a:xfrm>
                <a:off x="0" y="1496"/>
                <a:ext cx="539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zh-CN" altLang="en-US" sz="2800">
                  <a:latin typeface="Verdana" pitchFamily="34" charset="0"/>
                </a:endParaRPr>
              </a:p>
            </p:txBody>
          </p:sp>
        </p:grpSp>
        <p:grpSp>
          <p:nvGrpSpPr>
            <p:cNvPr id="12" name="Group 34"/>
            <p:cNvGrpSpPr>
              <a:grpSpLocks/>
            </p:cNvGrpSpPr>
            <p:nvPr/>
          </p:nvGrpSpPr>
          <p:grpSpPr bwMode="auto">
            <a:xfrm>
              <a:off x="2063" y="3455"/>
              <a:ext cx="3439" cy="470"/>
              <a:chOff x="539" y="1496"/>
              <a:chExt cx="1174" cy="374"/>
            </a:xfrm>
          </p:grpSpPr>
          <p:sp>
            <p:nvSpPr>
              <p:cNvPr id="13329" name="Rectangle 35"/>
              <p:cNvSpPr>
                <a:spLocks noChangeArrowheads="1"/>
              </p:cNvSpPr>
              <p:nvPr/>
            </p:nvSpPr>
            <p:spPr bwMode="auto">
              <a:xfrm>
                <a:off x="582" y="1496"/>
                <a:ext cx="1088" cy="3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1" hangingPunct="1"/>
                <a:r>
                  <a:rPr lang="en-US" altLang="zh-CN" sz="2800" b="1">
                    <a:latin typeface="Times New Roman" pitchFamily="18" charset="0"/>
                  </a:rPr>
                  <a:t>GRANT</a:t>
                </a:r>
                <a:r>
                  <a:rPr lang="zh-CN" altLang="en-US" sz="2800" b="1">
                    <a:latin typeface="Times New Roman" pitchFamily="18" charset="0"/>
                  </a:rPr>
                  <a:t>、</a:t>
                </a:r>
                <a:r>
                  <a:rPr lang="en-US" altLang="zh-CN" sz="2800" b="1">
                    <a:latin typeface="Times New Roman" pitchFamily="18" charset="0"/>
                  </a:rPr>
                  <a:t>REVOKE</a:t>
                </a:r>
              </a:p>
              <a:p>
                <a:pPr algn="just"/>
                <a:endParaRPr lang="zh-CN" altLang="en-US" sz="2800" b="1">
                  <a:latin typeface="Times New Roman" pitchFamily="18" charset="0"/>
                </a:endParaRPr>
              </a:p>
            </p:txBody>
          </p:sp>
          <p:sp>
            <p:nvSpPr>
              <p:cNvPr id="13330" name="Rectangle 36"/>
              <p:cNvSpPr>
                <a:spLocks noChangeArrowheads="1"/>
              </p:cNvSpPr>
              <p:nvPr/>
            </p:nvSpPr>
            <p:spPr bwMode="auto">
              <a:xfrm>
                <a:off x="539" y="1496"/>
                <a:ext cx="1174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zh-CN" altLang="en-US" sz="2800">
                  <a:latin typeface="Verdana" pitchFamily="34" charset="0"/>
                </a:endParaRPr>
              </a:p>
            </p:txBody>
          </p:sp>
        </p:grpSp>
        <p:sp>
          <p:nvSpPr>
            <p:cNvPr id="13328" name="Rectangle 37"/>
            <p:cNvSpPr>
              <a:spLocks noChangeArrowheads="1"/>
            </p:cNvSpPr>
            <p:nvPr/>
          </p:nvSpPr>
          <p:spPr bwMode="auto">
            <a:xfrm>
              <a:off x="476" y="1570"/>
              <a:ext cx="5035" cy="2359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 sz="2800">
                <a:latin typeface="Verdana" pitchFamily="34" charset="0"/>
              </a:endParaRPr>
            </a:p>
          </p:txBody>
        </p:sp>
      </p:grpSp>
      <p:sp>
        <p:nvSpPr>
          <p:cNvPr id="15" name="页脚占位符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信息工程学院 数据库应用</a:t>
            </a:r>
            <a:endParaRPr lang="en-US" dirty="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讲 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语言基础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SQL</a:t>
            </a:r>
            <a:r>
              <a:rPr lang="zh-CN" altLang="en-US" dirty="0" smtClean="0"/>
              <a:t>的数据类型</a:t>
            </a:r>
          </a:p>
          <a:p>
            <a:pPr lvl="1"/>
            <a:r>
              <a:rPr lang="zh-CN" altLang="en-US" dirty="0" smtClean="0"/>
              <a:t>数值型 </a:t>
            </a:r>
          </a:p>
          <a:p>
            <a:pPr lvl="1"/>
            <a:r>
              <a:rPr lang="zh-CN" altLang="en-US" dirty="0" smtClean="0"/>
              <a:t>字符串型</a:t>
            </a:r>
          </a:p>
          <a:p>
            <a:pPr lvl="1"/>
            <a:r>
              <a:rPr lang="zh-CN" altLang="en-US" dirty="0" smtClean="0"/>
              <a:t>日期时间型</a:t>
            </a:r>
          </a:p>
          <a:p>
            <a:r>
              <a:rPr lang="zh-CN" altLang="en-US" dirty="0" smtClean="0"/>
              <a:t>约束：主键约束、外键约束、唯一约束、检查约束、默认值约束、非空约束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信息工程学院 数据库应用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509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讲 架构与基本表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表的创建、修改和删除</a:t>
            </a:r>
            <a:endParaRPr lang="en-US" altLang="zh-CN" dirty="0" smtClean="0"/>
          </a:p>
          <a:p>
            <a:pPr marL="324000" lvl="1" indent="0">
              <a:buNone/>
            </a:pPr>
            <a:r>
              <a:rPr lang="en-US" altLang="zh-CN" dirty="0" smtClean="0"/>
              <a:t>create table</a:t>
            </a:r>
          </a:p>
          <a:p>
            <a:pPr marL="324000" lvl="1" indent="0">
              <a:buNone/>
            </a:pPr>
            <a:r>
              <a:rPr lang="en-US" altLang="zh-CN" dirty="0" smtClean="0"/>
              <a:t>alter table</a:t>
            </a:r>
          </a:p>
          <a:p>
            <a:pPr marL="3240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drop table</a:t>
            </a:r>
          </a:p>
          <a:p>
            <a:r>
              <a:rPr lang="zh-CN" altLang="en-US" dirty="0" smtClean="0"/>
              <a:t>注意：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DELETE</a:t>
            </a:r>
            <a:r>
              <a:rPr lang="zh-CN" altLang="en-US" dirty="0" smtClean="0"/>
              <a:t>语句只是删除表中的数据，表本身依然存在数据库中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E3BC3E-1DBD-4A88-83B7-65DADE8239E5}" type="slidenum">
              <a:rPr lang="zh-CN" altLang="en-US" smtClean="0"/>
              <a:pPr/>
              <a:t>13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信息工程学院 数据库应用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733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讲 数据操纵语言（简单查询）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en-US" dirty="0" smtClean="0"/>
              <a:t>SELECT &lt;</a:t>
            </a:r>
            <a:r>
              <a:rPr lang="en-US" altLang="en-US" dirty="0" err="1" smtClean="0"/>
              <a:t>目标列名序列</a:t>
            </a:r>
            <a:r>
              <a:rPr lang="en-US" altLang="en-US" dirty="0" smtClean="0"/>
              <a:t>&gt;    --</a:t>
            </a:r>
            <a:r>
              <a:rPr lang="en-US" altLang="en-US" dirty="0" err="1" smtClean="0"/>
              <a:t>需要哪些列</a:t>
            </a: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 smtClean="0"/>
              <a:t>	[INTO </a:t>
            </a:r>
            <a:r>
              <a:rPr lang="en-US" altLang="en-US" dirty="0" err="1" smtClean="0"/>
              <a:t>new_table</a:t>
            </a:r>
            <a:r>
              <a:rPr lang="en-US" altLang="en-US" dirty="0" smtClean="0"/>
              <a:t>]		--</a:t>
            </a:r>
            <a:r>
              <a:rPr lang="en-US" altLang="en-US" dirty="0" err="1" smtClean="0"/>
              <a:t>保存成新表</a:t>
            </a: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 smtClean="0"/>
              <a:t>	FROM &lt;</a:t>
            </a:r>
            <a:r>
              <a:rPr lang="en-US" altLang="en-US" dirty="0" err="1" smtClean="0"/>
              <a:t>数据源</a:t>
            </a:r>
            <a:r>
              <a:rPr lang="en-US" altLang="en-US" dirty="0" smtClean="0"/>
              <a:t>&gt;          --</a:t>
            </a:r>
            <a:r>
              <a:rPr lang="en-US" altLang="en-US" dirty="0" err="1" smtClean="0"/>
              <a:t>来自于哪些表</a:t>
            </a: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 smtClean="0"/>
              <a:t>	[WHERE &lt;</a:t>
            </a:r>
            <a:r>
              <a:rPr lang="en-US" altLang="en-US" dirty="0" err="1" smtClean="0"/>
              <a:t>检索条件</a:t>
            </a:r>
            <a:r>
              <a:rPr lang="en-US" altLang="en-US" dirty="0" smtClean="0"/>
              <a:t>&gt;]      --</a:t>
            </a:r>
            <a:r>
              <a:rPr lang="en-US" altLang="en-US" dirty="0" err="1" smtClean="0"/>
              <a:t>根据什么条件</a:t>
            </a: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 smtClean="0"/>
              <a:t>	[GROUP BY &lt;</a:t>
            </a:r>
            <a:r>
              <a:rPr lang="en-US" altLang="en-US" dirty="0" err="1" smtClean="0"/>
              <a:t>分组依据列</a:t>
            </a:r>
            <a:r>
              <a:rPr lang="en-US" altLang="en-US" dirty="0" smtClean="0"/>
              <a:t>&gt;]      </a:t>
            </a:r>
          </a:p>
          <a:p>
            <a:pPr marL="0" indent="0">
              <a:buNone/>
            </a:pPr>
            <a:r>
              <a:rPr lang="en-US" altLang="en-US" dirty="0" smtClean="0"/>
              <a:t>	[HAVING &lt;</a:t>
            </a:r>
            <a:r>
              <a:rPr lang="en-US" altLang="en-US" dirty="0" err="1" smtClean="0"/>
              <a:t>组提取条件</a:t>
            </a:r>
            <a:r>
              <a:rPr lang="en-US" altLang="en-US" dirty="0" smtClean="0"/>
              <a:t>&gt;]</a:t>
            </a:r>
          </a:p>
          <a:p>
            <a:pPr marL="0" indent="0">
              <a:buNone/>
            </a:pPr>
            <a:r>
              <a:rPr lang="en-US" altLang="en-US" dirty="0" smtClean="0"/>
              <a:t>	[ORDER BY &lt;</a:t>
            </a:r>
            <a:r>
              <a:rPr lang="en-US" altLang="en-US" dirty="0" err="1" smtClean="0"/>
              <a:t>排序依据列</a:t>
            </a:r>
            <a:r>
              <a:rPr lang="en-US" altLang="en-US" dirty="0" smtClean="0"/>
              <a:t>&gt;]</a:t>
            </a:r>
          </a:p>
          <a:p>
            <a:r>
              <a:rPr lang="en-US" altLang="en-US" dirty="0" smtClean="0"/>
              <a:t>DISTINCT</a:t>
            </a:r>
            <a:r>
              <a:rPr lang="zh-CN" altLang="en-US" dirty="0" smtClean="0"/>
              <a:t>的作用</a:t>
            </a:r>
            <a:r>
              <a:rPr lang="en-US" altLang="en-US" dirty="0" smtClean="0"/>
              <a:t> </a:t>
            </a:r>
          </a:p>
          <a:p>
            <a:r>
              <a:rPr lang="en-US" altLang="zh-CN" dirty="0" smtClean="0"/>
              <a:t>TOP</a:t>
            </a:r>
            <a:r>
              <a:rPr lang="zh-CN" altLang="en-US" dirty="0" smtClean="0"/>
              <a:t>取前</a:t>
            </a:r>
            <a:r>
              <a:rPr lang="en-US" altLang="zh-CN" dirty="0" smtClean="0"/>
              <a:t>n</a:t>
            </a:r>
            <a:r>
              <a:rPr lang="zh-CN" altLang="en-US" dirty="0" smtClean="0"/>
              <a:t>条记录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信息工程学院 数据库应用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095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讲 数据操纵语言（简单查询）</a:t>
            </a:r>
            <a:endParaRPr lang="zh-CN" altLang="en-US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 smtClean="0"/>
              <a:t>字符匹配</a:t>
            </a:r>
            <a:endParaRPr lang="en-US" altLang="zh-CN" dirty="0" smtClean="0"/>
          </a:p>
          <a:p>
            <a:pPr lvl="1"/>
            <a:r>
              <a:rPr lang="en-US" altLang="en-US" dirty="0" err="1" smtClean="0"/>
              <a:t>列名</a:t>
            </a:r>
            <a:r>
              <a:rPr lang="en-US" altLang="en-US" dirty="0" smtClean="0"/>
              <a:t>  [ NOT ]  LIKE  ‘</a:t>
            </a:r>
            <a:r>
              <a:rPr lang="en-US" altLang="en-US" dirty="0" err="1" smtClean="0"/>
              <a:t>匹配串</a:t>
            </a:r>
            <a:r>
              <a:rPr lang="en-US" altLang="en-US" dirty="0" smtClean="0"/>
              <a:t>’</a:t>
            </a:r>
          </a:p>
          <a:p>
            <a:r>
              <a:rPr lang="en-US" altLang="en-US" dirty="0" err="1" smtClean="0"/>
              <a:t>匹配串中可包含四种通配符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_：</a:t>
            </a:r>
            <a:r>
              <a:rPr lang="en-US" altLang="en-US" dirty="0" err="1" smtClean="0"/>
              <a:t>匹配任意一个字符</a:t>
            </a:r>
            <a:r>
              <a:rPr lang="en-US" altLang="en-US" dirty="0" smtClean="0"/>
              <a:t>；</a:t>
            </a:r>
          </a:p>
          <a:p>
            <a:pPr lvl="1"/>
            <a:r>
              <a:rPr lang="en-US" altLang="en-US" dirty="0" smtClean="0"/>
              <a:t>%：匹配0个或多个字符；</a:t>
            </a:r>
          </a:p>
          <a:p>
            <a:pPr lvl="1"/>
            <a:r>
              <a:rPr lang="en-US" altLang="en-US" dirty="0" smtClean="0"/>
              <a:t>[ ]：</a:t>
            </a:r>
            <a:r>
              <a:rPr lang="en-US" altLang="en-US" dirty="0" err="1" smtClean="0"/>
              <a:t>匹配</a:t>
            </a:r>
            <a:r>
              <a:rPr lang="en-US" altLang="en-US" dirty="0" smtClean="0"/>
              <a:t>[ ]</a:t>
            </a:r>
            <a:r>
              <a:rPr lang="en-US" altLang="en-US" dirty="0" err="1" smtClean="0"/>
              <a:t>中的任意一个字符</a:t>
            </a:r>
            <a:r>
              <a:rPr lang="en-US" altLang="en-US" dirty="0" smtClean="0"/>
              <a:t>；</a:t>
            </a:r>
          </a:p>
          <a:p>
            <a:pPr lvl="1"/>
            <a:r>
              <a:rPr lang="en-US" altLang="en-US" dirty="0" smtClean="0"/>
              <a:t>[^ ]：</a:t>
            </a:r>
            <a:r>
              <a:rPr lang="en-US" altLang="en-US" dirty="0" err="1" smtClean="0"/>
              <a:t>不匹配</a:t>
            </a:r>
            <a:r>
              <a:rPr lang="en-US" altLang="en-US" dirty="0" smtClean="0"/>
              <a:t>[ ]</a:t>
            </a:r>
            <a:r>
              <a:rPr lang="en-US" altLang="en-US" dirty="0" err="1" smtClean="0"/>
              <a:t>中的任意一个字符</a:t>
            </a:r>
            <a:r>
              <a:rPr lang="en-US" altLang="en-US" dirty="0" smtClean="0"/>
              <a:t> 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信息工程学院 数据库应用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47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5</a:t>
            </a:r>
            <a:r>
              <a:rPr lang="zh-CN" altLang="en-US" smtClean="0"/>
              <a:t>讲 数据操纵语言（简单查询）</a:t>
            </a:r>
            <a:endParaRPr lang="zh-CN" altLang="en-US" dirty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空值的查询</a:t>
            </a:r>
          </a:p>
          <a:p>
            <a:r>
              <a:rPr lang="en-US" altLang="en-US" dirty="0" err="1" smtClean="0"/>
              <a:t>判断取值为空的语句格式</a:t>
            </a:r>
            <a:endParaRPr lang="en-US" altLang="en-US" dirty="0" smtClean="0"/>
          </a:p>
          <a:p>
            <a:pPr lvl="1"/>
            <a:r>
              <a:rPr lang="en-US" altLang="en-US" dirty="0" err="1" smtClean="0"/>
              <a:t>列名</a:t>
            </a:r>
            <a:r>
              <a:rPr lang="en-US" altLang="en-US" dirty="0" smtClean="0"/>
              <a:t> IS NULL</a:t>
            </a:r>
          </a:p>
          <a:p>
            <a:r>
              <a:rPr lang="en-US" altLang="en-US" dirty="0" err="1" smtClean="0"/>
              <a:t>判断取值不为空的语句格式</a:t>
            </a:r>
            <a:endParaRPr lang="en-US" altLang="en-US" dirty="0" smtClean="0"/>
          </a:p>
          <a:p>
            <a:pPr lvl="1"/>
            <a:r>
              <a:rPr lang="en-US" altLang="en-US" dirty="0" err="1" smtClean="0"/>
              <a:t>列名</a:t>
            </a:r>
            <a:r>
              <a:rPr lang="en-US" altLang="en-US" dirty="0" smtClean="0"/>
              <a:t> IS NOT NULL </a:t>
            </a:r>
          </a:p>
          <a:p>
            <a:endParaRPr lang="en-US" altLang="en-US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信息工程学院 数据库应用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885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使用计算函数汇总数据 </a:t>
            </a:r>
          </a:p>
        </p:txBody>
      </p:sp>
      <p:graphicFrame>
        <p:nvGraphicFramePr>
          <p:cNvPr id="46084" name="Group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0004853"/>
              </p:ext>
            </p:extLst>
          </p:nvPr>
        </p:nvGraphicFramePr>
        <p:xfrm>
          <a:off x="1909493" y="1998978"/>
          <a:ext cx="7972452" cy="3230564"/>
        </p:xfrm>
        <a:graphic>
          <a:graphicData uri="http://schemas.openxmlformats.org/drawingml/2006/table">
            <a:tbl>
              <a:tblPr/>
              <a:tblGrid>
                <a:gridCol w="4757742"/>
                <a:gridCol w="3214710"/>
              </a:tblGrid>
              <a:tr h="0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函数名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197510" marR="19751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CCCCCC"/>
                        </a:gs>
                        <a:gs pos="50000">
                          <a:srgbClr val="CCCCCC">
                            <a:gamma/>
                            <a:tint val="15686"/>
                            <a:invGamma/>
                          </a:srgbClr>
                        </a:gs>
                        <a:gs pos="100000">
                          <a:srgbClr val="CCCCCC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功能说明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197510" marR="19751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CCCCCC"/>
                        </a:gs>
                        <a:gs pos="50000">
                          <a:srgbClr val="CCCCCC">
                            <a:gamma/>
                            <a:tint val="15686"/>
                            <a:invGamma/>
                          </a:srgbClr>
                        </a:gs>
                        <a:gs pos="100000">
                          <a:srgbClr val="CCCCCC"/>
                        </a:gs>
                      </a:gsLst>
                      <a:lin ang="5400000" scaled="1"/>
                    </a:gradFill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COUNT</a:t>
                      </a: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（*）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197510" marR="19751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统计表中元组个数</a:t>
                      </a:r>
                    </a:p>
                  </a:txBody>
                  <a:tcPr marL="197510" marR="19751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COUNT </a:t>
                      </a: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（</a:t>
                      </a: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[DISTINCT] &lt;</a:t>
                      </a: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列名</a:t>
                      </a: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&gt; </a:t>
                      </a: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）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197510" marR="19751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统计本列列值个数</a:t>
                      </a:r>
                    </a:p>
                  </a:txBody>
                  <a:tcPr marL="197510" marR="19751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SUM</a:t>
                      </a: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（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[DISTINCT] &lt;</a:t>
                      </a: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列名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&gt; </a:t>
                      </a: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）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197510" marR="19751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计算列值总和</a:t>
                      </a:r>
                    </a:p>
                  </a:txBody>
                  <a:tcPr marL="197510" marR="19751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6888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AVG </a:t>
                      </a: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（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[DISTINCT] &lt;</a:t>
                      </a: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列名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&gt; </a:t>
                      </a: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）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197510" marR="19751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计算列值平均值</a:t>
                      </a:r>
                    </a:p>
                  </a:txBody>
                  <a:tcPr marL="197510" marR="19751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MAX </a:t>
                      </a: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（</a:t>
                      </a: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[DISTINCT] &lt;</a:t>
                      </a: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列名</a:t>
                      </a: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&gt; </a:t>
                      </a: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）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197510" marR="19751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求列值最大值</a:t>
                      </a:r>
                    </a:p>
                  </a:txBody>
                  <a:tcPr marL="197510" marR="19751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MIN </a:t>
                      </a: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（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[DISTINCT] &lt;</a:t>
                      </a: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列名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&gt; </a:t>
                      </a: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）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197510" marR="19751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求列值最小值</a:t>
                      </a:r>
                    </a:p>
                  </a:txBody>
                  <a:tcPr marL="197510" marR="19751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信息工程学院 数据库应用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15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讲 数据操纵语言（高级查询）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多表连接查询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内连接</a:t>
            </a:r>
          </a:p>
          <a:p>
            <a:pPr lvl="1"/>
            <a:r>
              <a:rPr lang="zh-CN" altLang="en-US" dirty="0" smtClean="0"/>
              <a:t>外连接</a:t>
            </a:r>
          </a:p>
          <a:p>
            <a:r>
              <a:rPr lang="zh-CN" altLang="en-US" dirty="0" smtClean="0"/>
              <a:t>子查询</a:t>
            </a:r>
          </a:p>
          <a:p>
            <a:pPr lvl="1"/>
            <a:r>
              <a:rPr lang="zh-CN" altLang="en-US" dirty="0" smtClean="0"/>
              <a:t>不相关子查询（</a:t>
            </a:r>
            <a:r>
              <a:rPr lang="en-US" altLang="zh-CN" dirty="0" smtClean="0"/>
              <a:t>IN</a:t>
            </a:r>
            <a:r>
              <a:rPr lang="zh-CN" altLang="en-US" dirty="0" smtClean="0"/>
              <a:t>、比较运算符）</a:t>
            </a:r>
          </a:p>
          <a:p>
            <a:pPr lvl="1"/>
            <a:r>
              <a:rPr lang="zh-CN" altLang="en-US" dirty="0" smtClean="0"/>
              <a:t>注意：子查询要使用小括号括起来</a:t>
            </a:r>
            <a:endParaRPr lang="en-US" altLang="zh-CN" dirty="0" smtClean="0"/>
          </a:p>
          <a:p>
            <a:r>
              <a:rPr lang="zh-CN" altLang="en-US" dirty="0" smtClean="0"/>
              <a:t>连接与子查询之间的转换</a:t>
            </a:r>
            <a:endParaRPr lang="en-US" altLang="zh-CN" dirty="0" smtClean="0"/>
          </a:p>
          <a:p>
            <a:r>
              <a:rPr lang="zh-CN" altLang="en-US" dirty="0" smtClean="0"/>
              <a:t>复习以上机实验内容为主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信息工程学院 数据库应用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881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8</a:t>
            </a:r>
            <a:r>
              <a:rPr lang="zh-CN" altLang="en-US" smtClean="0"/>
              <a:t>讲 数据操纵语言（数据更改）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插入数据</a:t>
            </a:r>
            <a:endParaRPr lang="en-US" altLang="zh-CN" smtClean="0"/>
          </a:p>
          <a:p>
            <a:pPr lvl="1"/>
            <a:r>
              <a:rPr lang="en-US" altLang="zh-CN" smtClean="0"/>
              <a:t>Insert into </a:t>
            </a:r>
            <a:r>
              <a:rPr lang="zh-CN" altLang="en-US" smtClean="0"/>
              <a:t>表</a:t>
            </a:r>
            <a:r>
              <a:rPr lang="en-US" altLang="zh-CN" smtClean="0"/>
              <a:t>[(</a:t>
            </a:r>
            <a:r>
              <a:rPr lang="zh-CN" altLang="en-US" smtClean="0"/>
              <a:t>列名列表</a:t>
            </a:r>
            <a:r>
              <a:rPr lang="en-US" altLang="zh-CN" smtClean="0"/>
              <a:t>)]</a:t>
            </a:r>
            <a:r>
              <a:rPr lang="zh-CN" altLang="en-US" smtClean="0"/>
              <a:t> </a:t>
            </a:r>
            <a:r>
              <a:rPr lang="en-US" altLang="zh-CN" smtClean="0"/>
              <a:t>values(</a:t>
            </a:r>
            <a:r>
              <a:rPr lang="zh-CN" altLang="en-US" smtClean="0"/>
              <a:t>常量值列表</a:t>
            </a:r>
            <a:r>
              <a:rPr lang="en-US" altLang="zh-CN" smtClean="0"/>
              <a:t>)</a:t>
            </a:r>
          </a:p>
          <a:p>
            <a:r>
              <a:rPr lang="zh-CN" altLang="en-US" smtClean="0"/>
              <a:t>修改数据</a:t>
            </a:r>
            <a:endParaRPr lang="en-US" altLang="zh-CN" smtClean="0"/>
          </a:p>
          <a:p>
            <a:pPr lvl="1"/>
            <a:r>
              <a:rPr lang="en-US" altLang="zh-CN" smtClean="0"/>
              <a:t>Update </a:t>
            </a:r>
            <a:r>
              <a:rPr lang="zh-CN" altLang="en-US" smtClean="0"/>
              <a:t>表 </a:t>
            </a:r>
            <a:r>
              <a:rPr lang="en-US" altLang="zh-CN" smtClean="0"/>
              <a:t>set </a:t>
            </a:r>
            <a:r>
              <a:rPr lang="zh-CN" altLang="en-US" smtClean="0"/>
              <a:t>表达式列表</a:t>
            </a:r>
            <a:r>
              <a:rPr lang="en-US" altLang="zh-CN" smtClean="0"/>
              <a:t>[from </a:t>
            </a:r>
            <a:r>
              <a:rPr lang="zh-CN" altLang="en-US" smtClean="0"/>
              <a:t>表连接</a:t>
            </a:r>
            <a:r>
              <a:rPr lang="en-US" altLang="zh-CN" smtClean="0"/>
              <a:t>]</a:t>
            </a:r>
            <a:r>
              <a:rPr lang="zh-CN" altLang="en-US" smtClean="0"/>
              <a:t> </a:t>
            </a:r>
            <a:r>
              <a:rPr lang="en-US" altLang="zh-CN" smtClean="0"/>
              <a:t>[where </a:t>
            </a:r>
            <a:r>
              <a:rPr lang="zh-CN" altLang="en-US" smtClean="0"/>
              <a:t>条件</a:t>
            </a:r>
            <a:r>
              <a:rPr lang="en-US" altLang="zh-CN" smtClean="0"/>
              <a:t>]</a:t>
            </a:r>
          </a:p>
          <a:p>
            <a:r>
              <a:rPr lang="zh-CN" altLang="en-US" smtClean="0"/>
              <a:t>删除数据</a:t>
            </a:r>
            <a:endParaRPr lang="en-US" altLang="zh-CN" smtClean="0"/>
          </a:p>
          <a:p>
            <a:pPr lvl="1"/>
            <a:r>
              <a:rPr lang="en-US" altLang="zh-CN" smtClean="0"/>
              <a:t>Delete [from] </a:t>
            </a:r>
            <a:r>
              <a:rPr lang="zh-CN" altLang="en-US" smtClean="0"/>
              <a:t>表 </a:t>
            </a:r>
            <a:r>
              <a:rPr lang="en-US" altLang="zh-CN" smtClean="0"/>
              <a:t>[from </a:t>
            </a:r>
            <a:r>
              <a:rPr lang="zh-CN" altLang="en-US" smtClean="0"/>
              <a:t>表连接</a:t>
            </a:r>
            <a:r>
              <a:rPr lang="en-US" altLang="zh-CN" smtClean="0"/>
              <a:t>]</a:t>
            </a:r>
            <a:r>
              <a:rPr lang="zh-CN" altLang="en-US" smtClean="0"/>
              <a:t> </a:t>
            </a:r>
            <a:r>
              <a:rPr lang="en-US" altLang="zh-CN" smtClean="0"/>
              <a:t>[where </a:t>
            </a:r>
            <a:r>
              <a:rPr lang="zh-CN" altLang="en-US" smtClean="0"/>
              <a:t>条件</a:t>
            </a:r>
            <a:r>
              <a:rPr lang="en-US" altLang="zh-CN" smtClean="0"/>
              <a:t>]</a:t>
            </a:r>
          </a:p>
          <a:p>
            <a:r>
              <a:rPr lang="zh-CN" altLang="en-US" smtClean="0"/>
              <a:t>注意子查询的使用，复习以上机实验内容为主</a:t>
            </a:r>
            <a:endParaRPr lang="en-US" altLang="zh-CN" dirty="0" smtClean="0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信息工程学院 数据库应用</a:t>
            </a:r>
            <a:endParaRPr lang="en-US" dirty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3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考试题型及分值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mtClean="0"/>
              <a:t>单项选择题</a:t>
            </a:r>
          </a:p>
          <a:p>
            <a:pPr lvl="1"/>
            <a:r>
              <a:rPr lang="zh-CN" altLang="en-US" smtClean="0"/>
              <a:t>每小题</a:t>
            </a:r>
            <a:r>
              <a:rPr lang="en-US" altLang="zh-CN" smtClean="0"/>
              <a:t>2</a:t>
            </a:r>
            <a:r>
              <a:rPr lang="zh-CN" altLang="en-US" smtClean="0"/>
              <a:t>分，共</a:t>
            </a:r>
            <a:r>
              <a:rPr lang="en-US" altLang="zh-CN" smtClean="0"/>
              <a:t>40</a:t>
            </a:r>
            <a:r>
              <a:rPr lang="zh-CN" altLang="en-US" smtClean="0"/>
              <a:t>分</a:t>
            </a:r>
          </a:p>
          <a:p>
            <a:r>
              <a:rPr lang="zh-CN" altLang="en-US" smtClean="0"/>
              <a:t>填空题</a:t>
            </a:r>
          </a:p>
          <a:p>
            <a:pPr lvl="1"/>
            <a:r>
              <a:rPr lang="zh-CN" altLang="en-US" smtClean="0"/>
              <a:t>每空</a:t>
            </a:r>
            <a:r>
              <a:rPr lang="en-US" altLang="zh-CN" smtClean="0"/>
              <a:t>2</a:t>
            </a:r>
            <a:r>
              <a:rPr lang="zh-CN" altLang="en-US" smtClean="0"/>
              <a:t>分，共</a:t>
            </a:r>
            <a:r>
              <a:rPr lang="en-US" altLang="zh-CN" smtClean="0"/>
              <a:t>30</a:t>
            </a:r>
            <a:r>
              <a:rPr lang="zh-CN" altLang="en-US" smtClean="0"/>
              <a:t>分</a:t>
            </a:r>
            <a:endParaRPr lang="en-US" altLang="zh-CN" smtClean="0"/>
          </a:p>
          <a:p>
            <a:r>
              <a:rPr lang="zh-CN" altLang="en-US" smtClean="0"/>
              <a:t>判断题</a:t>
            </a:r>
            <a:endParaRPr lang="en-US" altLang="zh-CN" smtClean="0"/>
          </a:p>
          <a:p>
            <a:pPr lvl="1"/>
            <a:r>
              <a:rPr lang="zh-CN" altLang="en-US" smtClean="0"/>
              <a:t>每题</a:t>
            </a:r>
            <a:r>
              <a:rPr lang="en-US" altLang="zh-CN" smtClean="0"/>
              <a:t>1</a:t>
            </a:r>
            <a:r>
              <a:rPr lang="zh-CN" altLang="en-US" smtClean="0"/>
              <a:t>分，共</a:t>
            </a:r>
            <a:r>
              <a:rPr lang="en-US" altLang="zh-CN" smtClean="0"/>
              <a:t>10</a:t>
            </a:r>
            <a:r>
              <a:rPr lang="zh-CN" altLang="en-US" smtClean="0"/>
              <a:t>分</a:t>
            </a:r>
          </a:p>
          <a:p>
            <a:r>
              <a:rPr lang="en-US" altLang="zh-CN" smtClean="0"/>
              <a:t>SQL</a:t>
            </a:r>
            <a:r>
              <a:rPr lang="zh-CN" altLang="en-US" smtClean="0"/>
              <a:t>应用题</a:t>
            </a:r>
          </a:p>
          <a:p>
            <a:pPr lvl="1"/>
            <a:r>
              <a:rPr lang="zh-CN" altLang="en-US" smtClean="0"/>
              <a:t>共</a:t>
            </a:r>
            <a:r>
              <a:rPr lang="en-US" altLang="zh-CN" smtClean="0"/>
              <a:t>20</a:t>
            </a:r>
            <a:r>
              <a:rPr lang="zh-CN" altLang="en-US" smtClean="0"/>
              <a:t>分</a:t>
            </a:r>
            <a:endParaRPr lang="zh-CN" altLang="en-US" dirty="0" smtClean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信息工程学院 数据库应用</a:t>
            </a:r>
            <a:endParaRPr 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4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讲 关系数据库基础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四个基本概念</a:t>
            </a:r>
          </a:p>
          <a:p>
            <a:pPr lvl="1"/>
            <a:r>
              <a:rPr lang="zh-CN" altLang="en-US" smtClean="0"/>
              <a:t>数据</a:t>
            </a:r>
            <a:r>
              <a:rPr lang="en-US" altLang="zh-CN" smtClean="0"/>
              <a:t>(Data) </a:t>
            </a:r>
            <a:r>
              <a:rPr lang="zh-CN" altLang="en-US" smtClean="0"/>
              <a:t>、数据库</a:t>
            </a:r>
            <a:r>
              <a:rPr lang="en-US" altLang="zh-CN" smtClean="0"/>
              <a:t>(Database)</a:t>
            </a:r>
          </a:p>
          <a:p>
            <a:pPr lvl="1"/>
            <a:r>
              <a:rPr lang="zh-CN" altLang="en-US" smtClean="0"/>
              <a:t>数据库管理系统</a:t>
            </a:r>
            <a:r>
              <a:rPr lang="en-US" altLang="zh-CN" smtClean="0"/>
              <a:t>(DBMS)</a:t>
            </a:r>
            <a:r>
              <a:rPr lang="zh-CN" altLang="en-US" smtClean="0"/>
              <a:t>、数据库系统</a:t>
            </a:r>
            <a:r>
              <a:rPr lang="en-US" altLang="zh-CN" smtClean="0"/>
              <a:t>(DBS)</a:t>
            </a:r>
          </a:p>
          <a:p>
            <a:r>
              <a:rPr lang="zh-CN" altLang="en-US" smtClean="0"/>
              <a:t>数据模型三要素</a:t>
            </a:r>
          </a:p>
          <a:p>
            <a:pPr lvl="1"/>
            <a:r>
              <a:rPr lang="zh-CN" altLang="en-US" smtClean="0"/>
              <a:t>数据结构、数据约束、数据操作</a:t>
            </a:r>
            <a:endParaRPr lang="zh-CN" altLang="en-US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信息工程学院 数据库应用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64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数据模型</a:t>
            </a:r>
            <a:endParaRPr lang="zh-CN" altLang="en-US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根据模型应用的不同目的，可以将模型分为两大类 </a:t>
            </a:r>
          </a:p>
          <a:p>
            <a:pPr lvl="1"/>
            <a:r>
              <a:rPr lang="zh-CN" altLang="en-US" dirty="0" smtClean="0"/>
              <a:t>概念层数据模型（概念模型）</a:t>
            </a:r>
          </a:p>
          <a:p>
            <a:pPr lvl="1"/>
            <a:r>
              <a:rPr lang="zh-CN" altLang="en-US" dirty="0" smtClean="0"/>
              <a:t>组织层数据模型（组织模型）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关系数据模型：用</a:t>
            </a:r>
            <a:r>
              <a:rPr lang="zh-CN" altLang="en-US" dirty="0"/>
              <a:t>关系（表格数据）表示实体和实体之间联系的模型称为</a:t>
            </a:r>
            <a:r>
              <a:rPr lang="zh-CN" altLang="en-US" dirty="0" smtClean="0"/>
              <a:t>关系数据模型</a:t>
            </a:r>
            <a:endParaRPr lang="en-US" altLang="zh-CN" dirty="0" smtClean="0"/>
          </a:p>
          <a:p>
            <a:pPr lvl="2"/>
            <a:r>
              <a:rPr lang="zh-CN" altLang="en-US" dirty="0"/>
              <a:t>结构化</a:t>
            </a:r>
            <a:r>
              <a:rPr lang="zh-CN" altLang="en-US" dirty="0" smtClean="0"/>
              <a:t>查询语言：</a:t>
            </a:r>
            <a:r>
              <a:rPr lang="en-US" altLang="zh-CN" dirty="0" smtClean="0"/>
              <a:t>SQL</a:t>
            </a:r>
            <a:r>
              <a:rPr lang="zh-CN" altLang="en-US" dirty="0"/>
              <a:t>（</a:t>
            </a:r>
            <a:r>
              <a:rPr lang="en-US" altLang="zh-CN" dirty="0"/>
              <a:t>Structured Query Language</a:t>
            </a:r>
            <a:r>
              <a:rPr lang="zh-CN" altLang="en-US" dirty="0"/>
              <a:t>）是集</a:t>
            </a:r>
            <a:r>
              <a:rPr lang="en-US" altLang="zh-CN" dirty="0"/>
              <a:t>DDL</a:t>
            </a:r>
            <a:r>
              <a:rPr lang="zh-CN" altLang="en-US" dirty="0"/>
              <a:t>、</a:t>
            </a:r>
            <a:r>
              <a:rPr lang="en-US" altLang="zh-CN" dirty="0"/>
              <a:t>DML</a:t>
            </a:r>
            <a:r>
              <a:rPr lang="zh-CN" altLang="en-US" dirty="0"/>
              <a:t>和</a:t>
            </a:r>
            <a:r>
              <a:rPr lang="en-US" altLang="zh-CN" dirty="0"/>
              <a:t>DCL</a:t>
            </a:r>
            <a:r>
              <a:rPr lang="zh-CN" altLang="en-US" dirty="0"/>
              <a:t>等于一体的关系数据语言。是关系数据库的标准语言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信息工程学院 数据库应用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40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关系数据模型</a:t>
            </a:r>
            <a:endParaRPr lang="zh-CN" altLang="en-US" dirty="0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关系模型的数据完整性约束 </a:t>
            </a:r>
          </a:p>
          <a:p>
            <a:pPr lvl="1"/>
            <a:r>
              <a:rPr lang="zh-CN" altLang="en-US" dirty="0" smtClean="0"/>
              <a:t>实体完整性 </a:t>
            </a: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b="1" dirty="0" smtClean="0">
                <a:solidFill>
                  <a:srgbClr val="FF0000"/>
                </a:solidFill>
              </a:rPr>
              <a:t>主键约束</a:t>
            </a:r>
            <a:endParaRPr lang="zh-CN" altLang="en-US" b="1" dirty="0" smtClean="0">
              <a:solidFill>
                <a:srgbClr val="FF0000"/>
              </a:solidFill>
            </a:endParaRPr>
          </a:p>
          <a:p>
            <a:pPr lvl="2"/>
            <a:r>
              <a:rPr lang="zh-CN" altLang="en-US" dirty="0" smtClean="0"/>
              <a:t>不能出现无主键值的记录（即空值，用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表示）</a:t>
            </a:r>
          </a:p>
          <a:p>
            <a:pPr lvl="2"/>
            <a:r>
              <a:rPr lang="zh-CN" altLang="en-US" dirty="0" smtClean="0"/>
              <a:t>不能出现主键值相同的记录</a:t>
            </a:r>
          </a:p>
          <a:p>
            <a:pPr lvl="1"/>
            <a:r>
              <a:rPr lang="zh-CN" altLang="en-US" dirty="0" smtClean="0"/>
              <a:t>参照完整性    </a:t>
            </a:r>
            <a:r>
              <a:rPr lang="zh-CN" altLang="en-US" b="1" dirty="0" smtClean="0">
                <a:solidFill>
                  <a:srgbClr val="FF0000"/>
                </a:solidFill>
              </a:rPr>
              <a:t>外键约束</a:t>
            </a:r>
            <a:endParaRPr lang="zh-CN" altLang="en-US" b="1" dirty="0" smtClean="0">
              <a:solidFill>
                <a:srgbClr val="FF0000"/>
              </a:solidFill>
            </a:endParaRPr>
          </a:p>
          <a:p>
            <a:pPr lvl="2"/>
            <a:r>
              <a:rPr lang="zh-CN" altLang="en-US" dirty="0" smtClean="0"/>
              <a:t>外键取值或者值为空</a:t>
            </a:r>
          </a:p>
          <a:p>
            <a:pPr lvl="2"/>
            <a:r>
              <a:rPr lang="zh-CN" altLang="en-US" dirty="0" smtClean="0"/>
              <a:t>或者等于其所应用的关系中的某个元组的主键值</a:t>
            </a:r>
          </a:p>
          <a:p>
            <a:pPr lvl="1"/>
            <a:r>
              <a:rPr lang="zh-CN" altLang="en-US" dirty="0" smtClean="0"/>
              <a:t>用户定义的</a:t>
            </a:r>
            <a:r>
              <a:rPr lang="zh-CN" altLang="en-US" dirty="0" smtClean="0"/>
              <a:t>完整性    </a:t>
            </a:r>
            <a:r>
              <a:rPr lang="zh-CN" altLang="en-US" b="1" dirty="0" smtClean="0">
                <a:solidFill>
                  <a:srgbClr val="FF0000"/>
                </a:solidFill>
              </a:rPr>
              <a:t>唯一</a:t>
            </a:r>
            <a:r>
              <a:rPr lang="zh-CN" altLang="en-US" b="1" dirty="0">
                <a:solidFill>
                  <a:srgbClr val="FF0000"/>
                </a:solidFill>
              </a:rPr>
              <a:t>约束、检查约束、默认值约束、非空</a:t>
            </a:r>
            <a:r>
              <a:rPr lang="zh-CN" altLang="en-US" b="1" dirty="0" smtClean="0">
                <a:solidFill>
                  <a:srgbClr val="FF0000"/>
                </a:solidFill>
              </a:rPr>
              <a:t>约束</a:t>
            </a:r>
            <a:endParaRPr lang="zh-CN" altLang="en-US" b="1" dirty="0" smtClean="0">
              <a:solidFill>
                <a:srgbClr val="FF0000"/>
              </a:solidFill>
            </a:endParaRPr>
          </a:p>
          <a:p>
            <a:pPr lvl="2"/>
            <a:r>
              <a:rPr lang="zh-CN" altLang="en-US" dirty="0" smtClean="0"/>
              <a:t>类型与长度限制：方便计算机操作</a:t>
            </a:r>
          </a:p>
          <a:p>
            <a:pPr lvl="2"/>
            <a:r>
              <a:rPr lang="zh-CN" altLang="en-US" dirty="0" smtClean="0"/>
              <a:t>取值范围限制：防止属性值与应用语义矛盾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信息工程学院 数据库应用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3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讲 数据库的创建和管理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SQL Server</a:t>
            </a:r>
            <a:r>
              <a:rPr lang="zh-CN" altLang="en-US" smtClean="0"/>
              <a:t>将数据库分为两大类</a:t>
            </a:r>
          </a:p>
          <a:p>
            <a:pPr lvl="1"/>
            <a:r>
              <a:rPr lang="zh-CN" altLang="en-US" smtClean="0"/>
              <a:t>系统数据库</a:t>
            </a:r>
          </a:p>
          <a:p>
            <a:pPr lvl="2"/>
            <a:r>
              <a:rPr lang="en-US" altLang="zh-CN" smtClean="0"/>
              <a:t>master</a:t>
            </a:r>
          </a:p>
          <a:p>
            <a:pPr lvl="2"/>
            <a:r>
              <a:rPr lang="en-US" altLang="zh-CN" smtClean="0"/>
              <a:t>msdb</a:t>
            </a:r>
          </a:p>
          <a:p>
            <a:pPr lvl="2"/>
            <a:r>
              <a:rPr lang="en-US" altLang="zh-CN" smtClean="0"/>
              <a:t>tempdb</a:t>
            </a:r>
          </a:p>
          <a:p>
            <a:pPr lvl="2"/>
            <a:r>
              <a:rPr lang="en-US" altLang="zh-CN" smtClean="0"/>
              <a:t>model</a:t>
            </a:r>
          </a:p>
          <a:p>
            <a:pPr lvl="1"/>
            <a:r>
              <a:rPr lang="zh-CN" altLang="en-US" smtClean="0"/>
              <a:t>用户数据库</a:t>
            </a:r>
          </a:p>
          <a:p>
            <a:endParaRPr lang="zh-CN" altLang="en-US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信息工程学院 数据库应用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07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数据库组成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SQL Server数据库的组成</a:t>
            </a:r>
            <a:endParaRPr lang="zh-CN" altLang="en-US" smtClean="0"/>
          </a:p>
          <a:p>
            <a:pPr lvl="1"/>
            <a:r>
              <a:rPr lang="zh-CN" altLang="en-US" smtClean="0"/>
              <a:t>数据文件：用于存放数据库中的数据信息</a:t>
            </a:r>
          </a:p>
          <a:p>
            <a:pPr lvl="1"/>
            <a:r>
              <a:rPr lang="zh-CN" altLang="en-US" smtClean="0"/>
              <a:t>日志文件：用于存放对数据库的操作记录</a:t>
            </a:r>
          </a:p>
          <a:p>
            <a:r>
              <a:rPr lang="zh-CN" altLang="en-US" smtClean="0"/>
              <a:t>每个数据库都包含</a:t>
            </a:r>
          </a:p>
          <a:p>
            <a:pPr lvl="1"/>
            <a:r>
              <a:rPr lang="zh-CN" altLang="en-US" smtClean="0"/>
              <a:t>一个主数据文件</a:t>
            </a:r>
          </a:p>
          <a:p>
            <a:pPr lvl="1"/>
            <a:r>
              <a:rPr lang="zh-CN" altLang="en-US" smtClean="0"/>
              <a:t>一个或多个日志文件</a:t>
            </a:r>
          </a:p>
          <a:p>
            <a:pPr lvl="1"/>
            <a:r>
              <a:rPr lang="zh-CN" altLang="en-US" smtClean="0"/>
              <a:t>零个或多个辅助数据文件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信息工程学院 数据库应用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51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数据库组成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 smtClean="0"/>
              <a:t>数据文件</a:t>
            </a:r>
            <a:r>
              <a:rPr lang="en-US" altLang="zh-CN" dirty="0" err="1" smtClean="0"/>
              <a:t>:</a:t>
            </a:r>
            <a:r>
              <a:rPr lang="en-US" altLang="en-US" dirty="0" err="1" smtClean="0"/>
              <a:t>用于存放数据库数据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主数据文件</a:t>
            </a:r>
          </a:p>
          <a:p>
            <a:pPr lvl="2"/>
            <a:r>
              <a:rPr lang="zh-CN" altLang="en-US" dirty="0" smtClean="0"/>
              <a:t>扩展名是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mdf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包含数据库的系统信息，并可存放用户数据</a:t>
            </a:r>
          </a:p>
          <a:p>
            <a:pPr lvl="2"/>
            <a:r>
              <a:rPr lang="zh-CN" altLang="en-US" dirty="0" smtClean="0"/>
              <a:t>每个数据库都有且仅有一个主数据文件</a:t>
            </a:r>
          </a:p>
          <a:p>
            <a:pPr lvl="1"/>
            <a:r>
              <a:rPr lang="zh-CN" altLang="en-US" dirty="0" smtClean="0"/>
              <a:t>辅助数据文件</a:t>
            </a:r>
          </a:p>
          <a:p>
            <a:pPr lvl="2"/>
            <a:r>
              <a:rPr lang="zh-CN" altLang="en-US" dirty="0" smtClean="0"/>
              <a:t>扩展名是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ndf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一个数据库可以包含</a:t>
            </a:r>
            <a:r>
              <a:rPr lang="en-US" altLang="zh-CN" dirty="0" smtClean="0"/>
              <a:t>0</a:t>
            </a:r>
            <a:r>
              <a:rPr lang="zh-CN" altLang="en-US" dirty="0" smtClean="0"/>
              <a:t>～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个辅助数据文件</a:t>
            </a:r>
          </a:p>
          <a:p>
            <a:pPr lvl="2"/>
            <a:r>
              <a:rPr lang="zh-CN" altLang="en-US" dirty="0" smtClean="0"/>
              <a:t>辅助数据文件可以分别建立不同的磁盘上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信息工程学院 数据库应用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492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数据库组成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事务日志文件</a:t>
            </a:r>
          </a:p>
          <a:p>
            <a:pPr lvl="1"/>
            <a:r>
              <a:rPr lang="zh-CN" altLang="en-US" smtClean="0"/>
              <a:t>扩展名为</a:t>
            </a:r>
            <a:r>
              <a:rPr lang="en-US" altLang="zh-CN" smtClean="0"/>
              <a:t>.ldf</a:t>
            </a:r>
          </a:p>
          <a:p>
            <a:pPr lvl="1"/>
            <a:r>
              <a:rPr lang="zh-CN" altLang="en-US" smtClean="0"/>
              <a:t>用于存放恢复数据库的所有日志信息</a:t>
            </a:r>
          </a:p>
          <a:p>
            <a:pPr lvl="1"/>
            <a:r>
              <a:rPr lang="zh-CN" altLang="en-US" smtClean="0"/>
              <a:t>每个数据库必须至少有一个日志文件</a:t>
            </a:r>
          </a:p>
          <a:p>
            <a:r>
              <a:rPr lang="zh-CN" altLang="en-US" smtClean="0"/>
              <a:t>了解数据创建、修改和删除的命令即可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信息工程学院 数据库应用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29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被除数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被除数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被除数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TM03457464[[fn=红利]]</Template>
  <TotalTime>1603</TotalTime>
  <Words>921</Words>
  <Application>Microsoft Office PowerPoint</Application>
  <PresentationFormat>自定义</PresentationFormat>
  <Paragraphs>194</Paragraphs>
  <Slides>19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被除数</vt:lpstr>
      <vt:lpstr>数据库应用复习</vt:lpstr>
      <vt:lpstr>考试题型及分值</vt:lpstr>
      <vt:lpstr>第1讲 关系数据库基础</vt:lpstr>
      <vt:lpstr>数据模型</vt:lpstr>
      <vt:lpstr>关系数据模型</vt:lpstr>
      <vt:lpstr>第2讲 数据库的创建和管理</vt:lpstr>
      <vt:lpstr>数据库组成</vt:lpstr>
      <vt:lpstr>数据库组成</vt:lpstr>
      <vt:lpstr>数据库组成</vt:lpstr>
      <vt:lpstr>数据库管理</vt:lpstr>
      <vt:lpstr>第3讲 SQL语言基础</vt:lpstr>
      <vt:lpstr>第3讲 SQL语言基础</vt:lpstr>
      <vt:lpstr>第4讲 架构与基本表</vt:lpstr>
      <vt:lpstr>第5讲 数据操纵语言（简单查询）</vt:lpstr>
      <vt:lpstr>第5讲 数据操纵语言（简单查询）</vt:lpstr>
      <vt:lpstr>第5讲 数据操纵语言（简单查询）</vt:lpstr>
      <vt:lpstr>使用计算函数汇总数据 </vt:lpstr>
      <vt:lpstr>第7讲 数据操纵语言（高级查询）</vt:lpstr>
      <vt:lpstr>第8讲 数据操纵语言（数据更改）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数据库应用</dc:title>
  <dc:creator>X1yoga</dc:creator>
  <cp:lastModifiedBy>USER-</cp:lastModifiedBy>
  <cp:revision>101</cp:revision>
  <dcterms:created xsi:type="dcterms:W3CDTF">2021-03-02T05:30:03Z</dcterms:created>
  <dcterms:modified xsi:type="dcterms:W3CDTF">2021-06-21T03:22:00Z</dcterms:modified>
</cp:coreProperties>
</file>