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1"/>
  </p:notesMasterIdLst>
  <p:sldIdLst>
    <p:sldId id="4778" r:id="rId2"/>
    <p:sldId id="4780" r:id="rId3"/>
    <p:sldId id="4779" r:id="rId4"/>
    <p:sldId id="4781" r:id="rId5"/>
    <p:sldId id="4782" r:id="rId6"/>
    <p:sldId id="4784" r:id="rId7"/>
    <p:sldId id="4785" r:id="rId8"/>
    <p:sldId id="4787" r:id="rId9"/>
    <p:sldId id="4786"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Roboto" panose="020B0604020202020204" charset="0"/>
      <p:regular r:id="rId16"/>
      <p:bold r:id="rId17"/>
      <p:italic r:id="rId18"/>
      <p:boldItalic r:id="rId19"/>
    </p:embeddedFont>
    <p:embeddedFont>
      <p:font typeface="Roboto Light" panose="020B0604020202020204" charset="0"/>
      <p:regular r:id="rId20"/>
      <p:italic r:id="rId21"/>
    </p:embeddedFont>
    <p:embeddedFont>
      <p:font typeface="Roboto Medium" panose="020B0604020202020204" charset="0"/>
      <p:regular r:id="rId22"/>
      <p: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4780"/>
            <p14:sldId id="4779"/>
            <p14:sldId id="4781"/>
            <p14:sldId id="4782"/>
            <p14:sldId id="4784"/>
            <p14:sldId id="4785"/>
            <p14:sldId id="4787"/>
            <p14:sldId id="478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6" d="100"/>
          <a:sy n="66" d="100"/>
        </p:scale>
        <p:origin x="1158" y="7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1/09/2023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a:xfrm>
            <a:off x="1212851" y="3429000"/>
            <a:ext cx="4086225" cy="496094"/>
          </a:xfrm>
        </p:spPr>
        <p:txBody>
          <a:bodyPr/>
          <a:lstStyle/>
          <a:p>
            <a:r>
              <a:rPr lang="en-AU" dirty="0"/>
              <a:t>Chips: Snack-Foods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a:xfrm>
            <a:off x="1212850" y="4126706"/>
            <a:ext cx="4086225" cy="648494"/>
          </a:xfrm>
        </p:spPr>
        <p:txBody>
          <a:bodyPr/>
          <a:lstStyle/>
          <a:p>
            <a:r>
              <a:rPr lang="en-AU" dirty="0"/>
              <a:t>Retail Analytics and Commercial Application - Report</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August 2023</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3077030" y="1749608"/>
            <a:ext cx="8599546" cy="2637807"/>
          </a:xfrm>
          <a:prstGeom prst="rect">
            <a:avLst/>
          </a:prstGeom>
          <a:noFill/>
        </p:spPr>
        <p:txBody>
          <a:bodyPr wrap="square" lIns="0" tIns="0" rIns="0" bIns="0" rtlCol="0" anchor="t">
            <a:noAutofit/>
          </a:bodyPr>
          <a:lstStyle/>
          <a:p>
            <a:r>
              <a:rPr lang="en-US" sz="1600" dirty="0"/>
              <a:t>Mainstream mid-age and young singles and couples are more willing to pay more per packet of chips compared to their budget and premium counterparts. </a:t>
            </a:r>
          </a:p>
          <a:p>
            <a:endParaRPr lang="en-US" sz="1600" dirty="0"/>
          </a:p>
          <a:p>
            <a:r>
              <a:rPr lang="en-US" sz="1600" dirty="0"/>
              <a:t>The number of chips transactions dramatically increases prior to Christmas. Thus, added visibility to customers via a promotional display or Gondola end would increase purchases driving sales growth over this holiday period. </a:t>
            </a:r>
          </a:p>
          <a:p>
            <a:endParaRPr lang="en-US" sz="1600" dirty="0"/>
          </a:p>
          <a:p>
            <a:r>
              <a:rPr lang="en-US" sz="1600" dirty="0"/>
              <a:t>Mainstream Young Singles &amp; Couples are the primary shopper of chips. Young and Older Families make up 26% of Chips shoppers and on average purchase larger baskets. There is more opportunity for sales with these shoppers.</a:t>
            </a:r>
            <a:endParaRPr lang="en-AU" sz="16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3193143" y="4567417"/>
            <a:ext cx="8483434" cy="1489790"/>
          </a:xfrm>
          <a:prstGeom prst="rect">
            <a:avLst/>
          </a:prstGeom>
          <a:noFill/>
        </p:spPr>
        <p:txBody>
          <a:bodyPr wrap="square" lIns="0" tIns="0" rIns="0" bIns="0" rtlCol="0" anchor="t">
            <a:noAutofit/>
          </a:bodyPr>
          <a:lstStyle/>
          <a:p>
            <a:r>
              <a:rPr lang="en-US" sz="1600" dirty="0"/>
              <a:t>A control store was constructed to reflect the prior performance of the selected trial store. </a:t>
            </a:r>
          </a:p>
          <a:p>
            <a:endParaRPr lang="en-US" sz="1600" dirty="0"/>
          </a:p>
          <a:p>
            <a:r>
              <a:rPr lang="en-US" sz="1600" dirty="0"/>
              <a:t>After implementing the new store layout the performance of the trial store and the control store were compared. The trial store saw significant uplift from the new store layout</a:t>
            </a:r>
            <a:endParaRPr lang="en-AU" sz="16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a:xfrm>
            <a:off x="1162049" y="400050"/>
            <a:ext cx="10467747" cy="1109436"/>
          </a:xfrm>
        </p:spPr>
        <p:txBody>
          <a:bodyPr/>
          <a:lstStyle/>
          <a:p>
            <a:r>
              <a:rPr lang="en-US" sz="2400" b="1" dirty="0"/>
              <a:t>The number of Chips transactions has remained relatively consistent over a period of time; a notable increase occurred in the week leading up to Christmas</a:t>
            </a:r>
            <a:br>
              <a:rPr lang="en-US" sz="2400" b="1" dirty="0"/>
            </a:br>
            <a:r>
              <a:rPr lang="en-US" sz="1800" dirty="0"/>
              <a:t>The total number of transactions in the week including Christmas was negatively affected by public holiday store closure</a:t>
            </a:r>
            <a:endParaRPr lang="en-AU" sz="1800" b="1" dirty="0"/>
          </a:p>
        </p:txBody>
      </p:sp>
      <p:pic>
        <p:nvPicPr>
          <p:cNvPr id="1028" name="Picture 4">
            <a:extLst>
              <a:ext uri="{FF2B5EF4-FFF2-40B4-BE49-F238E27FC236}">
                <a16:creationId xmlns:a16="http://schemas.microsoft.com/office/drawing/2014/main" id="{E114F8D8-12CC-4DD9-A9E0-6EF500430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683657"/>
            <a:ext cx="10467746" cy="4214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16000" y="217713"/>
            <a:ext cx="10689603" cy="791029"/>
          </a:xfrm>
        </p:spPr>
        <p:txBody>
          <a:bodyPr/>
          <a:lstStyle/>
          <a:p>
            <a:r>
              <a:rPr lang="en-US" sz="2000" b="1" dirty="0"/>
              <a:t>Affluence appears consistent across each individual life stage profile; Older and Young Family shoppers purchase the highest avg units per transaction </a:t>
            </a:r>
            <a:endParaRPr lang="en-AU" sz="2000" b="1" dirty="0"/>
          </a:p>
        </p:txBody>
      </p:sp>
      <p:pic>
        <p:nvPicPr>
          <p:cNvPr id="3074" name="Picture 2">
            <a:extLst>
              <a:ext uri="{FF2B5EF4-FFF2-40B4-BE49-F238E27FC236}">
                <a16:creationId xmlns:a16="http://schemas.microsoft.com/office/drawing/2014/main" id="{ADF0EE2F-22D0-450C-B08C-E9F34785D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714" y="934099"/>
            <a:ext cx="10689602" cy="4973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0171" y="453371"/>
            <a:ext cx="10486404" cy="1143200"/>
          </a:xfrm>
        </p:spPr>
        <p:txBody>
          <a:bodyPr/>
          <a:lstStyle/>
          <a:p>
            <a:r>
              <a:rPr lang="en-US" sz="1600" b="1" dirty="0"/>
              <a:t>Sales are coming mainly from Budget - older families, Mainstream - young singles/couples, and Mainstream - retirees and Premium - Older singles/couples</a:t>
            </a:r>
          </a:p>
          <a:p>
            <a:r>
              <a:rPr lang="en-US" sz="1600" b="1" dirty="0"/>
              <a:t>Percentage wise, Mainstream Young Singles &amp; Couples make up the largest proportion of Snacking Chips shoppers; Mainstream Retirees also have a significant share</a:t>
            </a:r>
            <a:endParaRPr lang="en-AU" sz="1600" b="1" dirty="0"/>
          </a:p>
        </p:txBody>
      </p:sp>
      <p:pic>
        <p:nvPicPr>
          <p:cNvPr id="5" name="Picture 2">
            <a:extLst>
              <a:ext uri="{FF2B5EF4-FFF2-40B4-BE49-F238E27FC236}">
                <a16:creationId xmlns:a16="http://schemas.microsoft.com/office/drawing/2014/main" id="{12F58178-19CF-4CCC-ADDB-9EA28C8CA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772" y="1644167"/>
            <a:ext cx="10203542" cy="439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a:xfrm>
            <a:off x="1146629" y="400049"/>
            <a:ext cx="10667999" cy="1878694"/>
          </a:xfrm>
        </p:spPr>
        <p:txBody>
          <a:bodyPr/>
          <a:lstStyle/>
          <a:p>
            <a:r>
              <a:rPr lang="en-US" sz="4000" b="1" dirty="0"/>
              <a:t>Trial Store Performance:</a:t>
            </a:r>
            <a:br>
              <a:rPr lang="en-US" sz="4000" b="1" dirty="0"/>
            </a:br>
            <a:endParaRPr lang="en-AU" sz="4000" b="1" dirty="0"/>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162051" y="3122613"/>
            <a:ext cx="10492920" cy="1870302"/>
          </a:xfrm>
        </p:spPr>
        <p:txBody>
          <a:bodyPr/>
          <a:lstStyle/>
          <a:p>
            <a:r>
              <a:rPr lang="en-US" dirty="0"/>
              <a:t>We’ve found control stores 264, 155, 217 for trial stores 77, 86 and 88 respectively. The results for trial stores 77 and 88 during the trial period show a significant difference in at least two of the three trial months but this is not the case for trial store 86. Overall, the trial shows a significant increase and uplift in sales.</a:t>
            </a:r>
            <a:endParaRPr lang="en-AU" dirty="0"/>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prstGeom prst="rect">
            <a:avLst/>
          </a:prstGeom>
        </p:spPr>
        <p:txBody>
          <a:bodyPr/>
          <a:lstStyle/>
          <a:p>
            <a:r>
              <a:rPr lang="en-AU" dirty="0"/>
              <a:t>We found that the control stores had different market trends compare to other stores by total number of customers and total sales by month.</a:t>
            </a:r>
          </a:p>
        </p:txBody>
      </p:sp>
      <p:pic>
        <p:nvPicPr>
          <p:cNvPr id="4100" name="Picture 4">
            <a:extLst>
              <a:ext uri="{FF2B5EF4-FFF2-40B4-BE49-F238E27FC236}">
                <a16:creationId xmlns:a16="http://schemas.microsoft.com/office/drawing/2014/main" id="{05A62BC0-D855-4A8A-B458-F77D57194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976" y="1277771"/>
            <a:ext cx="10479599" cy="4774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18294" y="393344"/>
            <a:ext cx="10479600" cy="824400"/>
          </a:xfrm>
          <a:prstGeom prst="rect">
            <a:avLst/>
          </a:prstGeom>
        </p:spPr>
        <p:txBody>
          <a:bodyPr/>
          <a:lstStyle/>
          <a:p>
            <a:r>
              <a:rPr lang="en-US" dirty="0"/>
              <a:t>From Feb to May the trial store outperformed the control store highlighting the success of the new store layout</a:t>
            </a:r>
            <a:endParaRPr lang="en-AU" dirty="0"/>
          </a:p>
        </p:txBody>
      </p:sp>
      <p:pic>
        <p:nvPicPr>
          <p:cNvPr id="2050" name="Picture 2">
            <a:extLst>
              <a:ext uri="{FF2B5EF4-FFF2-40B4-BE49-F238E27FC236}">
                <a16:creationId xmlns:a16="http://schemas.microsoft.com/office/drawing/2014/main" id="{D2BFC490-8963-404D-81A5-CF79CB3E9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294" y="1217744"/>
            <a:ext cx="10044792" cy="4994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693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2C112-4E80-4ECB-8D90-375029290493}"/>
              </a:ext>
            </a:extLst>
          </p:cNvPr>
          <p:cNvSpPr>
            <a:spLocks noGrp="1"/>
          </p:cNvSpPr>
          <p:nvPr>
            <p:ph type="title"/>
          </p:nvPr>
        </p:nvSpPr>
        <p:spPr>
          <a:xfrm>
            <a:off x="1162049" y="400050"/>
            <a:ext cx="6994979" cy="688521"/>
          </a:xfrm>
        </p:spPr>
        <p:txBody>
          <a:bodyPr/>
          <a:lstStyle/>
          <a:p>
            <a:r>
              <a:rPr lang="en-US" sz="2400" b="1" dirty="0"/>
              <a:t>Recommendations</a:t>
            </a:r>
            <a:r>
              <a:rPr lang="en-US" sz="2400" dirty="0"/>
              <a:t>:</a:t>
            </a:r>
            <a:endParaRPr lang="en-NG" sz="2400" dirty="0"/>
          </a:p>
        </p:txBody>
      </p:sp>
      <p:sp>
        <p:nvSpPr>
          <p:cNvPr id="4" name="Text Placeholder 3">
            <a:extLst>
              <a:ext uri="{FF2B5EF4-FFF2-40B4-BE49-F238E27FC236}">
                <a16:creationId xmlns:a16="http://schemas.microsoft.com/office/drawing/2014/main" id="{AE016588-9575-44B2-BAA3-5937B6A9EDA0}"/>
              </a:ext>
            </a:extLst>
          </p:cNvPr>
          <p:cNvSpPr>
            <a:spLocks noGrp="1"/>
          </p:cNvSpPr>
          <p:nvPr>
            <p:ph type="body" idx="1"/>
          </p:nvPr>
        </p:nvSpPr>
        <p:spPr>
          <a:xfrm>
            <a:off x="914400" y="1277257"/>
            <a:ext cx="11045371" cy="4644572"/>
          </a:xfrm>
        </p:spPr>
        <p:txBody>
          <a:bodyPr/>
          <a:lstStyle/>
          <a:p>
            <a:r>
              <a:rPr lang="en-US" sz="2000" dirty="0"/>
              <a:t>I am pleased to advise that we have completed the analysis for the category, with a focus on consumer behavior and the trial store layouts.</a:t>
            </a:r>
            <a:endParaRPr lang="en-NG" sz="2000" dirty="0"/>
          </a:p>
          <a:p>
            <a:r>
              <a:rPr lang="en-US" sz="2000" dirty="0"/>
              <a:t>At a high level we have found that: </a:t>
            </a:r>
            <a:endParaRPr lang="en-NG" sz="2000" dirty="0"/>
          </a:p>
          <a:p>
            <a:pPr marL="342900" lvl="0" indent="-342900">
              <a:buFont typeface="Arial" panose="020B0604020202020204" pitchFamily="34" charset="0"/>
              <a:buChar char="•"/>
            </a:pPr>
            <a:r>
              <a:rPr lang="en-US" sz="2000" dirty="0"/>
              <a:t>Mainstream Young Singles &amp; Couples remain the primary shoppers of chips </a:t>
            </a:r>
          </a:p>
          <a:p>
            <a:pPr marL="342900" lvl="0" indent="-342900">
              <a:buFont typeface="Arial" panose="020B0604020202020204" pitchFamily="34" charset="0"/>
              <a:buChar char="•"/>
            </a:pPr>
            <a:r>
              <a:rPr lang="en-US" sz="2000" dirty="0"/>
              <a:t>Opportunities have been identified with Young and Older Families </a:t>
            </a:r>
          </a:p>
          <a:p>
            <a:pPr marL="342900" lvl="0" indent="-342900">
              <a:buFont typeface="Arial" panose="020B0604020202020204" pitchFamily="34" charset="0"/>
              <a:buChar char="•"/>
            </a:pPr>
            <a:r>
              <a:rPr lang="en-US" sz="2000" dirty="0"/>
              <a:t>Trial store performance was increased as a result of the new store layout</a:t>
            </a:r>
          </a:p>
          <a:p>
            <a:r>
              <a:rPr lang="en-US" sz="2000" dirty="0"/>
              <a:t>We are looking forward to discussing these results further. </a:t>
            </a:r>
          </a:p>
          <a:p>
            <a:endParaRPr lang="en-NG" sz="2000" dirty="0"/>
          </a:p>
          <a:p>
            <a:r>
              <a:rPr lang="en-US" sz="2000" dirty="0"/>
              <a:t> Warm regards,</a:t>
            </a:r>
            <a:endParaRPr lang="en-NG" sz="2000" dirty="0"/>
          </a:p>
          <a:p>
            <a:r>
              <a:rPr lang="en-US" sz="2000" dirty="0"/>
              <a:t>Sunday Danladi</a:t>
            </a:r>
            <a:endParaRPr lang="en-NG" dirty="0"/>
          </a:p>
          <a:p>
            <a:r>
              <a:rPr lang="en-US" sz="2000" dirty="0"/>
              <a:t>Associate Analyst, Virtual Participant at </a:t>
            </a:r>
            <a:r>
              <a:rPr lang="en-US" sz="2000" dirty="0" err="1"/>
              <a:t>Quantium</a:t>
            </a:r>
            <a:br>
              <a:rPr lang="en-US" dirty="0"/>
            </a:br>
            <a:endParaRPr lang="en-AU" dirty="0"/>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6488</TotalTime>
  <Words>498</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Roboto Light</vt:lpstr>
      <vt:lpstr>Roboto</vt:lpstr>
      <vt:lpstr>Roboto Medium</vt:lpstr>
      <vt:lpstr>Arial</vt:lpstr>
      <vt:lpstr>Calibri</vt:lpstr>
      <vt:lpstr>Office Theme</vt:lpstr>
      <vt:lpstr>Chips: Snack-Foods</vt:lpstr>
      <vt:lpstr>PowerPoint Presentation</vt:lpstr>
      <vt:lpstr>The number of Chips transactions has remained relatively consistent over a period of time; a notable increase occurred in the week leading up to Christmas The total number of transactions in the week including Christmas was negatively affected by public holiday store closure</vt:lpstr>
      <vt:lpstr>PowerPoint Presentation</vt:lpstr>
      <vt:lpstr>PowerPoint Presentation</vt:lpstr>
      <vt:lpstr>Trial Store Performance: </vt:lpstr>
      <vt:lpstr>PowerPoint Presentation</vt:lpstr>
      <vt:lpstr>PowerPoint Presentation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Lawrence Danladi S.</cp:lastModifiedBy>
  <cp:revision>478</cp:revision>
  <dcterms:created xsi:type="dcterms:W3CDTF">2018-02-07T23:23:24Z</dcterms:created>
  <dcterms:modified xsi:type="dcterms:W3CDTF">2023-09-01T13:20:14Z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