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258" r:id="rId3"/>
    <p:sldId id="259" r:id="rId4"/>
    <p:sldId id="260" r:id="rId5"/>
    <p:sldId id="269" r:id="rId6"/>
    <p:sldId id="282" r:id="rId7"/>
    <p:sldId id="273" r:id="rId8"/>
    <p:sldId id="261" r:id="rId9"/>
    <p:sldId id="262" r:id="rId10"/>
    <p:sldId id="263" r:id="rId11"/>
    <p:sldId id="281" r:id="rId12"/>
    <p:sldId id="272" r:id="rId13"/>
    <p:sldId id="279" r:id="rId14"/>
    <p:sldId id="280" r:id="rId15"/>
    <p:sldId id="266" r:id="rId16"/>
    <p:sldId id="274" r:id="rId17"/>
    <p:sldId id="268" r:id="rId18"/>
    <p:sldId id="276" r:id="rId19"/>
    <p:sldId id="275" r:id="rId20"/>
    <p:sldId id="277"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22"/>
    <p:restoredTop sz="94694"/>
  </p:normalViewPr>
  <p:slideViewPr>
    <p:cSldViewPr snapToGrid="0" snapToObjects="1">
      <p:cViewPr varScale="1">
        <p:scale>
          <a:sx n="94" d="100"/>
          <a:sy n="94" d="100"/>
        </p:scale>
        <p:origin x="224"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90A8C5-3521-5746-81F7-42673B127447}" type="datetimeFigureOut">
              <a:rPr lang="en-US" smtClean="0"/>
              <a:t>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A3AD3-1BE1-3445-8EBF-3DC434666FA1}" type="slidenum">
              <a:rPr lang="en-US" smtClean="0"/>
              <a:t>‹#›</a:t>
            </a:fld>
            <a:endParaRPr lang="en-US"/>
          </a:p>
        </p:txBody>
      </p:sp>
    </p:spTree>
    <p:extLst>
      <p:ext uri="{BB962C8B-B14F-4D97-AF65-F5344CB8AC3E}">
        <p14:creationId xmlns:p14="http://schemas.microsoft.com/office/powerpoint/2010/main" val="255548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7A9651-A007-7443-A058-AA71457E69FF}" type="slidenum">
              <a:rPr lang="en-US" smtClean="0"/>
              <a:t>7</a:t>
            </a:fld>
            <a:endParaRPr lang="en-US"/>
          </a:p>
        </p:txBody>
      </p:sp>
    </p:spTree>
    <p:extLst>
      <p:ext uri="{BB962C8B-B14F-4D97-AF65-F5344CB8AC3E}">
        <p14:creationId xmlns:p14="http://schemas.microsoft.com/office/powerpoint/2010/main" val="3302031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93B0-4592-4E45-B953-2C1960D1F1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48B59C-872E-1241-AF06-272243F524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84B145-A056-804F-A6D5-24B52A88648C}"/>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5" name="Footer Placeholder 4">
            <a:extLst>
              <a:ext uri="{FF2B5EF4-FFF2-40B4-BE49-F238E27FC236}">
                <a16:creationId xmlns:a16="http://schemas.microsoft.com/office/drawing/2014/main" id="{C7D0A3AA-4AFE-F240-94DD-0AF7814D5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01A501-5272-CE47-8B6E-2C6064BC7294}"/>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360019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5F5D-492E-354F-BEC0-39B732B9F5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A0A918-D329-544C-89F5-0CEAB6E44B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41C5B-5F46-0E4A-B312-AA004B40BC25}"/>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5" name="Footer Placeholder 4">
            <a:extLst>
              <a:ext uri="{FF2B5EF4-FFF2-40B4-BE49-F238E27FC236}">
                <a16:creationId xmlns:a16="http://schemas.microsoft.com/office/drawing/2014/main" id="{CC11C3FD-E389-5E4A-A10D-9E2E68CA7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050AD-1102-ED45-A977-97C373AC587A}"/>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234217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046720-C91B-244B-9D8E-4AC8FC00D6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E1A51C-567C-E340-BA48-E23361C1FA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889379-3BB7-3148-A491-82B0A8DA9827}"/>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5" name="Footer Placeholder 4">
            <a:extLst>
              <a:ext uri="{FF2B5EF4-FFF2-40B4-BE49-F238E27FC236}">
                <a16:creationId xmlns:a16="http://schemas.microsoft.com/office/drawing/2014/main" id="{23DF19D9-4960-4243-AF8D-A0DEFE6FF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5E734-CB2B-B340-A7D8-204E969CB42B}"/>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210807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FEA47-9448-C044-82A9-82CDCDD243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CE9E82-DF4B-C342-9BB8-28E9D29DCC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0395B-7ED9-BB41-8EE9-CCE955734277}"/>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5" name="Footer Placeholder 4">
            <a:extLst>
              <a:ext uri="{FF2B5EF4-FFF2-40B4-BE49-F238E27FC236}">
                <a16:creationId xmlns:a16="http://schemas.microsoft.com/office/drawing/2014/main" id="{6AF3CEE7-12E4-7A4B-BAF8-4525130E6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F9039-AE9F-F649-BAEE-3A986C9A5987}"/>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2962972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2927-FBB3-2E46-B663-E0CF4C3FE2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586607-56EF-9246-A944-3AF26AA448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D9FB2F-26AD-3745-A23E-C0102038195A}"/>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5" name="Footer Placeholder 4">
            <a:extLst>
              <a:ext uri="{FF2B5EF4-FFF2-40B4-BE49-F238E27FC236}">
                <a16:creationId xmlns:a16="http://schemas.microsoft.com/office/drawing/2014/main" id="{B540BEC1-768F-B64A-B964-AB65D5C1E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E1D184-0BD9-1442-BB45-B992ED221235}"/>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2666442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0D82-4E75-D34B-9B4C-D1C9C0F985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6F1C36-E90C-A048-8C32-9FF4E96AC7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31DC14-8B11-E541-9806-A77F04341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93120E-95CC-194F-A284-8A1AC7DEC542}"/>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6" name="Footer Placeholder 5">
            <a:extLst>
              <a:ext uri="{FF2B5EF4-FFF2-40B4-BE49-F238E27FC236}">
                <a16:creationId xmlns:a16="http://schemas.microsoft.com/office/drawing/2014/main" id="{4616B768-B20B-8246-A2D2-7EAA42DA6A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F88D3A-953F-6549-83CA-61BFADBB7041}"/>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949760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1A6B-8B71-8F45-8E53-0BEC9D46CB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94C5C8-FBF5-4E41-96E1-DD6C6E67A8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8624C-03B6-3A41-95BF-4285C2E9EE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4CC81A-637B-FC46-89C4-440A561493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14B3B7-3CD6-4844-A7A5-F1558B06F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F21557-7CD7-8944-85EC-33AA8078C038}"/>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8" name="Footer Placeholder 7">
            <a:extLst>
              <a:ext uri="{FF2B5EF4-FFF2-40B4-BE49-F238E27FC236}">
                <a16:creationId xmlns:a16="http://schemas.microsoft.com/office/drawing/2014/main" id="{8A22608D-90EC-C548-8BEB-54517895AC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A94165-B440-024C-B0A5-EBC8FBA25B49}"/>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689053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F483-8D69-B346-A00F-6776BF2CE0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C973C7-8376-4E4A-886E-F41ED1B4B708}"/>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4" name="Footer Placeholder 3">
            <a:extLst>
              <a:ext uri="{FF2B5EF4-FFF2-40B4-BE49-F238E27FC236}">
                <a16:creationId xmlns:a16="http://schemas.microsoft.com/office/drawing/2014/main" id="{335926EB-88A4-8344-A9E7-C4A796919D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7C75F6-04F8-0545-BDF1-0CECD85BE921}"/>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169157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F2C933-77A4-9549-8131-A38B54460055}"/>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3" name="Footer Placeholder 2">
            <a:extLst>
              <a:ext uri="{FF2B5EF4-FFF2-40B4-BE49-F238E27FC236}">
                <a16:creationId xmlns:a16="http://schemas.microsoft.com/office/drawing/2014/main" id="{DB15D1EE-A7BD-494A-8D41-1EBD6C4E43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30A110-7563-EF44-A41C-C31F62BCA715}"/>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2682522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D042-F12B-9145-8182-3388705E6D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876D91-0D5E-984D-981F-F71F1B7CF8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87141C-ECAB-5743-A7B1-FC0F06512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DBDD72-5E9B-984F-A38E-905917411E33}"/>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6" name="Footer Placeholder 5">
            <a:extLst>
              <a:ext uri="{FF2B5EF4-FFF2-40B4-BE49-F238E27FC236}">
                <a16:creationId xmlns:a16="http://schemas.microsoft.com/office/drawing/2014/main" id="{5304E8C7-60AD-474A-8BDD-34F54176C7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D741D-F779-874D-B401-328F6C464F68}"/>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575957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A56C-D0F9-8141-B344-F81D011E5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F65D86-C09A-1249-AB1D-51BC2DC79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8B840F-67DD-7A45-96C2-A1BB4C288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0E4E3-3DAA-0B49-8194-49B27E005126}"/>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6" name="Footer Placeholder 5">
            <a:extLst>
              <a:ext uri="{FF2B5EF4-FFF2-40B4-BE49-F238E27FC236}">
                <a16:creationId xmlns:a16="http://schemas.microsoft.com/office/drawing/2014/main" id="{0A21BE50-F14F-1E42-A1AD-13B078825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8A2542-0358-E947-921E-750039C303DE}"/>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266049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AC6318-205B-3D4E-B4D0-C2B473FB0E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D98E07-78AB-E148-A6AC-4AFAD330F8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DD8E14-7BF2-7540-A6B0-A29B1D9089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E1932-9C70-214E-934D-723E271E467E}" type="datetimeFigureOut">
              <a:rPr lang="en-US" smtClean="0"/>
              <a:t>12/3/19</a:t>
            </a:fld>
            <a:endParaRPr lang="en-US"/>
          </a:p>
        </p:txBody>
      </p:sp>
      <p:sp>
        <p:nvSpPr>
          <p:cNvPr id="5" name="Footer Placeholder 4">
            <a:extLst>
              <a:ext uri="{FF2B5EF4-FFF2-40B4-BE49-F238E27FC236}">
                <a16:creationId xmlns:a16="http://schemas.microsoft.com/office/drawing/2014/main" id="{45F32F44-2BF5-8F4C-A973-0D8FD726A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18E48C-1FA5-AF4B-9871-852270F789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BE232-09A7-4F44-8E0E-995B6ED58BB2}" type="slidenum">
              <a:rPr lang="en-US" smtClean="0"/>
              <a:t>‹#›</a:t>
            </a:fld>
            <a:endParaRPr lang="en-US"/>
          </a:p>
        </p:txBody>
      </p:sp>
    </p:spTree>
    <p:extLst>
      <p:ext uri="{BB962C8B-B14F-4D97-AF65-F5344CB8AC3E}">
        <p14:creationId xmlns:p14="http://schemas.microsoft.com/office/powerpoint/2010/main" val="2727427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512B-9205-DC4D-A9F9-276A2697CA07}"/>
              </a:ext>
            </a:extLst>
          </p:cNvPr>
          <p:cNvSpPr>
            <a:spLocks noGrp="1"/>
          </p:cNvSpPr>
          <p:nvPr>
            <p:ph type="ctrTitle"/>
          </p:nvPr>
        </p:nvSpPr>
        <p:spPr/>
        <p:txBody>
          <a:bodyPr anchor="ctr"/>
          <a:lstStyle/>
          <a:p>
            <a:pPr algn="ctr"/>
            <a:r>
              <a:rPr lang="en-US" dirty="0"/>
              <a:t>HaN SPRINT II</a:t>
            </a:r>
          </a:p>
        </p:txBody>
      </p:sp>
      <p:sp>
        <p:nvSpPr>
          <p:cNvPr id="3" name="Subtitle 2">
            <a:extLst>
              <a:ext uri="{FF2B5EF4-FFF2-40B4-BE49-F238E27FC236}">
                <a16:creationId xmlns:a16="http://schemas.microsoft.com/office/drawing/2014/main" id="{08F11A94-128C-2C4F-9291-8C066005450A}"/>
              </a:ext>
            </a:extLst>
          </p:cNvPr>
          <p:cNvSpPr>
            <a:spLocks noGrp="1"/>
          </p:cNvSpPr>
          <p:nvPr>
            <p:ph type="subTitle" idx="1"/>
          </p:nvPr>
        </p:nvSpPr>
        <p:spPr>
          <a:xfrm>
            <a:off x="1939485" y="2668643"/>
            <a:ext cx="8665452" cy="370872"/>
          </a:xfrm>
        </p:spPr>
        <p:txBody>
          <a:bodyPr vert="horz">
            <a:normAutofit fontScale="92500" lnSpcReduction="10000"/>
          </a:bodyPr>
          <a:lstStyle/>
          <a:p>
            <a:pPr algn="ctr"/>
            <a:r>
              <a:rPr lang="en-US" dirty="0"/>
              <a:t>HEALTH &amp; NUTRITION APPLICATION</a:t>
            </a:r>
          </a:p>
        </p:txBody>
      </p:sp>
      <p:sp>
        <p:nvSpPr>
          <p:cNvPr id="4" name="TextBox 3">
            <a:extLst>
              <a:ext uri="{FF2B5EF4-FFF2-40B4-BE49-F238E27FC236}">
                <a16:creationId xmlns:a16="http://schemas.microsoft.com/office/drawing/2014/main" id="{C17DFD8D-0974-2C4C-B5DB-73178EF9925C}"/>
              </a:ext>
            </a:extLst>
          </p:cNvPr>
          <p:cNvSpPr txBox="1"/>
          <p:nvPr/>
        </p:nvSpPr>
        <p:spPr>
          <a:xfrm>
            <a:off x="4540469" y="4064985"/>
            <a:ext cx="3279228" cy="1754326"/>
          </a:xfrm>
          <a:prstGeom prst="rect">
            <a:avLst/>
          </a:prstGeom>
          <a:noFill/>
        </p:spPr>
        <p:txBody>
          <a:bodyPr wrap="square" rtlCol="0">
            <a:spAutoFit/>
          </a:bodyPr>
          <a:lstStyle/>
          <a:p>
            <a:pPr algn="ctr"/>
            <a:r>
              <a:rPr lang="en-US" dirty="0">
                <a:solidFill>
                  <a:schemeClr val="tx2"/>
                </a:solidFill>
              </a:rPr>
              <a:t>KEVIN KEMMERER</a:t>
            </a:r>
          </a:p>
          <a:p>
            <a:pPr algn="ctr"/>
            <a:r>
              <a:rPr lang="en-US" dirty="0">
                <a:solidFill>
                  <a:schemeClr val="tx2"/>
                </a:solidFill>
              </a:rPr>
              <a:t>MIKE DESCH</a:t>
            </a:r>
          </a:p>
          <a:p>
            <a:pPr algn="ctr"/>
            <a:r>
              <a:rPr lang="en-US" dirty="0">
                <a:solidFill>
                  <a:schemeClr val="tx2"/>
                </a:solidFill>
              </a:rPr>
              <a:t>THANG HUYNH</a:t>
            </a:r>
          </a:p>
          <a:p>
            <a:pPr algn="ctr"/>
            <a:r>
              <a:rPr lang="en-US" dirty="0">
                <a:solidFill>
                  <a:schemeClr val="tx2"/>
                </a:solidFill>
              </a:rPr>
              <a:t>KEVIN HER</a:t>
            </a:r>
          </a:p>
          <a:p>
            <a:pPr algn="ctr"/>
            <a:r>
              <a:rPr lang="en-US" dirty="0">
                <a:solidFill>
                  <a:schemeClr val="tx2"/>
                </a:solidFill>
              </a:rPr>
              <a:t>LIBAN SALAD</a:t>
            </a:r>
          </a:p>
          <a:p>
            <a:endParaRPr lang="en-US" dirty="0"/>
          </a:p>
        </p:txBody>
      </p:sp>
    </p:spTree>
    <p:extLst>
      <p:ext uri="{BB962C8B-B14F-4D97-AF65-F5344CB8AC3E}">
        <p14:creationId xmlns:p14="http://schemas.microsoft.com/office/powerpoint/2010/main" val="3643884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9FB7-22C9-E343-A6F3-9D171011D331}"/>
              </a:ext>
            </a:extLst>
          </p:cNvPr>
          <p:cNvSpPr>
            <a:spLocks noGrp="1"/>
          </p:cNvSpPr>
          <p:nvPr>
            <p:ph type="title"/>
          </p:nvPr>
        </p:nvSpPr>
        <p:spPr>
          <a:xfrm>
            <a:off x="6448425" y="618518"/>
            <a:ext cx="4598985" cy="1478570"/>
          </a:xfrm>
        </p:spPr>
        <p:txBody>
          <a:bodyPr>
            <a:normAutofit/>
          </a:bodyPr>
          <a:lstStyle/>
          <a:p>
            <a:r>
              <a:rPr lang="en-US" sz="3300" b="1" dirty="0">
                <a:solidFill>
                  <a:srgbClr val="002060"/>
                </a:solidFill>
              </a:rPr>
              <a:t>UC #4</a:t>
            </a:r>
            <a:r>
              <a:rPr lang="en-US" sz="3300" dirty="0"/>
              <a:t>:</a:t>
            </a:r>
            <a:br>
              <a:rPr lang="en-US" sz="3300" dirty="0"/>
            </a:br>
            <a:endParaRPr lang="en-US" sz="3300" dirty="0"/>
          </a:p>
        </p:txBody>
      </p:sp>
      <p:sp>
        <p:nvSpPr>
          <p:cNvPr id="3" name="Content Placeholder 2">
            <a:extLst>
              <a:ext uri="{FF2B5EF4-FFF2-40B4-BE49-F238E27FC236}">
                <a16:creationId xmlns:a16="http://schemas.microsoft.com/office/drawing/2014/main" id="{7420DACD-5A45-FD4A-8E3F-8A2A636057C6}"/>
              </a:ext>
            </a:extLst>
          </p:cNvPr>
          <p:cNvSpPr>
            <a:spLocks noGrp="1"/>
          </p:cNvSpPr>
          <p:nvPr>
            <p:ph idx="1"/>
          </p:nvPr>
        </p:nvSpPr>
        <p:spPr>
          <a:xfrm>
            <a:off x="6654801" y="1779587"/>
            <a:ext cx="4598986" cy="3541714"/>
          </a:xfrm>
        </p:spPr>
        <p:txBody>
          <a:bodyPr>
            <a:normAutofit/>
          </a:bodyPr>
          <a:lstStyle/>
          <a:p>
            <a:pPr marL="0" indent="0">
              <a:buNone/>
            </a:pPr>
            <a:r>
              <a:rPr lang="en-US" sz="2400" dirty="0">
                <a:solidFill>
                  <a:srgbClr val="002060"/>
                </a:solidFill>
              </a:rPr>
              <a:t>(Scenario)</a:t>
            </a:r>
            <a:r>
              <a:rPr lang="en-US" sz="2400" dirty="0"/>
              <a:t>:</a:t>
            </a:r>
          </a:p>
        </p:txBody>
      </p:sp>
      <p:pic>
        <p:nvPicPr>
          <p:cNvPr id="13" name="Picture 12">
            <a:extLst>
              <a:ext uri="{FF2B5EF4-FFF2-40B4-BE49-F238E27FC236}">
                <a16:creationId xmlns:a16="http://schemas.microsoft.com/office/drawing/2014/main" id="{BA7C8809-4D53-1C49-AB2B-3E8951833E1D}"/>
              </a:ext>
            </a:extLst>
          </p:cNvPr>
          <p:cNvPicPr>
            <a:picLocks noChangeAspect="1"/>
          </p:cNvPicPr>
          <p:nvPr/>
        </p:nvPicPr>
        <p:blipFill>
          <a:blip r:embed="rId2"/>
          <a:stretch>
            <a:fillRect/>
          </a:stretch>
        </p:blipFill>
        <p:spPr>
          <a:xfrm>
            <a:off x="155678" y="0"/>
            <a:ext cx="5111353" cy="6858000"/>
          </a:xfrm>
          <a:prstGeom prst="rect">
            <a:avLst/>
          </a:prstGeom>
        </p:spPr>
      </p:pic>
    </p:spTree>
    <p:extLst>
      <p:ext uri="{BB962C8B-B14F-4D97-AF65-F5344CB8AC3E}">
        <p14:creationId xmlns:p14="http://schemas.microsoft.com/office/powerpoint/2010/main" val="1714962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9FB7-22C9-E343-A6F3-9D171011D331}"/>
              </a:ext>
            </a:extLst>
          </p:cNvPr>
          <p:cNvSpPr>
            <a:spLocks noGrp="1"/>
          </p:cNvSpPr>
          <p:nvPr>
            <p:ph type="title"/>
          </p:nvPr>
        </p:nvSpPr>
        <p:spPr>
          <a:xfrm>
            <a:off x="6540500" y="384175"/>
            <a:ext cx="5095875" cy="1801813"/>
          </a:xfrm>
        </p:spPr>
        <p:txBody>
          <a:bodyPr vert="horz" lIns="91440" tIns="45720" rIns="91440" bIns="45720" rtlCol="0" anchor="b">
            <a:normAutofit/>
          </a:bodyPr>
          <a:lstStyle/>
          <a:p>
            <a:r>
              <a:rPr lang="en-US" sz="3300" b="1" kern="1200" cap="all" baseline="0" dirty="0">
                <a:solidFill>
                  <a:srgbClr val="002060"/>
                </a:solidFill>
                <a:latin typeface="+mj-lt"/>
                <a:ea typeface="+mj-ea"/>
                <a:cs typeface="+mj-cs"/>
              </a:rPr>
              <a:t>UC #5</a:t>
            </a:r>
            <a:r>
              <a:rPr lang="en-US" sz="3300" kern="1200" cap="all" baseline="0" dirty="0">
                <a:solidFill>
                  <a:schemeClr val="tx1"/>
                </a:solidFill>
                <a:latin typeface="+mj-lt"/>
                <a:ea typeface="+mj-ea"/>
                <a:cs typeface="+mj-cs"/>
              </a:rPr>
              <a:t>: </a:t>
            </a:r>
          </a:p>
        </p:txBody>
      </p:sp>
      <p:sp>
        <p:nvSpPr>
          <p:cNvPr id="257" name="Content Placeholder 2">
            <a:extLst>
              <a:ext uri="{FF2B5EF4-FFF2-40B4-BE49-F238E27FC236}">
                <a16:creationId xmlns:a16="http://schemas.microsoft.com/office/drawing/2014/main" id="{DC8F8C69-42AD-BA49-822A-82CDB74E0AA9}"/>
              </a:ext>
            </a:extLst>
          </p:cNvPr>
          <p:cNvSpPr>
            <a:spLocks noGrp="1"/>
          </p:cNvSpPr>
          <p:nvPr>
            <p:ph idx="1"/>
          </p:nvPr>
        </p:nvSpPr>
        <p:spPr>
          <a:xfrm>
            <a:off x="6670676" y="2408236"/>
            <a:ext cx="4598986" cy="3541714"/>
          </a:xfrm>
        </p:spPr>
        <p:txBody>
          <a:bodyPr>
            <a:normAutofit/>
          </a:bodyPr>
          <a:lstStyle/>
          <a:p>
            <a:pPr marL="0" indent="0">
              <a:buNone/>
            </a:pPr>
            <a:r>
              <a:rPr lang="en-US" sz="2400" dirty="0">
                <a:solidFill>
                  <a:srgbClr val="002060"/>
                </a:solidFill>
              </a:rPr>
              <a:t>(Scenario)</a:t>
            </a:r>
            <a:r>
              <a:rPr lang="en-US" sz="2400" dirty="0"/>
              <a:t>:</a:t>
            </a:r>
          </a:p>
        </p:txBody>
      </p:sp>
      <p:pic>
        <p:nvPicPr>
          <p:cNvPr id="7" name="Picture 6">
            <a:extLst>
              <a:ext uri="{FF2B5EF4-FFF2-40B4-BE49-F238E27FC236}">
                <a16:creationId xmlns:a16="http://schemas.microsoft.com/office/drawing/2014/main" id="{CDB7A76A-DEF5-5248-AB3D-ACDC1BD19748}"/>
              </a:ext>
            </a:extLst>
          </p:cNvPr>
          <p:cNvPicPr>
            <a:picLocks noChangeAspect="1"/>
          </p:cNvPicPr>
          <p:nvPr/>
        </p:nvPicPr>
        <p:blipFill>
          <a:blip r:embed="rId2"/>
          <a:stretch>
            <a:fillRect/>
          </a:stretch>
        </p:blipFill>
        <p:spPr>
          <a:xfrm>
            <a:off x="-9690" y="0"/>
            <a:ext cx="6105690" cy="6858000"/>
          </a:xfrm>
          <a:prstGeom prst="rect">
            <a:avLst/>
          </a:prstGeom>
        </p:spPr>
      </p:pic>
    </p:spTree>
    <p:extLst>
      <p:ext uri="{BB962C8B-B14F-4D97-AF65-F5344CB8AC3E}">
        <p14:creationId xmlns:p14="http://schemas.microsoft.com/office/powerpoint/2010/main" val="210785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9FB7-22C9-E343-A6F3-9D171011D331}"/>
              </a:ext>
            </a:extLst>
          </p:cNvPr>
          <p:cNvSpPr>
            <a:spLocks noGrp="1"/>
          </p:cNvSpPr>
          <p:nvPr>
            <p:ph type="title"/>
          </p:nvPr>
        </p:nvSpPr>
        <p:spPr>
          <a:xfrm>
            <a:off x="6540500" y="384175"/>
            <a:ext cx="5095875" cy="1801813"/>
          </a:xfrm>
        </p:spPr>
        <p:txBody>
          <a:bodyPr vert="horz" lIns="91440" tIns="45720" rIns="91440" bIns="45720" rtlCol="0" anchor="b">
            <a:normAutofit/>
          </a:bodyPr>
          <a:lstStyle/>
          <a:p>
            <a:r>
              <a:rPr lang="en-US" sz="3300" b="1" kern="1200" cap="all" baseline="0" dirty="0">
                <a:solidFill>
                  <a:srgbClr val="002060"/>
                </a:solidFill>
                <a:latin typeface="+mj-lt"/>
                <a:ea typeface="+mj-ea"/>
                <a:cs typeface="+mj-cs"/>
              </a:rPr>
              <a:t>UC #6</a:t>
            </a:r>
            <a:r>
              <a:rPr lang="en-US" sz="3300" kern="1200" cap="all" baseline="0" dirty="0">
                <a:solidFill>
                  <a:schemeClr val="tx1"/>
                </a:solidFill>
                <a:latin typeface="+mj-lt"/>
                <a:ea typeface="+mj-ea"/>
                <a:cs typeface="+mj-cs"/>
              </a:rPr>
              <a:t>: </a:t>
            </a:r>
          </a:p>
        </p:txBody>
      </p:sp>
      <p:sp>
        <p:nvSpPr>
          <p:cNvPr id="257" name="Content Placeholder 2">
            <a:extLst>
              <a:ext uri="{FF2B5EF4-FFF2-40B4-BE49-F238E27FC236}">
                <a16:creationId xmlns:a16="http://schemas.microsoft.com/office/drawing/2014/main" id="{DC8F8C69-42AD-BA49-822A-82CDB74E0AA9}"/>
              </a:ext>
            </a:extLst>
          </p:cNvPr>
          <p:cNvSpPr>
            <a:spLocks noGrp="1"/>
          </p:cNvSpPr>
          <p:nvPr>
            <p:ph idx="1"/>
          </p:nvPr>
        </p:nvSpPr>
        <p:spPr>
          <a:xfrm>
            <a:off x="6670676" y="2408236"/>
            <a:ext cx="4598986" cy="3541714"/>
          </a:xfrm>
        </p:spPr>
        <p:txBody>
          <a:bodyPr>
            <a:normAutofit/>
          </a:bodyPr>
          <a:lstStyle/>
          <a:p>
            <a:pPr marL="0" indent="0">
              <a:buNone/>
            </a:pPr>
            <a:r>
              <a:rPr lang="en-US" sz="2400" dirty="0">
                <a:solidFill>
                  <a:srgbClr val="002060"/>
                </a:solidFill>
              </a:rPr>
              <a:t>(Scenario)</a:t>
            </a:r>
            <a:r>
              <a:rPr lang="en-US" sz="2400" dirty="0"/>
              <a:t>:</a:t>
            </a:r>
          </a:p>
        </p:txBody>
      </p:sp>
      <p:pic>
        <p:nvPicPr>
          <p:cNvPr id="4" name="Picture 3">
            <a:extLst>
              <a:ext uri="{FF2B5EF4-FFF2-40B4-BE49-F238E27FC236}">
                <a16:creationId xmlns:a16="http://schemas.microsoft.com/office/drawing/2014/main" id="{C29BC967-E99B-5541-9054-737E11A4FB75}"/>
              </a:ext>
            </a:extLst>
          </p:cNvPr>
          <p:cNvPicPr>
            <a:picLocks noChangeAspect="1"/>
          </p:cNvPicPr>
          <p:nvPr/>
        </p:nvPicPr>
        <p:blipFill>
          <a:blip r:embed="rId2"/>
          <a:stretch>
            <a:fillRect/>
          </a:stretch>
        </p:blipFill>
        <p:spPr>
          <a:xfrm>
            <a:off x="171384" y="0"/>
            <a:ext cx="5243716" cy="6858000"/>
          </a:xfrm>
          <a:prstGeom prst="rect">
            <a:avLst/>
          </a:prstGeom>
        </p:spPr>
      </p:pic>
    </p:spTree>
    <p:extLst>
      <p:ext uri="{BB962C8B-B14F-4D97-AF65-F5344CB8AC3E}">
        <p14:creationId xmlns:p14="http://schemas.microsoft.com/office/powerpoint/2010/main" val="3163308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9FB7-22C9-E343-A6F3-9D171011D331}"/>
              </a:ext>
            </a:extLst>
          </p:cNvPr>
          <p:cNvSpPr>
            <a:spLocks noGrp="1"/>
          </p:cNvSpPr>
          <p:nvPr>
            <p:ph type="title"/>
          </p:nvPr>
        </p:nvSpPr>
        <p:spPr>
          <a:xfrm>
            <a:off x="6540500" y="384175"/>
            <a:ext cx="5095875" cy="1801813"/>
          </a:xfrm>
        </p:spPr>
        <p:txBody>
          <a:bodyPr vert="horz" lIns="91440" tIns="45720" rIns="91440" bIns="45720" rtlCol="0" anchor="b">
            <a:normAutofit/>
          </a:bodyPr>
          <a:lstStyle/>
          <a:p>
            <a:r>
              <a:rPr lang="en-US" sz="3300" b="1" kern="1200" cap="all" baseline="0" dirty="0">
                <a:solidFill>
                  <a:srgbClr val="002060"/>
                </a:solidFill>
                <a:latin typeface="+mj-lt"/>
                <a:ea typeface="+mj-ea"/>
                <a:cs typeface="+mj-cs"/>
              </a:rPr>
              <a:t>UC #</a:t>
            </a:r>
            <a:r>
              <a:rPr lang="en-US" sz="3300" b="1" cap="all" dirty="0">
                <a:solidFill>
                  <a:srgbClr val="002060"/>
                </a:solidFill>
              </a:rPr>
              <a:t>7</a:t>
            </a:r>
            <a:r>
              <a:rPr lang="en-US" sz="3300" kern="1200" cap="all" baseline="0" dirty="0">
                <a:solidFill>
                  <a:schemeClr val="tx1"/>
                </a:solidFill>
                <a:latin typeface="+mj-lt"/>
                <a:ea typeface="+mj-ea"/>
                <a:cs typeface="+mj-cs"/>
              </a:rPr>
              <a:t>:</a:t>
            </a:r>
          </a:p>
        </p:txBody>
      </p:sp>
      <p:sp>
        <p:nvSpPr>
          <p:cNvPr id="257" name="Content Placeholder 2">
            <a:extLst>
              <a:ext uri="{FF2B5EF4-FFF2-40B4-BE49-F238E27FC236}">
                <a16:creationId xmlns:a16="http://schemas.microsoft.com/office/drawing/2014/main" id="{DC8F8C69-42AD-BA49-822A-82CDB74E0AA9}"/>
              </a:ext>
            </a:extLst>
          </p:cNvPr>
          <p:cNvSpPr>
            <a:spLocks noGrp="1"/>
          </p:cNvSpPr>
          <p:nvPr>
            <p:ph idx="1"/>
          </p:nvPr>
        </p:nvSpPr>
        <p:spPr>
          <a:xfrm>
            <a:off x="6670676" y="2408236"/>
            <a:ext cx="4598986" cy="3541714"/>
          </a:xfrm>
        </p:spPr>
        <p:txBody>
          <a:bodyPr>
            <a:normAutofit/>
          </a:bodyPr>
          <a:lstStyle/>
          <a:p>
            <a:pPr marL="0" indent="0">
              <a:buNone/>
            </a:pPr>
            <a:r>
              <a:rPr lang="en-US" sz="2400" dirty="0">
                <a:solidFill>
                  <a:srgbClr val="002060"/>
                </a:solidFill>
              </a:rPr>
              <a:t>(Scenario)</a:t>
            </a:r>
            <a:r>
              <a:rPr lang="en-US" sz="2400" dirty="0"/>
              <a:t>:</a:t>
            </a:r>
          </a:p>
        </p:txBody>
      </p:sp>
      <p:pic>
        <p:nvPicPr>
          <p:cNvPr id="9" name="Picture 8">
            <a:extLst>
              <a:ext uri="{FF2B5EF4-FFF2-40B4-BE49-F238E27FC236}">
                <a16:creationId xmlns:a16="http://schemas.microsoft.com/office/drawing/2014/main" id="{DDB8C679-845E-4D41-85E7-6F662CF5248E}"/>
              </a:ext>
            </a:extLst>
          </p:cNvPr>
          <p:cNvPicPr>
            <a:picLocks noChangeAspect="1"/>
          </p:cNvPicPr>
          <p:nvPr/>
        </p:nvPicPr>
        <p:blipFill>
          <a:blip r:embed="rId2"/>
          <a:stretch>
            <a:fillRect/>
          </a:stretch>
        </p:blipFill>
        <p:spPr>
          <a:xfrm>
            <a:off x="40410" y="0"/>
            <a:ext cx="5611091" cy="6858000"/>
          </a:xfrm>
          <a:prstGeom prst="rect">
            <a:avLst/>
          </a:prstGeom>
        </p:spPr>
      </p:pic>
    </p:spTree>
    <p:extLst>
      <p:ext uri="{BB962C8B-B14F-4D97-AF65-F5344CB8AC3E}">
        <p14:creationId xmlns:p14="http://schemas.microsoft.com/office/powerpoint/2010/main" val="2444008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9FB7-22C9-E343-A6F3-9D171011D331}"/>
              </a:ext>
            </a:extLst>
          </p:cNvPr>
          <p:cNvSpPr>
            <a:spLocks noGrp="1"/>
          </p:cNvSpPr>
          <p:nvPr>
            <p:ph type="title"/>
          </p:nvPr>
        </p:nvSpPr>
        <p:spPr>
          <a:xfrm>
            <a:off x="6540500" y="384175"/>
            <a:ext cx="5095875" cy="1801813"/>
          </a:xfrm>
        </p:spPr>
        <p:txBody>
          <a:bodyPr vert="horz" lIns="91440" tIns="45720" rIns="91440" bIns="45720" rtlCol="0" anchor="b">
            <a:normAutofit/>
          </a:bodyPr>
          <a:lstStyle/>
          <a:p>
            <a:r>
              <a:rPr lang="en-US" sz="3300" b="1" kern="1200" cap="all" baseline="0" dirty="0">
                <a:solidFill>
                  <a:srgbClr val="002060"/>
                </a:solidFill>
                <a:latin typeface="+mj-lt"/>
                <a:ea typeface="+mj-ea"/>
                <a:cs typeface="+mj-cs"/>
              </a:rPr>
              <a:t>UC #8</a:t>
            </a:r>
            <a:r>
              <a:rPr lang="en-US" sz="3300" kern="1200" cap="all" baseline="0" dirty="0">
                <a:solidFill>
                  <a:schemeClr val="tx1"/>
                </a:solidFill>
                <a:latin typeface="+mj-lt"/>
                <a:ea typeface="+mj-ea"/>
                <a:cs typeface="+mj-cs"/>
              </a:rPr>
              <a:t>:</a:t>
            </a:r>
          </a:p>
        </p:txBody>
      </p:sp>
      <p:sp>
        <p:nvSpPr>
          <p:cNvPr id="257" name="Content Placeholder 2">
            <a:extLst>
              <a:ext uri="{FF2B5EF4-FFF2-40B4-BE49-F238E27FC236}">
                <a16:creationId xmlns:a16="http://schemas.microsoft.com/office/drawing/2014/main" id="{DC8F8C69-42AD-BA49-822A-82CDB74E0AA9}"/>
              </a:ext>
            </a:extLst>
          </p:cNvPr>
          <p:cNvSpPr>
            <a:spLocks noGrp="1"/>
          </p:cNvSpPr>
          <p:nvPr>
            <p:ph idx="1"/>
          </p:nvPr>
        </p:nvSpPr>
        <p:spPr>
          <a:xfrm>
            <a:off x="6670676" y="2408236"/>
            <a:ext cx="4598986" cy="3541714"/>
          </a:xfrm>
        </p:spPr>
        <p:txBody>
          <a:bodyPr>
            <a:normAutofit/>
          </a:bodyPr>
          <a:lstStyle/>
          <a:p>
            <a:pPr marL="0" indent="0">
              <a:buNone/>
            </a:pPr>
            <a:r>
              <a:rPr lang="en-US" sz="2400" dirty="0">
                <a:solidFill>
                  <a:srgbClr val="002060"/>
                </a:solidFill>
              </a:rPr>
              <a:t>(Scenario)</a:t>
            </a:r>
            <a:r>
              <a:rPr lang="en-US" sz="2400" dirty="0"/>
              <a:t>:</a:t>
            </a:r>
          </a:p>
        </p:txBody>
      </p:sp>
      <p:pic>
        <p:nvPicPr>
          <p:cNvPr id="4" name="Picture 3">
            <a:extLst>
              <a:ext uri="{FF2B5EF4-FFF2-40B4-BE49-F238E27FC236}">
                <a16:creationId xmlns:a16="http://schemas.microsoft.com/office/drawing/2014/main" id="{CE1D30E7-0324-5C4A-A05E-919199DC3B66}"/>
              </a:ext>
            </a:extLst>
          </p:cNvPr>
          <p:cNvPicPr>
            <a:picLocks noChangeAspect="1"/>
          </p:cNvPicPr>
          <p:nvPr/>
        </p:nvPicPr>
        <p:blipFill>
          <a:blip r:embed="rId2"/>
          <a:stretch>
            <a:fillRect/>
          </a:stretch>
        </p:blipFill>
        <p:spPr>
          <a:xfrm>
            <a:off x="-6018" y="0"/>
            <a:ext cx="5587188" cy="6858000"/>
          </a:xfrm>
          <a:prstGeom prst="rect">
            <a:avLst/>
          </a:prstGeom>
        </p:spPr>
      </p:pic>
    </p:spTree>
    <p:extLst>
      <p:ext uri="{BB962C8B-B14F-4D97-AF65-F5344CB8AC3E}">
        <p14:creationId xmlns:p14="http://schemas.microsoft.com/office/powerpoint/2010/main" val="4251086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E22B-28E7-604E-B395-2650A8D842D3}"/>
              </a:ext>
            </a:extLst>
          </p:cNvPr>
          <p:cNvSpPr>
            <a:spLocks noGrp="1"/>
          </p:cNvSpPr>
          <p:nvPr>
            <p:ph type="title"/>
          </p:nvPr>
        </p:nvSpPr>
        <p:spPr>
          <a:xfrm>
            <a:off x="7660641" y="1113282"/>
            <a:ext cx="4150360" cy="2396681"/>
          </a:xfrm>
        </p:spPr>
        <p:txBody>
          <a:bodyPr vert="horz" lIns="91440" tIns="45720" rIns="91440" bIns="45720" rtlCol="0" anchor="b">
            <a:normAutofit fontScale="90000"/>
          </a:bodyPr>
          <a:lstStyle/>
          <a:p>
            <a:r>
              <a:rPr lang="en-US" sz="4400" kern="1200" cap="all" baseline="0" dirty="0">
                <a:solidFill>
                  <a:schemeClr val="tx1"/>
                </a:solidFill>
                <a:latin typeface="+mj-lt"/>
                <a:ea typeface="+mj-ea"/>
                <a:cs typeface="+mj-cs"/>
              </a:rPr>
              <a:t>Updated Sequence diagram(Kevin K)</a:t>
            </a:r>
          </a:p>
        </p:txBody>
      </p:sp>
    </p:spTree>
    <p:extLst>
      <p:ext uri="{BB962C8B-B14F-4D97-AF65-F5344CB8AC3E}">
        <p14:creationId xmlns:p14="http://schemas.microsoft.com/office/powerpoint/2010/main" val="1160407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E22B-28E7-604E-B395-2650A8D842D3}"/>
              </a:ext>
            </a:extLst>
          </p:cNvPr>
          <p:cNvSpPr>
            <a:spLocks noGrp="1"/>
          </p:cNvSpPr>
          <p:nvPr>
            <p:ph type="title"/>
          </p:nvPr>
        </p:nvSpPr>
        <p:spPr>
          <a:xfrm>
            <a:off x="7826829" y="1113282"/>
            <a:ext cx="3720137" cy="2396681"/>
          </a:xfrm>
        </p:spPr>
        <p:txBody>
          <a:bodyPr vert="horz" lIns="91440" tIns="45720" rIns="91440" bIns="45720" rtlCol="0" anchor="b">
            <a:normAutofit fontScale="90000"/>
          </a:bodyPr>
          <a:lstStyle/>
          <a:p>
            <a:r>
              <a:rPr lang="en-US" sz="4400" kern="1200" cap="all" baseline="0" dirty="0">
                <a:solidFill>
                  <a:schemeClr val="tx1"/>
                </a:solidFill>
                <a:latin typeface="+mj-lt"/>
                <a:ea typeface="+mj-ea"/>
                <a:cs typeface="+mj-cs"/>
              </a:rPr>
              <a:t>State transition diagram(</a:t>
            </a:r>
            <a:r>
              <a:rPr lang="en-US" sz="4400" kern="1200" cap="all" baseline="0" dirty="0" err="1">
                <a:solidFill>
                  <a:schemeClr val="tx1"/>
                </a:solidFill>
                <a:latin typeface="+mj-lt"/>
                <a:ea typeface="+mj-ea"/>
                <a:cs typeface="+mj-cs"/>
              </a:rPr>
              <a:t>Liban</a:t>
            </a:r>
            <a:r>
              <a:rPr lang="en-US" sz="4400" kern="1200" cap="all" baseline="0" dirty="0">
                <a:solidFill>
                  <a:schemeClr val="tx1"/>
                </a:solidFill>
                <a:latin typeface="+mj-lt"/>
                <a:ea typeface="+mj-ea"/>
                <a:cs typeface="+mj-cs"/>
              </a:rPr>
              <a:t>)</a:t>
            </a:r>
          </a:p>
        </p:txBody>
      </p:sp>
    </p:spTree>
    <p:extLst>
      <p:ext uri="{BB962C8B-B14F-4D97-AF65-F5344CB8AC3E}">
        <p14:creationId xmlns:p14="http://schemas.microsoft.com/office/powerpoint/2010/main" val="231298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C653F93-60E2-F14A-A1A5-85485B4F3D5A}"/>
              </a:ext>
            </a:extLst>
          </p:cNvPr>
          <p:cNvSpPr>
            <a:spLocks noGrp="1"/>
          </p:cNvSpPr>
          <p:nvPr>
            <p:ph sz="half" idx="1"/>
          </p:nvPr>
        </p:nvSpPr>
        <p:spPr>
          <a:xfrm>
            <a:off x="122829" y="13647"/>
            <a:ext cx="5896971" cy="6646460"/>
          </a:xfrm>
        </p:spPr>
        <p:txBody>
          <a:bodyPr>
            <a:normAutofit fontScale="92500" lnSpcReduction="10000"/>
          </a:bodyPr>
          <a:lstStyle/>
          <a:p>
            <a:pPr marL="0" indent="0" algn="ctr">
              <a:buNone/>
            </a:pPr>
            <a:r>
              <a:rPr lang="en-US" sz="1700" b="1" dirty="0">
                <a:solidFill>
                  <a:srgbClr val="002060"/>
                </a:solidFill>
              </a:rPr>
              <a:t>Test plan</a:t>
            </a:r>
            <a:endParaRPr lang="en-US" sz="1700" dirty="0">
              <a:solidFill>
                <a:srgbClr val="002060"/>
              </a:solidFill>
            </a:endParaRPr>
          </a:p>
          <a:p>
            <a:pPr marL="0" indent="0">
              <a:buNone/>
            </a:pPr>
            <a:r>
              <a:rPr lang="en-US" sz="1700" dirty="0">
                <a:solidFill>
                  <a:srgbClr val="002060"/>
                </a:solidFill>
              </a:rPr>
              <a:t>Considerations:</a:t>
            </a:r>
          </a:p>
          <a:p>
            <a:r>
              <a:rPr lang="en-US" sz="1700" dirty="0"/>
              <a:t>Who will the audience be?</a:t>
            </a:r>
          </a:p>
          <a:p>
            <a:r>
              <a:rPr lang="en-US" sz="1700" dirty="0"/>
              <a:t>What hardware and software does the app need, and what  does the audience have?</a:t>
            </a:r>
          </a:p>
          <a:p>
            <a:r>
              <a:rPr lang="en-US" sz="1700" dirty="0"/>
              <a:t>Which components of the app will be most used?</a:t>
            </a:r>
            <a:br>
              <a:rPr lang="en-US" sz="1700" dirty="0"/>
            </a:br>
            <a:endParaRPr lang="en-US" sz="1700" dirty="0"/>
          </a:p>
          <a:p>
            <a:pPr marL="0" indent="0">
              <a:buNone/>
            </a:pPr>
            <a:r>
              <a:rPr lang="en-US" sz="1700" dirty="0">
                <a:solidFill>
                  <a:srgbClr val="002060"/>
                </a:solidFill>
              </a:rPr>
              <a:t>Environments to test on:</a:t>
            </a:r>
          </a:p>
          <a:p>
            <a:r>
              <a:rPr lang="en-US" sz="1700" dirty="0"/>
              <a:t>macOS </a:t>
            </a:r>
          </a:p>
          <a:p>
            <a:r>
              <a:rPr lang="en-US" sz="1700" dirty="0"/>
              <a:t>Windows</a:t>
            </a:r>
          </a:p>
          <a:p>
            <a:pPr marL="0" indent="0">
              <a:buNone/>
            </a:pPr>
            <a:endParaRPr lang="en-US" sz="1700" dirty="0"/>
          </a:p>
          <a:p>
            <a:pPr marL="0" indent="0">
              <a:buNone/>
            </a:pPr>
            <a:r>
              <a:rPr lang="en-US" sz="1700" dirty="0">
                <a:solidFill>
                  <a:srgbClr val="002060"/>
                </a:solidFill>
              </a:rPr>
              <a:t>Technologies used: </a:t>
            </a:r>
          </a:p>
          <a:p>
            <a:r>
              <a:rPr lang="en-US" sz="1700" dirty="0"/>
              <a:t>Eclipse</a:t>
            </a:r>
          </a:p>
          <a:p>
            <a:r>
              <a:rPr lang="en-US" sz="1700" dirty="0"/>
              <a:t>Java Server Pages,</a:t>
            </a:r>
          </a:p>
          <a:p>
            <a:r>
              <a:rPr lang="en-US" sz="1700" dirty="0"/>
              <a:t>JDBC</a:t>
            </a:r>
          </a:p>
          <a:p>
            <a:r>
              <a:rPr lang="en-US" sz="1700" dirty="0"/>
              <a:t>Hibernate</a:t>
            </a:r>
          </a:p>
          <a:p>
            <a:pPr marL="0" indent="0">
              <a:buNone/>
            </a:pPr>
            <a:endParaRPr lang="en-US" sz="1600" dirty="0"/>
          </a:p>
          <a:p>
            <a:pPr marL="0" indent="0" algn="ctr">
              <a:buNone/>
            </a:pPr>
            <a:r>
              <a:rPr lang="en-US" sz="1700" b="1" dirty="0">
                <a:solidFill>
                  <a:srgbClr val="002060"/>
                </a:solidFill>
              </a:rPr>
              <a:t>Training &amp; Support</a:t>
            </a:r>
            <a:br>
              <a:rPr lang="en-US" sz="1700" dirty="0"/>
            </a:br>
            <a:endParaRPr lang="en-US" sz="1700" dirty="0"/>
          </a:p>
          <a:p>
            <a:pPr marL="0" indent="0">
              <a:buNone/>
            </a:pPr>
            <a:r>
              <a:rPr lang="en-US" sz="1700" dirty="0"/>
              <a:t>- Demo to users each functionality of the app</a:t>
            </a:r>
          </a:p>
          <a:p>
            <a:pPr marL="0" indent="0">
              <a:buNone/>
            </a:pPr>
            <a:r>
              <a:rPr lang="en-US" sz="1700" dirty="0"/>
              <a:t>- Provide contact information to users</a:t>
            </a:r>
          </a:p>
          <a:p>
            <a:pPr marL="0" indent="0" algn="ctr">
              <a:buNone/>
            </a:pPr>
            <a:endParaRPr lang="en-US" sz="1600" dirty="0"/>
          </a:p>
        </p:txBody>
      </p:sp>
      <p:sp>
        <p:nvSpPr>
          <p:cNvPr id="10" name="Content Placeholder 7">
            <a:extLst>
              <a:ext uri="{FF2B5EF4-FFF2-40B4-BE49-F238E27FC236}">
                <a16:creationId xmlns:a16="http://schemas.microsoft.com/office/drawing/2014/main" id="{949311EB-7147-B94F-B2CA-71DDB9A97C0A}"/>
              </a:ext>
            </a:extLst>
          </p:cNvPr>
          <p:cNvSpPr txBox="1">
            <a:spLocks/>
          </p:cNvSpPr>
          <p:nvPr/>
        </p:nvSpPr>
        <p:spPr>
          <a:xfrm>
            <a:off x="6096000" y="13647"/>
            <a:ext cx="5973171" cy="66464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002060"/>
                </a:solidFill>
              </a:rPr>
              <a:t>Results</a:t>
            </a:r>
            <a:endParaRPr lang="en-US" sz="1600" dirty="0">
              <a:solidFill>
                <a:srgbClr val="002060"/>
              </a:solidFill>
            </a:endParaRPr>
          </a:p>
          <a:p>
            <a:pPr marL="0" indent="0">
              <a:buNone/>
            </a:pPr>
            <a:br>
              <a:rPr lang="en-US" sz="1600" dirty="0"/>
            </a:br>
            <a:r>
              <a:rPr lang="en-US" sz="1600" dirty="0">
                <a:solidFill>
                  <a:srgbClr val="002060"/>
                </a:solidFill>
              </a:rPr>
              <a:t>Finished Testing:</a:t>
            </a:r>
          </a:p>
          <a:p>
            <a:r>
              <a:rPr lang="en-US" sz="1600" dirty="0"/>
              <a:t>Initial prototype of the application - connect UI with DB</a:t>
            </a:r>
          </a:p>
          <a:p>
            <a:r>
              <a:rPr lang="en-US" sz="1600" dirty="0"/>
              <a:t>Loading data from file into MySQL</a:t>
            </a:r>
          </a:p>
          <a:p>
            <a:r>
              <a:rPr lang="en-US" sz="1600" dirty="0"/>
              <a:t>Styling the UI</a:t>
            </a:r>
          </a:p>
          <a:p>
            <a:r>
              <a:rPr lang="en-US" sz="1600" dirty="0"/>
              <a:t>Ability to select a serving size to add</a:t>
            </a:r>
          </a:p>
          <a:p>
            <a:r>
              <a:rPr lang="en-US" sz="1600" dirty="0"/>
              <a:t>Add a meal of multiple food items all at once</a:t>
            </a:r>
          </a:p>
          <a:p>
            <a:endParaRPr lang="en-US" sz="1600" dirty="0"/>
          </a:p>
          <a:p>
            <a:pPr marL="0" indent="0">
              <a:buNone/>
            </a:pPr>
            <a:r>
              <a:rPr lang="en-US" sz="1600" dirty="0">
                <a:solidFill>
                  <a:srgbClr val="002060"/>
                </a:solidFill>
              </a:rPr>
              <a:t>Ongoing testing:</a:t>
            </a:r>
          </a:p>
          <a:p>
            <a:r>
              <a:rPr lang="en-US" sz="1600" dirty="0"/>
              <a:t>Use of GitHub to share code between group members (changes tested as code is finished)</a:t>
            </a:r>
          </a:p>
          <a:p>
            <a:r>
              <a:rPr lang="en-US" sz="1600" dirty="0"/>
              <a:t>Debugging tools in Eclipse and MySQL Workbench</a:t>
            </a:r>
          </a:p>
          <a:p>
            <a:r>
              <a:rPr lang="en-US" sz="1600" dirty="0"/>
              <a:t>Print statements</a:t>
            </a:r>
          </a:p>
          <a:p>
            <a:pPr marL="0" indent="0">
              <a:buNone/>
            </a:pPr>
            <a:endParaRPr lang="en-US" sz="1600" dirty="0"/>
          </a:p>
          <a:p>
            <a:pPr marL="0" indent="0">
              <a:buNone/>
            </a:pPr>
            <a:r>
              <a:rPr lang="en-US" sz="1600" dirty="0">
                <a:solidFill>
                  <a:srgbClr val="002060"/>
                </a:solidFill>
              </a:rPr>
              <a:t>Future Testing:</a:t>
            </a:r>
            <a:endParaRPr lang="en-US" sz="1600" dirty="0"/>
          </a:p>
          <a:p>
            <a:r>
              <a:rPr lang="en-US" sz="1600" dirty="0"/>
              <a:t>Testing user inputs, such as unexpected characters or data types</a:t>
            </a:r>
          </a:p>
          <a:p>
            <a:r>
              <a:rPr lang="en-US" sz="1600" dirty="0"/>
              <a:t>Testing application in phases, as components are completed</a:t>
            </a:r>
          </a:p>
          <a:p>
            <a:r>
              <a:rPr lang="en-US" sz="1600" dirty="0"/>
              <a:t>Testing on different browsers / operating systems to ensure compatibility</a:t>
            </a:r>
            <a:br>
              <a:rPr lang="en-US" sz="1600" dirty="0"/>
            </a:br>
            <a:endParaRPr lang="en-US" sz="1600" dirty="0"/>
          </a:p>
          <a:p>
            <a:pPr marL="0" indent="0">
              <a:buNone/>
            </a:pPr>
            <a:endParaRPr lang="en-US" sz="1600" dirty="0"/>
          </a:p>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227979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2967-EBBB-5B4A-AC35-FC2E3F6AB208}"/>
              </a:ext>
            </a:extLst>
          </p:cNvPr>
          <p:cNvSpPr>
            <a:spLocks noGrp="1"/>
          </p:cNvSpPr>
          <p:nvPr>
            <p:ph type="title"/>
          </p:nvPr>
        </p:nvSpPr>
        <p:spPr>
          <a:xfrm>
            <a:off x="1143001" y="-160637"/>
            <a:ext cx="9905998" cy="1478570"/>
          </a:xfrm>
        </p:spPr>
        <p:txBody>
          <a:bodyPr/>
          <a:lstStyle/>
          <a:p>
            <a:pPr algn="ctr"/>
            <a:r>
              <a:rPr lang="en-US" dirty="0"/>
              <a:t>Deployment process/Training process(Kevin K)</a:t>
            </a:r>
          </a:p>
        </p:txBody>
      </p:sp>
    </p:spTree>
    <p:extLst>
      <p:ext uri="{BB962C8B-B14F-4D97-AF65-F5344CB8AC3E}">
        <p14:creationId xmlns:p14="http://schemas.microsoft.com/office/powerpoint/2010/main" val="1448235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2967-EBBB-5B4A-AC35-FC2E3F6AB208}"/>
              </a:ext>
            </a:extLst>
          </p:cNvPr>
          <p:cNvSpPr>
            <a:spLocks noGrp="1"/>
          </p:cNvSpPr>
          <p:nvPr>
            <p:ph type="title"/>
          </p:nvPr>
        </p:nvSpPr>
        <p:spPr>
          <a:xfrm>
            <a:off x="1143001" y="-228875"/>
            <a:ext cx="9905998" cy="1478570"/>
          </a:xfrm>
        </p:spPr>
        <p:txBody>
          <a:bodyPr/>
          <a:lstStyle/>
          <a:p>
            <a:pPr algn="ctr"/>
            <a:r>
              <a:rPr lang="en-US" dirty="0"/>
              <a:t>Entity Relationship Diagram</a:t>
            </a:r>
          </a:p>
        </p:txBody>
      </p:sp>
      <p:pic>
        <p:nvPicPr>
          <p:cNvPr id="4" name="Picture 3">
            <a:extLst>
              <a:ext uri="{FF2B5EF4-FFF2-40B4-BE49-F238E27FC236}">
                <a16:creationId xmlns:a16="http://schemas.microsoft.com/office/drawing/2014/main" id="{1A782E5F-2CB1-554C-A6F8-354319CDF702}"/>
              </a:ext>
            </a:extLst>
          </p:cNvPr>
          <p:cNvPicPr>
            <a:picLocks noChangeAspect="1"/>
          </p:cNvPicPr>
          <p:nvPr/>
        </p:nvPicPr>
        <p:blipFill>
          <a:blip r:embed="rId2"/>
          <a:stretch>
            <a:fillRect/>
          </a:stretch>
        </p:blipFill>
        <p:spPr>
          <a:xfrm>
            <a:off x="3275538" y="818866"/>
            <a:ext cx="5640923" cy="6039134"/>
          </a:xfrm>
          <a:prstGeom prst="rect">
            <a:avLst/>
          </a:prstGeom>
        </p:spPr>
      </p:pic>
    </p:spTree>
    <p:extLst>
      <p:ext uri="{BB962C8B-B14F-4D97-AF65-F5344CB8AC3E}">
        <p14:creationId xmlns:p14="http://schemas.microsoft.com/office/powerpoint/2010/main" val="397720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A373F-A008-AF43-BD5E-40226C73355F}"/>
              </a:ext>
            </a:extLst>
          </p:cNvPr>
          <p:cNvSpPr>
            <a:spLocks noGrp="1"/>
          </p:cNvSpPr>
          <p:nvPr>
            <p:ph type="title"/>
          </p:nvPr>
        </p:nvSpPr>
        <p:spPr>
          <a:xfrm>
            <a:off x="1141412" y="148961"/>
            <a:ext cx="9905998" cy="1478570"/>
          </a:xfrm>
        </p:spPr>
        <p:txBody>
          <a:bodyPr/>
          <a:lstStyle/>
          <a:p>
            <a:pPr algn="ctr"/>
            <a:r>
              <a:rPr lang="en-US" dirty="0"/>
              <a:t>Opportunity Statement</a:t>
            </a:r>
          </a:p>
        </p:txBody>
      </p:sp>
      <p:sp>
        <p:nvSpPr>
          <p:cNvPr id="3" name="Content Placeholder 2">
            <a:extLst>
              <a:ext uri="{FF2B5EF4-FFF2-40B4-BE49-F238E27FC236}">
                <a16:creationId xmlns:a16="http://schemas.microsoft.com/office/drawing/2014/main" id="{9D75EFD8-6D1E-9946-8316-DEC7D74D3E04}"/>
              </a:ext>
            </a:extLst>
          </p:cNvPr>
          <p:cNvSpPr>
            <a:spLocks noGrp="1"/>
          </p:cNvSpPr>
          <p:nvPr>
            <p:ph idx="1"/>
          </p:nvPr>
        </p:nvSpPr>
        <p:spPr>
          <a:xfrm>
            <a:off x="1141412" y="1471012"/>
            <a:ext cx="9905999" cy="3541714"/>
          </a:xfrm>
        </p:spPr>
        <p:txBody>
          <a:bodyPr/>
          <a:lstStyle/>
          <a:p>
            <a:pPr marL="0" indent="0">
              <a:buNone/>
            </a:pPr>
            <a:r>
              <a:rPr lang="en-US" b="1" dirty="0">
                <a:solidFill>
                  <a:srgbClr val="002060"/>
                </a:solidFill>
              </a:rPr>
              <a:t>OS</a:t>
            </a:r>
            <a:r>
              <a:rPr lang="en-US" dirty="0"/>
              <a:t>: Websites are a place where people go to look for information they might be interested in. There is room for error and bias in some of the current health and nutrition websites with their only purpose being to make money off advertisements and vulnerable people. The opportunity that this Health and Dietary Application aims to fulfill is to help these people by having one area where someone is able to find all of their dietary needs.</a:t>
            </a:r>
          </a:p>
        </p:txBody>
      </p:sp>
      <p:sp>
        <p:nvSpPr>
          <p:cNvPr id="4" name="TextBox 3">
            <a:extLst>
              <a:ext uri="{FF2B5EF4-FFF2-40B4-BE49-F238E27FC236}">
                <a16:creationId xmlns:a16="http://schemas.microsoft.com/office/drawing/2014/main" id="{7FC6EBEE-8AA1-F74D-85A8-8274A8EACA4E}"/>
              </a:ext>
            </a:extLst>
          </p:cNvPr>
          <p:cNvSpPr txBox="1"/>
          <p:nvPr/>
        </p:nvSpPr>
        <p:spPr>
          <a:xfrm>
            <a:off x="1141413" y="4522572"/>
            <a:ext cx="9905997" cy="1323439"/>
          </a:xfrm>
          <a:prstGeom prst="rect">
            <a:avLst/>
          </a:prstGeom>
          <a:noFill/>
        </p:spPr>
        <p:txBody>
          <a:bodyPr wrap="square" rtlCol="0">
            <a:spAutoFit/>
          </a:bodyPr>
          <a:lstStyle/>
          <a:p>
            <a:r>
              <a:rPr lang="en-US" sz="2000" b="1" dirty="0">
                <a:solidFill>
                  <a:srgbClr val="002060"/>
                </a:solidFill>
              </a:rPr>
              <a:t>Goals</a:t>
            </a:r>
            <a:r>
              <a:rPr lang="en-US" sz="2000" b="1" dirty="0"/>
              <a:t>: </a:t>
            </a:r>
            <a:endParaRPr lang="en-US" sz="2000" dirty="0"/>
          </a:p>
          <a:p>
            <a:r>
              <a:rPr lang="en-US" sz="2000" b="1" dirty="0"/>
              <a:t>1.) </a:t>
            </a:r>
            <a:r>
              <a:rPr lang="en-US" sz="2000" dirty="0"/>
              <a:t>Help people manage their dietary plans and make informed decisions</a:t>
            </a:r>
          </a:p>
          <a:p>
            <a:r>
              <a:rPr lang="en-US" sz="2000" b="1" dirty="0"/>
              <a:t>2.) </a:t>
            </a:r>
            <a:r>
              <a:rPr lang="en-US" sz="2000" dirty="0"/>
              <a:t>Display detailed information and nutritional values of different food items</a:t>
            </a:r>
          </a:p>
          <a:p>
            <a:r>
              <a:rPr lang="en-US" sz="2000" b="1" dirty="0"/>
              <a:t>3.) </a:t>
            </a:r>
            <a:r>
              <a:rPr lang="en-US" sz="2000" dirty="0"/>
              <a:t>Create a user inviting website that is simple but displays useful information</a:t>
            </a:r>
            <a:endParaRPr lang="en-US" sz="2000" b="1" dirty="0"/>
          </a:p>
        </p:txBody>
      </p:sp>
    </p:spTree>
    <p:extLst>
      <p:ext uri="{BB962C8B-B14F-4D97-AF65-F5344CB8AC3E}">
        <p14:creationId xmlns:p14="http://schemas.microsoft.com/office/powerpoint/2010/main" val="1445573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2967-EBBB-5B4A-AC35-FC2E3F6AB208}"/>
              </a:ext>
            </a:extLst>
          </p:cNvPr>
          <p:cNvSpPr>
            <a:spLocks noGrp="1"/>
          </p:cNvSpPr>
          <p:nvPr>
            <p:ph type="title"/>
          </p:nvPr>
        </p:nvSpPr>
        <p:spPr/>
        <p:txBody>
          <a:bodyPr/>
          <a:lstStyle/>
          <a:p>
            <a:pPr algn="ctr"/>
            <a:r>
              <a:rPr lang="en-US" b="1" dirty="0"/>
              <a:t>Changes to be made</a:t>
            </a:r>
          </a:p>
        </p:txBody>
      </p:sp>
      <p:sp>
        <p:nvSpPr>
          <p:cNvPr id="4" name="Content Placeholder 3">
            <a:extLst>
              <a:ext uri="{FF2B5EF4-FFF2-40B4-BE49-F238E27FC236}">
                <a16:creationId xmlns:a16="http://schemas.microsoft.com/office/drawing/2014/main" id="{2BFD4B4B-0147-0042-BAEB-22D71A285B7C}"/>
              </a:ext>
            </a:extLst>
          </p:cNvPr>
          <p:cNvSpPr>
            <a:spLocks noGrp="1"/>
          </p:cNvSpPr>
          <p:nvPr>
            <p:ph idx="1"/>
          </p:nvPr>
        </p:nvSpPr>
        <p:spPr/>
        <p:txBody>
          <a:bodyPr/>
          <a:lstStyle/>
          <a:p>
            <a:pPr>
              <a:lnSpc>
                <a:spcPct val="150000"/>
              </a:lnSpc>
            </a:pPr>
            <a:r>
              <a:rPr lang="en-US" dirty="0"/>
              <a:t>Integrate the IDE with GitHub for more efficient handling of project documents and code</a:t>
            </a:r>
          </a:p>
          <a:p>
            <a:pPr>
              <a:lnSpc>
                <a:spcPct val="150000"/>
              </a:lnSpc>
            </a:pPr>
            <a:r>
              <a:rPr lang="en-US" dirty="0"/>
              <a:t>Make improvements to the website UI</a:t>
            </a:r>
          </a:p>
          <a:p>
            <a:pPr>
              <a:lnSpc>
                <a:spcPct val="150000"/>
              </a:lnSpc>
            </a:pPr>
            <a:r>
              <a:rPr lang="en-US" dirty="0"/>
              <a:t>Allow the user to create a custom meal plan </a:t>
            </a:r>
          </a:p>
          <a:p>
            <a:pPr>
              <a:lnSpc>
                <a:spcPct val="150000"/>
              </a:lnSpc>
            </a:pPr>
            <a:r>
              <a:rPr lang="en-US" dirty="0"/>
              <a:t>Locate a customer that is interested in the </a:t>
            </a:r>
            <a:r>
              <a:rPr lang="en-US" dirty="0" err="1"/>
              <a:t>HaN</a:t>
            </a:r>
            <a:r>
              <a:rPr lang="en-US" dirty="0"/>
              <a:t> project for funding and support</a:t>
            </a:r>
          </a:p>
          <a:p>
            <a:endParaRPr lang="en-US" dirty="0"/>
          </a:p>
          <a:p>
            <a:endParaRPr lang="en-US" dirty="0"/>
          </a:p>
          <a:p>
            <a:endParaRPr lang="en-US" dirty="0"/>
          </a:p>
        </p:txBody>
      </p:sp>
    </p:spTree>
    <p:extLst>
      <p:ext uri="{BB962C8B-B14F-4D97-AF65-F5344CB8AC3E}">
        <p14:creationId xmlns:p14="http://schemas.microsoft.com/office/powerpoint/2010/main" val="2876576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3107-06CF-544D-A354-94BC22E7209B}"/>
              </a:ext>
            </a:extLst>
          </p:cNvPr>
          <p:cNvSpPr>
            <a:spLocks noGrp="1"/>
          </p:cNvSpPr>
          <p:nvPr>
            <p:ph type="title"/>
          </p:nvPr>
        </p:nvSpPr>
        <p:spPr>
          <a:xfrm>
            <a:off x="1143001" y="2689715"/>
            <a:ext cx="9905998" cy="1478570"/>
          </a:xfrm>
        </p:spPr>
        <p:txBody>
          <a:bodyPr>
            <a:normAutofit/>
          </a:bodyPr>
          <a:lstStyle/>
          <a:p>
            <a:pPr algn="ctr"/>
            <a:r>
              <a:rPr lang="en-US" sz="4000" dirty="0"/>
              <a:t>DEMO OF NEW USE CASES IMPLEMENTED</a:t>
            </a:r>
          </a:p>
        </p:txBody>
      </p:sp>
    </p:spTree>
    <p:extLst>
      <p:ext uri="{BB962C8B-B14F-4D97-AF65-F5344CB8AC3E}">
        <p14:creationId xmlns:p14="http://schemas.microsoft.com/office/powerpoint/2010/main" val="145583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5565-5A1F-AC4B-9FA4-7F530F031FBD}"/>
              </a:ext>
            </a:extLst>
          </p:cNvPr>
          <p:cNvSpPr>
            <a:spLocks noGrp="1"/>
          </p:cNvSpPr>
          <p:nvPr>
            <p:ph type="title"/>
          </p:nvPr>
        </p:nvSpPr>
        <p:spPr>
          <a:xfrm>
            <a:off x="1141413" y="1082673"/>
            <a:ext cx="2869416" cy="4708528"/>
          </a:xfrm>
        </p:spPr>
        <p:txBody>
          <a:bodyPr>
            <a:normAutofit/>
          </a:bodyPr>
          <a:lstStyle/>
          <a:p>
            <a:pPr algn="r"/>
            <a:r>
              <a:rPr lang="en-US" sz="4000" dirty="0"/>
              <a:t>Vision &amp; Scope</a:t>
            </a:r>
          </a:p>
        </p:txBody>
      </p:sp>
      <p:sp>
        <p:nvSpPr>
          <p:cNvPr id="3" name="Content Placeholder 2">
            <a:extLst>
              <a:ext uri="{FF2B5EF4-FFF2-40B4-BE49-F238E27FC236}">
                <a16:creationId xmlns:a16="http://schemas.microsoft.com/office/drawing/2014/main" id="{5ACF65E3-5255-AB40-96CD-039D328917FD}"/>
              </a:ext>
            </a:extLst>
          </p:cNvPr>
          <p:cNvSpPr>
            <a:spLocks noGrp="1"/>
          </p:cNvSpPr>
          <p:nvPr>
            <p:ph idx="1"/>
          </p:nvPr>
        </p:nvSpPr>
        <p:spPr>
          <a:xfrm>
            <a:off x="4928405" y="111210"/>
            <a:ext cx="6934982" cy="6494377"/>
          </a:xfrm>
        </p:spPr>
        <p:txBody>
          <a:bodyPr anchor="ctr">
            <a:normAutofit lnSpcReduction="10000"/>
          </a:bodyPr>
          <a:lstStyle/>
          <a:p>
            <a:pPr marL="0" indent="0">
              <a:lnSpc>
                <a:spcPct val="110000"/>
              </a:lnSpc>
              <a:buNone/>
            </a:pPr>
            <a:r>
              <a:rPr lang="en-US" sz="2000" b="1" dirty="0">
                <a:solidFill>
                  <a:srgbClr val="002060"/>
                </a:solidFill>
              </a:rPr>
              <a:t>Business Objectives and Success Criteria </a:t>
            </a:r>
          </a:p>
          <a:p>
            <a:pPr marL="0" indent="0">
              <a:lnSpc>
                <a:spcPct val="110000"/>
              </a:lnSpc>
              <a:buNone/>
            </a:pPr>
            <a:r>
              <a:rPr lang="en-US" sz="2000" b="1" dirty="0">
                <a:solidFill>
                  <a:srgbClr val="002060"/>
                </a:solidFill>
              </a:rPr>
              <a:t>BO-1</a:t>
            </a:r>
            <a:r>
              <a:rPr lang="en-US" sz="2000" dirty="0"/>
              <a:t>: Provide somewhere that has current and reliable macronutrient information.</a:t>
            </a:r>
          </a:p>
          <a:p>
            <a:pPr marL="0" indent="0">
              <a:lnSpc>
                <a:spcPct val="110000"/>
              </a:lnSpc>
              <a:buNone/>
            </a:pPr>
            <a:r>
              <a:rPr lang="en-US" sz="2000" dirty="0"/>
              <a:t>          - Image: Nutrient information on any and all food items.</a:t>
            </a:r>
          </a:p>
          <a:p>
            <a:pPr marL="0" indent="0">
              <a:lnSpc>
                <a:spcPct val="110000"/>
              </a:lnSpc>
              <a:buNone/>
            </a:pPr>
            <a:r>
              <a:rPr lang="en-US" sz="2000" b="1" dirty="0">
                <a:solidFill>
                  <a:srgbClr val="002060"/>
                </a:solidFill>
              </a:rPr>
              <a:t>BO-2</a:t>
            </a:r>
            <a:r>
              <a:rPr lang="en-US" sz="2000" dirty="0"/>
              <a:t>: Reduce false information about diets and allow that to be accessible for everyone.</a:t>
            </a:r>
          </a:p>
          <a:p>
            <a:pPr marL="0" indent="0">
              <a:lnSpc>
                <a:spcPct val="110000"/>
              </a:lnSpc>
              <a:buNone/>
            </a:pPr>
            <a:r>
              <a:rPr lang="en-US" sz="2000" b="1" dirty="0">
                <a:solidFill>
                  <a:srgbClr val="002060"/>
                </a:solidFill>
              </a:rPr>
              <a:t>BO-3</a:t>
            </a:r>
            <a:r>
              <a:rPr lang="en-US" sz="2000" dirty="0"/>
              <a:t>: Increase life productivity by having an area where people can improve on their own lifestyle.</a:t>
            </a:r>
          </a:p>
          <a:p>
            <a:pPr marL="0" indent="0">
              <a:lnSpc>
                <a:spcPct val="110000"/>
              </a:lnSpc>
              <a:buNone/>
            </a:pPr>
            <a:r>
              <a:rPr lang="en-US" sz="2000" dirty="0"/>
              <a:t>          - Calculator: Improving the current diets of everyone. </a:t>
            </a:r>
          </a:p>
          <a:p>
            <a:pPr marL="0" indent="0">
              <a:lnSpc>
                <a:spcPct val="110000"/>
              </a:lnSpc>
              <a:buNone/>
            </a:pPr>
            <a:r>
              <a:rPr lang="en-US" sz="2000" b="1" dirty="0">
                <a:solidFill>
                  <a:srgbClr val="002060"/>
                </a:solidFill>
              </a:rPr>
              <a:t>SC-1</a:t>
            </a:r>
            <a:r>
              <a:rPr lang="en-US" sz="2000" dirty="0"/>
              <a:t>: Having people that are interested in improving their lifestyle be able to get access to the current information on the website.</a:t>
            </a:r>
          </a:p>
          <a:p>
            <a:pPr marL="0" indent="0">
              <a:lnSpc>
                <a:spcPct val="110000"/>
              </a:lnSpc>
              <a:buNone/>
            </a:pPr>
            <a:r>
              <a:rPr lang="en-US" sz="2000" b="1" dirty="0">
                <a:solidFill>
                  <a:srgbClr val="002060"/>
                </a:solidFill>
              </a:rPr>
              <a:t>SC-2</a:t>
            </a:r>
            <a:r>
              <a:rPr lang="en-US" sz="2000" dirty="0"/>
              <a:t>: Achieve and increase the number of satisfied customers who have improved their lifestyle by visiting our website and using our software This example shows the use of plain language as a way to precisely state a business objective or other requirement.</a:t>
            </a:r>
          </a:p>
        </p:txBody>
      </p:sp>
    </p:spTree>
    <p:extLst>
      <p:ext uri="{BB962C8B-B14F-4D97-AF65-F5344CB8AC3E}">
        <p14:creationId xmlns:p14="http://schemas.microsoft.com/office/powerpoint/2010/main" val="2332023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E160F-F18D-E145-BAD7-B563EFDFF247}"/>
              </a:ext>
            </a:extLst>
          </p:cNvPr>
          <p:cNvSpPr>
            <a:spLocks noGrp="1"/>
          </p:cNvSpPr>
          <p:nvPr>
            <p:ph type="title"/>
          </p:nvPr>
        </p:nvSpPr>
        <p:spPr>
          <a:xfrm>
            <a:off x="1141412" y="114021"/>
            <a:ext cx="9905998" cy="1478570"/>
          </a:xfrm>
        </p:spPr>
        <p:txBody>
          <a:bodyPr/>
          <a:lstStyle/>
          <a:p>
            <a:pPr algn="ctr"/>
            <a:r>
              <a:rPr lang="en-US"/>
              <a:t>Scum dashboard</a:t>
            </a:r>
            <a:endParaRPr lang="en-US" dirty="0"/>
          </a:p>
        </p:txBody>
      </p:sp>
      <p:pic>
        <p:nvPicPr>
          <p:cNvPr id="4" name="Picture 3">
            <a:extLst>
              <a:ext uri="{FF2B5EF4-FFF2-40B4-BE49-F238E27FC236}">
                <a16:creationId xmlns:a16="http://schemas.microsoft.com/office/drawing/2014/main" id="{E871DBA3-E8DC-064A-A35C-1C00D5B20F05}"/>
              </a:ext>
            </a:extLst>
          </p:cNvPr>
          <p:cNvPicPr>
            <a:picLocks noChangeAspect="1"/>
          </p:cNvPicPr>
          <p:nvPr/>
        </p:nvPicPr>
        <p:blipFill>
          <a:blip r:embed="rId2"/>
          <a:stretch>
            <a:fillRect/>
          </a:stretch>
        </p:blipFill>
        <p:spPr>
          <a:xfrm>
            <a:off x="773968" y="1241946"/>
            <a:ext cx="10438354" cy="5257343"/>
          </a:xfrm>
          <a:prstGeom prst="rect">
            <a:avLst/>
          </a:prstGeom>
        </p:spPr>
      </p:pic>
    </p:spTree>
    <p:extLst>
      <p:ext uri="{BB962C8B-B14F-4D97-AF65-F5344CB8AC3E}">
        <p14:creationId xmlns:p14="http://schemas.microsoft.com/office/powerpoint/2010/main" val="204370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1920-E310-CA43-948A-97FC43B24B6A}"/>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kern="1200" cap="all" baseline="0">
                <a:solidFill>
                  <a:schemeClr val="tx1"/>
                </a:solidFill>
                <a:latin typeface="+mj-lt"/>
                <a:ea typeface="+mj-ea"/>
                <a:cs typeface="+mj-cs"/>
              </a:rPr>
              <a:t>Writing the code</a:t>
            </a:r>
          </a:p>
        </p:txBody>
      </p:sp>
      <p:pic>
        <p:nvPicPr>
          <p:cNvPr id="4" name="Picture 3">
            <a:extLst>
              <a:ext uri="{FF2B5EF4-FFF2-40B4-BE49-F238E27FC236}">
                <a16:creationId xmlns:a16="http://schemas.microsoft.com/office/drawing/2014/main" id="{EA0836BB-26B1-3540-92B0-DBFBF975142A}"/>
              </a:ext>
            </a:extLst>
          </p:cNvPr>
          <p:cNvPicPr>
            <a:picLocks noChangeAspect="1"/>
          </p:cNvPicPr>
          <p:nvPr/>
        </p:nvPicPr>
        <p:blipFill>
          <a:blip r:embed="rId2"/>
          <a:stretch>
            <a:fillRect/>
          </a:stretch>
        </p:blipFill>
        <p:spPr>
          <a:xfrm>
            <a:off x="5611366" y="515526"/>
            <a:ext cx="6172980" cy="5988873"/>
          </a:xfrm>
          <a:prstGeom prst="rect">
            <a:avLst/>
          </a:prstGeom>
        </p:spPr>
      </p:pic>
    </p:spTree>
    <p:extLst>
      <p:ext uri="{BB962C8B-B14F-4D97-AF65-F5344CB8AC3E}">
        <p14:creationId xmlns:p14="http://schemas.microsoft.com/office/powerpoint/2010/main" val="298740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1920-E310-CA43-948A-97FC43B24B6A}"/>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kern="1200" cap="all" baseline="0" dirty="0">
                <a:solidFill>
                  <a:schemeClr val="tx1"/>
                </a:solidFill>
                <a:latin typeface="+mj-lt"/>
                <a:ea typeface="+mj-ea"/>
                <a:cs typeface="+mj-cs"/>
              </a:rPr>
              <a:t>Testing the code</a:t>
            </a:r>
          </a:p>
        </p:txBody>
      </p:sp>
      <p:pic>
        <p:nvPicPr>
          <p:cNvPr id="5" name="Picture 4">
            <a:extLst>
              <a:ext uri="{FF2B5EF4-FFF2-40B4-BE49-F238E27FC236}">
                <a16:creationId xmlns:a16="http://schemas.microsoft.com/office/drawing/2014/main" id="{2939C669-F9FF-904F-AE41-B3718E60F5FC}"/>
              </a:ext>
            </a:extLst>
          </p:cNvPr>
          <p:cNvPicPr>
            <a:picLocks noChangeAspect="1"/>
          </p:cNvPicPr>
          <p:nvPr/>
        </p:nvPicPr>
        <p:blipFill>
          <a:blip r:embed="rId2"/>
          <a:stretch>
            <a:fillRect/>
          </a:stretch>
        </p:blipFill>
        <p:spPr>
          <a:xfrm>
            <a:off x="6096000" y="320348"/>
            <a:ext cx="5335660" cy="6217303"/>
          </a:xfrm>
          <a:prstGeom prst="rect">
            <a:avLst/>
          </a:prstGeom>
        </p:spPr>
      </p:pic>
    </p:spTree>
    <p:extLst>
      <p:ext uri="{BB962C8B-B14F-4D97-AF65-F5344CB8AC3E}">
        <p14:creationId xmlns:p14="http://schemas.microsoft.com/office/powerpoint/2010/main" val="273235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D4C8-E384-5C40-8A81-719E6EB0BB93}"/>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kern="1200" cap="all" baseline="0">
                <a:solidFill>
                  <a:schemeClr val="tx1"/>
                </a:solidFill>
                <a:latin typeface="+mj-lt"/>
                <a:ea typeface="+mj-ea"/>
                <a:cs typeface="+mj-cs"/>
              </a:rPr>
              <a:t>Creating the model</a:t>
            </a:r>
          </a:p>
        </p:txBody>
      </p:sp>
      <p:pic>
        <p:nvPicPr>
          <p:cNvPr id="4" name="Picture 3">
            <a:extLst>
              <a:ext uri="{FF2B5EF4-FFF2-40B4-BE49-F238E27FC236}">
                <a16:creationId xmlns:a16="http://schemas.microsoft.com/office/drawing/2014/main" id="{4FE1BD84-2A81-4240-87AC-ECA644CAE818}"/>
              </a:ext>
            </a:extLst>
          </p:cNvPr>
          <p:cNvPicPr>
            <a:picLocks noChangeAspect="1"/>
          </p:cNvPicPr>
          <p:nvPr/>
        </p:nvPicPr>
        <p:blipFill>
          <a:blip r:embed="rId3"/>
          <a:stretch>
            <a:fillRect/>
          </a:stretch>
        </p:blipFill>
        <p:spPr>
          <a:xfrm>
            <a:off x="5147481" y="601663"/>
            <a:ext cx="6400800" cy="5816600"/>
          </a:xfrm>
          <a:prstGeom prst="rect">
            <a:avLst/>
          </a:prstGeom>
        </p:spPr>
      </p:pic>
    </p:spTree>
    <p:extLst>
      <p:ext uri="{BB962C8B-B14F-4D97-AF65-F5344CB8AC3E}">
        <p14:creationId xmlns:p14="http://schemas.microsoft.com/office/powerpoint/2010/main" val="2615910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3D7E-A30B-2244-A61C-A833FF9EC061}"/>
              </a:ext>
            </a:extLst>
          </p:cNvPr>
          <p:cNvSpPr>
            <a:spLocks noGrp="1"/>
          </p:cNvSpPr>
          <p:nvPr>
            <p:ph type="title"/>
          </p:nvPr>
        </p:nvSpPr>
        <p:spPr>
          <a:xfrm>
            <a:off x="1143001" y="252248"/>
            <a:ext cx="9905998" cy="1515082"/>
          </a:xfrm>
        </p:spPr>
        <p:txBody>
          <a:bodyPr>
            <a:normAutofit/>
          </a:bodyPr>
          <a:lstStyle/>
          <a:p>
            <a:pPr algn="ctr"/>
            <a:r>
              <a:rPr lang="en-US" dirty="0"/>
              <a:t>Use cases</a:t>
            </a:r>
            <a:br>
              <a:rPr lang="en-US" dirty="0"/>
            </a:br>
            <a:endParaRPr lang="en-US" dirty="0"/>
          </a:p>
        </p:txBody>
      </p:sp>
      <p:pic>
        <p:nvPicPr>
          <p:cNvPr id="4" name="Picture 3">
            <a:extLst>
              <a:ext uri="{FF2B5EF4-FFF2-40B4-BE49-F238E27FC236}">
                <a16:creationId xmlns:a16="http://schemas.microsoft.com/office/drawing/2014/main" id="{C822F7E3-1F94-6B44-A2C2-1BC81689F146}"/>
              </a:ext>
            </a:extLst>
          </p:cNvPr>
          <p:cNvPicPr>
            <a:picLocks noChangeAspect="1"/>
          </p:cNvPicPr>
          <p:nvPr/>
        </p:nvPicPr>
        <p:blipFill>
          <a:blip r:embed="rId2"/>
          <a:stretch>
            <a:fillRect/>
          </a:stretch>
        </p:blipFill>
        <p:spPr>
          <a:xfrm>
            <a:off x="2460814" y="1193529"/>
            <a:ext cx="7270371" cy="5412223"/>
          </a:xfrm>
          <a:prstGeom prst="rect">
            <a:avLst/>
          </a:prstGeom>
        </p:spPr>
      </p:pic>
    </p:spTree>
    <p:extLst>
      <p:ext uri="{BB962C8B-B14F-4D97-AF65-F5344CB8AC3E}">
        <p14:creationId xmlns:p14="http://schemas.microsoft.com/office/powerpoint/2010/main" val="48071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46DB-43BE-3649-B8C4-C1A058813DED}"/>
              </a:ext>
            </a:extLst>
          </p:cNvPr>
          <p:cNvSpPr>
            <a:spLocks noGrp="1"/>
          </p:cNvSpPr>
          <p:nvPr>
            <p:ph type="title"/>
          </p:nvPr>
        </p:nvSpPr>
        <p:spPr>
          <a:xfrm>
            <a:off x="2314994" y="1452618"/>
            <a:ext cx="4482424" cy="3551236"/>
          </a:xfrm>
        </p:spPr>
        <p:txBody>
          <a:bodyPr vert="horz" lIns="91440" tIns="45720" rIns="91440" bIns="45720" rtlCol="0" anchor="ctr">
            <a:normAutofit/>
          </a:bodyPr>
          <a:lstStyle/>
          <a:p>
            <a:pPr algn="r"/>
            <a:r>
              <a:rPr lang="en-US" sz="4800" kern="1200" cap="all" baseline="0" dirty="0">
                <a:solidFill>
                  <a:schemeClr val="tx1"/>
                </a:solidFill>
                <a:latin typeface="+mj-lt"/>
                <a:ea typeface="+mj-ea"/>
                <a:cs typeface="+mj-cs"/>
              </a:rPr>
              <a:t>Use cases undertaken in sprint II</a:t>
            </a:r>
          </a:p>
        </p:txBody>
      </p:sp>
      <p:sp>
        <p:nvSpPr>
          <p:cNvPr id="5" name="TextBox 4">
            <a:extLst>
              <a:ext uri="{FF2B5EF4-FFF2-40B4-BE49-F238E27FC236}">
                <a16:creationId xmlns:a16="http://schemas.microsoft.com/office/drawing/2014/main" id="{4B83C55D-9BC8-4F48-B16B-DAEF2BFBD890}"/>
              </a:ext>
            </a:extLst>
          </p:cNvPr>
          <p:cNvSpPr txBox="1"/>
          <p:nvPr/>
        </p:nvSpPr>
        <p:spPr>
          <a:xfrm>
            <a:off x="7225232" y="1536174"/>
            <a:ext cx="4252535" cy="4154984"/>
          </a:xfrm>
          <a:prstGeom prst="rect">
            <a:avLst/>
          </a:prstGeom>
          <a:noFill/>
        </p:spPr>
        <p:txBody>
          <a:bodyPr wrap="square" rtlCol="0">
            <a:spAutoFit/>
          </a:bodyPr>
          <a:lstStyle/>
          <a:p>
            <a:r>
              <a:rPr lang="en-US" sz="2400" b="1" dirty="0">
                <a:solidFill>
                  <a:srgbClr val="002060"/>
                </a:solidFill>
              </a:rPr>
              <a:t>UC #4</a:t>
            </a:r>
            <a:r>
              <a:rPr lang="en-US" sz="2400" dirty="0"/>
              <a:t>: Keep nutritional values up to date</a:t>
            </a:r>
          </a:p>
          <a:p>
            <a:endParaRPr lang="en-US" sz="2400" dirty="0"/>
          </a:p>
          <a:p>
            <a:r>
              <a:rPr lang="en-US" sz="2400" b="1" dirty="0">
                <a:solidFill>
                  <a:srgbClr val="002060"/>
                </a:solidFill>
              </a:rPr>
              <a:t>UC #5</a:t>
            </a:r>
            <a:r>
              <a:rPr lang="en-US" sz="2400" dirty="0"/>
              <a:t>: Define nutritional diets</a:t>
            </a:r>
          </a:p>
          <a:p>
            <a:endParaRPr lang="en-US" sz="2400" dirty="0"/>
          </a:p>
          <a:p>
            <a:r>
              <a:rPr lang="en-US" sz="2400" b="1" dirty="0">
                <a:solidFill>
                  <a:srgbClr val="002060"/>
                </a:solidFill>
              </a:rPr>
              <a:t>UC #6</a:t>
            </a:r>
            <a:r>
              <a:rPr lang="en-US" sz="2400" dirty="0"/>
              <a:t>: Calculate macronutrients</a:t>
            </a:r>
          </a:p>
          <a:p>
            <a:endParaRPr lang="en-US" sz="2400" dirty="0"/>
          </a:p>
          <a:p>
            <a:r>
              <a:rPr lang="en-US" sz="2400" b="1" dirty="0">
                <a:solidFill>
                  <a:srgbClr val="002060"/>
                </a:solidFill>
              </a:rPr>
              <a:t>UC #7</a:t>
            </a:r>
            <a:r>
              <a:rPr lang="en-US" sz="2400" dirty="0"/>
              <a:t>: Generate Diet Reports</a:t>
            </a:r>
          </a:p>
          <a:p>
            <a:endParaRPr lang="en-US" sz="2400" dirty="0"/>
          </a:p>
          <a:p>
            <a:r>
              <a:rPr lang="en-US" sz="2400" b="1" dirty="0">
                <a:solidFill>
                  <a:srgbClr val="002060"/>
                </a:solidFill>
              </a:rPr>
              <a:t>UC #8: </a:t>
            </a:r>
            <a:r>
              <a:rPr lang="en-US" sz="2400" dirty="0"/>
              <a:t>Create meal plan</a:t>
            </a:r>
            <a:endParaRPr lang="en-US" sz="2400" b="1" dirty="0">
              <a:solidFill>
                <a:srgbClr val="002060"/>
              </a:solidFill>
            </a:endParaRPr>
          </a:p>
          <a:p>
            <a:endParaRPr lang="en-US" sz="2400" dirty="0"/>
          </a:p>
        </p:txBody>
      </p:sp>
    </p:spTree>
    <p:extLst>
      <p:ext uri="{BB962C8B-B14F-4D97-AF65-F5344CB8AC3E}">
        <p14:creationId xmlns:p14="http://schemas.microsoft.com/office/powerpoint/2010/main" val="3960667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1567</TotalTime>
  <Words>410</Words>
  <Application>Microsoft Macintosh PowerPoint</Application>
  <PresentationFormat>Widescreen</PresentationFormat>
  <Paragraphs>94</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HaN SPRINT II</vt:lpstr>
      <vt:lpstr>Opportunity Statement</vt:lpstr>
      <vt:lpstr>Vision &amp; Scope</vt:lpstr>
      <vt:lpstr>Scum dashboard</vt:lpstr>
      <vt:lpstr>Writing the code</vt:lpstr>
      <vt:lpstr>Testing the code</vt:lpstr>
      <vt:lpstr>Creating the model</vt:lpstr>
      <vt:lpstr>Use cases </vt:lpstr>
      <vt:lpstr>Use cases undertaken in sprint II</vt:lpstr>
      <vt:lpstr>UC #4: </vt:lpstr>
      <vt:lpstr>UC #5: </vt:lpstr>
      <vt:lpstr>UC #6: </vt:lpstr>
      <vt:lpstr>UC #7:</vt:lpstr>
      <vt:lpstr>UC #8:</vt:lpstr>
      <vt:lpstr>Updated Sequence diagram(Kevin K)</vt:lpstr>
      <vt:lpstr>State transition diagram(Liban)</vt:lpstr>
      <vt:lpstr>PowerPoint Presentation</vt:lpstr>
      <vt:lpstr>Deployment process/Training process(Kevin K)</vt:lpstr>
      <vt:lpstr>Entity Relationship Diagram</vt:lpstr>
      <vt:lpstr>Changes to be made</vt:lpstr>
      <vt:lpstr>DEMO OF NEW USE CASES IMPLEMENTED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 SPRINT I</dc:title>
  <dc:creator>Kemmerer, Kevin</dc:creator>
  <cp:lastModifiedBy>Kemmerer, Kevin</cp:lastModifiedBy>
  <cp:revision>14</cp:revision>
  <dcterms:created xsi:type="dcterms:W3CDTF">2019-12-03T23:11:39Z</dcterms:created>
  <dcterms:modified xsi:type="dcterms:W3CDTF">2019-12-05T01:26:57Z</dcterms:modified>
</cp:coreProperties>
</file>