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59" r:id="rId4"/>
    <p:sldId id="260" r:id="rId5"/>
    <p:sldId id="269" r:id="rId6"/>
    <p:sldId id="282" r:id="rId7"/>
    <p:sldId id="273" r:id="rId8"/>
    <p:sldId id="283" r:id="rId9"/>
    <p:sldId id="261" r:id="rId10"/>
    <p:sldId id="262" r:id="rId11"/>
    <p:sldId id="263" r:id="rId12"/>
    <p:sldId id="281" r:id="rId13"/>
    <p:sldId id="272" r:id="rId14"/>
    <p:sldId id="279" r:id="rId15"/>
    <p:sldId id="280" r:id="rId16"/>
    <p:sldId id="266" r:id="rId17"/>
    <p:sldId id="274" r:id="rId18"/>
    <p:sldId id="268" r:id="rId19"/>
    <p:sldId id="275" r:id="rId20"/>
    <p:sldId id="277"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2"/>
    <p:restoredTop sz="94694"/>
  </p:normalViewPr>
  <p:slideViewPr>
    <p:cSldViewPr snapToGrid="0" snapToObjects="1">
      <p:cViewPr varScale="1">
        <p:scale>
          <a:sx n="126" d="100"/>
          <a:sy n="126"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0A8C5-3521-5746-81F7-42673B127447}"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A3AD3-1BE1-3445-8EBF-3DC434666FA1}" type="slidenum">
              <a:rPr lang="en-US" smtClean="0"/>
              <a:t>‹#›</a:t>
            </a:fld>
            <a:endParaRPr lang="en-US"/>
          </a:p>
        </p:txBody>
      </p:sp>
    </p:spTree>
    <p:extLst>
      <p:ext uri="{BB962C8B-B14F-4D97-AF65-F5344CB8AC3E}">
        <p14:creationId xmlns:p14="http://schemas.microsoft.com/office/powerpoint/2010/main" val="255548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7A9651-A007-7443-A058-AA71457E69FF}" type="slidenum">
              <a:rPr lang="en-US" smtClean="0"/>
              <a:t>7</a:t>
            </a:fld>
            <a:endParaRPr lang="en-US"/>
          </a:p>
        </p:txBody>
      </p:sp>
    </p:spTree>
    <p:extLst>
      <p:ext uri="{BB962C8B-B14F-4D97-AF65-F5344CB8AC3E}">
        <p14:creationId xmlns:p14="http://schemas.microsoft.com/office/powerpoint/2010/main" val="330203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7A9651-A007-7443-A058-AA71457E69FF}" type="slidenum">
              <a:rPr lang="en-US" smtClean="0"/>
              <a:t>8</a:t>
            </a:fld>
            <a:endParaRPr lang="en-US"/>
          </a:p>
        </p:txBody>
      </p:sp>
    </p:spTree>
    <p:extLst>
      <p:ext uri="{BB962C8B-B14F-4D97-AF65-F5344CB8AC3E}">
        <p14:creationId xmlns:p14="http://schemas.microsoft.com/office/powerpoint/2010/main" val="362137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93B0-4592-4E45-B953-2C1960D1F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48B59C-872E-1241-AF06-272243F52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4B145-A056-804F-A6D5-24B52A88648C}"/>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C7D0A3AA-4AFE-F240-94DD-0AF7814D5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1A501-5272-CE47-8B6E-2C6064BC7294}"/>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36001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5F5D-492E-354F-BEC0-39B732B9F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0A918-D329-544C-89F5-0CEAB6E44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41C5B-5F46-0E4A-B312-AA004B40BC25}"/>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CC11C3FD-E389-5E4A-A10D-9E2E68CA7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050AD-1102-ED45-A977-97C373AC587A}"/>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34217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46720-C91B-244B-9D8E-4AC8FC00D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E1A51C-567C-E340-BA48-E23361C1FA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89379-3BB7-3148-A491-82B0A8DA9827}"/>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23DF19D9-4960-4243-AF8D-A0DEFE6FF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5E734-CB2B-B340-A7D8-204E969CB42B}"/>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10807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EA47-9448-C044-82A9-82CDCDD24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E9E82-DF4B-C342-9BB8-28E9D29DC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0395B-7ED9-BB41-8EE9-CCE955734277}"/>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6AF3CEE7-12E4-7A4B-BAF8-4525130E6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F9039-AE9F-F649-BAEE-3A986C9A5987}"/>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96297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2927-FBB3-2E46-B663-E0CF4C3FE2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86607-56EF-9246-A944-3AF26AA44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9FB2F-26AD-3745-A23E-C0102038195A}"/>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B540BEC1-768F-B64A-B964-AB65D5C1E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1D184-0BD9-1442-BB45-B992ED221235}"/>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66644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0D82-4E75-D34B-9B4C-D1C9C0F98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F1C36-E90C-A048-8C32-9FF4E96AC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31DC14-8B11-E541-9806-A77F04341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93120E-95CC-194F-A284-8A1AC7DEC542}"/>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6" name="Footer Placeholder 5">
            <a:extLst>
              <a:ext uri="{FF2B5EF4-FFF2-40B4-BE49-F238E27FC236}">
                <a16:creationId xmlns:a16="http://schemas.microsoft.com/office/drawing/2014/main" id="{4616B768-B20B-8246-A2D2-7EAA42DA6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88D3A-953F-6549-83CA-61BFADBB7041}"/>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94976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1A6B-8B71-8F45-8E53-0BEC9D46C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4C5C8-FBF5-4E41-96E1-DD6C6E67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8624C-03B6-3A41-95BF-4285C2E9E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4CC81A-637B-FC46-89C4-440A56149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4B3B7-3CD6-4844-A7A5-F1558B06F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21557-7CD7-8944-85EC-33AA8078C038}"/>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8" name="Footer Placeholder 7">
            <a:extLst>
              <a:ext uri="{FF2B5EF4-FFF2-40B4-BE49-F238E27FC236}">
                <a16:creationId xmlns:a16="http://schemas.microsoft.com/office/drawing/2014/main" id="{8A22608D-90EC-C548-8BEB-54517895A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A94165-B440-024C-B0A5-EBC8FBA25B49}"/>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68905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F483-8D69-B346-A00F-6776BF2CE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C973C7-8376-4E4A-886E-F41ED1B4B708}"/>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4" name="Footer Placeholder 3">
            <a:extLst>
              <a:ext uri="{FF2B5EF4-FFF2-40B4-BE49-F238E27FC236}">
                <a16:creationId xmlns:a16="http://schemas.microsoft.com/office/drawing/2014/main" id="{335926EB-88A4-8344-A9E7-C4A796919D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C75F6-04F8-0545-BDF1-0CECD85BE921}"/>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169157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2C933-77A4-9549-8131-A38B54460055}"/>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3" name="Footer Placeholder 2">
            <a:extLst>
              <a:ext uri="{FF2B5EF4-FFF2-40B4-BE49-F238E27FC236}">
                <a16:creationId xmlns:a16="http://schemas.microsoft.com/office/drawing/2014/main" id="{DB15D1EE-A7BD-494A-8D41-1EBD6C4E4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0A110-7563-EF44-A41C-C31F62BCA715}"/>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68252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D042-F12B-9145-8182-3388705E6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76D91-0D5E-984D-981F-F71F1B7CF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87141C-ECAB-5743-A7B1-FC0F06512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BDD72-5E9B-984F-A38E-905917411E33}"/>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6" name="Footer Placeholder 5">
            <a:extLst>
              <a:ext uri="{FF2B5EF4-FFF2-40B4-BE49-F238E27FC236}">
                <a16:creationId xmlns:a16="http://schemas.microsoft.com/office/drawing/2014/main" id="{5304E8C7-60AD-474A-8BDD-34F54176C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D741D-F779-874D-B401-328F6C464F68}"/>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57595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A56C-D0F9-8141-B344-F81D011E5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F65D86-C09A-1249-AB1D-51BC2DC79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8B840F-67DD-7A45-96C2-A1BB4C288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0E4E3-3DAA-0B49-8194-49B27E005126}"/>
              </a:ext>
            </a:extLst>
          </p:cNvPr>
          <p:cNvSpPr>
            <a:spLocks noGrp="1"/>
          </p:cNvSpPr>
          <p:nvPr>
            <p:ph type="dt" sz="half" idx="10"/>
          </p:nvPr>
        </p:nvSpPr>
        <p:spPr/>
        <p:txBody>
          <a:bodyPr/>
          <a:lstStyle/>
          <a:p>
            <a:fld id="{FA7E1932-9C70-214E-934D-723E271E467E}" type="datetimeFigureOut">
              <a:rPr lang="en-US" smtClean="0"/>
              <a:t>12/3/19</a:t>
            </a:fld>
            <a:endParaRPr lang="en-US"/>
          </a:p>
        </p:txBody>
      </p:sp>
      <p:sp>
        <p:nvSpPr>
          <p:cNvPr id="6" name="Footer Placeholder 5">
            <a:extLst>
              <a:ext uri="{FF2B5EF4-FFF2-40B4-BE49-F238E27FC236}">
                <a16:creationId xmlns:a16="http://schemas.microsoft.com/office/drawing/2014/main" id="{0A21BE50-F14F-1E42-A1AD-13B07882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A2542-0358-E947-921E-750039C303DE}"/>
              </a:ext>
            </a:extLst>
          </p:cNvPr>
          <p:cNvSpPr>
            <a:spLocks noGrp="1"/>
          </p:cNvSpPr>
          <p:nvPr>
            <p:ph type="sldNum" sz="quarter" idx="12"/>
          </p:nvPr>
        </p:nvSpPr>
        <p:spPr/>
        <p:txBody>
          <a:bodyPr/>
          <a:lstStyle/>
          <a:p>
            <a:fld id="{EE7BE232-09A7-4F44-8E0E-995B6ED58BB2}" type="slidenum">
              <a:rPr lang="en-US" smtClean="0"/>
              <a:t>‹#›</a:t>
            </a:fld>
            <a:endParaRPr lang="en-US"/>
          </a:p>
        </p:txBody>
      </p:sp>
    </p:spTree>
    <p:extLst>
      <p:ext uri="{BB962C8B-B14F-4D97-AF65-F5344CB8AC3E}">
        <p14:creationId xmlns:p14="http://schemas.microsoft.com/office/powerpoint/2010/main" val="266049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C6318-205B-3D4E-B4D0-C2B473FB0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D98E07-78AB-E148-A6AC-4AFAD330F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D8E14-7BF2-7540-A6B0-A29B1D908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E1932-9C70-214E-934D-723E271E467E}" type="datetimeFigureOut">
              <a:rPr lang="en-US" smtClean="0"/>
              <a:t>12/3/19</a:t>
            </a:fld>
            <a:endParaRPr lang="en-US"/>
          </a:p>
        </p:txBody>
      </p:sp>
      <p:sp>
        <p:nvSpPr>
          <p:cNvPr id="5" name="Footer Placeholder 4">
            <a:extLst>
              <a:ext uri="{FF2B5EF4-FFF2-40B4-BE49-F238E27FC236}">
                <a16:creationId xmlns:a16="http://schemas.microsoft.com/office/drawing/2014/main" id="{45F32F44-2BF5-8F4C-A973-0D8FD726A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8E48C-1FA5-AF4B-9871-852270F7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BE232-09A7-4F44-8E0E-995B6ED58BB2}" type="slidenum">
              <a:rPr lang="en-US" smtClean="0"/>
              <a:t>‹#›</a:t>
            </a:fld>
            <a:endParaRPr lang="en-US"/>
          </a:p>
        </p:txBody>
      </p:sp>
    </p:spTree>
    <p:extLst>
      <p:ext uri="{BB962C8B-B14F-4D97-AF65-F5344CB8AC3E}">
        <p14:creationId xmlns:p14="http://schemas.microsoft.com/office/powerpoint/2010/main" val="272742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512B-9205-DC4D-A9F9-276A2697CA07}"/>
              </a:ext>
            </a:extLst>
          </p:cNvPr>
          <p:cNvSpPr>
            <a:spLocks noGrp="1"/>
          </p:cNvSpPr>
          <p:nvPr>
            <p:ph type="ctrTitle"/>
          </p:nvPr>
        </p:nvSpPr>
        <p:spPr/>
        <p:txBody>
          <a:bodyPr anchor="ctr"/>
          <a:lstStyle/>
          <a:p>
            <a:pPr algn="ctr"/>
            <a:r>
              <a:rPr lang="en-US" dirty="0"/>
              <a:t>HaN SPRINT II</a:t>
            </a:r>
          </a:p>
        </p:txBody>
      </p:sp>
      <p:sp>
        <p:nvSpPr>
          <p:cNvPr id="3" name="Subtitle 2">
            <a:extLst>
              <a:ext uri="{FF2B5EF4-FFF2-40B4-BE49-F238E27FC236}">
                <a16:creationId xmlns:a16="http://schemas.microsoft.com/office/drawing/2014/main" id="{08F11A94-128C-2C4F-9291-8C066005450A}"/>
              </a:ext>
            </a:extLst>
          </p:cNvPr>
          <p:cNvSpPr>
            <a:spLocks noGrp="1"/>
          </p:cNvSpPr>
          <p:nvPr>
            <p:ph type="subTitle" idx="1"/>
          </p:nvPr>
        </p:nvSpPr>
        <p:spPr>
          <a:xfrm>
            <a:off x="1939485" y="2668643"/>
            <a:ext cx="8665452" cy="370872"/>
          </a:xfrm>
        </p:spPr>
        <p:txBody>
          <a:bodyPr vert="horz">
            <a:normAutofit fontScale="92500" lnSpcReduction="10000"/>
          </a:bodyPr>
          <a:lstStyle/>
          <a:p>
            <a:pPr algn="ctr"/>
            <a:r>
              <a:rPr lang="en-US" dirty="0"/>
              <a:t>HEALTH &amp; NUTRITION APPLICATION</a:t>
            </a:r>
          </a:p>
        </p:txBody>
      </p:sp>
      <p:sp>
        <p:nvSpPr>
          <p:cNvPr id="4" name="TextBox 3">
            <a:extLst>
              <a:ext uri="{FF2B5EF4-FFF2-40B4-BE49-F238E27FC236}">
                <a16:creationId xmlns:a16="http://schemas.microsoft.com/office/drawing/2014/main" id="{C17DFD8D-0974-2C4C-B5DB-73178EF9925C}"/>
              </a:ext>
            </a:extLst>
          </p:cNvPr>
          <p:cNvSpPr txBox="1"/>
          <p:nvPr/>
        </p:nvSpPr>
        <p:spPr>
          <a:xfrm>
            <a:off x="4540469" y="4064985"/>
            <a:ext cx="3279228" cy="1754326"/>
          </a:xfrm>
          <a:prstGeom prst="rect">
            <a:avLst/>
          </a:prstGeom>
          <a:noFill/>
        </p:spPr>
        <p:txBody>
          <a:bodyPr wrap="square" rtlCol="0">
            <a:spAutoFit/>
          </a:bodyPr>
          <a:lstStyle/>
          <a:p>
            <a:pPr algn="ctr"/>
            <a:r>
              <a:rPr lang="en-US" dirty="0">
                <a:solidFill>
                  <a:schemeClr val="tx2"/>
                </a:solidFill>
              </a:rPr>
              <a:t>KEVIN KEMMERER</a:t>
            </a:r>
          </a:p>
          <a:p>
            <a:pPr algn="ctr"/>
            <a:r>
              <a:rPr lang="en-US" dirty="0">
                <a:solidFill>
                  <a:schemeClr val="tx2"/>
                </a:solidFill>
              </a:rPr>
              <a:t>MIKE DESCH</a:t>
            </a:r>
          </a:p>
          <a:p>
            <a:pPr algn="ctr"/>
            <a:r>
              <a:rPr lang="en-US" dirty="0">
                <a:solidFill>
                  <a:schemeClr val="tx2"/>
                </a:solidFill>
              </a:rPr>
              <a:t>THANG HUYNH</a:t>
            </a:r>
          </a:p>
          <a:p>
            <a:pPr algn="ctr"/>
            <a:r>
              <a:rPr lang="en-US" dirty="0">
                <a:solidFill>
                  <a:schemeClr val="tx2"/>
                </a:solidFill>
              </a:rPr>
              <a:t>KEVIN HER</a:t>
            </a:r>
          </a:p>
          <a:p>
            <a:pPr algn="ctr"/>
            <a:r>
              <a:rPr lang="en-US" dirty="0">
                <a:solidFill>
                  <a:schemeClr val="tx2"/>
                </a:solidFill>
              </a:rPr>
              <a:t>LIBAN SALAD</a:t>
            </a:r>
          </a:p>
          <a:p>
            <a:endParaRPr lang="en-US" dirty="0"/>
          </a:p>
        </p:txBody>
      </p:sp>
    </p:spTree>
    <p:extLst>
      <p:ext uri="{BB962C8B-B14F-4D97-AF65-F5344CB8AC3E}">
        <p14:creationId xmlns:p14="http://schemas.microsoft.com/office/powerpoint/2010/main" val="3643884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46DB-43BE-3649-B8C4-C1A058813DED}"/>
              </a:ext>
            </a:extLst>
          </p:cNvPr>
          <p:cNvSpPr>
            <a:spLocks noGrp="1"/>
          </p:cNvSpPr>
          <p:nvPr>
            <p:ph type="title"/>
          </p:nvPr>
        </p:nvSpPr>
        <p:spPr>
          <a:xfrm>
            <a:off x="2314994" y="1452618"/>
            <a:ext cx="4482424" cy="3551236"/>
          </a:xfrm>
        </p:spPr>
        <p:txBody>
          <a:bodyPr vert="horz" lIns="91440" tIns="45720" rIns="91440" bIns="45720" rtlCol="0" anchor="ctr">
            <a:normAutofit/>
          </a:bodyPr>
          <a:lstStyle/>
          <a:p>
            <a:pPr algn="r"/>
            <a:r>
              <a:rPr lang="en-US" sz="4800" kern="1200" cap="all" baseline="0" dirty="0">
                <a:solidFill>
                  <a:schemeClr val="tx1"/>
                </a:solidFill>
                <a:latin typeface="+mj-lt"/>
                <a:ea typeface="+mj-ea"/>
                <a:cs typeface="+mj-cs"/>
              </a:rPr>
              <a:t>Use cases undertaken in sprint II</a:t>
            </a:r>
          </a:p>
        </p:txBody>
      </p:sp>
      <p:sp>
        <p:nvSpPr>
          <p:cNvPr id="5" name="TextBox 4">
            <a:extLst>
              <a:ext uri="{FF2B5EF4-FFF2-40B4-BE49-F238E27FC236}">
                <a16:creationId xmlns:a16="http://schemas.microsoft.com/office/drawing/2014/main" id="{4B83C55D-9BC8-4F48-B16B-DAEF2BFBD890}"/>
              </a:ext>
            </a:extLst>
          </p:cNvPr>
          <p:cNvSpPr txBox="1"/>
          <p:nvPr/>
        </p:nvSpPr>
        <p:spPr>
          <a:xfrm>
            <a:off x="7225232" y="1536174"/>
            <a:ext cx="4252535" cy="4154984"/>
          </a:xfrm>
          <a:prstGeom prst="rect">
            <a:avLst/>
          </a:prstGeom>
          <a:noFill/>
        </p:spPr>
        <p:txBody>
          <a:bodyPr wrap="square" rtlCol="0">
            <a:spAutoFit/>
          </a:bodyPr>
          <a:lstStyle/>
          <a:p>
            <a:r>
              <a:rPr lang="en-US" sz="2400" b="1" dirty="0">
                <a:solidFill>
                  <a:srgbClr val="002060"/>
                </a:solidFill>
              </a:rPr>
              <a:t>UC #4</a:t>
            </a:r>
            <a:r>
              <a:rPr lang="en-US" sz="2400" dirty="0"/>
              <a:t>: Keep nutritional values up to date</a:t>
            </a:r>
          </a:p>
          <a:p>
            <a:endParaRPr lang="en-US" sz="2400" dirty="0"/>
          </a:p>
          <a:p>
            <a:r>
              <a:rPr lang="en-US" sz="2400" b="1" dirty="0">
                <a:solidFill>
                  <a:srgbClr val="002060"/>
                </a:solidFill>
              </a:rPr>
              <a:t>UC #5</a:t>
            </a:r>
            <a:r>
              <a:rPr lang="en-US" sz="2400" dirty="0"/>
              <a:t>: Define nutritional diets</a:t>
            </a:r>
          </a:p>
          <a:p>
            <a:endParaRPr lang="en-US" sz="2400" dirty="0"/>
          </a:p>
          <a:p>
            <a:r>
              <a:rPr lang="en-US" sz="2400" b="1" dirty="0">
                <a:solidFill>
                  <a:srgbClr val="002060"/>
                </a:solidFill>
              </a:rPr>
              <a:t>UC #6</a:t>
            </a:r>
            <a:r>
              <a:rPr lang="en-US" sz="2400" dirty="0"/>
              <a:t>: Calculate macronutrients</a:t>
            </a:r>
          </a:p>
          <a:p>
            <a:endParaRPr lang="en-US" sz="2400" dirty="0"/>
          </a:p>
          <a:p>
            <a:r>
              <a:rPr lang="en-US" sz="2400" b="1" dirty="0">
                <a:solidFill>
                  <a:srgbClr val="002060"/>
                </a:solidFill>
              </a:rPr>
              <a:t>UC #7</a:t>
            </a:r>
            <a:r>
              <a:rPr lang="en-US" sz="2400" dirty="0"/>
              <a:t>: Generate Diet Reports</a:t>
            </a:r>
          </a:p>
          <a:p>
            <a:endParaRPr lang="en-US" sz="2400" dirty="0"/>
          </a:p>
          <a:p>
            <a:r>
              <a:rPr lang="en-US" sz="2400" b="1" dirty="0">
                <a:solidFill>
                  <a:srgbClr val="002060"/>
                </a:solidFill>
              </a:rPr>
              <a:t>UC #8: </a:t>
            </a:r>
            <a:r>
              <a:rPr lang="en-US" sz="2400" dirty="0"/>
              <a:t>Create meal plan</a:t>
            </a:r>
            <a:endParaRPr lang="en-US" sz="2400" b="1" dirty="0">
              <a:solidFill>
                <a:srgbClr val="002060"/>
              </a:solidFill>
            </a:endParaRPr>
          </a:p>
          <a:p>
            <a:endParaRPr lang="en-US" sz="2400" dirty="0"/>
          </a:p>
        </p:txBody>
      </p:sp>
    </p:spTree>
    <p:extLst>
      <p:ext uri="{BB962C8B-B14F-4D97-AF65-F5344CB8AC3E}">
        <p14:creationId xmlns:p14="http://schemas.microsoft.com/office/powerpoint/2010/main" val="396066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448425" y="618518"/>
            <a:ext cx="4598985" cy="1478570"/>
          </a:xfrm>
        </p:spPr>
        <p:txBody>
          <a:bodyPr>
            <a:normAutofit/>
          </a:bodyPr>
          <a:lstStyle/>
          <a:p>
            <a:r>
              <a:rPr lang="en-US" sz="3300" b="1" dirty="0">
                <a:solidFill>
                  <a:srgbClr val="002060"/>
                </a:solidFill>
              </a:rPr>
              <a:t>UC #4</a:t>
            </a:r>
            <a:r>
              <a:rPr lang="en-US" sz="3300" dirty="0"/>
              <a:t>: Keep nutritional values up to date</a:t>
            </a:r>
            <a:br>
              <a:rPr lang="en-US" sz="3300" dirty="0"/>
            </a:br>
            <a:endParaRPr lang="en-US" sz="3300" dirty="0"/>
          </a:p>
        </p:txBody>
      </p:sp>
      <p:sp>
        <p:nvSpPr>
          <p:cNvPr id="3" name="Content Placeholder 2">
            <a:extLst>
              <a:ext uri="{FF2B5EF4-FFF2-40B4-BE49-F238E27FC236}">
                <a16:creationId xmlns:a16="http://schemas.microsoft.com/office/drawing/2014/main" id="{7420DACD-5A45-FD4A-8E3F-8A2A636057C6}"/>
              </a:ext>
            </a:extLst>
          </p:cNvPr>
          <p:cNvSpPr>
            <a:spLocks noGrp="1"/>
          </p:cNvSpPr>
          <p:nvPr>
            <p:ph idx="1"/>
          </p:nvPr>
        </p:nvSpPr>
        <p:spPr>
          <a:xfrm>
            <a:off x="6654801" y="1779587"/>
            <a:ext cx="4598986" cy="3541714"/>
          </a:xfrm>
        </p:spPr>
        <p:txBody>
          <a:bodyPr>
            <a:normAutofit/>
          </a:bodyPr>
          <a:lstStyle/>
          <a:p>
            <a:pPr marL="0" indent="0">
              <a:buNone/>
            </a:pPr>
            <a:r>
              <a:rPr lang="en-US" sz="2400" dirty="0">
                <a:solidFill>
                  <a:srgbClr val="002060"/>
                </a:solidFill>
              </a:rPr>
              <a:t>(Scenario)</a:t>
            </a:r>
            <a:r>
              <a:rPr lang="en-US" sz="2400" dirty="0"/>
              <a:t>: User wants to have all new and current nutritional information for food items when searched.</a:t>
            </a:r>
          </a:p>
        </p:txBody>
      </p:sp>
      <p:pic>
        <p:nvPicPr>
          <p:cNvPr id="13" name="Picture 12">
            <a:extLst>
              <a:ext uri="{FF2B5EF4-FFF2-40B4-BE49-F238E27FC236}">
                <a16:creationId xmlns:a16="http://schemas.microsoft.com/office/drawing/2014/main" id="{BA7C8809-4D53-1C49-AB2B-3E8951833E1D}"/>
              </a:ext>
            </a:extLst>
          </p:cNvPr>
          <p:cNvPicPr>
            <a:picLocks noChangeAspect="1"/>
          </p:cNvPicPr>
          <p:nvPr/>
        </p:nvPicPr>
        <p:blipFill>
          <a:blip r:embed="rId2"/>
          <a:stretch>
            <a:fillRect/>
          </a:stretch>
        </p:blipFill>
        <p:spPr>
          <a:xfrm>
            <a:off x="155678" y="0"/>
            <a:ext cx="5111353" cy="6858000"/>
          </a:xfrm>
          <a:prstGeom prst="rect">
            <a:avLst/>
          </a:prstGeom>
        </p:spPr>
      </p:pic>
    </p:spTree>
    <p:extLst>
      <p:ext uri="{BB962C8B-B14F-4D97-AF65-F5344CB8AC3E}">
        <p14:creationId xmlns:p14="http://schemas.microsoft.com/office/powerpoint/2010/main" val="171496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#5</a:t>
            </a:r>
            <a:r>
              <a:rPr lang="en-US" sz="3300" kern="1200" cap="all" baseline="0" dirty="0">
                <a:solidFill>
                  <a:schemeClr val="tx1"/>
                </a:solidFill>
                <a:latin typeface="+mj-lt"/>
                <a:ea typeface="+mj-ea"/>
                <a:cs typeface="+mj-cs"/>
              </a:rPr>
              <a:t>: </a:t>
            </a:r>
            <a:r>
              <a:rPr lang="en-US" sz="3300" cap="all" dirty="0"/>
              <a:t>D</a:t>
            </a:r>
            <a:r>
              <a:rPr lang="en-US" sz="3300" kern="1200" baseline="0" dirty="0">
                <a:solidFill>
                  <a:schemeClr val="tx1"/>
                </a:solidFill>
                <a:latin typeface="+mj-lt"/>
                <a:ea typeface="+mj-ea"/>
                <a:cs typeface="+mj-cs"/>
              </a:rPr>
              <a:t>efine nutritional diets</a:t>
            </a:r>
            <a:endParaRPr lang="en-US" sz="3300" kern="1200" cap="all" baseline="0" dirty="0">
              <a:solidFill>
                <a:schemeClr val="tx1"/>
              </a:solidFill>
              <a:latin typeface="+mj-lt"/>
              <a:ea typeface="+mj-ea"/>
              <a:cs typeface="+mj-cs"/>
            </a:endParaRP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 User wants an easy way to choose meal plans that fit their lifestyle</a:t>
            </a:r>
          </a:p>
        </p:txBody>
      </p:sp>
      <p:pic>
        <p:nvPicPr>
          <p:cNvPr id="7" name="Picture 6">
            <a:extLst>
              <a:ext uri="{FF2B5EF4-FFF2-40B4-BE49-F238E27FC236}">
                <a16:creationId xmlns:a16="http://schemas.microsoft.com/office/drawing/2014/main" id="{CDB7A76A-DEF5-5248-AB3D-ACDC1BD19748}"/>
              </a:ext>
            </a:extLst>
          </p:cNvPr>
          <p:cNvPicPr>
            <a:picLocks noChangeAspect="1"/>
          </p:cNvPicPr>
          <p:nvPr/>
        </p:nvPicPr>
        <p:blipFill>
          <a:blip r:embed="rId2"/>
          <a:stretch>
            <a:fillRect/>
          </a:stretch>
        </p:blipFill>
        <p:spPr>
          <a:xfrm>
            <a:off x="-9690" y="0"/>
            <a:ext cx="6105690" cy="6858000"/>
          </a:xfrm>
          <a:prstGeom prst="rect">
            <a:avLst/>
          </a:prstGeom>
        </p:spPr>
      </p:pic>
    </p:spTree>
    <p:extLst>
      <p:ext uri="{BB962C8B-B14F-4D97-AF65-F5344CB8AC3E}">
        <p14:creationId xmlns:p14="http://schemas.microsoft.com/office/powerpoint/2010/main" val="21078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#6</a:t>
            </a:r>
            <a:r>
              <a:rPr lang="en-US" sz="3300" kern="1200" baseline="0" dirty="0">
                <a:solidFill>
                  <a:schemeClr val="tx1"/>
                </a:solidFill>
                <a:latin typeface="+mj-lt"/>
                <a:ea typeface="+mj-ea"/>
                <a:cs typeface="+mj-cs"/>
              </a:rPr>
              <a:t>: Calculate Macronutrients </a:t>
            </a:r>
            <a:endParaRPr lang="en-US" sz="3300" kern="1200" cap="all" baseline="0" dirty="0">
              <a:solidFill>
                <a:schemeClr val="tx1"/>
              </a:solidFill>
              <a:latin typeface="+mj-lt"/>
              <a:ea typeface="+mj-ea"/>
              <a:cs typeface="+mj-cs"/>
            </a:endParaRP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 The user wants to see all macronutrient information for each item they searched for. The nutrition calculator shows all macronutrient information.</a:t>
            </a:r>
          </a:p>
        </p:txBody>
      </p:sp>
      <p:pic>
        <p:nvPicPr>
          <p:cNvPr id="4" name="Picture 3">
            <a:extLst>
              <a:ext uri="{FF2B5EF4-FFF2-40B4-BE49-F238E27FC236}">
                <a16:creationId xmlns:a16="http://schemas.microsoft.com/office/drawing/2014/main" id="{C29BC967-E99B-5541-9054-737E11A4FB75}"/>
              </a:ext>
            </a:extLst>
          </p:cNvPr>
          <p:cNvPicPr>
            <a:picLocks noChangeAspect="1"/>
          </p:cNvPicPr>
          <p:nvPr/>
        </p:nvPicPr>
        <p:blipFill>
          <a:blip r:embed="rId2"/>
          <a:stretch>
            <a:fillRect/>
          </a:stretch>
        </p:blipFill>
        <p:spPr>
          <a:xfrm>
            <a:off x="171384" y="0"/>
            <a:ext cx="5243716" cy="6858000"/>
          </a:xfrm>
          <a:prstGeom prst="rect">
            <a:avLst/>
          </a:prstGeom>
        </p:spPr>
      </p:pic>
    </p:spTree>
    <p:extLst>
      <p:ext uri="{BB962C8B-B14F-4D97-AF65-F5344CB8AC3E}">
        <p14:creationId xmlns:p14="http://schemas.microsoft.com/office/powerpoint/2010/main" val="316330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a:t>
            </a:r>
            <a:r>
              <a:rPr lang="en-US" sz="3300" b="1" cap="all" dirty="0">
                <a:solidFill>
                  <a:srgbClr val="002060"/>
                </a:solidFill>
              </a:rPr>
              <a:t>7</a:t>
            </a:r>
            <a:r>
              <a:rPr lang="en-US" sz="3300" kern="1200" cap="all" baseline="0" dirty="0">
                <a:solidFill>
                  <a:schemeClr val="tx1"/>
                </a:solidFill>
                <a:latin typeface="+mj-lt"/>
                <a:ea typeface="+mj-ea"/>
                <a:cs typeface="+mj-cs"/>
              </a:rPr>
              <a:t>: </a:t>
            </a:r>
            <a:r>
              <a:rPr lang="en-US" sz="3300" cap="all" dirty="0"/>
              <a:t>G</a:t>
            </a:r>
            <a:r>
              <a:rPr lang="en-US" sz="3300" kern="1200" baseline="0" dirty="0">
                <a:solidFill>
                  <a:schemeClr val="tx1"/>
                </a:solidFill>
                <a:latin typeface="+mj-lt"/>
                <a:ea typeface="+mj-ea"/>
                <a:cs typeface="+mj-cs"/>
              </a:rPr>
              <a:t>enerate diet reports</a:t>
            </a:r>
            <a:endParaRPr lang="en-US" sz="3300" kern="1200" cap="all" baseline="0" dirty="0">
              <a:solidFill>
                <a:schemeClr val="tx1"/>
              </a:solidFill>
              <a:latin typeface="+mj-lt"/>
              <a:ea typeface="+mj-ea"/>
              <a:cs typeface="+mj-cs"/>
            </a:endParaRP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 The user wants to see nutrient information for each item added to the calculator. After adding each item to the calculator a user is displayed all pertinent macronutrient information.</a:t>
            </a:r>
          </a:p>
        </p:txBody>
      </p:sp>
      <p:pic>
        <p:nvPicPr>
          <p:cNvPr id="9" name="Picture 8">
            <a:extLst>
              <a:ext uri="{FF2B5EF4-FFF2-40B4-BE49-F238E27FC236}">
                <a16:creationId xmlns:a16="http://schemas.microsoft.com/office/drawing/2014/main" id="{DDB8C679-845E-4D41-85E7-6F662CF5248E}"/>
              </a:ext>
            </a:extLst>
          </p:cNvPr>
          <p:cNvPicPr>
            <a:picLocks noChangeAspect="1"/>
          </p:cNvPicPr>
          <p:nvPr/>
        </p:nvPicPr>
        <p:blipFill>
          <a:blip r:embed="rId2"/>
          <a:stretch>
            <a:fillRect/>
          </a:stretch>
        </p:blipFill>
        <p:spPr>
          <a:xfrm>
            <a:off x="40410" y="0"/>
            <a:ext cx="5611091" cy="6858000"/>
          </a:xfrm>
          <a:prstGeom prst="rect">
            <a:avLst/>
          </a:prstGeom>
        </p:spPr>
      </p:pic>
    </p:spTree>
    <p:extLst>
      <p:ext uri="{BB962C8B-B14F-4D97-AF65-F5344CB8AC3E}">
        <p14:creationId xmlns:p14="http://schemas.microsoft.com/office/powerpoint/2010/main" val="244400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#8</a:t>
            </a:r>
            <a:r>
              <a:rPr lang="en-US" sz="3300" kern="1200" cap="all" baseline="0" dirty="0">
                <a:solidFill>
                  <a:schemeClr val="tx1"/>
                </a:solidFill>
                <a:latin typeface="+mj-lt"/>
                <a:ea typeface="+mj-ea"/>
                <a:cs typeface="+mj-cs"/>
              </a:rPr>
              <a:t>: </a:t>
            </a:r>
            <a:r>
              <a:rPr lang="en-US" sz="3300" cap="all" dirty="0"/>
              <a:t>C</a:t>
            </a:r>
            <a:r>
              <a:rPr lang="en-US" sz="3300" kern="1200" baseline="0" dirty="0">
                <a:solidFill>
                  <a:schemeClr val="tx1"/>
                </a:solidFill>
                <a:latin typeface="+mj-lt"/>
                <a:ea typeface="+mj-ea"/>
                <a:cs typeface="+mj-cs"/>
              </a:rPr>
              <a:t>reate meal plan</a:t>
            </a:r>
            <a:endParaRPr lang="en-US" sz="3300" kern="1200" cap="all" baseline="0" dirty="0">
              <a:solidFill>
                <a:schemeClr val="tx1"/>
              </a:solidFill>
              <a:latin typeface="+mj-lt"/>
              <a:ea typeface="+mj-ea"/>
              <a:cs typeface="+mj-cs"/>
            </a:endParaRPr>
          </a:p>
        </p:txBody>
      </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(Scenario)</a:t>
            </a:r>
            <a:r>
              <a:rPr lang="en-US" sz="2400" dirty="0"/>
              <a:t>: A user wants to create a meal plan for later use. The meal plan allows them to create one place where all food items they’ve added to the calculator are contained.</a:t>
            </a:r>
          </a:p>
        </p:txBody>
      </p:sp>
      <p:pic>
        <p:nvPicPr>
          <p:cNvPr id="4" name="Picture 3">
            <a:extLst>
              <a:ext uri="{FF2B5EF4-FFF2-40B4-BE49-F238E27FC236}">
                <a16:creationId xmlns:a16="http://schemas.microsoft.com/office/drawing/2014/main" id="{CE1D30E7-0324-5C4A-A05E-919199DC3B66}"/>
              </a:ext>
            </a:extLst>
          </p:cNvPr>
          <p:cNvPicPr>
            <a:picLocks noChangeAspect="1"/>
          </p:cNvPicPr>
          <p:nvPr/>
        </p:nvPicPr>
        <p:blipFill>
          <a:blip r:embed="rId2"/>
          <a:stretch>
            <a:fillRect/>
          </a:stretch>
        </p:blipFill>
        <p:spPr>
          <a:xfrm>
            <a:off x="-6018" y="0"/>
            <a:ext cx="5587188" cy="6858000"/>
          </a:xfrm>
          <a:prstGeom prst="rect">
            <a:avLst/>
          </a:prstGeom>
        </p:spPr>
      </p:pic>
    </p:spTree>
    <p:extLst>
      <p:ext uri="{BB962C8B-B14F-4D97-AF65-F5344CB8AC3E}">
        <p14:creationId xmlns:p14="http://schemas.microsoft.com/office/powerpoint/2010/main" val="425108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E22B-28E7-604E-B395-2650A8D842D3}"/>
              </a:ext>
            </a:extLst>
          </p:cNvPr>
          <p:cNvSpPr>
            <a:spLocks noGrp="1"/>
          </p:cNvSpPr>
          <p:nvPr>
            <p:ph type="title"/>
          </p:nvPr>
        </p:nvSpPr>
        <p:spPr>
          <a:xfrm>
            <a:off x="2435556" y="-1338056"/>
            <a:ext cx="7320888" cy="2396681"/>
          </a:xfrm>
        </p:spPr>
        <p:txBody>
          <a:bodyPr vert="horz" lIns="91440" tIns="45720" rIns="91440" bIns="45720" rtlCol="0" anchor="b">
            <a:normAutofit/>
          </a:bodyPr>
          <a:lstStyle/>
          <a:p>
            <a:r>
              <a:rPr lang="en-US" sz="4400" kern="1200" cap="all" baseline="0" dirty="0">
                <a:solidFill>
                  <a:schemeClr val="tx1"/>
                </a:solidFill>
                <a:latin typeface="+mj-lt"/>
                <a:ea typeface="+mj-ea"/>
                <a:cs typeface="+mj-cs"/>
              </a:rPr>
              <a:t>Updated Sequence diagram</a:t>
            </a:r>
          </a:p>
        </p:txBody>
      </p:sp>
      <p:pic>
        <p:nvPicPr>
          <p:cNvPr id="6" name="Picture 5">
            <a:extLst>
              <a:ext uri="{FF2B5EF4-FFF2-40B4-BE49-F238E27FC236}">
                <a16:creationId xmlns:a16="http://schemas.microsoft.com/office/drawing/2014/main" id="{1DE8FA43-00D6-9B4B-A792-CA754701BC01}"/>
              </a:ext>
            </a:extLst>
          </p:cNvPr>
          <p:cNvPicPr>
            <a:picLocks noChangeAspect="1"/>
          </p:cNvPicPr>
          <p:nvPr/>
        </p:nvPicPr>
        <p:blipFill>
          <a:blip r:embed="rId2"/>
          <a:stretch>
            <a:fillRect/>
          </a:stretch>
        </p:blipFill>
        <p:spPr>
          <a:xfrm>
            <a:off x="518615" y="949855"/>
            <a:ext cx="10590663" cy="5908145"/>
          </a:xfrm>
          <a:prstGeom prst="rect">
            <a:avLst/>
          </a:prstGeom>
        </p:spPr>
      </p:pic>
    </p:spTree>
    <p:extLst>
      <p:ext uri="{BB962C8B-B14F-4D97-AF65-F5344CB8AC3E}">
        <p14:creationId xmlns:p14="http://schemas.microsoft.com/office/powerpoint/2010/main" val="116040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E22B-28E7-604E-B395-2650A8D842D3}"/>
              </a:ext>
            </a:extLst>
          </p:cNvPr>
          <p:cNvSpPr>
            <a:spLocks noGrp="1"/>
          </p:cNvSpPr>
          <p:nvPr>
            <p:ph type="title"/>
          </p:nvPr>
        </p:nvSpPr>
        <p:spPr>
          <a:xfrm>
            <a:off x="7826829" y="1113282"/>
            <a:ext cx="3720137" cy="2396681"/>
          </a:xfrm>
        </p:spPr>
        <p:txBody>
          <a:bodyPr vert="horz" lIns="91440" tIns="45720" rIns="91440" bIns="45720" rtlCol="0" anchor="b">
            <a:normAutofit/>
          </a:bodyPr>
          <a:lstStyle/>
          <a:p>
            <a:r>
              <a:rPr lang="en-US" sz="4400" kern="1200" cap="all" baseline="0" dirty="0">
                <a:solidFill>
                  <a:schemeClr val="tx1"/>
                </a:solidFill>
                <a:latin typeface="+mj-lt"/>
                <a:ea typeface="+mj-ea"/>
                <a:cs typeface="+mj-cs"/>
              </a:rPr>
              <a:t>State transition diagram</a:t>
            </a:r>
          </a:p>
        </p:txBody>
      </p:sp>
      <p:pic>
        <p:nvPicPr>
          <p:cNvPr id="4" name="Picture 3">
            <a:extLst>
              <a:ext uri="{FF2B5EF4-FFF2-40B4-BE49-F238E27FC236}">
                <a16:creationId xmlns:a16="http://schemas.microsoft.com/office/drawing/2014/main" id="{F3C0D022-46B8-AA43-93B2-F0A7DBFC5919}"/>
              </a:ext>
            </a:extLst>
          </p:cNvPr>
          <p:cNvPicPr>
            <a:picLocks noChangeAspect="1"/>
          </p:cNvPicPr>
          <p:nvPr/>
        </p:nvPicPr>
        <p:blipFill>
          <a:blip r:embed="rId2"/>
          <a:stretch>
            <a:fillRect/>
          </a:stretch>
        </p:blipFill>
        <p:spPr>
          <a:xfrm>
            <a:off x="247523" y="0"/>
            <a:ext cx="7002126" cy="6858000"/>
          </a:xfrm>
          <a:prstGeom prst="rect">
            <a:avLst/>
          </a:prstGeom>
        </p:spPr>
      </p:pic>
    </p:spTree>
    <p:extLst>
      <p:ext uri="{BB962C8B-B14F-4D97-AF65-F5344CB8AC3E}">
        <p14:creationId xmlns:p14="http://schemas.microsoft.com/office/powerpoint/2010/main" val="231298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C653F93-60E2-F14A-A1A5-85485B4F3D5A}"/>
              </a:ext>
            </a:extLst>
          </p:cNvPr>
          <p:cNvSpPr>
            <a:spLocks noGrp="1"/>
          </p:cNvSpPr>
          <p:nvPr>
            <p:ph sz="half" idx="1"/>
          </p:nvPr>
        </p:nvSpPr>
        <p:spPr>
          <a:xfrm>
            <a:off x="122829" y="13647"/>
            <a:ext cx="5896971" cy="6646460"/>
          </a:xfrm>
        </p:spPr>
        <p:txBody>
          <a:bodyPr>
            <a:normAutofit fontScale="92500" lnSpcReduction="10000"/>
          </a:bodyPr>
          <a:lstStyle/>
          <a:p>
            <a:pPr marL="0" indent="0" algn="ctr">
              <a:buNone/>
            </a:pPr>
            <a:r>
              <a:rPr lang="en-US" sz="1700" b="1" dirty="0">
                <a:solidFill>
                  <a:srgbClr val="002060"/>
                </a:solidFill>
              </a:rPr>
              <a:t>Test plan</a:t>
            </a:r>
            <a:endParaRPr lang="en-US" sz="1700" dirty="0">
              <a:solidFill>
                <a:srgbClr val="002060"/>
              </a:solidFill>
            </a:endParaRPr>
          </a:p>
          <a:p>
            <a:pPr marL="0" indent="0">
              <a:buNone/>
            </a:pPr>
            <a:r>
              <a:rPr lang="en-US" sz="1700" dirty="0">
                <a:solidFill>
                  <a:srgbClr val="002060"/>
                </a:solidFill>
              </a:rPr>
              <a:t>Considerations:</a:t>
            </a:r>
          </a:p>
          <a:p>
            <a:r>
              <a:rPr lang="en-US" sz="1700" dirty="0"/>
              <a:t>Who will the audience be?</a:t>
            </a:r>
          </a:p>
          <a:p>
            <a:r>
              <a:rPr lang="en-US" sz="1700" dirty="0"/>
              <a:t>What hardware and software does the app need, and what  does the audience have?</a:t>
            </a:r>
          </a:p>
          <a:p>
            <a:r>
              <a:rPr lang="en-US" sz="1700" dirty="0"/>
              <a:t>Which components of the app will be most used?</a:t>
            </a:r>
            <a:br>
              <a:rPr lang="en-US" sz="1700" dirty="0"/>
            </a:br>
            <a:endParaRPr lang="en-US" sz="1700" dirty="0"/>
          </a:p>
          <a:p>
            <a:pPr marL="0" indent="0">
              <a:buNone/>
            </a:pPr>
            <a:r>
              <a:rPr lang="en-US" sz="1700" dirty="0">
                <a:solidFill>
                  <a:srgbClr val="002060"/>
                </a:solidFill>
              </a:rPr>
              <a:t>Environments to test on:</a:t>
            </a:r>
          </a:p>
          <a:p>
            <a:r>
              <a:rPr lang="en-US" sz="1700" dirty="0"/>
              <a:t>macOS </a:t>
            </a:r>
          </a:p>
          <a:p>
            <a:r>
              <a:rPr lang="en-US" sz="1700" dirty="0"/>
              <a:t>Windows</a:t>
            </a:r>
          </a:p>
          <a:p>
            <a:pPr marL="0" indent="0">
              <a:buNone/>
            </a:pPr>
            <a:endParaRPr lang="en-US" sz="1700" dirty="0"/>
          </a:p>
          <a:p>
            <a:pPr marL="0" indent="0">
              <a:buNone/>
            </a:pPr>
            <a:r>
              <a:rPr lang="en-US" sz="1700" dirty="0">
                <a:solidFill>
                  <a:srgbClr val="002060"/>
                </a:solidFill>
              </a:rPr>
              <a:t>Technologies used: </a:t>
            </a:r>
          </a:p>
          <a:p>
            <a:r>
              <a:rPr lang="en-US" sz="1700" dirty="0"/>
              <a:t>Eclipse</a:t>
            </a:r>
          </a:p>
          <a:p>
            <a:r>
              <a:rPr lang="en-US" sz="1700" dirty="0"/>
              <a:t>Java Server Pages,</a:t>
            </a:r>
          </a:p>
          <a:p>
            <a:r>
              <a:rPr lang="en-US" sz="1700" dirty="0"/>
              <a:t>JDBC</a:t>
            </a:r>
          </a:p>
          <a:p>
            <a:r>
              <a:rPr lang="en-US" sz="1700" dirty="0"/>
              <a:t>Hibernate</a:t>
            </a:r>
          </a:p>
          <a:p>
            <a:pPr marL="0" indent="0">
              <a:buNone/>
            </a:pPr>
            <a:endParaRPr lang="en-US" sz="1600" dirty="0"/>
          </a:p>
          <a:p>
            <a:pPr marL="0" indent="0" algn="ctr">
              <a:buNone/>
            </a:pPr>
            <a:r>
              <a:rPr lang="en-US" sz="1700" b="1" dirty="0">
                <a:solidFill>
                  <a:srgbClr val="002060"/>
                </a:solidFill>
              </a:rPr>
              <a:t>Training &amp; Support</a:t>
            </a:r>
            <a:br>
              <a:rPr lang="en-US" sz="1700" dirty="0"/>
            </a:br>
            <a:endParaRPr lang="en-US" sz="1700" dirty="0"/>
          </a:p>
          <a:p>
            <a:pPr marL="0" indent="0">
              <a:buNone/>
            </a:pPr>
            <a:r>
              <a:rPr lang="en-US" sz="1700" dirty="0"/>
              <a:t>- Demo to users each functionality of the app</a:t>
            </a:r>
          </a:p>
          <a:p>
            <a:pPr marL="0" indent="0">
              <a:buNone/>
            </a:pPr>
            <a:r>
              <a:rPr lang="en-US" sz="1700" dirty="0"/>
              <a:t>- Provide contact information to users</a:t>
            </a:r>
          </a:p>
          <a:p>
            <a:pPr marL="0" indent="0" algn="ctr">
              <a:buNone/>
            </a:pPr>
            <a:endParaRPr lang="en-US" sz="1600" dirty="0"/>
          </a:p>
        </p:txBody>
      </p:sp>
      <p:sp>
        <p:nvSpPr>
          <p:cNvPr id="10" name="Content Placeholder 7">
            <a:extLst>
              <a:ext uri="{FF2B5EF4-FFF2-40B4-BE49-F238E27FC236}">
                <a16:creationId xmlns:a16="http://schemas.microsoft.com/office/drawing/2014/main" id="{949311EB-7147-B94F-B2CA-71DDB9A97C0A}"/>
              </a:ext>
            </a:extLst>
          </p:cNvPr>
          <p:cNvSpPr txBox="1">
            <a:spLocks/>
          </p:cNvSpPr>
          <p:nvPr/>
        </p:nvSpPr>
        <p:spPr>
          <a:xfrm>
            <a:off x="6096000" y="13647"/>
            <a:ext cx="5973171" cy="66464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002060"/>
                </a:solidFill>
              </a:rPr>
              <a:t>Results</a:t>
            </a:r>
            <a:endParaRPr lang="en-US" sz="1600" dirty="0">
              <a:solidFill>
                <a:srgbClr val="002060"/>
              </a:solidFill>
            </a:endParaRPr>
          </a:p>
          <a:p>
            <a:pPr marL="0" indent="0">
              <a:buNone/>
            </a:pPr>
            <a:br>
              <a:rPr lang="en-US" sz="1600" dirty="0"/>
            </a:br>
            <a:r>
              <a:rPr lang="en-US" sz="1600" dirty="0">
                <a:solidFill>
                  <a:srgbClr val="002060"/>
                </a:solidFill>
              </a:rPr>
              <a:t>Finished Testing:</a:t>
            </a:r>
          </a:p>
          <a:p>
            <a:r>
              <a:rPr lang="en-US" sz="1600" dirty="0"/>
              <a:t>Initial prototype of the application - connect UI with DB</a:t>
            </a:r>
          </a:p>
          <a:p>
            <a:r>
              <a:rPr lang="en-US" sz="1600" dirty="0"/>
              <a:t>Loading data from file into MySQL</a:t>
            </a:r>
          </a:p>
          <a:p>
            <a:r>
              <a:rPr lang="en-US" sz="1600" dirty="0"/>
              <a:t>Styling the UI</a:t>
            </a:r>
          </a:p>
          <a:p>
            <a:r>
              <a:rPr lang="en-US" sz="1600" dirty="0"/>
              <a:t>Ability to select a serving size to add</a:t>
            </a:r>
          </a:p>
          <a:p>
            <a:r>
              <a:rPr lang="en-US" sz="1600" dirty="0"/>
              <a:t>Add a meal of multiple food items all at once</a:t>
            </a:r>
          </a:p>
          <a:p>
            <a:endParaRPr lang="en-US" sz="1600" dirty="0"/>
          </a:p>
          <a:p>
            <a:pPr marL="0" indent="0">
              <a:buNone/>
            </a:pPr>
            <a:r>
              <a:rPr lang="en-US" sz="1600" dirty="0">
                <a:solidFill>
                  <a:srgbClr val="002060"/>
                </a:solidFill>
              </a:rPr>
              <a:t>Ongoing testing:</a:t>
            </a:r>
          </a:p>
          <a:p>
            <a:r>
              <a:rPr lang="en-US" sz="1600" dirty="0"/>
              <a:t>Use of GitHub to share code between group members (changes tested as code is finished)</a:t>
            </a:r>
          </a:p>
          <a:p>
            <a:r>
              <a:rPr lang="en-US" sz="1600" dirty="0"/>
              <a:t>Debugging tools in Eclipse and MySQL Workbench</a:t>
            </a:r>
          </a:p>
          <a:p>
            <a:r>
              <a:rPr lang="en-US" sz="1600" dirty="0"/>
              <a:t>Print statements</a:t>
            </a:r>
          </a:p>
          <a:p>
            <a:pPr marL="0" indent="0">
              <a:buNone/>
            </a:pPr>
            <a:endParaRPr lang="en-US" sz="1600" dirty="0"/>
          </a:p>
          <a:p>
            <a:pPr marL="0" indent="0">
              <a:buNone/>
            </a:pPr>
            <a:r>
              <a:rPr lang="en-US" sz="1600" dirty="0">
                <a:solidFill>
                  <a:srgbClr val="002060"/>
                </a:solidFill>
              </a:rPr>
              <a:t>Future Testing:</a:t>
            </a:r>
            <a:endParaRPr lang="en-US" sz="1600" dirty="0"/>
          </a:p>
          <a:p>
            <a:r>
              <a:rPr lang="en-US" sz="1600" dirty="0"/>
              <a:t>Testing user inputs, such as unexpected characters or data types</a:t>
            </a:r>
          </a:p>
          <a:p>
            <a:r>
              <a:rPr lang="en-US" sz="1600" dirty="0"/>
              <a:t>Testing application in phases, as components are completed</a:t>
            </a:r>
          </a:p>
          <a:p>
            <a:r>
              <a:rPr lang="en-US" sz="1600" dirty="0"/>
              <a:t>Testing on different browsers / operating systems to ensure compatibility</a:t>
            </a:r>
            <a:br>
              <a:rPr lang="en-US" sz="1600" dirty="0"/>
            </a:br>
            <a:endParaRPr lang="en-US" sz="1600" dirty="0"/>
          </a:p>
          <a:p>
            <a:pPr marL="0" inden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22797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967-EBBB-5B4A-AC35-FC2E3F6AB208}"/>
              </a:ext>
            </a:extLst>
          </p:cNvPr>
          <p:cNvSpPr>
            <a:spLocks noGrp="1"/>
          </p:cNvSpPr>
          <p:nvPr>
            <p:ph type="title"/>
          </p:nvPr>
        </p:nvSpPr>
        <p:spPr>
          <a:xfrm>
            <a:off x="1143001" y="-228875"/>
            <a:ext cx="9905998" cy="1478570"/>
          </a:xfrm>
        </p:spPr>
        <p:txBody>
          <a:bodyPr/>
          <a:lstStyle/>
          <a:p>
            <a:pPr algn="ctr"/>
            <a:r>
              <a:rPr lang="en-US" dirty="0"/>
              <a:t>Entity Relationship Diagram</a:t>
            </a:r>
          </a:p>
        </p:txBody>
      </p:sp>
      <p:pic>
        <p:nvPicPr>
          <p:cNvPr id="4" name="Picture 3">
            <a:extLst>
              <a:ext uri="{FF2B5EF4-FFF2-40B4-BE49-F238E27FC236}">
                <a16:creationId xmlns:a16="http://schemas.microsoft.com/office/drawing/2014/main" id="{1A782E5F-2CB1-554C-A6F8-354319CDF702}"/>
              </a:ext>
            </a:extLst>
          </p:cNvPr>
          <p:cNvPicPr>
            <a:picLocks noChangeAspect="1"/>
          </p:cNvPicPr>
          <p:nvPr/>
        </p:nvPicPr>
        <p:blipFill>
          <a:blip r:embed="rId2"/>
          <a:stretch>
            <a:fillRect/>
          </a:stretch>
        </p:blipFill>
        <p:spPr>
          <a:xfrm>
            <a:off x="3275538" y="818866"/>
            <a:ext cx="5640923" cy="6039134"/>
          </a:xfrm>
          <a:prstGeom prst="rect">
            <a:avLst/>
          </a:prstGeom>
        </p:spPr>
      </p:pic>
    </p:spTree>
    <p:extLst>
      <p:ext uri="{BB962C8B-B14F-4D97-AF65-F5344CB8AC3E}">
        <p14:creationId xmlns:p14="http://schemas.microsoft.com/office/powerpoint/2010/main" val="397720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373F-A008-AF43-BD5E-40226C73355F}"/>
              </a:ext>
            </a:extLst>
          </p:cNvPr>
          <p:cNvSpPr>
            <a:spLocks noGrp="1"/>
          </p:cNvSpPr>
          <p:nvPr>
            <p:ph type="title"/>
          </p:nvPr>
        </p:nvSpPr>
        <p:spPr>
          <a:xfrm>
            <a:off x="1141412" y="148961"/>
            <a:ext cx="9905998" cy="1478570"/>
          </a:xfrm>
        </p:spPr>
        <p:txBody>
          <a:bodyPr/>
          <a:lstStyle/>
          <a:p>
            <a:pPr algn="ctr"/>
            <a:r>
              <a:rPr lang="en-US" dirty="0"/>
              <a:t>Opportunity Statement</a:t>
            </a:r>
          </a:p>
        </p:txBody>
      </p:sp>
      <p:sp>
        <p:nvSpPr>
          <p:cNvPr id="3" name="Content Placeholder 2">
            <a:extLst>
              <a:ext uri="{FF2B5EF4-FFF2-40B4-BE49-F238E27FC236}">
                <a16:creationId xmlns:a16="http://schemas.microsoft.com/office/drawing/2014/main" id="{9D75EFD8-6D1E-9946-8316-DEC7D74D3E04}"/>
              </a:ext>
            </a:extLst>
          </p:cNvPr>
          <p:cNvSpPr>
            <a:spLocks noGrp="1"/>
          </p:cNvSpPr>
          <p:nvPr>
            <p:ph idx="1"/>
          </p:nvPr>
        </p:nvSpPr>
        <p:spPr>
          <a:xfrm>
            <a:off x="1141412" y="1471012"/>
            <a:ext cx="9905999" cy="3541714"/>
          </a:xfrm>
        </p:spPr>
        <p:txBody>
          <a:bodyPr/>
          <a:lstStyle/>
          <a:p>
            <a:pPr marL="0" indent="0">
              <a:buNone/>
            </a:pPr>
            <a:r>
              <a:rPr lang="en-US" b="1" dirty="0">
                <a:solidFill>
                  <a:srgbClr val="002060"/>
                </a:solidFill>
              </a:rPr>
              <a:t>OS</a:t>
            </a:r>
            <a:r>
              <a:rPr lang="en-US" dirty="0"/>
              <a:t>: Websites are a place where people go to look for information they might be interested in. There is room for error and bias in some of the current health and nutrition websites with their only purpose being to make money off advertisements and vulnerable people. The opportunity that this Health and Dietary Application aims to fulfill is to help these people by having one area where someone is able to find and customize all of their dietary needs.</a:t>
            </a:r>
          </a:p>
        </p:txBody>
      </p:sp>
      <p:sp>
        <p:nvSpPr>
          <p:cNvPr id="4" name="TextBox 3">
            <a:extLst>
              <a:ext uri="{FF2B5EF4-FFF2-40B4-BE49-F238E27FC236}">
                <a16:creationId xmlns:a16="http://schemas.microsoft.com/office/drawing/2014/main" id="{7FC6EBEE-8AA1-F74D-85A8-8274A8EACA4E}"/>
              </a:ext>
            </a:extLst>
          </p:cNvPr>
          <p:cNvSpPr txBox="1"/>
          <p:nvPr/>
        </p:nvSpPr>
        <p:spPr>
          <a:xfrm>
            <a:off x="1141413" y="4522572"/>
            <a:ext cx="9905997" cy="1631216"/>
          </a:xfrm>
          <a:prstGeom prst="rect">
            <a:avLst/>
          </a:prstGeom>
          <a:noFill/>
        </p:spPr>
        <p:txBody>
          <a:bodyPr wrap="square" rtlCol="0">
            <a:spAutoFit/>
          </a:bodyPr>
          <a:lstStyle/>
          <a:p>
            <a:r>
              <a:rPr lang="en-US" sz="2000" b="1" dirty="0">
                <a:solidFill>
                  <a:srgbClr val="002060"/>
                </a:solidFill>
              </a:rPr>
              <a:t>Goals</a:t>
            </a:r>
            <a:r>
              <a:rPr lang="en-US" sz="2000" b="1" dirty="0"/>
              <a:t>: </a:t>
            </a:r>
            <a:endParaRPr lang="en-US" sz="2000" dirty="0"/>
          </a:p>
          <a:p>
            <a:r>
              <a:rPr lang="en-US" sz="2000" b="1" dirty="0"/>
              <a:t>1.) </a:t>
            </a:r>
            <a:r>
              <a:rPr lang="en-US" sz="2000" dirty="0"/>
              <a:t>Help people manage their dietary plans and make informed decisions</a:t>
            </a:r>
          </a:p>
          <a:p>
            <a:r>
              <a:rPr lang="en-US" sz="2000" b="1" dirty="0"/>
              <a:t>2.) </a:t>
            </a:r>
            <a:r>
              <a:rPr lang="en-US" sz="2000" dirty="0"/>
              <a:t>Display detailed information and nutritional values of different food items</a:t>
            </a:r>
          </a:p>
          <a:p>
            <a:r>
              <a:rPr lang="en-US" sz="2000" b="1" dirty="0"/>
              <a:t>3.) </a:t>
            </a:r>
            <a:r>
              <a:rPr lang="en-US" sz="2000" dirty="0"/>
              <a:t>Create a user inviting website that is simple but displays useful information</a:t>
            </a:r>
          </a:p>
          <a:p>
            <a:r>
              <a:rPr lang="en-US" sz="2000" b="1" dirty="0"/>
              <a:t>4.) </a:t>
            </a:r>
            <a:r>
              <a:rPr lang="en-US" sz="2000" dirty="0"/>
              <a:t>Receive funding and support for continued implementation</a:t>
            </a:r>
          </a:p>
        </p:txBody>
      </p:sp>
    </p:spTree>
    <p:extLst>
      <p:ext uri="{BB962C8B-B14F-4D97-AF65-F5344CB8AC3E}">
        <p14:creationId xmlns:p14="http://schemas.microsoft.com/office/powerpoint/2010/main" val="144557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967-EBBB-5B4A-AC35-FC2E3F6AB208}"/>
              </a:ext>
            </a:extLst>
          </p:cNvPr>
          <p:cNvSpPr>
            <a:spLocks noGrp="1"/>
          </p:cNvSpPr>
          <p:nvPr>
            <p:ph type="title"/>
          </p:nvPr>
        </p:nvSpPr>
        <p:spPr/>
        <p:txBody>
          <a:bodyPr/>
          <a:lstStyle/>
          <a:p>
            <a:pPr algn="ctr"/>
            <a:r>
              <a:rPr lang="en-US" b="1" dirty="0"/>
              <a:t>Changes to be made</a:t>
            </a:r>
          </a:p>
        </p:txBody>
      </p:sp>
      <p:sp>
        <p:nvSpPr>
          <p:cNvPr id="4" name="Content Placeholder 3">
            <a:extLst>
              <a:ext uri="{FF2B5EF4-FFF2-40B4-BE49-F238E27FC236}">
                <a16:creationId xmlns:a16="http://schemas.microsoft.com/office/drawing/2014/main" id="{2BFD4B4B-0147-0042-BAEB-22D71A285B7C}"/>
              </a:ext>
            </a:extLst>
          </p:cNvPr>
          <p:cNvSpPr>
            <a:spLocks noGrp="1"/>
          </p:cNvSpPr>
          <p:nvPr>
            <p:ph idx="1"/>
          </p:nvPr>
        </p:nvSpPr>
        <p:spPr/>
        <p:txBody>
          <a:bodyPr/>
          <a:lstStyle/>
          <a:p>
            <a:pPr>
              <a:lnSpc>
                <a:spcPct val="150000"/>
              </a:lnSpc>
            </a:pPr>
            <a:r>
              <a:rPr lang="en-US" dirty="0"/>
              <a:t>Integrate the IDE with GitHub for more efficient handling of project documents and code</a:t>
            </a:r>
          </a:p>
          <a:p>
            <a:pPr>
              <a:lnSpc>
                <a:spcPct val="150000"/>
              </a:lnSpc>
            </a:pPr>
            <a:r>
              <a:rPr lang="en-US" dirty="0"/>
              <a:t>Make improvements to the website UI</a:t>
            </a:r>
          </a:p>
          <a:p>
            <a:pPr>
              <a:lnSpc>
                <a:spcPct val="150000"/>
              </a:lnSpc>
            </a:pPr>
            <a:r>
              <a:rPr lang="en-US" dirty="0"/>
              <a:t>Allow the user to create a custom meal plan </a:t>
            </a:r>
          </a:p>
          <a:p>
            <a:pPr>
              <a:lnSpc>
                <a:spcPct val="150000"/>
              </a:lnSpc>
            </a:pPr>
            <a:r>
              <a:rPr lang="en-US" dirty="0"/>
              <a:t>Locate a customer that is interested in the </a:t>
            </a:r>
            <a:r>
              <a:rPr lang="en-US" dirty="0" err="1"/>
              <a:t>HaN</a:t>
            </a:r>
            <a:r>
              <a:rPr lang="en-US" dirty="0"/>
              <a:t> project for funding and support</a:t>
            </a:r>
          </a:p>
          <a:p>
            <a:endParaRPr lang="en-US" dirty="0"/>
          </a:p>
          <a:p>
            <a:endParaRPr lang="en-US" dirty="0"/>
          </a:p>
          <a:p>
            <a:endParaRPr lang="en-US" dirty="0"/>
          </a:p>
        </p:txBody>
      </p:sp>
    </p:spTree>
    <p:extLst>
      <p:ext uri="{BB962C8B-B14F-4D97-AF65-F5344CB8AC3E}">
        <p14:creationId xmlns:p14="http://schemas.microsoft.com/office/powerpoint/2010/main" val="287657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3107-06CF-544D-A354-94BC22E7209B}"/>
              </a:ext>
            </a:extLst>
          </p:cNvPr>
          <p:cNvSpPr>
            <a:spLocks noGrp="1"/>
          </p:cNvSpPr>
          <p:nvPr>
            <p:ph type="title"/>
          </p:nvPr>
        </p:nvSpPr>
        <p:spPr>
          <a:xfrm>
            <a:off x="1143001" y="2689715"/>
            <a:ext cx="9905998" cy="1478570"/>
          </a:xfrm>
        </p:spPr>
        <p:txBody>
          <a:bodyPr>
            <a:normAutofit/>
          </a:bodyPr>
          <a:lstStyle/>
          <a:p>
            <a:pPr algn="ctr"/>
            <a:r>
              <a:rPr lang="en-US" sz="4000" dirty="0"/>
              <a:t>DEMO OF NEW USE CASES IMPLEMENTED</a:t>
            </a:r>
          </a:p>
        </p:txBody>
      </p:sp>
    </p:spTree>
    <p:extLst>
      <p:ext uri="{BB962C8B-B14F-4D97-AF65-F5344CB8AC3E}">
        <p14:creationId xmlns:p14="http://schemas.microsoft.com/office/powerpoint/2010/main" val="145583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5565-5A1F-AC4B-9FA4-7F530F031FBD}"/>
              </a:ext>
            </a:extLst>
          </p:cNvPr>
          <p:cNvSpPr>
            <a:spLocks noGrp="1"/>
          </p:cNvSpPr>
          <p:nvPr>
            <p:ph type="title"/>
          </p:nvPr>
        </p:nvSpPr>
        <p:spPr>
          <a:xfrm>
            <a:off x="470853" y="1074736"/>
            <a:ext cx="2869416" cy="4708528"/>
          </a:xfrm>
        </p:spPr>
        <p:txBody>
          <a:bodyPr>
            <a:normAutofit/>
          </a:bodyPr>
          <a:lstStyle/>
          <a:p>
            <a:pPr algn="r"/>
            <a:r>
              <a:rPr lang="en-US" sz="4000" dirty="0"/>
              <a:t>Vision &amp; Scope</a:t>
            </a:r>
          </a:p>
        </p:txBody>
      </p:sp>
      <p:sp>
        <p:nvSpPr>
          <p:cNvPr id="3" name="Content Placeholder 2">
            <a:extLst>
              <a:ext uri="{FF2B5EF4-FFF2-40B4-BE49-F238E27FC236}">
                <a16:creationId xmlns:a16="http://schemas.microsoft.com/office/drawing/2014/main" id="{5ACF65E3-5255-AB40-96CD-039D328917FD}"/>
              </a:ext>
            </a:extLst>
          </p:cNvPr>
          <p:cNvSpPr>
            <a:spLocks noGrp="1"/>
          </p:cNvSpPr>
          <p:nvPr>
            <p:ph idx="1"/>
          </p:nvPr>
        </p:nvSpPr>
        <p:spPr>
          <a:xfrm>
            <a:off x="4135120" y="111210"/>
            <a:ext cx="7728267" cy="6494377"/>
          </a:xfrm>
        </p:spPr>
        <p:txBody>
          <a:bodyPr anchor="ctr">
            <a:normAutofit/>
          </a:bodyPr>
          <a:lstStyle/>
          <a:p>
            <a:pPr marL="0" indent="0">
              <a:lnSpc>
                <a:spcPct val="110000"/>
              </a:lnSpc>
              <a:buNone/>
            </a:pPr>
            <a:r>
              <a:rPr lang="en-US" sz="2000" b="1" dirty="0">
                <a:solidFill>
                  <a:srgbClr val="002060"/>
                </a:solidFill>
              </a:rPr>
              <a:t>Business Objectives and Success Criteria </a:t>
            </a:r>
          </a:p>
          <a:p>
            <a:pPr marL="0" indent="0">
              <a:lnSpc>
                <a:spcPct val="110000"/>
              </a:lnSpc>
              <a:buNone/>
            </a:pPr>
            <a:r>
              <a:rPr lang="en-US" sz="2000" b="1" dirty="0">
                <a:solidFill>
                  <a:srgbClr val="002060"/>
                </a:solidFill>
              </a:rPr>
              <a:t>BO-1</a:t>
            </a:r>
            <a:r>
              <a:rPr lang="en-US" sz="2000" dirty="0"/>
              <a:t>: Provide somewhere that has current and reliable macronutrient information.</a:t>
            </a:r>
          </a:p>
          <a:p>
            <a:pPr marL="0" indent="0">
              <a:lnSpc>
                <a:spcPct val="110000"/>
              </a:lnSpc>
              <a:buNone/>
            </a:pPr>
            <a:r>
              <a:rPr lang="en-US" sz="2000" b="1" dirty="0">
                <a:solidFill>
                  <a:srgbClr val="002060"/>
                </a:solidFill>
              </a:rPr>
              <a:t>BO-2</a:t>
            </a:r>
            <a:r>
              <a:rPr lang="en-US" sz="2000" dirty="0"/>
              <a:t>: Reduce false information about diets and allow that to be accessible for everyone.</a:t>
            </a:r>
          </a:p>
          <a:p>
            <a:pPr marL="0" indent="0">
              <a:lnSpc>
                <a:spcPct val="110000"/>
              </a:lnSpc>
              <a:buNone/>
            </a:pPr>
            <a:r>
              <a:rPr lang="en-US" sz="2000" b="1" dirty="0">
                <a:solidFill>
                  <a:srgbClr val="002060"/>
                </a:solidFill>
              </a:rPr>
              <a:t>BO-3</a:t>
            </a:r>
            <a:r>
              <a:rPr lang="en-US" sz="2000" dirty="0"/>
              <a:t>: Create a user friendly experience that will attract customers so that our project receives support and funding. </a:t>
            </a:r>
          </a:p>
          <a:p>
            <a:pPr marL="0" indent="0">
              <a:lnSpc>
                <a:spcPct val="110000"/>
              </a:lnSpc>
              <a:buNone/>
            </a:pPr>
            <a:endParaRPr lang="en-US" sz="2000" b="1" dirty="0">
              <a:solidFill>
                <a:srgbClr val="002060"/>
              </a:solidFill>
            </a:endParaRPr>
          </a:p>
          <a:p>
            <a:pPr marL="0" indent="0">
              <a:lnSpc>
                <a:spcPct val="110000"/>
              </a:lnSpc>
              <a:buNone/>
            </a:pPr>
            <a:r>
              <a:rPr lang="en-US" sz="2000" b="1" dirty="0">
                <a:solidFill>
                  <a:srgbClr val="002060"/>
                </a:solidFill>
              </a:rPr>
              <a:t>SC-1</a:t>
            </a:r>
            <a:r>
              <a:rPr lang="en-US" sz="2000" dirty="0"/>
              <a:t>: Having people that are interested in improving their lifestyle be able to get access to the current information on the website.</a:t>
            </a:r>
          </a:p>
          <a:p>
            <a:pPr marL="0" indent="0">
              <a:lnSpc>
                <a:spcPct val="110000"/>
              </a:lnSpc>
              <a:buNone/>
            </a:pPr>
            <a:r>
              <a:rPr lang="en-US" sz="2000" b="1" dirty="0">
                <a:solidFill>
                  <a:srgbClr val="002060"/>
                </a:solidFill>
              </a:rPr>
              <a:t>SC-2</a:t>
            </a:r>
            <a:r>
              <a:rPr lang="en-US" sz="2000" dirty="0"/>
              <a:t>: Achieve and increase the number of satisfied customers who have improved their lifestyle by visiting our website and using our software</a:t>
            </a:r>
          </a:p>
        </p:txBody>
      </p:sp>
    </p:spTree>
    <p:extLst>
      <p:ext uri="{BB962C8B-B14F-4D97-AF65-F5344CB8AC3E}">
        <p14:creationId xmlns:p14="http://schemas.microsoft.com/office/powerpoint/2010/main" val="233202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160F-F18D-E145-BAD7-B563EFDFF247}"/>
              </a:ext>
            </a:extLst>
          </p:cNvPr>
          <p:cNvSpPr>
            <a:spLocks noGrp="1"/>
          </p:cNvSpPr>
          <p:nvPr>
            <p:ph type="title"/>
          </p:nvPr>
        </p:nvSpPr>
        <p:spPr>
          <a:xfrm>
            <a:off x="1141412" y="114021"/>
            <a:ext cx="9905998" cy="1478570"/>
          </a:xfrm>
        </p:spPr>
        <p:txBody>
          <a:bodyPr/>
          <a:lstStyle/>
          <a:p>
            <a:pPr algn="ctr"/>
            <a:r>
              <a:rPr lang="en-US"/>
              <a:t>Scum dashboard</a:t>
            </a:r>
            <a:endParaRPr lang="en-US" dirty="0"/>
          </a:p>
        </p:txBody>
      </p:sp>
      <p:pic>
        <p:nvPicPr>
          <p:cNvPr id="4" name="Picture 3">
            <a:extLst>
              <a:ext uri="{FF2B5EF4-FFF2-40B4-BE49-F238E27FC236}">
                <a16:creationId xmlns:a16="http://schemas.microsoft.com/office/drawing/2014/main" id="{E871DBA3-E8DC-064A-A35C-1C00D5B20F05}"/>
              </a:ext>
            </a:extLst>
          </p:cNvPr>
          <p:cNvPicPr>
            <a:picLocks noChangeAspect="1"/>
          </p:cNvPicPr>
          <p:nvPr/>
        </p:nvPicPr>
        <p:blipFill>
          <a:blip r:embed="rId2"/>
          <a:stretch>
            <a:fillRect/>
          </a:stretch>
        </p:blipFill>
        <p:spPr>
          <a:xfrm>
            <a:off x="773968" y="1241946"/>
            <a:ext cx="10438354" cy="5257343"/>
          </a:xfrm>
          <a:prstGeom prst="rect">
            <a:avLst/>
          </a:prstGeom>
        </p:spPr>
      </p:pic>
    </p:spTree>
    <p:extLst>
      <p:ext uri="{BB962C8B-B14F-4D97-AF65-F5344CB8AC3E}">
        <p14:creationId xmlns:p14="http://schemas.microsoft.com/office/powerpoint/2010/main" val="204370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1920-E310-CA43-948A-97FC43B24B6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a:solidFill>
                  <a:schemeClr val="tx1"/>
                </a:solidFill>
                <a:latin typeface="+mj-lt"/>
                <a:ea typeface="+mj-ea"/>
                <a:cs typeface="+mj-cs"/>
              </a:rPr>
              <a:t>Writing the code</a:t>
            </a:r>
          </a:p>
        </p:txBody>
      </p:sp>
      <p:pic>
        <p:nvPicPr>
          <p:cNvPr id="4" name="Picture 3">
            <a:extLst>
              <a:ext uri="{FF2B5EF4-FFF2-40B4-BE49-F238E27FC236}">
                <a16:creationId xmlns:a16="http://schemas.microsoft.com/office/drawing/2014/main" id="{EA0836BB-26B1-3540-92B0-DBFBF975142A}"/>
              </a:ext>
            </a:extLst>
          </p:cNvPr>
          <p:cNvPicPr>
            <a:picLocks noChangeAspect="1"/>
          </p:cNvPicPr>
          <p:nvPr/>
        </p:nvPicPr>
        <p:blipFill>
          <a:blip r:embed="rId2"/>
          <a:stretch>
            <a:fillRect/>
          </a:stretch>
        </p:blipFill>
        <p:spPr>
          <a:xfrm>
            <a:off x="5611366" y="515526"/>
            <a:ext cx="6172980" cy="5988873"/>
          </a:xfrm>
          <a:prstGeom prst="rect">
            <a:avLst/>
          </a:prstGeom>
        </p:spPr>
      </p:pic>
    </p:spTree>
    <p:extLst>
      <p:ext uri="{BB962C8B-B14F-4D97-AF65-F5344CB8AC3E}">
        <p14:creationId xmlns:p14="http://schemas.microsoft.com/office/powerpoint/2010/main" val="29874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1920-E310-CA43-948A-97FC43B24B6A}"/>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dirty="0">
                <a:solidFill>
                  <a:schemeClr val="tx1"/>
                </a:solidFill>
                <a:latin typeface="+mj-lt"/>
                <a:ea typeface="+mj-ea"/>
                <a:cs typeface="+mj-cs"/>
              </a:rPr>
              <a:t>Testing the code</a:t>
            </a:r>
          </a:p>
        </p:txBody>
      </p:sp>
      <p:pic>
        <p:nvPicPr>
          <p:cNvPr id="5" name="Picture 4">
            <a:extLst>
              <a:ext uri="{FF2B5EF4-FFF2-40B4-BE49-F238E27FC236}">
                <a16:creationId xmlns:a16="http://schemas.microsoft.com/office/drawing/2014/main" id="{2939C669-F9FF-904F-AE41-B3718E60F5FC}"/>
              </a:ext>
            </a:extLst>
          </p:cNvPr>
          <p:cNvPicPr>
            <a:picLocks noChangeAspect="1"/>
          </p:cNvPicPr>
          <p:nvPr/>
        </p:nvPicPr>
        <p:blipFill>
          <a:blip r:embed="rId2"/>
          <a:stretch>
            <a:fillRect/>
          </a:stretch>
        </p:blipFill>
        <p:spPr>
          <a:xfrm>
            <a:off x="6096000" y="320348"/>
            <a:ext cx="5335660" cy="6217303"/>
          </a:xfrm>
          <a:prstGeom prst="rect">
            <a:avLst/>
          </a:prstGeom>
        </p:spPr>
      </p:pic>
    </p:spTree>
    <p:extLst>
      <p:ext uri="{BB962C8B-B14F-4D97-AF65-F5344CB8AC3E}">
        <p14:creationId xmlns:p14="http://schemas.microsoft.com/office/powerpoint/2010/main" val="273235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D4C8-E384-5C40-8A81-719E6EB0BB93}"/>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kern="1200" cap="all" baseline="0">
                <a:solidFill>
                  <a:schemeClr val="tx1"/>
                </a:solidFill>
                <a:latin typeface="+mj-lt"/>
                <a:ea typeface="+mj-ea"/>
                <a:cs typeface="+mj-cs"/>
              </a:rPr>
              <a:t>Creating the model</a:t>
            </a:r>
          </a:p>
        </p:txBody>
      </p:sp>
      <p:pic>
        <p:nvPicPr>
          <p:cNvPr id="4" name="Picture 3">
            <a:extLst>
              <a:ext uri="{FF2B5EF4-FFF2-40B4-BE49-F238E27FC236}">
                <a16:creationId xmlns:a16="http://schemas.microsoft.com/office/drawing/2014/main" id="{4FE1BD84-2A81-4240-87AC-ECA644CAE818}"/>
              </a:ext>
            </a:extLst>
          </p:cNvPr>
          <p:cNvPicPr>
            <a:picLocks noChangeAspect="1"/>
          </p:cNvPicPr>
          <p:nvPr/>
        </p:nvPicPr>
        <p:blipFill>
          <a:blip r:embed="rId3"/>
          <a:stretch>
            <a:fillRect/>
          </a:stretch>
        </p:blipFill>
        <p:spPr>
          <a:xfrm>
            <a:off x="5147481" y="601663"/>
            <a:ext cx="6400800" cy="5816600"/>
          </a:xfrm>
          <a:prstGeom prst="rect">
            <a:avLst/>
          </a:prstGeom>
        </p:spPr>
      </p:pic>
    </p:spTree>
    <p:extLst>
      <p:ext uri="{BB962C8B-B14F-4D97-AF65-F5344CB8AC3E}">
        <p14:creationId xmlns:p14="http://schemas.microsoft.com/office/powerpoint/2010/main" val="261591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D4C8-E384-5C40-8A81-719E6EB0BB93}"/>
              </a:ext>
            </a:extLst>
          </p:cNvPr>
          <p:cNvSpPr>
            <a:spLocks noGrp="1"/>
          </p:cNvSpPr>
          <p:nvPr>
            <p:ph type="title"/>
          </p:nvPr>
        </p:nvSpPr>
        <p:spPr>
          <a:xfrm>
            <a:off x="2721520" y="95252"/>
            <a:ext cx="6448709" cy="703591"/>
          </a:xfrm>
        </p:spPr>
        <p:txBody>
          <a:bodyPr vert="horz" lIns="91440" tIns="45720" rIns="91440" bIns="45720" rtlCol="0" anchor="b">
            <a:normAutofit fontScale="90000"/>
          </a:bodyPr>
          <a:lstStyle/>
          <a:p>
            <a:pPr algn="ctr"/>
            <a:r>
              <a:rPr lang="en-US" sz="4800" kern="1200" cap="all" baseline="0" dirty="0">
                <a:solidFill>
                  <a:schemeClr val="tx1"/>
                </a:solidFill>
                <a:latin typeface="+mj-lt"/>
                <a:ea typeface="+mj-ea"/>
                <a:cs typeface="+mj-cs"/>
              </a:rPr>
              <a:t>Product backlog</a:t>
            </a:r>
          </a:p>
        </p:txBody>
      </p:sp>
      <p:pic>
        <p:nvPicPr>
          <p:cNvPr id="5" name="Picture 4">
            <a:extLst>
              <a:ext uri="{FF2B5EF4-FFF2-40B4-BE49-F238E27FC236}">
                <a16:creationId xmlns:a16="http://schemas.microsoft.com/office/drawing/2014/main" id="{748E45F8-4D45-0D45-B82B-D06E70D5384B}"/>
              </a:ext>
            </a:extLst>
          </p:cNvPr>
          <p:cNvPicPr>
            <a:picLocks noChangeAspect="1"/>
          </p:cNvPicPr>
          <p:nvPr/>
        </p:nvPicPr>
        <p:blipFill>
          <a:blip r:embed="rId3"/>
          <a:stretch>
            <a:fillRect/>
          </a:stretch>
        </p:blipFill>
        <p:spPr>
          <a:xfrm>
            <a:off x="1355678" y="903241"/>
            <a:ext cx="9480644" cy="5736678"/>
          </a:xfrm>
          <a:prstGeom prst="rect">
            <a:avLst/>
          </a:prstGeom>
        </p:spPr>
      </p:pic>
    </p:spTree>
    <p:extLst>
      <p:ext uri="{BB962C8B-B14F-4D97-AF65-F5344CB8AC3E}">
        <p14:creationId xmlns:p14="http://schemas.microsoft.com/office/powerpoint/2010/main" val="146161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D7E-A30B-2244-A61C-A833FF9EC061}"/>
              </a:ext>
            </a:extLst>
          </p:cNvPr>
          <p:cNvSpPr>
            <a:spLocks noGrp="1"/>
          </p:cNvSpPr>
          <p:nvPr>
            <p:ph type="title"/>
          </p:nvPr>
        </p:nvSpPr>
        <p:spPr>
          <a:xfrm>
            <a:off x="1143001" y="252248"/>
            <a:ext cx="9905998" cy="1515082"/>
          </a:xfrm>
        </p:spPr>
        <p:txBody>
          <a:bodyPr>
            <a:normAutofit/>
          </a:bodyPr>
          <a:lstStyle/>
          <a:p>
            <a:pPr algn="ctr"/>
            <a:r>
              <a:rPr lang="en-US" dirty="0"/>
              <a:t>Use cases</a:t>
            </a:r>
            <a:br>
              <a:rPr lang="en-US" dirty="0"/>
            </a:br>
            <a:endParaRPr lang="en-US" dirty="0"/>
          </a:p>
        </p:txBody>
      </p:sp>
      <p:pic>
        <p:nvPicPr>
          <p:cNvPr id="4" name="Picture 3">
            <a:extLst>
              <a:ext uri="{FF2B5EF4-FFF2-40B4-BE49-F238E27FC236}">
                <a16:creationId xmlns:a16="http://schemas.microsoft.com/office/drawing/2014/main" id="{C822F7E3-1F94-6B44-A2C2-1BC81689F146}"/>
              </a:ext>
            </a:extLst>
          </p:cNvPr>
          <p:cNvPicPr>
            <a:picLocks noChangeAspect="1"/>
          </p:cNvPicPr>
          <p:nvPr/>
        </p:nvPicPr>
        <p:blipFill>
          <a:blip r:embed="rId2"/>
          <a:stretch>
            <a:fillRect/>
          </a:stretch>
        </p:blipFill>
        <p:spPr>
          <a:xfrm>
            <a:off x="2460814" y="1193529"/>
            <a:ext cx="7270371" cy="5412223"/>
          </a:xfrm>
          <a:prstGeom prst="rect">
            <a:avLst/>
          </a:prstGeom>
        </p:spPr>
      </p:pic>
    </p:spTree>
    <p:extLst>
      <p:ext uri="{BB962C8B-B14F-4D97-AF65-F5344CB8AC3E}">
        <p14:creationId xmlns:p14="http://schemas.microsoft.com/office/powerpoint/2010/main" val="48071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2387</TotalTime>
  <Words>566</Words>
  <Application>Microsoft Macintosh PowerPoint</Application>
  <PresentationFormat>Widescreen</PresentationFormat>
  <Paragraphs>95</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HaN SPRINT II</vt:lpstr>
      <vt:lpstr>Opportunity Statement</vt:lpstr>
      <vt:lpstr>Vision &amp; Scope</vt:lpstr>
      <vt:lpstr>Scum dashboard</vt:lpstr>
      <vt:lpstr>Writing the code</vt:lpstr>
      <vt:lpstr>Testing the code</vt:lpstr>
      <vt:lpstr>Creating the model</vt:lpstr>
      <vt:lpstr>Product backlog</vt:lpstr>
      <vt:lpstr>Use cases </vt:lpstr>
      <vt:lpstr>Use cases undertaken in sprint II</vt:lpstr>
      <vt:lpstr>UC #4: Keep nutritional values up to date </vt:lpstr>
      <vt:lpstr>UC #5: Define nutritional diets</vt:lpstr>
      <vt:lpstr>UC #6: Calculate Macronutrients </vt:lpstr>
      <vt:lpstr>UC #7: Generate diet reports</vt:lpstr>
      <vt:lpstr>UC #8: Create meal plan</vt:lpstr>
      <vt:lpstr>Updated Sequence diagram</vt:lpstr>
      <vt:lpstr>State transition diagram</vt:lpstr>
      <vt:lpstr>PowerPoint Presentation</vt:lpstr>
      <vt:lpstr>Entity Relationship Diagram</vt:lpstr>
      <vt:lpstr>Changes to be made</vt:lpstr>
      <vt:lpstr>DEMO OF NEW USE CASES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 SPRINT I</dc:title>
  <dc:creator>Kemmerer, Kevin</dc:creator>
  <cp:lastModifiedBy>Kemmerer, Kevin</cp:lastModifiedBy>
  <cp:revision>20</cp:revision>
  <dcterms:created xsi:type="dcterms:W3CDTF">2019-12-03T23:11:39Z</dcterms:created>
  <dcterms:modified xsi:type="dcterms:W3CDTF">2019-12-05T15:07:34Z</dcterms:modified>
</cp:coreProperties>
</file>