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Lst>
  <p:notesMasterIdLst>
    <p:notesMasterId r:id="rId16"/>
  </p:notesMasterIdLst>
  <p:sldIdLst>
    <p:sldId id="256" r:id="rId2"/>
    <p:sldId id="257" r:id="rId3"/>
    <p:sldId id="258" r:id="rId4"/>
    <p:sldId id="260" r:id="rId5"/>
    <p:sldId id="269" r:id="rId6"/>
    <p:sldId id="273" r:id="rId7"/>
    <p:sldId id="261" r:id="rId8"/>
    <p:sldId id="262" r:id="rId9"/>
    <p:sldId id="263" r:id="rId10"/>
    <p:sldId id="271" r:id="rId11"/>
    <p:sldId id="272" r:id="rId12"/>
    <p:sldId id="266"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3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FBE16-5B97-F642-9C34-24D47B6B609E}" type="datetimeFigureOut">
              <a:rPr lang="en-US" smtClean="0"/>
              <a:t>10/24/19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A9651-A007-7443-A058-AA71457E69FF}" type="slidenum">
              <a:rPr lang="en-US" smtClean="0"/>
              <a:t>‹#›</a:t>
            </a:fld>
            <a:endParaRPr lang="en-US"/>
          </a:p>
        </p:txBody>
      </p:sp>
    </p:spTree>
    <p:extLst>
      <p:ext uri="{BB962C8B-B14F-4D97-AF65-F5344CB8AC3E}">
        <p14:creationId xmlns:p14="http://schemas.microsoft.com/office/powerpoint/2010/main" val="2417767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7A9651-A007-7443-A058-AA71457E69FF}" type="slidenum">
              <a:rPr lang="en-US" smtClean="0"/>
              <a:t>6</a:t>
            </a:fld>
            <a:endParaRPr lang="en-US"/>
          </a:p>
        </p:txBody>
      </p:sp>
    </p:spTree>
    <p:extLst>
      <p:ext uri="{BB962C8B-B14F-4D97-AF65-F5344CB8AC3E}">
        <p14:creationId xmlns:p14="http://schemas.microsoft.com/office/powerpoint/2010/main" val="3553745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C5237C7-A46A-324E-807B-DC89CF8B7B56}" type="datetimeFigureOut">
              <a:rPr lang="en-US" smtClean="0"/>
              <a:t>10/23/19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207967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2547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818451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1549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669216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237C7-A46A-324E-807B-DC89CF8B7B56}"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752935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237C7-A46A-324E-807B-DC89CF8B7B56}"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661986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237C7-A46A-324E-807B-DC89CF8B7B5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2961683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237C7-A46A-324E-807B-DC89CF8B7B5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11545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237C7-A46A-324E-807B-DC89CF8B7B5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32195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237C7-A46A-324E-807B-DC89CF8B7B5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419080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55690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5237C7-A46A-324E-807B-DC89CF8B7B56}" type="datetimeFigureOut">
              <a:rPr lang="en-US" smtClean="0"/>
              <a:t>10/23/19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284265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5237C7-A46A-324E-807B-DC89CF8B7B56}"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249753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237C7-A46A-324E-807B-DC89CF8B7B56}" type="datetimeFigureOut">
              <a:rPr lang="en-US" smtClean="0"/>
              <a:t>10/23/19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313286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23541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85666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5237C7-A46A-324E-807B-DC89CF8B7B56}" type="datetimeFigureOut">
              <a:rPr lang="en-US" smtClean="0"/>
              <a:t>10/23/19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55E082-6FD6-B542-82CD-F30013EB9003}" type="slidenum">
              <a:rPr lang="en-US" smtClean="0"/>
              <a:t>‹#›</a:t>
            </a:fld>
            <a:endParaRPr lang="en-US"/>
          </a:p>
        </p:txBody>
      </p:sp>
    </p:spTree>
    <p:extLst>
      <p:ext uri="{BB962C8B-B14F-4D97-AF65-F5344CB8AC3E}">
        <p14:creationId xmlns:p14="http://schemas.microsoft.com/office/powerpoint/2010/main" val="1824588465"/>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8000"/>
                <a:hueMod val="94000"/>
                <a:satMod val="148000"/>
                <a:lumMod val="94000"/>
                <a:lumOff val="6000"/>
              </a:schemeClr>
            </a:gs>
            <a:gs pos="100000">
              <a:schemeClr val="bg2">
                <a:shade val="92000"/>
                <a:hueMod val="104000"/>
                <a:satMod val="140000"/>
                <a:lumMod val="68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512B-9205-DC4D-A9F9-276A2697CA07}"/>
              </a:ext>
            </a:extLst>
          </p:cNvPr>
          <p:cNvSpPr>
            <a:spLocks noGrp="1"/>
          </p:cNvSpPr>
          <p:nvPr>
            <p:ph type="ctrTitle"/>
          </p:nvPr>
        </p:nvSpPr>
        <p:spPr/>
        <p:txBody>
          <a:bodyPr anchor="ctr"/>
          <a:lstStyle/>
          <a:p>
            <a:pPr algn="ctr"/>
            <a:r>
              <a:rPr lang="en-US" dirty="0"/>
              <a:t>HaN SPRINT I</a:t>
            </a:r>
          </a:p>
        </p:txBody>
      </p:sp>
      <p:sp>
        <p:nvSpPr>
          <p:cNvPr id="3" name="Subtitle 2">
            <a:extLst>
              <a:ext uri="{FF2B5EF4-FFF2-40B4-BE49-F238E27FC236}">
                <a16:creationId xmlns:a16="http://schemas.microsoft.com/office/drawing/2014/main" id="{08F11A94-128C-2C4F-9291-8C066005450A}"/>
              </a:ext>
            </a:extLst>
          </p:cNvPr>
          <p:cNvSpPr>
            <a:spLocks noGrp="1"/>
          </p:cNvSpPr>
          <p:nvPr>
            <p:ph type="subTitle" idx="1"/>
          </p:nvPr>
        </p:nvSpPr>
        <p:spPr>
          <a:xfrm>
            <a:off x="1939485" y="2668643"/>
            <a:ext cx="8665452" cy="370872"/>
          </a:xfrm>
        </p:spPr>
        <p:txBody>
          <a:bodyPr vert="horz">
            <a:normAutofit fontScale="85000" lnSpcReduction="10000"/>
          </a:bodyPr>
          <a:lstStyle/>
          <a:p>
            <a:pPr algn="ctr"/>
            <a:r>
              <a:rPr lang="en-US" dirty="0"/>
              <a:t>HEALTH &amp; NUTRITION APPLICATION</a:t>
            </a:r>
          </a:p>
        </p:txBody>
      </p:sp>
      <p:sp>
        <p:nvSpPr>
          <p:cNvPr id="4" name="TextBox 3">
            <a:extLst>
              <a:ext uri="{FF2B5EF4-FFF2-40B4-BE49-F238E27FC236}">
                <a16:creationId xmlns:a16="http://schemas.microsoft.com/office/drawing/2014/main" id="{C17DFD8D-0974-2C4C-B5DB-73178EF9925C}"/>
              </a:ext>
            </a:extLst>
          </p:cNvPr>
          <p:cNvSpPr txBox="1"/>
          <p:nvPr/>
        </p:nvSpPr>
        <p:spPr>
          <a:xfrm>
            <a:off x="4540469" y="4064985"/>
            <a:ext cx="3279228" cy="1754326"/>
          </a:xfrm>
          <a:prstGeom prst="rect">
            <a:avLst/>
          </a:prstGeom>
          <a:noFill/>
        </p:spPr>
        <p:txBody>
          <a:bodyPr wrap="square" rtlCol="0">
            <a:spAutoFit/>
          </a:bodyPr>
          <a:lstStyle/>
          <a:p>
            <a:pPr algn="ctr"/>
            <a:r>
              <a:rPr lang="en-US" dirty="0">
                <a:solidFill>
                  <a:schemeClr val="tx2"/>
                </a:solidFill>
              </a:rPr>
              <a:t>KEVIN KEMMERER</a:t>
            </a:r>
          </a:p>
          <a:p>
            <a:pPr algn="ctr"/>
            <a:r>
              <a:rPr lang="en-US" dirty="0">
                <a:solidFill>
                  <a:schemeClr val="tx2"/>
                </a:solidFill>
              </a:rPr>
              <a:t>MIKE DESCH</a:t>
            </a:r>
          </a:p>
          <a:p>
            <a:pPr algn="ctr"/>
            <a:r>
              <a:rPr lang="en-US" dirty="0">
                <a:solidFill>
                  <a:schemeClr val="tx2"/>
                </a:solidFill>
              </a:rPr>
              <a:t>THANG HUYNH</a:t>
            </a:r>
          </a:p>
          <a:p>
            <a:pPr algn="ctr"/>
            <a:r>
              <a:rPr lang="en-US" dirty="0">
                <a:solidFill>
                  <a:schemeClr val="tx2"/>
                </a:solidFill>
              </a:rPr>
              <a:t>KEVIN HER</a:t>
            </a:r>
          </a:p>
          <a:p>
            <a:pPr algn="ctr"/>
            <a:r>
              <a:rPr lang="en-US" dirty="0">
                <a:solidFill>
                  <a:schemeClr val="tx2"/>
                </a:solidFill>
              </a:rPr>
              <a:t>LIBAN SALAD</a:t>
            </a:r>
          </a:p>
          <a:p>
            <a:endParaRPr lang="en-US" dirty="0"/>
          </a:p>
        </p:txBody>
      </p:sp>
    </p:spTree>
    <p:extLst>
      <p:ext uri="{BB962C8B-B14F-4D97-AF65-F5344CB8AC3E}">
        <p14:creationId xmlns:p14="http://schemas.microsoft.com/office/powerpoint/2010/main" val="2016592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181724" y="681528"/>
            <a:ext cx="6019802" cy="1478570"/>
          </a:xfrm>
        </p:spPr>
        <p:txBody>
          <a:bodyPr>
            <a:normAutofit/>
          </a:bodyPr>
          <a:lstStyle/>
          <a:p>
            <a:r>
              <a:rPr lang="en-US" sz="3300" b="1" dirty="0">
                <a:solidFill>
                  <a:srgbClr val="002060"/>
                </a:solidFill>
              </a:rPr>
              <a:t>UC #2</a:t>
            </a:r>
            <a:r>
              <a:rPr lang="en-US" sz="3300" dirty="0"/>
              <a:t>: Search for food item</a:t>
            </a:r>
            <a:br>
              <a:rPr lang="en-US" sz="3300" dirty="0"/>
            </a:br>
            <a:endParaRPr lang="en-US" sz="3300" dirty="0"/>
          </a:p>
        </p:txBody>
      </p:sp>
      <p:grpSp>
        <p:nvGrpSpPr>
          <p:cNvPr id="15" name="Group 14">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 name="Rectangle 15">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Rectangle 18">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Rectangle 43">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5"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Rectangle 55">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7"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pic>
        <p:nvPicPr>
          <p:cNvPr id="8" name="Picture 7">
            <a:extLst>
              <a:ext uri="{FF2B5EF4-FFF2-40B4-BE49-F238E27FC236}">
                <a16:creationId xmlns:a16="http://schemas.microsoft.com/office/drawing/2014/main" id="{26410C28-0B80-584A-BEB9-98E45E606811}"/>
              </a:ext>
            </a:extLst>
          </p:cNvPr>
          <p:cNvPicPr>
            <a:picLocks noChangeAspect="1"/>
          </p:cNvPicPr>
          <p:nvPr/>
        </p:nvPicPr>
        <p:blipFill>
          <a:blip r:embed="rId4"/>
          <a:stretch>
            <a:fillRect/>
          </a:stretch>
        </p:blipFill>
        <p:spPr>
          <a:xfrm>
            <a:off x="-2" y="-19050"/>
            <a:ext cx="6096001" cy="6858000"/>
          </a:xfrm>
          <a:prstGeom prst="rect">
            <a:avLst/>
          </a:prstGeom>
        </p:spPr>
      </p:pic>
      <p:sp>
        <p:nvSpPr>
          <p:cNvPr id="72" name="Content Placeholder 2">
            <a:extLst>
              <a:ext uri="{FF2B5EF4-FFF2-40B4-BE49-F238E27FC236}">
                <a16:creationId xmlns:a16="http://schemas.microsoft.com/office/drawing/2014/main" id="{DE805B9F-3F18-A44A-A7D7-E207FC6DBAA8}"/>
              </a:ext>
            </a:extLst>
          </p:cNvPr>
          <p:cNvSpPr>
            <a:spLocks noGrp="1"/>
          </p:cNvSpPr>
          <p:nvPr>
            <p:ph idx="1"/>
          </p:nvPr>
        </p:nvSpPr>
        <p:spPr>
          <a:xfrm>
            <a:off x="6691311" y="2035968"/>
            <a:ext cx="4598986" cy="3541714"/>
          </a:xfrm>
        </p:spPr>
        <p:txBody>
          <a:bodyPr>
            <a:normAutofit/>
          </a:bodyPr>
          <a:lstStyle/>
          <a:p>
            <a:pPr marL="0" indent="0">
              <a:buNone/>
            </a:pPr>
            <a:r>
              <a:rPr lang="en-US" sz="2400" dirty="0">
                <a:solidFill>
                  <a:srgbClr val="002060"/>
                </a:solidFill>
              </a:rPr>
              <a:t>(Scenario)</a:t>
            </a:r>
            <a:r>
              <a:rPr lang="en-US" sz="2400" dirty="0"/>
              <a:t>: After hearing about this new website, the user figures why not try and improve themselves.  They search for a food item that is in their current diet.</a:t>
            </a:r>
          </a:p>
        </p:txBody>
      </p:sp>
    </p:spTree>
    <p:extLst>
      <p:ext uri="{BB962C8B-B14F-4D97-AF65-F5344CB8AC3E}">
        <p14:creationId xmlns:p14="http://schemas.microsoft.com/office/powerpoint/2010/main" val="393103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40"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42" name="Group 141">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43"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4"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7"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2"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4"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98" name="Group 197">
            <a:extLst>
              <a:ext uri="{FF2B5EF4-FFF2-40B4-BE49-F238E27FC236}">
                <a16:creationId xmlns:a16="http://schemas.microsoft.com/office/drawing/2014/main" id="{3B471BDA-CF9A-4D5A-968B-40FC59D410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99" name="Rectangle 198">
              <a:extLst>
                <a:ext uri="{FF2B5EF4-FFF2-40B4-BE49-F238E27FC236}">
                  <a16:creationId xmlns:a16="http://schemas.microsoft.com/office/drawing/2014/main" id="{040777B3-B75E-4922-A37C-3C019743C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0" name="Picture 2">
              <a:extLst>
                <a:ext uri="{FF2B5EF4-FFF2-40B4-BE49-F238E27FC236}">
                  <a16:creationId xmlns:a16="http://schemas.microsoft.com/office/drawing/2014/main" id="{4444371B-289B-4387-9856-366475C891A1}"/>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540500" y="384175"/>
            <a:ext cx="5095875" cy="1801813"/>
          </a:xfrm>
        </p:spPr>
        <p:txBody>
          <a:bodyPr vert="horz" lIns="91440" tIns="45720" rIns="91440" bIns="45720" rtlCol="0" anchor="b">
            <a:normAutofit/>
          </a:bodyPr>
          <a:lstStyle/>
          <a:p>
            <a:r>
              <a:rPr lang="en-US" sz="3300" b="1" kern="1200" cap="all" baseline="0" dirty="0">
                <a:solidFill>
                  <a:srgbClr val="002060"/>
                </a:solidFill>
                <a:latin typeface="+mj-lt"/>
                <a:ea typeface="+mj-ea"/>
                <a:cs typeface="+mj-cs"/>
              </a:rPr>
              <a:t>UC #3</a:t>
            </a:r>
            <a:r>
              <a:rPr lang="en-US" sz="3300" kern="1200" cap="all" baseline="0" dirty="0">
                <a:solidFill>
                  <a:schemeClr val="tx1"/>
                </a:solidFill>
                <a:latin typeface="+mj-lt"/>
                <a:ea typeface="+mj-ea"/>
                <a:cs typeface="+mj-cs"/>
              </a:rPr>
              <a:t>: View item and inspect nutritional values</a:t>
            </a:r>
          </a:p>
        </p:txBody>
      </p:sp>
      <p:grpSp>
        <p:nvGrpSpPr>
          <p:cNvPr id="202" name="Group 201">
            <a:extLst>
              <a:ext uri="{FF2B5EF4-FFF2-40B4-BE49-F238E27FC236}">
                <a16:creationId xmlns:a16="http://schemas.microsoft.com/office/drawing/2014/main" id="{C5A2BA54-1CB5-4D78-833D-4DE99D4CF6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03" name="Rectangle 5">
              <a:extLst>
                <a:ext uri="{FF2B5EF4-FFF2-40B4-BE49-F238E27FC236}">
                  <a16:creationId xmlns:a16="http://schemas.microsoft.com/office/drawing/2014/main" id="{2DB6607A-AE5A-4681-97D6-48D8B501021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4" name="Freeform 6">
              <a:extLst>
                <a:ext uri="{FF2B5EF4-FFF2-40B4-BE49-F238E27FC236}">
                  <a16:creationId xmlns:a16="http://schemas.microsoft.com/office/drawing/2014/main" id="{5E0CE6AA-EF28-43C6-800A-9935291AD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Freeform 7">
              <a:extLst>
                <a:ext uri="{FF2B5EF4-FFF2-40B4-BE49-F238E27FC236}">
                  <a16:creationId xmlns:a16="http://schemas.microsoft.com/office/drawing/2014/main" id="{73BFC1E3-1422-4F2B-92EF-9A5231829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 name="Rectangle 8">
              <a:extLst>
                <a:ext uri="{FF2B5EF4-FFF2-40B4-BE49-F238E27FC236}">
                  <a16:creationId xmlns:a16="http://schemas.microsoft.com/office/drawing/2014/main" id="{82CBF0D0-7E2E-45E8-B887-FECB65B4E9F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7" name="Freeform 9">
              <a:extLst>
                <a:ext uri="{FF2B5EF4-FFF2-40B4-BE49-F238E27FC236}">
                  <a16:creationId xmlns:a16="http://schemas.microsoft.com/office/drawing/2014/main" id="{CFC2EE57-3A17-49D2-B960-B2151196DE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10">
              <a:extLst>
                <a:ext uri="{FF2B5EF4-FFF2-40B4-BE49-F238E27FC236}">
                  <a16:creationId xmlns:a16="http://schemas.microsoft.com/office/drawing/2014/main" id="{BC6054EA-AC38-4659-8DFC-7EA8363C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11">
              <a:extLst>
                <a:ext uri="{FF2B5EF4-FFF2-40B4-BE49-F238E27FC236}">
                  <a16:creationId xmlns:a16="http://schemas.microsoft.com/office/drawing/2014/main" id="{5D458F22-E3AE-4E1F-84E7-B89DA554D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12">
              <a:extLst>
                <a:ext uri="{FF2B5EF4-FFF2-40B4-BE49-F238E27FC236}">
                  <a16:creationId xmlns:a16="http://schemas.microsoft.com/office/drawing/2014/main" id="{0C8ECD7E-36FA-42E4-8CA2-DCAEFB7B58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Freeform 13">
              <a:extLst>
                <a:ext uri="{FF2B5EF4-FFF2-40B4-BE49-F238E27FC236}">
                  <a16:creationId xmlns:a16="http://schemas.microsoft.com/office/drawing/2014/main" id="{05CCF058-4880-4E54-B471-D1668C77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14">
              <a:extLst>
                <a:ext uri="{FF2B5EF4-FFF2-40B4-BE49-F238E27FC236}">
                  <a16:creationId xmlns:a16="http://schemas.microsoft.com/office/drawing/2014/main" id="{665BE7E0-1D92-4191-8128-69FAB3A6A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15">
              <a:extLst>
                <a:ext uri="{FF2B5EF4-FFF2-40B4-BE49-F238E27FC236}">
                  <a16:creationId xmlns:a16="http://schemas.microsoft.com/office/drawing/2014/main" id="{2E478E73-D149-4066-8259-CD8344AB9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16">
              <a:extLst>
                <a:ext uri="{FF2B5EF4-FFF2-40B4-BE49-F238E27FC236}">
                  <a16:creationId xmlns:a16="http://schemas.microsoft.com/office/drawing/2014/main" id="{5D5CD267-26CF-49D3-87EB-1E7BFBD62A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17">
              <a:extLst>
                <a:ext uri="{FF2B5EF4-FFF2-40B4-BE49-F238E27FC236}">
                  <a16:creationId xmlns:a16="http://schemas.microsoft.com/office/drawing/2014/main" id="{2336B37D-C4BA-41F8-B4E7-738E45EE9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18">
              <a:extLst>
                <a:ext uri="{FF2B5EF4-FFF2-40B4-BE49-F238E27FC236}">
                  <a16:creationId xmlns:a16="http://schemas.microsoft.com/office/drawing/2014/main" id="{49CEB4CD-333D-4D07-94CE-AC797BBF4B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19">
              <a:extLst>
                <a:ext uri="{FF2B5EF4-FFF2-40B4-BE49-F238E27FC236}">
                  <a16:creationId xmlns:a16="http://schemas.microsoft.com/office/drawing/2014/main" id="{E0F2EFE1-B0C9-41C9-9FA9-E770E2D5B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20">
              <a:extLst>
                <a:ext uri="{FF2B5EF4-FFF2-40B4-BE49-F238E27FC236}">
                  <a16:creationId xmlns:a16="http://schemas.microsoft.com/office/drawing/2014/main" id="{2F6844AA-0827-41A1-BB22-4BD3309AD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21">
              <a:extLst>
                <a:ext uri="{FF2B5EF4-FFF2-40B4-BE49-F238E27FC236}">
                  <a16:creationId xmlns:a16="http://schemas.microsoft.com/office/drawing/2014/main" id="{B235723F-C68A-4A97-A617-3E9A9C22A6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22">
              <a:extLst>
                <a:ext uri="{FF2B5EF4-FFF2-40B4-BE49-F238E27FC236}">
                  <a16:creationId xmlns:a16="http://schemas.microsoft.com/office/drawing/2014/main" id="{AFEB9141-0BDF-4114-AB24-1E01DE031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23">
              <a:extLst>
                <a:ext uri="{FF2B5EF4-FFF2-40B4-BE49-F238E27FC236}">
                  <a16:creationId xmlns:a16="http://schemas.microsoft.com/office/drawing/2014/main" id="{0D54A9BF-75F9-4A83-AA6B-8010BF38A4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24">
              <a:extLst>
                <a:ext uri="{FF2B5EF4-FFF2-40B4-BE49-F238E27FC236}">
                  <a16:creationId xmlns:a16="http://schemas.microsoft.com/office/drawing/2014/main" id="{3288CFAB-D4D6-492A-B462-09BB2BD90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Freeform 25">
              <a:extLst>
                <a:ext uri="{FF2B5EF4-FFF2-40B4-BE49-F238E27FC236}">
                  <a16:creationId xmlns:a16="http://schemas.microsoft.com/office/drawing/2014/main" id="{CA9D6FFC-1660-4F40-9FD2-2B33025E4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Freeform 26">
              <a:extLst>
                <a:ext uri="{FF2B5EF4-FFF2-40B4-BE49-F238E27FC236}">
                  <a16:creationId xmlns:a16="http://schemas.microsoft.com/office/drawing/2014/main" id="{A4A8BA1E-9927-4201-A300-C6B5BED919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27">
              <a:extLst>
                <a:ext uri="{FF2B5EF4-FFF2-40B4-BE49-F238E27FC236}">
                  <a16:creationId xmlns:a16="http://schemas.microsoft.com/office/drawing/2014/main" id="{22AFD4D4-6AEA-4436-82BC-CB036F87E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28">
              <a:extLst>
                <a:ext uri="{FF2B5EF4-FFF2-40B4-BE49-F238E27FC236}">
                  <a16:creationId xmlns:a16="http://schemas.microsoft.com/office/drawing/2014/main" id="{B4CA41A4-B77F-444E-A92B-CC601C0BC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29">
              <a:extLst>
                <a:ext uri="{FF2B5EF4-FFF2-40B4-BE49-F238E27FC236}">
                  <a16:creationId xmlns:a16="http://schemas.microsoft.com/office/drawing/2014/main" id="{865CFF1D-3C70-46D9-97B0-92C70F392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30">
              <a:extLst>
                <a:ext uri="{FF2B5EF4-FFF2-40B4-BE49-F238E27FC236}">
                  <a16:creationId xmlns:a16="http://schemas.microsoft.com/office/drawing/2014/main" id="{7A04484B-D321-43E1-86DD-F7E32A24B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31">
              <a:extLst>
                <a:ext uri="{FF2B5EF4-FFF2-40B4-BE49-F238E27FC236}">
                  <a16:creationId xmlns:a16="http://schemas.microsoft.com/office/drawing/2014/main" id="{E2CC12CD-C2A5-40BD-8BE8-66B7A7268C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Freeform 32">
              <a:extLst>
                <a:ext uri="{FF2B5EF4-FFF2-40B4-BE49-F238E27FC236}">
                  <a16:creationId xmlns:a16="http://schemas.microsoft.com/office/drawing/2014/main" id="{1E3DF86E-AB44-4154-9CA3-C8C02B20D6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1" name="Rectangle 33">
              <a:extLst>
                <a:ext uri="{FF2B5EF4-FFF2-40B4-BE49-F238E27FC236}">
                  <a16:creationId xmlns:a16="http://schemas.microsoft.com/office/drawing/2014/main" id="{ADC8D582-EB2D-4D38-8823-7FB1FB2BFEA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2" name="Freeform 34">
              <a:extLst>
                <a:ext uri="{FF2B5EF4-FFF2-40B4-BE49-F238E27FC236}">
                  <a16:creationId xmlns:a16="http://schemas.microsoft.com/office/drawing/2014/main" id="{011E1CEA-AFFC-42FE-840D-A3B0F84246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35">
              <a:extLst>
                <a:ext uri="{FF2B5EF4-FFF2-40B4-BE49-F238E27FC236}">
                  <a16:creationId xmlns:a16="http://schemas.microsoft.com/office/drawing/2014/main" id="{76C64EAF-0261-45FA-9F95-0B5364661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36">
              <a:extLst>
                <a:ext uri="{FF2B5EF4-FFF2-40B4-BE49-F238E27FC236}">
                  <a16:creationId xmlns:a16="http://schemas.microsoft.com/office/drawing/2014/main" id="{EDC58670-805B-4958-AE08-B61E5A73A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37">
              <a:extLst>
                <a:ext uri="{FF2B5EF4-FFF2-40B4-BE49-F238E27FC236}">
                  <a16:creationId xmlns:a16="http://schemas.microsoft.com/office/drawing/2014/main" id="{1512240B-9829-4107-A85E-DFBEE30628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38">
              <a:extLst>
                <a:ext uri="{FF2B5EF4-FFF2-40B4-BE49-F238E27FC236}">
                  <a16:creationId xmlns:a16="http://schemas.microsoft.com/office/drawing/2014/main" id="{B59441B6-8F55-4566-B5F8-A053A9323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39">
              <a:extLst>
                <a:ext uri="{FF2B5EF4-FFF2-40B4-BE49-F238E27FC236}">
                  <a16:creationId xmlns:a16="http://schemas.microsoft.com/office/drawing/2014/main" id="{6D062F50-AC49-4E70-92B3-9BCFE1386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40">
              <a:extLst>
                <a:ext uri="{FF2B5EF4-FFF2-40B4-BE49-F238E27FC236}">
                  <a16:creationId xmlns:a16="http://schemas.microsoft.com/office/drawing/2014/main" id="{1FA0EB50-E8CB-45B4-8ED5-788754F4CE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41">
              <a:extLst>
                <a:ext uri="{FF2B5EF4-FFF2-40B4-BE49-F238E27FC236}">
                  <a16:creationId xmlns:a16="http://schemas.microsoft.com/office/drawing/2014/main" id="{FC507F72-75CE-468E-B348-AE1873E9E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42">
              <a:extLst>
                <a:ext uri="{FF2B5EF4-FFF2-40B4-BE49-F238E27FC236}">
                  <a16:creationId xmlns:a16="http://schemas.microsoft.com/office/drawing/2014/main" id="{781D34F2-C0B0-4220-BA83-AE4CDC2BE4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43">
              <a:extLst>
                <a:ext uri="{FF2B5EF4-FFF2-40B4-BE49-F238E27FC236}">
                  <a16:creationId xmlns:a16="http://schemas.microsoft.com/office/drawing/2014/main" id="{96D3A3D8-2214-47E2-90DF-EB8E8922E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44">
              <a:extLst>
                <a:ext uri="{FF2B5EF4-FFF2-40B4-BE49-F238E27FC236}">
                  <a16:creationId xmlns:a16="http://schemas.microsoft.com/office/drawing/2014/main" id="{E5C891BD-8830-427B-A690-1C3D8BAD02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Rectangle 45">
              <a:extLst>
                <a:ext uri="{FF2B5EF4-FFF2-40B4-BE49-F238E27FC236}">
                  <a16:creationId xmlns:a16="http://schemas.microsoft.com/office/drawing/2014/main" id="{4A3705CB-C3BA-4834-822A-E97C2F8A0D4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4" name="Freeform 46">
              <a:extLst>
                <a:ext uri="{FF2B5EF4-FFF2-40B4-BE49-F238E27FC236}">
                  <a16:creationId xmlns:a16="http://schemas.microsoft.com/office/drawing/2014/main" id="{3CF22130-7505-4C25-AC49-5DD59EF7C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47">
              <a:extLst>
                <a:ext uri="{FF2B5EF4-FFF2-40B4-BE49-F238E27FC236}">
                  <a16:creationId xmlns:a16="http://schemas.microsoft.com/office/drawing/2014/main" id="{EFF560F4-697B-4CC1-9AC8-6C91A8017A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48">
              <a:extLst>
                <a:ext uri="{FF2B5EF4-FFF2-40B4-BE49-F238E27FC236}">
                  <a16:creationId xmlns:a16="http://schemas.microsoft.com/office/drawing/2014/main" id="{7D3216B3-1293-43C4-BBFA-B836E5895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49">
              <a:extLst>
                <a:ext uri="{FF2B5EF4-FFF2-40B4-BE49-F238E27FC236}">
                  <a16:creationId xmlns:a16="http://schemas.microsoft.com/office/drawing/2014/main" id="{A0665B7D-2416-4B87-A001-9EDD0EF63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50">
              <a:extLst>
                <a:ext uri="{FF2B5EF4-FFF2-40B4-BE49-F238E27FC236}">
                  <a16:creationId xmlns:a16="http://schemas.microsoft.com/office/drawing/2014/main" id="{2EE2432C-262C-4267-930A-BE1A8F6A9E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51">
              <a:extLst>
                <a:ext uri="{FF2B5EF4-FFF2-40B4-BE49-F238E27FC236}">
                  <a16:creationId xmlns:a16="http://schemas.microsoft.com/office/drawing/2014/main" id="{02A3432C-1ED1-4B42-B85C-81EC80B04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52">
              <a:extLst>
                <a:ext uri="{FF2B5EF4-FFF2-40B4-BE49-F238E27FC236}">
                  <a16:creationId xmlns:a16="http://schemas.microsoft.com/office/drawing/2014/main" id="{A4AB4B84-080E-4A9D-99AC-F28468466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53">
              <a:extLst>
                <a:ext uri="{FF2B5EF4-FFF2-40B4-BE49-F238E27FC236}">
                  <a16:creationId xmlns:a16="http://schemas.microsoft.com/office/drawing/2014/main" id="{668A2CA1-9949-45D9-A81C-AAF5287AD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54">
              <a:extLst>
                <a:ext uri="{FF2B5EF4-FFF2-40B4-BE49-F238E27FC236}">
                  <a16:creationId xmlns:a16="http://schemas.microsoft.com/office/drawing/2014/main" id="{1151A1EC-0A92-4424-A8E5-8C32BA818C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55">
              <a:extLst>
                <a:ext uri="{FF2B5EF4-FFF2-40B4-BE49-F238E27FC236}">
                  <a16:creationId xmlns:a16="http://schemas.microsoft.com/office/drawing/2014/main" id="{277D7F09-E974-49B2-B91E-F8B15CF5E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56">
              <a:extLst>
                <a:ext uri="{FF2B5EF4-FFF2-40B4-BE49-F238E27FC236}">
                  <a16:creationId xmlns:a16="http://schemas.microsoft.com/office/drawing/2014/main" id="{E6FBA352-4C32-4913-BC4F-0D8A3108E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57">
              <a:extLst>
                <a:ext uri="{FF2B5EF4-FFF2-40B4-BE49-F238E27FC236}">
                  <a16:creationId xmlns:a16="http://schemas.microsoft.com/office/drawing/2014/main" id="{8C63A559-C7FD-4FCC-8318-A8A38535E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6" name="Freeform 58">
              <a:extLst>
                <a:ext uri="{FF2B5EF4-FFF2-40B4-BE49-F238E27FC236}">
                  <a16:creationId xmlns:a16="http://schemas.microsoft.com/office/drawing/2014/main" id="{17C111DD-1378-41CB-A7B3-240B74EFAD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58" name="Group 257">
            <a:extLst>
              <a:ext uri="{FF2B5EF4-FFF2-40B4-BE49-F238E27FC236}">
                <a16:creationId xmlns:a16="http://schemas.microsoft.com/office/drawing/2014/main" id="{ECC60EEE-AABB-4099-9403-8A4CDD5734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59" name="Freeform 32">
              <a:extLst>
                <a:ext uri="{FF2B5EF4-FFF2-40B4-BE49-F238E27FC236}">
                  <a16:creationId xmlns:a16="http://schemas.microsoft.com/office/drawing/2014/main" id="{37EE12D4-39A5-483C-9603-F67BC95C2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33">
              <a:extLst>
                <a:ext uri="{FF2B5EF4-FFF2-40B4-BE49-F238E27FC236}">
                  <a16:creationId xmlns:a16="http://schemas.microsoft.com/office/drawing/2014/main" id="{EB0D59E9-096F-40E0-9841-CEE7D00810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Freeform 34">
              <a:extLst>
                <a:ext uri="{FF2B5EF4-FFF2-40B4-BE49-F238E27FC236}">
                  <a16:creationId xmlns:a16="http://schemas.microsoft.com/office/drawing/2014/main" id="{282F10F0-6C2B-496C-8799-79FA8D0235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2" name="Freeform 35">
              <a:extLst>
                <a:ext uri="{FF2B5EF4-FFF2-40B4-BE49-F238E27FC236}">
                  <a16:creationId xmlns:a16="http://schemas.microsoft.com/office/drawing/2014/main" id="{BF5C5BBE-C9CE-403B-A438-0179F6DE4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36">
              <a:extLst>
                <a:ext uri="{FF2B5EF4-FFF2-40B4-BE49-F238E27FC236}">
                  <a16:creationId xmlns:a16="http://schemas.microsoft.com/office/drawing/2014/main" id="{E934C356-875A-42AE-A732-2D9A0F71D6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37">
              <a:extLst>
                <a:ext uri="{FF2B5EF4-FFF2-40B4-BE49-F238E27FC236}">
                  <a16:creationId xmlns:a16="http://schemas.microsoft.com/office/drawing/2014/main" id="{F01F959B-AD54-406B-B259-33E175306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38">
              <a:extLst>
                <a:ext uri="{FF2B5EF4-FFF2-40B4-BE49-F238E27FC236}">
                  <a16:creationId xmlns:a16="http://schemas.microsoft.com/office/drawing/2014/main" id="{1F01FC20-9E7F-4CBD-80F4-FC59958C6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Freeform 39">
              <a:extLst>
                <a:ext uri="{FF2B5EF4-FFF2-40B4-BE49-F238E27FC236}">
                  <a16:creationId xmlns:a16="http://schemas.microsoft.com/office/drawing/2014/main" id="{347EC5B5-5839-44EA-A8C8-42471CDC49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Freeform 40">
              <a:extLst>
                <a:ext uri="{FF2B5EF4-FFF2-40B4-BE49-F238E27FC236}">
                  <a16:creationId xmlns:a16="http://schemas.microsoft.com/office/drawing/2014/main" id="{D116B3BA-0986-427E-B045-486A54F455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Rectangle 41">
              <a:extLst>
                <a:ext uri="{FF2B5EF4-FFF2-40B4-BE49-F238E27FC236}">
                  <a16:creationId xmlns:a16="http://schemas.microsoft.com/office/drawing/2014/main" id="{69492FD6-3328-4CD2-BF68-A1B7FC0C6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
        <p:nvSpPr>
          <p:cNvPr id="257" name="Content Placeholder 2">
            <a:extLst>
              <a:ext uri="{FF2B5EF4-FFF2-40B4-BE49-F238E27FC236}">
                <a16:creationId xmlns:a16="http://schemas.microsoft.com/office/drawing/2014/main" id="{DC8F8C69-42AD-BA49-822A-82CDB74E0AA9}"/>
              </a:ext>
            </a:extLst>
          </p:cNvPr>
          <p:cNvSpPr>
            <a:spLocks noGrp="1"/>
          </p:cNvSpPr>
          <p:nvPr>
            <p:ph idx="1"/>
          </p:nvPr>
        </p:nvSpPr>
        <p:spPr>
          <a:xfrm>
            <a:off x="6670676" y="2408236"/>
            <a:ext cx="4598986" cy="3541714"/>
          </a:xfrm>
        </p:spPr>
        <p:txBody>
          <a:bodyPr>
            <a:normAutofit/>
          </a:bodyPr>
          <a:lstStyle/>
          <a:p>
            <a:pPr marL="0" indent="0">
              <a:buNone/>
            </a:pPr>
            <a:r>
              <a:rPr lang="en-US" sz="2400" dirty="0">
                <a:solidFill>
                  <a:srgbClr val="002060"/>
                </a:solidFill>
              </a:rPr>
              <a:t>(Scenario)</a:t>
            </a:r>
            <a:r>
              <a:rPr lang="en-US" sz="2400" dirty="0"/>
              <a:t>: Searching for a food item leads the user to inspect the nutritional values of it.</a:t>
            </a:r>
          </a:p>
        </p:txBody>
      </p:sp>
      <p:pic>
        <p:nvPicPr>
          <p:cNvPr id="6" name="Picture 5">
            <a:extLst>
              <a:ext uri="{FF2B5EF4-FFF2-40B4-BE49-F238E27FC236}">
                <a16:creationId xmlns:a16="http://schemas.microsoft.com/office/drawing/2014/main" id="{C1A4C35D-1D0B-004F-99C8-00B021BDFF3F}"/>
              </a:ext>
            </a:extLst>
          </p:cNvPr>
          <p:cNvPicPr>
            <a:picLocks noChangeAspect="1"/>
          </p:cNvPicPr>
          <p:nvPr/>
        </p:nvPicPr>
        <p:blipFill rotWithShape="1">
          <a:blip r:embed="rId4"/>
          <a:srcRect t="1934"/>
          <a:stretch/>
        </p:blipFill>
        <p:spPr>
          <a:xfrm>
            <a:off x="-5597" y="10"/>
            <a:ext cx="6101597" cy="6857990"/>
          </a:xfrm>
          <a:prstGeom prst="rect">
            <a:avLst/>
          </a:prstGeom>
        </p:spPr>
      </p:pic>
    </p:spTree>
    <p:extLst>
      <p:ext uri="{BB962C8B-B14F-4D97-AF65-F5344CB8AC3E}">
        <p14:creationId xmlns:p14="http://schemas.microsoft.com/office/powerpoint/2010/main" val="421521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85"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86" name="Group 26">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8"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7"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3A9E22B-28E7-604E-B395-2650A8D842D3}"/>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kern="1200" cap="all" baseline="0">
                <a:solidFill>
                  <a:schemeClr val="tx1"/>
                </a:solidFill>
                <a:latin typeface="+mj-lt"/>
                <a:ea typeface="+mj-ea"/>
                <a:cs typeface="+mj-cs"/>
              </a:rPr>
              <a:t>Sequence diagram</a:t>
            </a:r>
          </a:p>
        </p:txBody>
      </p:sp>
      <p:sp>
        <p:nvSpPr>
          <p:cNvPr id="87" name="Round Diagonal Corner Rectangle 6">
            <a:extLst>
              <a:ext uri="{FF2B5EF4-FFF2-40B4-BE49-F238E27FC236}">
                <a16:creationId xmlns:a16="http://schemas.microsoft.com/office/drawing/2014/main" id="{0E24CF0B-9BD9-4126-80C9-FF28141AC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C583D51-AF77-8C44-977F-E3AED7283942}"/>
              </a:ext>
            </a:extLst>
          </p:cNvPr>
          <p:cNvPicPr>
            <a:picLocks noChangeAspect="1"/>
          </p:cNvPicPr>
          <p:nvPr/>
        </p:nvPicPr>
        <p:blipFill>
          <a:blip r:embed="rId4"/>
          <a:stretch>
            <a:fillRect/>
          </a:stretch>
        </p:blipFill>
        <p:spPr>
          <a:xfrm>
            <a:off x="866775" y="1507006"/>
            <a:ext cx="6566176" cy="3827420"/>
          </a:xfrm>
          <a:prstGeom prst="rect">
            <a:avLst/>
          </a:prstGeom>
        </p:spPr>
      </p:pic>
    </p:spTree>
    <p:extLst>
      <p:ext uri="{BB962C8B-B14F-4D97-AF65-F5344CB8AC3E}">
        <p14:creationId xmlns:p14="http://schemas.microsoft.com/office/powerpoint/2010/main" val="270130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967-EBBB-5B4A-AC35-FC2E3F6AB208}"/>
              </a:ext>
            </a:extLst>
          </p:cNvPr>
          <p:cNvSpPr>
            <a:spLocks noGrp="1"/>
          </p:cNvSpPr>
          <p:nvPr>
            <p:ph type="title"/>
          </p:nvPr>
        </p:nvSpPr>
        <p:spPr>
          <a:xfrm>
            <a:off x="1143001" y="-160637"/>
            <a:ext cx="9905998" cy="1478570"/>
          </a:xfrm>
        </p:spPr>
        <p:txBody>
          <a:bodyPr/>
          <a:lstStyle/>
          <a:p>
            <a:pPr algn="ctr"/>
            <a:r>
              <a:rPr lang="en-US" dirty="0"/>
              <a:t>ERD/Domain Class Diagram</a:t>
            </a:r>
          </a:p>
        </p:txBody>
      </p:sp>
      <p:pic>
        <p:nvPicPr>
          <p:cNvPr id="5" name="Content Placeholder 4">
            <a:extLst>
              <a:ext uri="{FF2B5EF4-FFF2-40B4-BE49-F238E27FC236}">
                <a16:creationId xmlns:a16="http://schemas.microsoft.com/office/drawing/2014/main" id="{38E79406-A3DF-A842-820A-D85B3F7601A8}"/>
              </a:ext>
            </a:extLst>
          </p:cNvPr>
          <p:cNvPicPr>
            <a:picLocks noGrp="1" noChangeAspect="1"/>
          </p:cNvPicPr>
          <p:nvPr>
            <p:ph idx="1"/>
          </p:nvPr>
        </p:nvPicPr>
        <p:blipFill>
          <a:blip r:embed="rId2"/>
          <a:stretch>
            <a:fillRect/>
          </a:stretch>
        </p:blipFill>
        <p:spPr>
          <a:xfrm>
            <a:off x="740083" y="1070237"/>
            <a:ext cx="4989946" cy="5559959"/>
          </a:xfrm>
        </p:spPr>
      </p:pic>
      <p:pic>
        <p:nvPicPr>
          <p:cNvPr id="6" name="Picture 5">
            <a:extLst>
              <a:ext uri="{FF2B5EF4-FFF2-40B4-BE49-F238E27FC236}">
                <a16:creationId xmlns:a16="http://schemas.microsoft.com/office/drawing/2014/main" id="{556610D3-CA3A-DC47-A40D-60F4572AFFC2}"/>
              </a:ext>
            </a:extLst>
          </p:cNvPr>
          <p:cNvPicPr>
            <a:picLocks noChangeAspect="1"/>
          </p:cNvPicPr>
          <p:nvPr/>
        </p:nvPicPr>
        <p:blipFill>
          <a:blip r:embed="rId3"/>
          <a:stretch>
            <a:fillRect/>
          </a:stretch>
        </p:blipFill>
        <p:spPr>
          <a:xfrm>
            <a:off x="5903251" y="1070237"/>
            <a:ext cx="5656628" cy="5559959"/>
          </a:xfrm>
          <a:prstGeom prst="rect">
            <a:avLst/>
          </a:prstGeom>
        </p:spPr>
      </p:pic>
    </p:spTree>
    <p:extLst>
      <p:ext uri="{BB962C8B-B14F-4D97-AF65-F5344CB8AC3E}">
        <p14:creationId xmlns:p14="http://schemas.microsoft.com/office/powerpoint/2010/main" val="3006599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3107-06CF-544D-A354-94BC22E7209B}"/>
              </a:ext>
            </a:extLst>
          </p:cNvPr>
          <p:cNvSpPr>
            <a:spLocks noGrp="1"/>
          </p:cNvSpPr>
          <p:nvPr>
            <p:ph type="title"/>
          </p:nvPr>
        </p:nvSpPr>
        <p:spPr>
          <a:xfrm>
            <a:off x="1143001" y="2689715"/>
            <a:ext cx="9905998" cy="1478570"/>
          </a:xfrm>
        </p:spPr>
        <p:txBody>
          <a:bodyPr>
            <a:normAutofit/>
          </a:bodyPr>
          <a:lstStyle/>
          <a:p>
            <a:pPr algn="ctr"/>
            <a:r>
              <a:rPr lang="en-US" sz="4000" dirty="0"/>
              <a:t>DEMO</a:t>
            </a:r>
          </a:p>
        </p:txBody>
      </p:sp>
    </p:spTree>
    <p:extLst>
      <p:ext uri="{BB962C8B-B14F-4D97-AF65-F5344CB8AC3E}">
        <p14:creationId xmlns:p14="http://schemas.microsoft.com/office/powerpoint/2010/main" val="89352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373F-A008-AF43-BD5E-40226C73355F}"/>
              </a:ext>
            </a:extLst>
          </p:cNvPr>
          <p:cNvSpPr>
            <a:spLocks noGrp="1"/>
          </p:cNvSpPr>
          <p:nvPr>
            <p:ph type="title"/>
          </p:nvPr>
        </p:nvSpPr>
        <p:spPr>
          <a:xfrm>
            <a:off x="1141412" y="148961"/>
            <a:ext cx="9905998" cy="1478570"/>
          </a:xfrm>
        </p:spPr>
        <p:txBody>
          <a:bodyPr/>
          <a:lstStyle/>
          <a:p>
            <a:pPr algn="ctr"/>
            <a:r>
              <a:rPr lang="en-US" dirty="0"/>
              <a:t>Opportunity Statement</a:t>
            </a:r>
          </a:p>
        </p:txBody>
      </p:sp>
      <p:sp>
        <p:nvSpPr>
          <p:cNvPr id="3" name="Content Placeholder 2">
            <a:extLst>
              <a:ext uri="{FF2B5EF4-FFF2-40B4-BE49-F238E27FC236}">
                <a16:creationId xmlns:a16="http://schemas.microsoft.com/office/drawing/2014/main" id="{9D75EFD8-6D1E-9946-8316-DEC7D74D3E04}"/>
              </a:ext>
            </a:extLst>
          </p:cNvPr>
          <p:cNvSpPr>
            <a:spLocks noGrp="1"/>
          </p:cNvSpPr>
          <p:nvPr>
            <p:ph idx="1"/>
          </p:nvPr>
        </p:nvSpPr>
        <p:spPr>
          <a:xfrm>
            <a:off x="1141412" y="1471012"/>
            <a:ext cx="9905999" cy="3541714"/>
          </a:xfrm>
        </p:spPr>
        <p:txBody>
          <a:bodyPr/>
          <a:lstStyle/>
          <a:p>
            <a:pPr marL="0" indent="0">
              <a:buNone/>
            </a:pPr>
            <a:r>
              <a:rPr lang="en-US" b="1" dirty="0">
                <a:solidFill>
                  <a:srgbClr val="002060"/>
                </a:solidFill>
              </a:rPr>
              <a:t>OS</a:t>
            </a:r>
            <a:r>
              <a:rPr lang="en-US" dirty="0"/>
              <a:t>: Websites are a place where people go to look for information they might be interested in. There is room for error and bias in some of the current health and nutrition websites with their only purpose being to make money off advertisements and vulnerable people. The opportunity that this Health and Dietary Application aims to fulfill is to help these people by having one area where someone is able to find all of their dietary needs.</a:t>
            </a:r>
          </a:p>
        </p:txBody>
      </p:sp>
      <p:sp>
        <p:nvSpPr>
          <p:cNvPr id="4" name="TextBox 3">
            <a:extLst>
              <a:ext uri="{FF2B5EF4-FFF2-40B4-BE49-F238E27FC236}">
                <a16:creationId xmlns:a16="http://schemas.microsoft.com/office/drawing/2014/main" id="{7FC6EBEE-8AA1-F74D-85A8-8274A8EACA4E}"/>
              </a:ext>
            </a:extLst>
          </p:cNvPr>
          <p:cNvSpPr txBox="1"/>
          <p:nvPr/>
        </p:nvSpPr>
        <p:spPr>
          <a:xfrm>
            <a:off x="1141413" y="4522572"/>
            <a:ext cx="9905997" cy="1323439"/>
          </a:xfrm>
          <a:prstGeom prst="rect">
            <a:avLst/>
          </a:prstGeom>
          <a:noFill/>
        </p:spPr>
        <p:txBody>
          <a:bodyPr wrap="square" rtlCol="0">
            <a:spAutoFit/>
          </a:bodyPr>
          <a:lstStyle/>
          <a:p>
            <a:r>
              <a:rPr lang="en-US" sz="2000" b="1" dirty="0">
                <a:solidFill>
                  <a:srgbClr val="002060"/>
                </a:solidFill>
              </a:rPr>
              <a:t>Goals</a:t>
            </a:r>
            <a:r>
              <a:rPr lang="en-US" sz="2000" b="1" dirty="0"/>
              <a:t>: </a:t>
            </a:r>
            <a:endParaRPr lang="en-US" sz="2000" dirty="0"/>
          </a:p>
          <a:p>
            <a:r>
              <a:rPr lang="en-US" sz="2000" b="1" dirty="0"/>
              <a:t>1.) </a:t>
            </a:r>
            <a:r>
              <a:rPr lang="en-US" sz="2000" dirty="0"/>
              <a:t>Help people manage their dietary plans and make informed decisions</a:t>
            </a:r>
          </a:p>
          <a:p>
            <a:r>
              <a:rPr lang="en-US" sz="2000" b="1" dirty="0"/>
              <a:t>2.) </a:t>
            </a:r>
            <a:r>
              <a:rPr lang="en-US" sz="2000" dirty="0"/>
              <a:t>Display detailed information and nutritional values of different food items</a:t>
            </a:r>
          </a:p>
          <a:p>
            <a:r>
              <a:rPr lang="en-US" sz="2000" b="1" dirty="0"/>
              <a:t>3.) </a:t>
            </a:r>
            <a:r>
              <a:rPr lang="en-US" sz="2000" dirty="0"/>
              <a:t>Create a user inviting website that is simple but displays useful information</a:t>
            </a:r>
            <a:endParaRPr lang="en-US" sz="2000" b="1" dirty="0"/>
          </a:p>
        </p:txBody>
      </p:sp>
    </p:spTree>
    <p:extLst>
      <p:ext uri="{BB962C8B-B14F-4D97-AF65-F5344CB8AC3E}">
        <p14:creationId xmlns:p14="http://schemas.microsoft.com/office/powerpoint/2010/main" val="241117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6D65565-5A1F-AC4B-9FA4-7F530F031FBD}"/>
              </a:ext>
            </a:extLst>
          </p:cNvPr>
          <p:cNvSpPr>
            <a:spLocks noGrp="1"/>
          </p:cNvSpPr>
          <p:nvPr>
            <p:ph type="title"/>
          </p:nvPr>
        </p:nvSpPr>
        <p:spPr>
          <a:xfrm>
            <a:off x="1141413" y="1082673"/>
            <a:ext cx="2869416" cy="4708528"/>
          </a:xfrm>
        </p:spPr>
        <p:txBody>
          <a:bodyPr>
            <a:normAutofit/>
          </a:bodyPr>
          <a:lstStyle/>
          <a:p>
            <a:pPr algn="r"/>
            <a:r>
              <a:rPr lang="en-US" sz="4000" dirty="0"/>
              <a:t>Vision &amp; Scope</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CF65E3-5255-AB40-96CD-039D328917FD}"/>
              </a:ext>
            </a:extLst>
          </p:cNvPr>
          <p:cNvSpPr>
            <a:spLocks noGrp="1"/>
          </p:cNvSpPr>
          <p:nvPr>
            <p:ph idx="1"/>
          </p:nvPr>
        </p:nvSpPr>
        <p:spPr>
          <a:xfrm>
            <a:off x="4928405" y="111210"/>
            <a:ext cx="6934982" cy="6494377"/>
          </a:xfrm>
        </p:spPr>
        <p:txBody>
          <a:bodyPr anchor="ctr">
            <a:normAutofit/>
          </a:bodyPr>
          <a:lstStyle/>
          <a:p>
            <a:pPr marL="0" indent="0">
              <a:lnSpc>
                <a:spcPct val="110000"/>
              </a:lnSpc>
              <a:buNone/>
            </a:pPr>
            <a:r>
              <a:rPr lang="en-US" sz="2000" b="1" dirty="0">
                <a:solidFill>
                  <a:srgbClr val="002060"/>
                </a:solidFill>
              </a:rPr>
              <a:t>Business Objectives and Success Criteria </a:t>
            </a:r>
          </a:p>
          <a:p>
            <a:pPr marL="0" indent="0">
              <a:lnSpc>
                <a:spcPct val="110000"/>
              </a:lnSpc>
              <a:buNone/>
            </a:pPr>
            <a:r>
              <a:rPr lang="en-US" sz="2000" b="1" dirty="0">
                <a:solidFill>
                  <a:srgbClr val="002060"/>
                </a:solidFill>
              </a:rPr>
              <a:t>BO-1</a:t>
            </a:r>
            <a:r>
              <a:rPr lang="en-US" sz="2000" dirty="0"/>
              <a:t>: Provide somewhere that has current and reliable macronutrient information.</a:t>
            </a:r>
          </a:p>
          <a:p>
            <a:pPr marL="0" indent="0">
              <a:lnSpc>
                <a:spcPct val="110000"/>
              </a:lnSpc>
              <a:buNone/>
            </a:pPr>
            <a:r>
              <a:rPr lang="en-US" sz="2000" dirty="0"/>
              <a:t>          - Image: Nutrient information on any and all food items.</a:t>
            </a:r>
          </a:p>
          <a:p>
            <a:pPr marL="0" indent="0">
              <a:lnSpc>
                <a:spcPct val="110000"/>
              </a:lnSpc>
              <a:buNone/>
            </a:pPr>
            <a:r>
              <a:rPr lang="en-US" sz="2000" b="1" dirty="0">
                <a:solidFill>
                  <a:srgbClr val="002060"/>
                </a:solidFill>
              </a:rPr>
              <a:t>BO-2</a:t>
            </a:r>
            <a:r>
              <a:rPr lang="en-US" sz="2000" dirty="0"/>
              <a:t>: Reduce false information about diets and allow that to be accessible for everyone.</a:t>
            </a:r>
          </a:p>
          <a:p>
            <a:pPr marL="0" indent="0">
              <a:lnSpc>
                <a:spcPct val="110000"/>
              </a:lnSpc>
              <a:buNone/>
            </a:pPr>
            <a:r>
              <a:rPr lang="en-US" sz="2000" b="1" dirty="0">
                <a:solidFill>
                  <a:srgbClr val="002060"/>
                </a:solidFill>
              </a:rPr>
              <a:t>BO-3</a:t>
            </a:r>
            <a:r>
              <a:rPr lang="en-US" sz="2000" dirty="0"/>
              <a:t>: Increase life productivity by having an area where people can improve on their own lifestyle.</a:t>
            </a:r>
          </a:p>
          <a:p>
            <a:pPr marL="0" indent="0">
              <a:lnSpc>
                <a:spcPct val="110000"/>
              </a:lnSpc>
              <a:buNone/>
            </a:pPr>
            <a:r>
              <a:rPr lang="en-US" sz="2000" dirty="0"/>
              <a:t>          - Calculator: Improving the current diets of everyone. </a:t>
            </a:r>
          </a:p>
          <a:p>
            <a:pPr marL="0" indent="0">
              <a:lnSpc>
                <a:spcPct val="110000"/>
              </a:lnSpc>
              <a:buNone/>
            </a:pPr>
            <a:r>
              <a:rPr lang="en-US" sz="2000" b="1" dirty="0">
                <a:solidFill>
                  <a:srgbClr val="002060"/>
                </a:solidFill>
              </a:rPr>
              <a:t>SC-1</a:t>
            </a:r>
            <a:r>
              <a:rPr lang="en-US" sz="2000" dirty="0"/>
              <a:t>: Having people that are interested in improving their lifestyle be able to get access to the current information on the website.</a:t>
            </a:r>
          </a:p>
          <a:p>
            <a:pPr marL="0" indent="0">
              <a:lnSpc>
                <a:spcPct val="110000"/>
              </a:lnSpc>
              <a:buNone/>
            </a:pPr>
            <a:r>
              <a:rPr lang="en-US" sz="2000" b="1" dirty="0">
                <a:solidFill>
                  <a:srgbClr val="002060"/>
                </a:solidFill>
              </a:rPr>
              <a:t>SC-2</a:t>
            </a:r>
            <a:r>
              <a:rPr lang="en-US" sz="2000" dirty="0"/>
              <a:t>: Achieve and increase the number of satisfied customers who have improved their lifestyle by visiting our website and using our software This example shows the use of plain language as a way to precisely state a business objective or other requirement.</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46010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160F-F18D-E145-BAD7-B563EFDFF247}"/>
              </a:ext>
            </a:extLst>
          </p:cNvPr>
          <p:cNvSpPr>
            <a:spLocks noGrp="1"/>
          </p:cNvSpPr>
          <p:nvPr>
            <p:ph type="title"/>
          </p:nvPr>
        </p:nvSpPr>
        <p:spPr>
          <a:xfrm>
            <a:off x="1141412" y="114021"/>
            <a:ext cx="9905998" cy="1478570"/>
          </a:xfrm>
        </p:spPr>
        <p:txBody>
          <a:bodyPr/>
          <a:lstStyle/>
          <a:p>
            <a:pPr algn="ctr"/>
            <a:r>
              <a:rPr lang="en-US" dirty="0"/>
              <a:t>Scum dashboard</a:t>
            </a:r>
          </a:p>
        </p:txBody>
      </p:sp>
      <p:pic>
        <p:nvPicPr>
          <p:cNvPr id="5" name="Picture 4">
            <a:extLst>
              <a:ext uri="{FF2B5EF4-FFF2-40B4-BE49-F238E27FC236}">
                <a16:creationId xmlns:a16="http://schemas.microsoft.com/office/drawing/2014/main" id="{6A451CCE-2857-664E-8524-DFE95F136924}"/>
              </a:ext>
            </a:extLst>
          </p:cNvPr>
          <p:cNvPicPr>
            <a:picLocks noChangeAspect="1"/>
          </p:cNvPicPr>
          <p:nvPr/>
        </p:nvPicPr>
        <p:blipFill>
          <a:blip r:embed="rId2"/>
          <a:stretch>
            <a:fillRect/>
          </a:stretch>
        </p:blipFill>
        <p:spPr>
          <a:xfrm>
            <a:off x="947822" y="1502328"/>
            <a:ext cx="10293178" cy="4785587"/>
          </a:xfrm>
          <a:prstGeom prst="rect">
            <a:avLst/>
          </a:prstGeom>
        </p:spPr>
      </p:pic>
    </p:spTree>
    <p:extLst>
      <p:ext uri="{BB962C8B-B14F-4D97-AF65-F5344CB8AC3E}">
        <p14:creationId xmlns:p14="http://schemas.microsoft.com/office/powerpoint/2010/main" val="463391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D791920-E310-CA43-948A-97FC43B24B6A}"/>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kern="1200" cap="all" baseline="0">
                <a:solidFill>
                  <a:schemeClr val="tx1"/>
                </a:solidFill>
                <a:latin typeface="+mj-lt"/>
                <a:ea typeface="+mj-ea"/>
                <a:cs typeface="+mj-cs"/>
              </a:rPr>
              <a:t>Writing the code</a:t>
            </a:r>
          </a:p>
        </p:txBody>
      </p:sp>
      <p:sp>
        <p:nvSpPr>
          <p:cNvPr id="68"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02C8C4-9D98-054A-A5B0-C4415D2E01A8}"/>
              </a:ext>
            </a:extLst>
          </p:cNvPr>
          <p:cNvPicPr>
            <a:picLocks noChangeAspect="1"/>
          </p:cNvPicPr>
          <p:nvPr/>
        </p:nvPicPr>
        <p:blipFill>
          <a:blip r:embed="rId4"/>
          <a:stretch>
            <a:fillRect/>
          </a:stretch>
        </p:blipFill>
        <p:spPr>
          <a:xfrm>
            <a:off x="6725177" y="1136606"/>
            <a:ext cx="4028020" cy="4577297"/>
          </a:xfrm>
          <a:prstGeom prst="rect">
            <a:avLst/>
          </a:prstGeom>
        </p:spPr>
      </p:pic>
    </p:spTree>
    <p:extLst>
      <p:ext uri="{BB962C8B-B14F-4D97-AF65-F5344CB8AC3E}">
        <p14:creationId xmlns:p14="http://schemas.microsoft.com/office/powerpoint/2010/main" val="361577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A84D4C8-E384-5C40-8A81-719E6EB0BB93}"/>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kern="1200" cap="all" baseline="0">
                <a:solidFill>
                  <a:schemeClr val="tx1"/>
                </a:solidFill>
                <a:latin typeface="+mj-lt"/>
                <a:ea typeface="+mj-ea"/>
                <a:cs typeface="+mj-cs"/>
              </a:rPr>
              <a:t>Creating the model</a:t>
            </a:r>
          </a:p>
        </p:txBody>
      </p:sp>
      <p:sp>
        <p:nvSpPr>
          <p:cNvPr id="68"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68017C9-3907-BD4B-983B-6ED874ADC1CE}"/>
              </a:ext>
            </a:extLst>
          </p:cNvPr>
          <p:cNvPicPr>
            <a:picLocks noChangeAspect="1"/>
          </p:cNvPicPr>
          <p:nvPr/>
        </p:nvPicPr>
        <p:blipFill>
          <a:blip r:embed="rId5"/>
          <a:stretch>
            <a:fillRect/>
          </a:stretch>
        </p:blipFill>
        <p:spPr>
          <a:xfrm>
            <a:off x="6421396" y="1333448"/>
            <a:ext cx="4635583" cy="4183613"/>
          </a:xfrm>
          <a:prstGeom prst="rect">
            <a:avLst/>
          </a:prstGeom>
        </p:spPr>
      </p:pic>
    </p:spTree>
    <p:extLst>
      <p:ext uri="{BB962C8B-B14F-4D97-AF65-F5344CB8AC3E}">
        <p14:creationId xmlns:p14="http://schemas.microsoft.com/office/powerpoint/2010/main" val="236365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3D7E-A30B-2244-A61C-A833FF9EC061}"/>
              </a:ext>
            </a:extLst>
          </p:cNvPr>
          <p:cNvSpPr>
            <a:spLocks noGrp="1"/>
          </p:cNvSpPr>
          <p:nvPr>
            <p:ph type="title"/>
          </p:nvPr>
        </p:nvSpPr>
        <p:spPr>
          <a:xfrm>
            <a:off x="1143001" y="252248"/>
            <a:ext cx="9905998" cy="1515082"/>
          </a:xfrm>
        </p:spPr>
        <p:txBody>
          <a:bodyPr>
            <a:normAutofit/>
          </a:bodyPr>
          <a:lstStyle/>
          <a:p>
            <a:pPr algn="ctr"/>
            <a:r>
              <a:rPr lang="en-US" dirty="0"/>
              <a:t>Use cases</a:t>
            </a:r>
            <a:br>
              <a:rPr lang="en-US" dirty="0"/>
            </a:br>
            <a:endParaRPr lang="en-US" dirty="0"/>
          </a:p>
        </p:txBody>
      </p:sp>
      <p:pic>
        <p:nvPicPr>
          <p:cNvPr id="5" name="Picture 4">
            <a:extLst>
              <a:ext uri="{FF2B5EF4-FFF2-40B4-BE49-F238E27FC236}">
                <a16:creationId xmlns:a16="http://schemas.microsoft.com/office/drawing/2014/main" id="{6E58DCA5-9B39-E84B-9895-97610A56D0D2}"/>
              </a:ext>
            </a:extLst>
          </p:cNvPr>
          <p:cNvPicPr>
            <a:picLocks noChangeAspect="1"/>
          </p:cNvPicPr>
          <p:nvPr/>
        </p:nvPicPr>
        <p:blipFill>
          <a:blip r:embed="rId2"/>
          <a:stretch>
            <a:fillRect/>
          </a:stretch>
        </p:blipFill>
        <p:spPr>
          <a:xfrm>
            <a:off x="1843318" y="1248032"/>
            <a:ext cx="8771737" cy="5357719"/>
          </a:xfrm>
          <a:prstGeom prst="rect">
            <a:avLst/>
          </a:prstGeom>
        </p:spPr>
      </p:pic>
    </p:spTree>
    <p:extLst>
      <p:ext uri="{BB962C8B-B14F-4D97-AF65-F5344CB8AC3E}">
        <p14:creationId xmlns:p14="http://schemas.microsoft.com/office/powerpoint/2010/main" val="131065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34" name="Group 133">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5"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9"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4"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5"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6"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7"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9"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0"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4"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7"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8"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9"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0"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1"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2"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3"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4"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5"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6"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7"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8"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9"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0"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1"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2"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3"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4"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5"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6"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7"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8"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190" name="Rectangle 189">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93"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4"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7"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2"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4"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248"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3E46DB-43BE-3649-B8C4-C1A058813DED}"/>
              </a:ext>
            </a:extLst>
          </p:cNvPr>
          <p:cNvSpPr>
            <a:spLocks noGrp="1"/>
          </p:cNvSpPr>
          <p:nvPr>
            <p:ph type="title"/>
          </p:nvPr>
        </p:nvSpPr>
        <p:spPr>
          <a:xfrm>
            <a:off x="2314994" y="1452618"/>
            <a:ext cx="4482424" cy="3551236"/>
          </a:xfrm>
        </p:spPr>
        <p:txBody>
          <a:bodyPr vert="horz" lIns="91440" tIns="45720" rIns="91440" bIns="45720" rtlCol="0" anchor="ctr">
            <a:normAutofit/>
          </a:bodyPr>
          <a:lstStyle/>
          <a:p>
            <a:pPr algn="r"/>
            <a:r>
              <a:rPr lang="en-US" sz="4800" kern="1200" cap="all" baseline="0" dirty="0">
                <a:solidFill>
                  <a:schemeClr val="tx1"/>
                </a:solidFill>
                <a:latin typeface="+mj-lt"/>
                <a:ea typeface="+mj-ea"/>
                <a:cs typeface="+mj-cs"/>
              </a:rPr>
              <a:t>Use cases undertaken in sprint i</a:t>
            </a:r>
          </a:p>
        </p:txBody>
      </p:sp>
      <p:cxnSp>
        <p:nvCxnSpPr>
          <p:cNvPr id="250" name="Straight Connector 249">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B83C55D-9BC8-4F48-B16B-DAEF2BFBD890}"/>
              </a:ext>
            </a:extLst>
          </p:cNvPr>
          <p:cNvSpPr txBox="1"/>
          <p:nvPr/>
        </p:nvSpPr>
        <p:spPr>
          <a:xfrm>
            <a:off x="7519872" y="2284363"/>
            <a:ext cx="3949673" cy="2308324"/>
          </a:xfrm>
          <a:prstGeom prst="rect">
            <a:avLst/>
          </a:prstGeom>
          <a:noFill/>
        </p:spPr>
        <p:txBody>
          <a:bodyPr wrap="square" rtlCol="0">
            <a:spAutoFit/>
          </a:bodyPr>
          <a:lstStyle/>
          <a:p>
            <a:r>
              <a:rPr lang="en-US" sz="2400" b="1" dirty="0">
                <a:solidFill>
                  <a:srgbClr val="002060"/>
                </a:solidFill>
              </a:rPr>
              <a:t>UC #1</a:t>
            </a:r>
            <a:r>
              <a:rPr lang="en-US" sz="2400" dirty="0"/>
              <a:t>: Access website</a:t>
            </a:r>
          </a:p>
          <a:p>
            <a:endParaRPr lang="en-US" sz="2400" dirty="0"/>
          </a:p>
          <a:p>
            <a:r>
              <a:rPr lang="en-US" sz="2400" b="1" dirty="0">
                <a:solidFill>
                  <a:srgbClr val="002060"/>
                </a:solidFill>
              </a:rPr>
              <a:t>UC #2</a:t>
            </a:r>
            <a:r>
              <a:rPr lang="en-US" sz="2400" dirty="0"/>
              <a:t>: Search for food item</a:t>
            </a:r>
          </a:p>
          <a:p>
            <a:endParaRPr lang="en-US" sz="2400" dirty="0"/>
          </a:p>
          <a:p>
            <a:r>
              <a:rPr lang="en-US" sz="2400" b="1" dirty="0">
                <a:solidFill>
                  <a:srgbClr val="002060"/>
                </a:solidFill>
              </a:rPr>
              <a:t>UC #3</a:t>
            </a:r>
            <a:r>
              <a:rPr lang="en-US" sz="2400" dirty="0"/>
              <a:t>: View item and inspect nutritional values</a:t>
            </a:r>
          </a:p>
        </p:txBody>
      </p:sp>
    </p:spTree>
    <p:extLst>
      <p:ext uri="{BB962C8B-B14F-4D97-AF65-F5344CB8AC3E}">
        <p14:creationId xmlns:p14="http://schemas.microsoft.com/office/powerpoint/2010/main" val="80834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448425" y="618518"/>
            <a:ext cx="4598985" cy="1478570"/>
          </a:xfrm>
        </p:spPr>
        <p:txBody>
          <a:bodyPr>
            <a:normAutofit/>
          </a:bodyPr>
          <a:lstStyle/>
          <a:p>
            <a:r>
              <a:rPr lang="en-US" sz="3300" b="1" dirty="0">
                <a:solidFill>
                  <a:srgbClr val="002060"/>
                </a:solidFill>
              </a:rPr>
              <a:t>UC #1</a:t>
            </a:r>
            <a:r>
              <a:rPr lang="en-US" sz="3300" dirty="0"/>
              <a:t>: Access website</a:t>
            </a:r>
            <a:br>
              <a:rPr lang="en-US" sz="3300" dirty="0"/>
            </a:br>
            <a:endParaRPr lang="en-US" sz="3300" dirty="0"/>
          </a:p>
        </p:txBody>
      </p:sp>
      <p:grpSp>
        <p:nvGrpSpPr>
          <p:cNvPr id="14" name="Group 13">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Rectangle 17">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42">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Rectangle 54">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7420DACD-5A45-FD4A-8E3F-8A2A636057C6}"/>
              </a:ext>
            </a:extLst>
          </p:cNvPr>
          <p:cNvSpPr>
            <a:spLocks noGrp="1"/>
          </p:cNvSpPr>
          <p:nvPr>
            <p:ph idx="1"/>
          </p:nvPr>
        </p:nvSpPr>
        <p:spPr>
          <a:xfrm>
            <a:off x="6654801" y="1779587"/>
            <a:ext cx="4598986" cy="3541714"/>
          </a:xfrm>
        </p:spPr>
        <p:txBody>
          <a:bodyPr>
            <a:normAutofit/>
          </a:bodyPr>
          <a:lstStyle/>
          <a:p>
            <a:pPr marL="0" indent="0">
              <a:buNone/>
            </a:pPr>
            <a:r>
              <a:rPr lang="en-US" sz="2400" dirty="0">
                <a:solidFill>
                  <a:srgbClr val="002060"/>
                </a:solidFill>
              </a:rPr>
              <a:t>(Scenario)</a:t>
            </a:r>
            <a:r>
              <a:rPr lang="en-US" sz="2400" dirty="0"/>
              <a:t>: User hears about a new website that allows them to improve their dietary health from a coworker. The user types in their server browser the website URL and connects to the server. </a:t>
            </a:r>
          </a:p>
        </p:txBody>
      </p:sp>
      <p:pic>
        <p:nvPicPr>
          <p:cNvPr id="7" name="Picture 6">
            <a:extLst>
              <a:ext uri="{FF2B5EF4-FFF2-40B4-BE49-F238E27FC236}">
                <a16:creationId xmlns:a16="http://schemas.microsoft.com/office/drawing/2014/main" id="{A433021E-4DAC-F24D-B982-08BFADEBA676}"/>
              </a:ext>
            </a:extLst>
          </p:cNvPr>
          <p:cNvPicPr>
            <a:picLocks noChangeAspect="1"/>
          </p:cNvPicPr>
          <p:nvPr/>
        </p:nvPicPr>
        <p:blipFill>
          <a:blip r:embed="rId4"/>
          <a:stretch>
            <a:fillRect/>
          </a:stretch>
        </p:blipFill>
        <p:spPr>
          <a:xfrm>
            <a:off x="0" y="-4761"/>
            <a:ext cx="6096000" cy="6858000"/>
          </a:xfrm>
          <a:prstGeom prst="rect">
            <a:avLst/>
          </a:prstGeom>
        </p:spPr>
      </p:pic>
    </p:spTree>
    <p:extLst>
      <p:ext uri="{BB962C8B-B14F-4D97-AF65-F5344CB8AC3E}">
        <p14:creationId xmlns:p14="http://schemas.microsoft.com/office/powerpoint/2010/main" val="4257738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380</Words>
  <Application>Microsoft Macintosh PowerPoint</Application>
  <PresentationFormat>Widescreen</PresentationFormat>
  <Paragraphs>42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Circuit</vt:lpstr>
      <vt:lpstr>HaN SPRINT I</vt:lpstr>
      <vt:lpstr>Opportunity Statement</vt:lpstr>
      <vt:lpstr>Vision &amp; Scope</vt:lpstr>
      <vt:lpstr>Scum dashboard</vt:lpstr>
      <vt:lpstr>Writing the code</vt:lpstr>
      <vt:lpstr>Creating the model</vt:lpstr>
      <vt:lpstr>Use cases </vt:lpstr>
      <vt:lpstr>Use cases undertaken in sprint i</vt:lpstr>
      <vt:lpstr>UC #1: Access website </vt:lpstr>
      <vt:lpstr>UC #2: Search for food item </vt:lpstr>
      <vt:lpstr>UC #3: View item and inspect nutritional values</vt:lpstr>
      <vt:lpstr>Sequence diagram</vt:lpstr>
      <vt:lpstr>ERD/Domain Class Diagram</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 SPRINT I</dc:title>
  <dc:creator>Kemmerer, Kevin</dc:creator>
  <cp:lastModifiedBy>Kemmerer, Kevin</cp:lastModifiedBy>
  <cp:revision>2</cp:revision>
  <dcterms:created xsi:type="dcterms:W3CDTF">2019-10-24T12:30:23Z</dcterms:created>
  <dcterms:modified xsi:type="dcterms:W3CDTF">2019-10-24T12:49:42Z</dcterms:modified>
</cp:coreProperties>
</file>