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58" r:id="rId6"/>
    <p:sldId id="264" r:id="rId7"/>
    <p:sldId id="265" r:id="rId8"/>
    <p:sldId id="266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84B3"/>
    <a:srgbClr val="D2B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93A7FA-0AEF-40C1-8FA3-40AC4856A572}" v="2" dt="2023-01-06T18:43:08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C57C5-1BE8-4D65-8D14-FE76AADD3882}" type="datetimeFigureOut">
              <a:rPr lang="pt-PT" smtClean="0"/>
              <a:t>07/01/2023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D7D3A-42F8-4A39-8799-14FCEFF06EC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902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D7D3A-42F8-4A39-8799-14FCEFF06EC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535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D7D3A-42F8-4A39-8799-14FCEFF06EC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997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D7D3A-42F8-4A39-8799-14FCEFF06EC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0975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56CF-A03D-62CF-84E8-5AFFFC9B3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9F806-4324-A2E9-4A4D-9BACF0BFC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91DAC-3862-401F-E4B9-36FE1280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07/01/2023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60F2F-3BE4-441F-C373-03023518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B61B1-BB46-6A86-485C-4C814E22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972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785A-D8DC-134A-392F-E34F3E7B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E2167-DCDE-3162-126F-12D6032E0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565D4-AB28-921A-7484-4A6F3592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07/01/2023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7622-27E6-220F-B3DB-0D63096F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8F305-3764-EEF5-B9A4-B2AF0487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558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9F589-D5DD-8871-E75C-9D62F0326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70631-9B0C-D628-8F5D-6DDD6BF42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3A891-E2CB-C58C-187C-2285E239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07/01/2023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01569-6C5A-9750-DBDC-279D293E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07695-A7FA-D6AB-9257-03FFA2F5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094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FC27-D045-DA9E-0DAA-C310F00D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7F763-4004-EA25-D214-BAA9644A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9AB6F-FA31-B798-8B6B-F5B8C99D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07/01/2023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E5CB6-1C41-EDE3-63E0-38877C44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ABCFB-E2CF-B25D-64C4-24BA1169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748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11B1-1086-FA55-6EAB-86B03C63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47015-CEF2-FFFA-C49F-1226697C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C957D-F1EA-770C-1D90-7311C297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07/01/2023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6E2BB-FB87-2DD3-3B07-156879A8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C9215-FD06-A327-8FAA-DD5E33A5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975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BA4E-CBDF-6426-0792-8E3924CE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420B1-345C-8165-B73C-E58B7A4EC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F2699-3AD8-59A5-49F9-41B003111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D122B-3C43-09FB-A35C-8DA1F3BC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07/01/2023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76320-7D22-8084-5C13-331FD333F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F2C9C-190B-DF44-A921-9476CAA1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804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DB11-23B3-3722-4ABC-ECA27BE2D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0DA1C-F112-D24E-867A-195D7D27B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80023-B85D-53D0-ECB0-BB13A3DC4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653AE-D53A-034D-E49E-2C96FD005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6C408-D225-92D5-EA05-9BFA80E56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E7B9-502F-1B62-A3CD-E41A9918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07/01/2023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1B931-A080-826B-8C0D-FC034963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96FB1-87DE-9924-CE9D-6BEDC0D4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566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8557-3051-C49B-D72C-855C5459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BC48D-8DEB-5E92-3F87-CC8A3E00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07/01/2023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E9B91-CAE2-9952-9E25-30CBE192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DD1BB-BFE6-3386-0140-E6B63B63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35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380B2-C3FE-088A-5713-30CFD1E0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07/01/2023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62AED-DA3D-74E7-8A54-58E4A2A1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066D7-3165-43E1-2993-6EA85BA1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330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D245-68C1-E2FA-D4E5-5FAD9E7D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4B171-EACA-C89D-9AC3-FC5C395E5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A1CE9-B03A-E0FD-79E2-A41577EB5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0B91C-67A4-655A-BEAB-3320CF6F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07/01/2023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51B2B-E42B-EC45-ABB4-896E7165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B9268-D4DD-B4CE-50C2-B3A5DB0E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80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B306-31D1-014E-0033-C16B1F9D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30784-362D-39F7-A46C-E7120A4F2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0C482-DE65-E3D8-B570-CDD4F34D9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AC43E-1ADA-73DC-F8E3-14C51193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B1F0-48A0-483D-A48C-14214F7F3022}" type="datetimeFigureOut">
              <a:rPr lang="pt-PT" smtClean="0"/>
              <a:t>07/01/2023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5C5BB-3681-32D2-16EC-E200E80D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5FB57-DBB0-F78A-7EF5-5F07C7A8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426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50468-96C7-63AA-04A5-6990DDB3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87E54-F112-ECFD-AF41-9E434F5FF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F72FB-9936-8CE3-8E5F-5DA52225B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4B1F0-48A0-483D-A48C-14214F7F3022}" type="datetimeFigureOut">
              <a:rPr lang="pt-PT" smtClean="0"/>
              <a:t>07/01/2023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B500B-9E88-4960-F7A6-6B93450A4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2D6C1-127F-041D-ED55-9815912C8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646CB-0338-4C57-9E62-469E583B36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600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4D125C-A7BD-FE95-BCE1-5B54941172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2" t="25041" r="26080" b="27642"/>
          <a:stretch/>
        </p:blipFill>
        <p:spPr>
          <a:xfrm>
            <a:off x="3657599" y="1415668"/>
            <a:ext cx="4228909" cy="2855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81F756-16D1-1D6E-A4A2-22F3B8C3EF86}"/>
              </a:ext>
            </a:extLst>
          </p:cNvPr>
          <p:cNvSpPr txBox="1"/>
          <p:nvPr/>
        </p:nvSpPr>
        <p:spPr>
          <a:xfrm>
            <a:off x="3831426" y="4348976"/>
            <a:ext cx="3881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0" i="0" dirty="0">
                <a:solidFill>
                  <a:srgbClr val="0D84B3"/>
                </a:solidFill>
                <a:effectLst/>
                <a:cs typeface="Arial" panose="020B0604020202020204" pitchFamily="34" charset="0"/>
              </a:rPr>
              <a:t>a sua referência em trabalhos de serralharia</a:t>
            </a:r>
            <a:r>
              <a:rPr lang="pt-BR" sz="1600" dirty="0">
                <a:solidFill>
                  <a:srgbClr val="0D84B3"/>
                </a:solidFill>
                <a:cs typeface="Arial" panose="020B0604020202020204" pitchFamily="34" charset="0"/>
              </a:rPr>
              <a:t> </a:t>
            </a:r>
            <a:br>
              <a:rPr lang="pt-BR" sz="1600" dirty="0"/>
            </a:br>
            <a:endParaRPr lang="pt-PT" sz="1600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B58EDC26-19DC-C352-3B83-B7B5D233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rgbClr val="0D84B3"/>
          </a:solidFill>
        </p:spPr>
        <p:txBody>
          <a:bodyPr/>
          <a:lstStyle/>
          <a:p>
            <a:r>
              <a:rPr lang="pt-PT" sz="1700" b="1" dirty="0">
                <a:solidFill>
                  <a:srgbClr val="D2B771"/>
                </a:solidFill>
              </a:rPr>
              <a:t>Contactos: </a:t>
            </a:r>
            <a:r>
              <a:rPr lang="en-US" sz="1700" b="1" i="0" dirty="0">
                <a:solidFill>
                  <a:srgbClr val="D2B771"/>
                </a:solidFill>
                <a:effectLst/>
                <a:latin typeface="Calibri" panose="020F0502020204030204" pitchFamily="34" charset="0"/>
              </a:rPr>
              <a:t>+258 21 400 292</a:t>
            </a:r>
            <a:r>
              <a:rPr lang="en-US" sz="1700" b="1" dirty="0">
                <a:solidFill>
                  <a:srgbClr val="D2B771"/>
                </a:solidFill>
              </a:rPr>
              <a:t> |</a:t>
            </a:r>
            <a:r>
              <a:rPr lang="pt-PT" sz="1700" b="1" dirty="0">
                <a:solidFill>
                  <a:srgbClr val="D2B771"/>
                </a:solidFill>
              </a:rPr>
              <a:t> </a:t>
            </a:r>
            <a:r>
              <a:rPr lang="en-US" sz="1700" b="1" i="0" dirty="0">
                <a:solidFill>
                  <a:srgbClr val="D2B771"/>
                </a:solidFill>
                <a:effectLst/>
              </a:rPr>
              <a:t>84 606 2947/ 82 458 7470/ 84 872 2295 | www.serralhariaalegria.co.mz</a:t>
            </a:r>
            <a:endParaRPr lang="pt-PT" sz="1700" b="1" dirty="0">
              <a:solidFill>
                <a:srgbClr val="D2B7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1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4D125C-A7BD-FE95-BCE1-5B54941172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2" t="25041" r="26080" b="27642"/>
          <a:stretch/>
        </p:blipFill>
        <p:spPr>
          <a:xfrm>
            <a:off x="3657599" y="1415668"/>
            <a:ext cx="4228909" cy="2855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81F756-16D1-1D6E-A4A2-22F3B8C3EF86}"/>
              </a:ext>
            </a:extLst>
          </p:cNvPr>
          <p:cNvSpPr txBox="1"/>
          <p:nvPr/>
        </p:nvSpPr>
        <p:spPr>
          <a:xfrm>
            <a:off x="3831426" y="4348976"/>
            <a:ext cx="3881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0" i="0" dirty="0">
                <a:solidFill>
                  <a:srgbClr val="0D84B3"/>
                </a:solidFill>
                <a:effectLst/>
                <a:cs typeface="Arial" panose="020B0604020202020204" pitchFamily="34" charset="0"/>
              </a:rPr>
              <a:t>a sua referência em trabalhos de serralharia</a:t>
            </a:r>
            <a:r>
              <a:rPr lang="pt-BR" sz="1600" dirty="0">
                <a:solidFill>
                  <a:srgbClr val="0D84B3"/>
                </a:solidFill>
                <a:cs typeface="Arial" panose="020B0604020202020204" pitchFamily="34" charset="0"/>
              </a:rPr>
              <a:t> </a:t>
            </a:r>
            <a:br>
              <a:rPr lang="pt-BR" sz="1600" dirty="0"/>
            </a:br>
            <a:endParaRPr lang="pt-PT" sz="1600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B58EDC26-19DC-C352-3B83-B7B5D233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93" y="4940682"/>
            <a:ext cx="12192000" cy="501650"/>
          </a:xfrm>
          <a:noFill/>
        </p:spPr>
        <p:txBody>
          <a:bodyPr/>
          <a:lstStyle/>
          <a:p>
            <a:r>
              <a:rPr lang="pt-PT" sz="1700" b="1" dirty="0">
                <a:solidFill>
                  <a:srgbClr val="0D84B3"/>
                </a:solidFill>
              </a:rPr>
              <a:t>Contactos: </a:t>
            </a:r>
            <a:r>
              <a:rPr lang="en-US" sz="1700" b="1" i="0" dirty="0">
                <a:solidFill>
                  <a:srgbClr val="0D84B3"/>
                </a:solidFill>
                <a:effectLst/>
                <a:latin typeface="Calibri" panose="020F0502020204030204" pitchFamily="34" charset="0"/>
              </a:rPr>
              <a:t>+258 21 400 292</a:t>
            </a:r>
            <a:r>
              <a:rPr lang="en-US" sz="1700" b="1" dirty="0">
                <a:solidFill>
                  <a:srgbClr val="0D84B3"/>
                </a:solidFill>
              </a:rPr>
              <a:t> |</a:t>
            </a:r>
            <a:r>
              <a:rPr lang="pt-PT" sz="1700" b="1" dirty="0">
                <a:solidFill>
                  <a:srgbClr val="0D84B3"/>
                </a:solidFill>
              </a:rPr>
              <a:t> </a:t>
            </a:r>
            <a:r>
              <a:rPr lang="en-US" sz="1700" b="1" i="0" dirty="0">
                <a:solidFill>
                  <a:srgbClr val="0D84B3"/>
                </a:solidFill>
                <a:effectLst/>
              </a:rPr>
              <a:t>84 606 2947/ 82 458 7470/ 84 872 2295 | www.serralhariaalegria.co.mz</a:t>
            </a:r>
            <a:endParaRPr lang="pt-PT" sz="1700" b="1" dirty="0">
              <a:solidFill>
                <a:srgbClr val="0D84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3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115BAC-3344-1CAC-4BBF-FAC5931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rgbClr val="0D84B3"/>
          </a:solidFill>
        </p:spPr>
        <p:txBody>
          <a:bodyPr/>
          <a:lstStyle/>
          <a:p>
            <a:r>
              <a:rPr lang="pt-PT" sz="1700" b="1" dirty="0">
                <a:solidFill>
                  <a:srgbClr val="D2B771"/>
                </a:solidFill>
              </a:rPr>
              <a:t>Contactos: </a:t>
            </a:r>
            <a:r>
              <a:rPr lang="en-US" sz="1700" b="1" i="0" dirty="0">
                <a:solidFill>
                  <a:srgbClr val="D2B771"/>
                </a:solidFill>
                <a:effectLst/>
                <a:latin typeface="Calibri" panose="020F0502020204030204" pitchFamily="34" charset="0"/>
              </a:rPr>
              <a:t>+258 21 400 292</a:t>
            </a:r>
            <a:r>
              <a:rPr lang="en-US" sz="1700" b="1" dirty="0">
                <a:solidFill>
                  <a:srgbClr val="D2B771"/>
                </a:solidFill>
              </a:rPr>
              <a:t> |</a:t>
            </a:r>
            <a:r>
              <a:rPr lang="pt-PT" sz="1700" b="1" dirty="0">
                <a:solidFill>
                  <a:srgbClr val="D2B771"/>
                </a:solidFill>
              </a:rPr>
              <a:t> </a:t>
            </a:r>
            <a:r>
              <a:rPr lang="en-US" sz="1700" b="1" i="0" dirty="0">
                <a:solidFill>
                  <a:srgbClr val="D2B771"/>
                </a:solidFill>
                <a:effectLst/>
              </a:rPr>
              <a:t>84 606 2947/ 82 458 7470/ 84 872 2295 | www.serralhariaalegria.co.mz</a:t>
            </a:r>
            <a:endParaRPr lang="pt-PT" sz="1700" b="1" dirty="0">
              <a:solidFill>
                <a:srgbClr val="D2B77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5D835-2D60-A2D9-C018-165C89C19348}"/>
              </a:ext>
            </a:extLst>
          </p:cNvPr>
          <p:cNvSpPr txBox="1"/>
          <p:nvPr/>
        </p:nvSpPr>
        <p:spPr>
          <a:xfrm>
            <a:off x="944717" y="991650"/>
            <a:ext cx="10409083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A Serralharia Alegria é uma empresa moçambicana fundada nos anos 60 (sessenta) que fabrica itens ou peças de ferro, aço e alumínio, dedicada a execução de obras em ferro a frio, construções metálicas de obras civis, ou concertação de objetos de ferro oferecendo serviços de ponta e soluções para permitir que as empresas tenham sucesso em um mundo em constante mudança. 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A Serralharia Alegria tem um amplo conhecimento sobre o manuseio de metais e alumínio, com o crescimento constante do ramo de Construção Civil, cada vez mais os serviços de serralheria são requisitados e uma série de habilidades relacionadas a criação de peças e manuseio de ferramentas.</a:t>
            </a:r>
          </a:p>
          <a:p>
            <a:pPr algn="just">
              <a:lnSpc>
                <a:spcPct val="150000"/>
              </a:lnSpc>
            </a:pPr>
            <a:endParaRPr lang="pt-BR" dirty="0">
              <a:solidFill>
                <a:srgbClr val="0D84B3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dirty="0"/>
              <a:t>Na Serralharia Alegria, são construídos vários itens, envolvendo processos diferenciados, como a solda, corte, pintura, entre outros por exemplo incluindo pequenos serviços como polimento e pintura de objetos feitos de metal ou alumínio, elaboração de desenhos</a:t>
            </a:r>
            <a:endParaRPr lang="pt-BR" dirty="0">
              <a:solidFill>
                <a:srgbClr val="0D84B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A8906F-3E55-C264-EB8E-990A5FEDEF2B}"/>
              </a:ext>
            </a:extLst>
          </p:cNvPr>
          <p:cNvSpPr txBox="1"/>
          <p:nvPr/>
        </p:nvSpPr>
        <p:spPr>
          <a:xfrm>
            <a:off x="4025590" y="453445"/>
            <a:ext cx="322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err="1">
                <a:solidFill>
                  <a:srgbClr val="0D84B3"/>
                </a:solidFill>
              </a:rPr>
              <a:t>Sobre</a:t>
            </a:r>
            <a:r>
              <a:rPr lang="en-US" sz="2800" b="1" u="sng" dirty="0">
                <a:solidFill>
                  <a:srgbClr val="0D84B3"/>
                </a:solidFill>
              </a:rPr>
              <a:t> </a:t>
            </a:r>
            <a:r>
              <a:rPr lang="en-US" sz="2800" b="1" u="sng" dirty="0" err="1">
                <a:solidFill>
                  <a:srgbClr val="0D84B3"/>
                </a:solidFill>
              </a:rPr>
              <a:t>nós</a:t>
            </a:r>
            <a:endParaRPr lang="pt-PT" sz="2800" b="1" u="sng" dirty="0">
              <a:solidFill>
                <a:srgbClr val="0D84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3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115BAC-3344-1CAC-4BBF-FAC5931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rgbClr val="0D84B3"/>
          </a:solidFill>
        </p:spPr>
        <p:txBody>
          <a:bodyPr/>
          <a:lstStyle/>
          <a:p>
            <a:r>
              <a:rPr lang="pt-PT" sz="1700" b="1" dirty="0">
                <a:solidFill>
                  <a:srgbClr val="D2B771"/>
                </a:solidFill>
              </a:rPr>
              <a:t>Contactos: </a:t>
            </a:r>
            <a:r>
              <a:rPr lang="en-US" sz="1700" b="1" i="0" dirty="0">
                <a:solidFill>
                  <a:srgbClr val="D2B771"/>
                </a:solidFill>
                <a:effectLst/>
                <a:latin typeface="Calibri" panose="020F0502020204030204" pitchFamily="34" charset="0"/>
              </a:rPr>
              <a:t>+258 21 400 292</a:t>
            </a:r>
            <a:r>
              <a:rPr lang="en-US" sz="1700" b="1" dirty="0">
                <a:solidFill>
                  <a:srgbClr val="D2B771"/>
                </a:solidFill>
              </a:rPr>
              <a:t> |</a:t>
            </a:r>
            <a:r>
              <a:rPr lang="pt-PT" sz="1700" b="1" dirty="0">
                <a:solidFill>
                  <a:srgbClr val="D2B771"/>
                </a:solidFill>
              </a:rPr>
              <a:t> </a:t>
            </a:r>
            <a:r>
              <a:rPr lang="en-US" sz="1700" b="1" i="0" dirty="0">
                <a:solidFill>
                  <a:srgbClr val="D2B771"/>
                </a:solidFill>
                <a:effectLst/>
              </a:rPr>
              <a:t>84 606 2947/ 82 458 7470/ 84 872 2295 | www.serralhariaalegria.co.mz</a:t>
            </a:r>
            <a:endParaRPr lang="pt-PT" sz="1700" b="1" dirty="0">
              <a:solidFill>
                <a:srgbClr val="D2B77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5D835-2D60-A2D9-C018-165C89C19348}"/>
              </a:ext>
            </a:extLst>
          </p:cNvPr>
          <p:cNvSpPr txBox="1"/>
          <p:nvPr/>
        </p:nvSpPr>
        <p:spPr>
          <a:xfrm>
            <a:off x="944717" y="991650"/>
            <a:ext cx="1040908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A Serralharia Alegria aproveita a experiência local junto com a experiência de parceiros de classe mundial para fornecer soluções prontas e sob medidas inigualáveis para os clientes. As soluções da Serralharia Alegria focam-se não só em responder aos problemas atuais, mas também em antecipar os desafios futuros. 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Assim, contribuindo para a sustentabilidade dos clientes. A Serralharia Alegria consegue isso aproveitando o amplo conhecimento e experiências do setor de sua equipe e parceiros, bem como dados e análises.</a:t>
            </a:r>
            <a:endParaRPr lang="pt-BR" dirty="0">
              <a:solidFill>
                <a:srgbClr val="0D84B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A8906F-3E55-C264-EB8E-990A5FEDEF2B}"/>
              </a:ext>
            </a:extLst>
          </p:cNvPr>
          <p:cNvSpPr txBox="1"/>
          <p:nvPr/>
        </p:nvSpPr>
        <p:spPr>
          <a:xfrm>
            <a:off x="4025590" y="453445"/>
            <a:ext cx="322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err="1">
                <a:solidFill>
                  <a:srgbClr val="0D84B3"/>
                </a:solidFill>
              </a:rPr>
              <a:t>Sobre</a:t>
            </a:r>
            <a:r>
              <a:rPr lang="en-US" sz="2800" b="1" u="sng" dirty="0">
                <a:solidFill>
                  <a:srgbClr val="0D84B3"/>
                </a:solidFill>
              </a:rPr>
              <a:t> </a:t>
            </a:r>
            <a:r>
              <a:rPr lang="en-US" sz="2800" b="1" u="sng" dirty="0" err="1">
                <a:solidFill>
                  <a:srgbClr val="0D84B3"/>
                </a:solidFill>
              </a:rPr>
              <a:t>nós</a:t>
            </a:r>
            <a:r>
              <a:rPr lang="en-US" sz="2800" b="1" u="sng" dirty="0">
                <a:solidFill>
                  <a:srgbClr val="0D84B3"/>
                </a:solidFill>
              </a:rPr>
              <a:t> (</a:t>
            </a:r>
            <a:r>
              <a:rPr lang="en-US" sz="2800" b="1" u="sng" dirty="0" err="1">
                <a:solidFill>
                  <a:srgbClr val="0D84B3"/>
                </a:solidFill>
              </a:rPr>
              <a:t>cont</a:t>
            </a:r>
            <a:r>
              <a:rPr lang="en-US" sz="2800" b="1" u="sng" dirty="0">
                <a:solidFill>
                  <a:srgbClr val="0D84B3"/>
                </a:solidFill>
              </a:rPr>
              <a:t>…)</a:t>
            </a:r>
            <a:endParaRPr lang="pt-PT" sz="2800" b="1" u="sng" dirty="0">
              <a:solidFill>
                <a:srgbClr val="0D84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83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115BAC-3344-1CAC-4BBF-FAC5931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rgbClr val="0D84B3"/>
          </a:solidFill>
        </p:spPr>
        <p:txBody>
          <a:bodyPr/>
          <a:lstStyle/>
          <a:p>
            <a:r>
              <a:rPr lang="pt-PT" sz="1700" b="1" dirty="0">
                <a:solidFill>
                  <a:srgbClr val="D2B771"/>
                </a:solidFill>
              </a:rPr>
              <a:t>Contactos: </a:t>
            </a:r>
            <a:r>
              <a:rPr lang="en-US" sz="1700" b="1" i="0" dirty="0">
                <a:solidFill>
                  <a:srgbClr val="D2B771"/>
                </a:solidFill>
                <a:effectLst/>
                <a:latin typeface="Calibri" panose="020F0502020204030204" pitchFamily="34" charset="0"/>
              </a:rPr>
              <a:t>+258 21 400 292</a:t>
            </a:r>
            <a:r>
              <a:rPr lang="en-US" sz="1700" b="1" dirty="0">
                <a:solidFill>
                  <a:srgbClr val="D2B771"/>
                </a:solidFill>
              </a:rPr>
              <a:t> |</a:t>
            </a:r>
            <a:r>
              <a:rPr lang="pt-PT" sz="1700" b="1" dirty="0">
                <a:solidFill>
                  <a:srgbClr val="D2B771"/>
                </a:solidFill>
              </a:rPr>
              <a:t> </a:t>
            </a:r>
            <a:r>
              <a:rPr lang="en-US" sz="1700" b="1" i="0" dirty="0">
                <a:solidFill>
                  <a:srgbClr val="D2B771"/>
                </a:solidFill>
                <a:effectLst/>
              </a:rPr>
              <a:t>84 606 2947/ 82 458 7470/ 84 872 2295 | www.serralhariaalegria.co.mz</a:t>
            </a:r>
            <a:endParaRPr lang="pt-PT" sz="1700" b="1" dirty="0">
              <a:solidFill>
                <a:srgbClr val="D2B77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5D835-2D60-A2D9-C018-165C89C19348}"/>
              </a:ext>
            </a:extLst>
          </p:cNvPr>
          <p:cNvSpPr txBox="1"/>
          <p:nvPr/>
        </p:nvSpPr>
        <p:spPr>
          <a:xfrm>
            <a:off x="944717" y="991650"/>
            <a:ext cx="10409083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Como nossa abordagem de entrega coloca o cliente e a sustentabilidade no centro, PDCA e Pensamento no Design, sustentam nossa modelo de entrega.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A8906F-3E55-C264-EB8E-990A5FEDEF2B}"/>
              </a:ext>
            </a:extLst>
          </p:cNvPr>
          <p:cNvSpPr txBox="1"/>
          <p:nvPr/>
        </p:nvSpPr>
        <p:spPr>
          <a:xfrm>
            <a:off x="4025590" y="453445"/>
            <a:ext cx="322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err="1">
                <a:solidFill>
                  <a:srgbClr val="0D84B3"/>
                </a:solidFill>
              </a:rPr>
              <a:t>Modelo</a:t>
            </a:r>
            <a:r>
              <a:rPr lang="en-US" sz="2800" b="1" u="sng" dirty="0">
                <a:solidFill>
                  <a:srgbClr val="0D84B3"/>
                </a:solidFill>
              </a:rPr>
              <a:t> de </a:t>
            </a:r>
            <a:r>
              <a:rPr lang="en-US" sz="2800" b="1" u="sng" dirty="0" err="1">
                <a:solidFill>
                  <a:srgbClr val="0D84B3"/>
                </a:solidFill>
              </a:rPr>
              <a:t>Entrega</a:t>
            </a:r>
            <a:endParaRPr lang="pt-PT" sz="2800" b="1" u="sng" dirty="0">
              <a:solidFill>
                <a:srgbClr val="0D84B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7C9FAB-0CA6-49F9-8B2F-DB48E4B38586}"/>
              </a:ext>
            </a:extLst>
          </p:cNvPr>
          <p:cNvSpPr txBox="1"/>
          <p:nvPr/>
        </p:nvSpPr>
        <p:spPr>
          <a:xfrm>
            <a:off x="1062908" y="2861153"/>
            <a:ext cx="10172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Design p</a:t>
            </a:r>
            <a:r>
              <a:rPr lang="pt-PT" dirty="0"/>
              <a:t>r</a:t>
            </a:r>
            <a:r>
              <a:rPr lang="en-US" dirty="0"/>
              <a:t>é-</a:t>
            </a:r>
            <a:r>
              <a:rPr lang="en-US" dirty="0" err="1"/>
              <a:t>implementação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Avaliação</a:t>
            </a:r>
            <a:r>
              <a:rPr lang="en-US" dirty="0"/>
              <a:t> de </a:t>
            </a:r>
            <a:r>
              <a:rPr lang="en-US" i="1" dirty="0"/>
              <a:t>Risk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i="1" dirty="0"/>
              <a:t>SWOT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1" dirty="0" err="1"/>
              <a:t>Gestão</a:t>
            </a:r>
            <a:r>
              <a:rPr lang="en-US" i="1" dirty="0"/>
              <a:t> de </a:t>
            </a:r>
            <a:r>
              <a:rPr lang="en-US" i="1" dirty="0" err="1"/>
              <a:t>projectos</a:t>
            </a:r>
            <a:endParaRPr lang="en-US" i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mudanças</a:t>
            </a:r>
            <a:r>
              <a:rPr lang="en-US" dirty="0"/>
              <a:t> e </a:t>
            </a:r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partes</a:t>
            </a:r>
            <a:r>
              <a:rPr lang="en-US" dirty="0"/>
              <a:t> </a:t>
            </a:r>
            <a:r>
              <a:rPr lang="en-US" dirty="0" err="1"/>
              <a:t>interressadas</a:t>
            </a:r>
            <a:r>
              <a:rPr lang="en-US" dirty="0"/>
              <a:t> </a:t>
            </a:r>
            <a:r>
              <a:rPr lang="en-US" dirty="0" err="1"/>
              <a:t>interressadas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Resolução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FD38E-3432-4344-BC49-57984CEAB866}"/>
              </a:ext>
            </a:extLst>
          </p:cNvPr>
          <p:cNvSpPr txBox="1"/>
          <p:nvPr/>
        </p:nvSpPr>
        <p:spPr>
          <a:xfrm>
            <a:off x="1028700" y="2324100"/>
            <a:ext cx="1023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Outros </a:t>
            </a:r>
            <a:r>
              <a:rPr lang="en-US" b="1" dirty="0" err="1"/>
              <a:t>modelos</a:t>
            </a:r>
            <a:r>
              <a:rPr lang="en-US" b="1" dirty="0"/>
              <a:t> que </a:t>
            </a:r>
            <a:r>
              <a:rPr lang="en-US" b="1" dirty="0" err="1"/>
              <a:t>nos</a:t>
            </a:r>
            <a:r>
              <a:rPr lang="en-US" b="1" dirty="0"/>
              <a:t> </a:t>
            </a:r>
            <a:r>
              <a:rPr lang="en-US" b="1" dirty="0" err="1"/>
              <a:t>governam</a:t>
            </a:r>
            <a:r>
              <a:rPr lang="en-US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9126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115BAC-3344-1CAC-4BBF-FAC5931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rgbClr val="0D84B3"/>
          </a:solidFill>
        </p:spPr>
        <p:txBody>
          <a:bodyPr/>
          <a:lstStyle/>
          <a:p>
            <a:r>
              <a:rPr lang="pt-PT" sz="1700" b="1" dirty="0">
                <a:solidFill>
                  <a:srgbClr val="D2B771"/>
                </a:solidFill>
              </a:rPr>
              <a:t>Contactos: </a:t>
            </a:r>
            <a:r>
              <a:rPr lang="en-US" sz="1700" b="1" i="0" dirty="0">
                <a:solidFill>
                  <a:srgbClr val="D2B771"/>
                </a:solidFill>
                <a:effectLst/>
                <a:latin typeface="Calibri" panose="020F0502020204030204" pitchFamily="34" charset="0"/>
              </a:rPr>
              <a:t>+258 21 400 292</a:t>
            </a:r>
            <a:r>
              <a:rPr lang="en-US" sz="1700" b="1" dirty="0">
                <a:solidFill>
                  <a:srgbClr val="D2B771"/>
                </a:solidFill>
              </a:rPr>
              <a:t> |</a:t>
            </a:r>
            <a:r>
              <a:rPr lang="pt-PT" sz="1700" b="1" dirty="0">
                <a:solidFill>
                  <a:srgbClr val="D2B771"/>
                </a:solidFill>
              </a:rPr>
              <a:t> </a:t>
            </a:r>
            <a:r>
              <a:rPr lang="en-US" sz="1700" b="1" i="0" dirty="0">
                <a:solidFill>
                  <a:srgbClr val="D2B771"/>
                </a:solidFill>
                <a:effectLst/>
              </a:rPr>
              <a:t>84 606 2947/ 82 458 7470/ 84 872 2295 | www.serralhariaalegria.co.mz</a:t>
            </a:r>
            <a:endParaRPr lang="pt-PT" sz="1700" b="1" dirty="0">
              <a:solidFill>
                <a:srgbClr val="D2B77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5D835-2D60-A2D9-C018-165C89C19348}"/>
              </a:ext>
            </a:extLst>
          </p:cNvPr>
          <p:cNvSpPr txBox="1"/>
          <p:nvPr/>
        </p:nvSpPr>
        <p:spPr>
          <a:xfrm>
            <a:off x="2064366" y="1302136"/>
            <a:ext cx="820404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Garantir o crescimento contínuo primando pelo ambiente seguro, inclusivo com a diversidade patente, primando pela aprendizagem constante, trabalho em equipe, partilha do conhecimento, elevados índices de integridade com a empresa, trabalhadores, cliente e principalmente com a estabilidade económica nacional em que as construções e reformas tem aumentado substancialmente</a:t>
            </a:r>
            <a:endParaRPr lang="pt-BR" dirty="0">
              <a:solidFill>
                <a:srgbClr val="0D84B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4263715" y="676098"/>
            <a:ext cx="322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err="1">
                <a:solidFill>
                  <a:srgbClr val="0D84B3"/>
                </a:solidFill>
              </a:rPr>
              <a:t>Missão</a:t>
            </a:r>
            <a:endParaRPr lang="pt-PT" sz="2800" b="1" u="sng" dirty="0">
              <a:solidFill>
                <a:srgbClr val="0D84B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E5D279-8050-4F75-87E8-20B9BA0F5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310" y="2936196"/>
            <a:ext cx="1171113" cy="1171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14AD71-E027-4F97-8101-8451FD79759B}"/>
              </a:ext>
            </a:extLst>
          </p:cNvPr>
          <p:cNvSpPr txBox="1"/>
          <p:nvPr/>
        </p:nvSpPr>
        <p:spPr>
          <a:xfrm>
            <a:off x="2064366" y="3701534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Nossos</a:t>
            </a:r>
            <a:r>
              <a:rPr lang="en-US" b="1" dirty="0"/>
              <a:t> </a:t>
            </a:r>
            <a:r>
              <a:rPr lang="en-US" b="1" dirty="0" err="1"/>
              <a:t>Objectivos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1F3C9-7818-4EEB-A0B1-67039C977EC2}"/>
              </a:ext>
            </a:extLst>
          </p:cNvPr>
          <p:cNvSpPr txBox="1"/>
          <p:nvPr/>
        </p:nvSpPr>
        <p:spPr>
          <a:xfrm>
            <a:off x="2064366" y="4131353"/>
            <a:ext cx="8204046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Assegurar uma prestação de serviços com elevada qualidade e cumprimento de prazos acordados com os clientes.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115BAC-3344-1CAC-4BBF-FAC5931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rgbClr val="0D84B3"/>
          </a:solidFill>
        </p:spPr>
        <p:txBody>
          <a:bodyPr/>
          <a:lstStyle/>
          <a:p>
            <a:r>
              <a:rPr lang="pt-PT" sz="1700" b="1" dirty="0">
                <a:solidFill>
                  <a:srgbClr val="D2B771"/>
                </a:solidFill>
              </a:rPr>
              <a:t>Contactos: </a:t>
            </a:r>
            <a:r>
              <a:rPr lang="en-US" sz="1700" b="1" i="0" dirty="0">
                <a:solidFill>
                  <a:srgbClr val="D2B771"/>
                </a:solidFill>
                <a:effectLst/>
                <a:latin typeface="Calibri" panose="020F0502020204030204" pitchFamily="34" charset="0"/>
              </a:rPr>
              <a:t>+258 21 400 292</a:t>
            </a:r>
            <a:r>
              <a:rPr lang="en-US" sz="1700" b="1" dirty="0">
                <a:solidFill>
                  <a:srgbClr val="D2B771"/>
                </a:solidFill>
              </a:rPr>
              <a:t> |</a:t>
            </a:r>
            <a:r>
              <a:rPr lang="pt-PT" sz="1700" b="1" dirty="0">
                <a:solidFill>
                  <a:srgbClr val="D2B771"/>
                </a:solidFill>
              </a:rPr>
              <a:t> </a:t>
            </a:r>
            <a:r>
              <a:rPr lang="en-US" sz="1700" b="1" i="0" dirty="0">
                <a:solidFill>
                  <a:srgbClr val="D2B771"/>
                </a:solidFill>
                <a:effectLst/>
              </a:rPr>
              <a:t>84 606 2947/ 82 458 7470/ 84 872 2295 | www.serralhariaalegria.co.mz</a:t>
            </a:r>
            <a:endParaRPr lang="pt-PT" sz="1700" b="1" dirty="0">
              <a:solidFill>
                <a:srgbClr val="D2B77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3446307" y="99455"/>
            <a:ext cx="529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err="1">
                <a:solidFill>
                  <a:srgbClr val="0D84B3"/>
                </a:solidFill>
              </a:rPr>
              <a:t>Tabela</a:t>
            </a:r>
            <a:r>
              <a:rPr lang="en-US" sz="2800" b="1" u="sng" dirty="0">
                <a:solidFill>
                  <a:srgbClr val="0D84B3"/>
                </a:solidFill>
              </a:rPr>
              <a:t> </a:t>
            </a:r>
            <a:r>
              <a:rPr lang="en-US" sz="2800" b="1" u="sng" dirty="0" err="1">
                <a:solidFill>
                  <a:srgbClr val="0D84B3"/>
                </a:solidFill>
              </a:rPr>
              <a:t>Preliminar</a:t>
            </a:r>
            <a:r>
              <a:rPr lang="en-US" sz="2800" b="1" u="sng" dirty="0">
                <a:solidFill>
                  <a:srgbClr val="0D84B3"/>
                </a:solidFill>
              </a:rPr>
              <a:t> de pre</a:t>
            </a:r>
            <a:r>
              <a:rPr lang="pt-PT" sz="2800" b="1" u="sng" dirty="0" err="1">
                <a:solidFill>
                  <a:srgbClr val="0D84B3"/>
                </a:solidFill>
              </a:rPr>
              <a:t>ços</a:t>
            </a:r>
            <a:endParaRPr lang="pt-PT" sz="2800" b="1" u="sng" dirty="0">
              <a:solidFill>
                <a:srgbClr val="0D84B3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2DD2313-24A4-4811-92A0-124AD04BC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66848"/>
              </p:ext>
            </p:extLst>
          </p:nvPr>
        </p:nvGraphicFramePr>
        <p:xfrm>
          <a:off x="2032000" y="719666"/>
          <a:ext cx="8128000" cy="4603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7076373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1687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err="1"/>
                        <a:t>Produto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err="1"/>
                        <a:t>Preço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Fogão</a:t>
                      </a:r>
                      <a:r>
                        <a:rPr lang="en-US" dirty="0"/>
                        <a:t> à </a:t>
                      </a:r>
                      <a:r>
                        <a:rPr lang="en-US" dirty="0" err="1"/>
                        <a:t>brasa</a:t>
                      </a:r>
                      <a:r>
                        <a:rPr lang="en-US" dirty="0"/>
                        <a:t> 80x40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10,500.00 MZN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3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Baloiço</a:t>
                      </a:r>
                      <a:r>
                        <a:rPr lang="en-US" dirty="0"/>
                        <a:t> 2.50 10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350.00 MZN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5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Fogão</a:t>
                      </a:r>
                      <a:r>
                        <a:rPr lang="en-US" dirty="0"/>
                        <a:t> à </a:t>
                      </a:r>
                      <a:r>
                        <a:rPr lang="en-US" dirty="0" err="1"/>
                        <a:t>jante</a:t>
                      </a:r>
                      <a:r>
                        <a:rPr lang="en-US" dirty="0"/>
                        <a:t>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2,000.00MZN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0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Beliche</a:t>
                      </a:r>
                      <a:r>
                        <a:rPr lang="en-US" dirty="0"/>
                        <a:t> 120x60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9,025.00MZN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83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dirty="0"/>
                        <a:t>Fogão de duas (2) bocas 50x20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`2,000.00MZN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5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Balanceador</a:t>
                      </a:r>
                      <a:r>
                        <a:rPr lang="en-US" dirty="0"/>
                        <a:t>/ </a:t>
                      </a:r>
                      <a:r>
                        <a:rPr lang="en-US" dirty="0" err="1"/>
                        <a:t>Cavalinho</a:t>
                      </a:r>
                      <a:r>
                        <a:rPr lang="en-US" dirty="0"/>
                        <a:t> 2.00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5,380.00MZN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51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porta de Grade 2x90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10,800.00MZN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63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Portão</a:t>
                      </a:r>
                      <a:r>
                        <a:rPr lang="en-US" dirty="0"/>
                        <a:t> 3.50x200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57,980.00 MZN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2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Escorrega</a:t>
                      </a:r>
                      <a:r>
                        <a:rPr lang="en-US" dirty="0"/>
                        <a:t>/ </a:t>
                      </a:r>
                      <a:r>
                        <a:rPr lang="en-US" dirty="0" err="1"/>
                        <a:t>Escorregão</a:t>
                      </a:r>
                      <a:r>
                        <a:rPr lang="en-US" dirty="0"/>
                        <a:t> 150x245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21,500.00MZN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99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64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115BAC-3344-1CAC-4BBF-FAC5931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rgbClr val="0D84B3"/>
          </a:solidFill>
        </p:spPr>
        <p:txBody>
          <a:bodyPr/>
          <a:lstStyle/>
          <a:p>
            <a:r>
              <a:rPr lang="pt-PT" sz="1700" b="1" dirty="0">
                <a:solidFill>
                  <a:srgbClr val="D2B771"/>
                </a:solidFill>
              </a:rPr>
              <a:t>Contactos: </a:t>
            </a:r>
            <a:r>
              <a:rPr lang="en-US" sz="1700" b="1" i="0" dirty="0">
                <a:solidFill>
                  <a:srgbClr val="D2B771"/>
                </a:solidFill>
                <a:effectLst/>
                <a:latin typeface="Calibri" panose="020F0502020204030204" pitchFamily="34" charset="0"/>
              </a:rPr>
              <a:t>+258 21 400 292</a:t>
            </a:r>
            <a:r>
              <a:rPr lang="en-US" sz="1700" b="1" dirty="0">
                <a:solidFill>
                  <a:srgbClr val="D2B771"/>
                </a:solidFill>
              </a:rPr>
              <a:t> |</a:t>
            </a:r>
            <a:r>
              <a:rPr lang="pt-PT" sz="1700" b="1" dirty="0">
                <a:solidFill>
                  <a:srgbClr val="D2B771"/>
                </a:solidFill>
              </a:rPr>
              <a:t> </a:t>
            </a:r>
            <a:r>
              <a:rPr lang="en-US" sz="1700" b="1" i="0" dirty="0">
                <a:solidFill>
                  <a:srgbClr val="D2B771"/>
                </a:solidFill>
                <a:effectLst/>
              </a:rPr>
              <a:t>84 606 2947/ 82 458 7470/ 84 872 2295 | www.serralhariaalegria.co.mz</a:t>
            </a:r>
            <a:endParaRPr lang="pt-PT" sz="1700" b="1" dirty="0">
              <a:solidFill>
                <a:srgbClr val="D2B77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3446307" y="99455"/>
            <a:ext cx="529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err="1">
                <a:solidFill>
                  <a:srgbClr val="0D84B3"/>
                </a:solidFill>
              </a:rPr>
              <a:t>Tabela</a:t>
            </a:r>
            <a:r>
              <a:rPr lang="en-US" sz="2800" b="1" u="sng" dirty="0">
                <a:solidFill>
                  <a:srgbClr val="0D84B3"/>
                </a:solidFill>
              </a:rPr>
              <a:t> </a:t>
            </a:r>
            <a:r>
              <a:rPr lang="en-US" sz="2800" b="1" u="sng" dirty="0" err="1">
                <a:solidFill>
                  <a:srgbClr val="0D84B3"/>
                </a:solidFill>
              </a:rPr>
              <a:t>Preliminar</a:t>
            </a:r>
            <a:r>
              <a:rPr lang="en-US" sz="2800" b="1" u="sng" dirty="0">
                <a:solidFill>
                  <a:srgbClr val="0D84B3"/>
                </a:solidFill>
              </a:rPr>
              <a:t> de pre</a:t>
            </a:r>
            <a:r>
              <a:rPr lang="pt-PT" sz="2800" b="1" u="sng" dirty="0" err="1">
                <a:solidFill>
                  <a:srgbClr val="0D84B3"/>
                </a:solidFill>
              </a:rPr>
              <a:t>ços</a:t>
            </a:r>
            <a:endParaRPr lang="pt-PT" sz="2800" b="1" u="sng" dirty="0">
              <a:solidFill>
                <a:srgbClr val="0D84B3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2DD2313-24A4-4811-92A0-124AD04BC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91333"/>
              </p:ext>
            </p:extLst>
          </p:nvPr>
        </p:nvGraphicFramePr>
        <p:xfrm>
          <a:off x="2032000" y="719666"/>
          <a:ext cx="8128000" cy="5064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7076373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1687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err="1"/>
                        <a:t>Produto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err="1"/>
                        <a:t>Preço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Quinagem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chapas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25.00 MZN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3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Quinagem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tabuleiros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30.00 MZN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5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Calandragem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tubos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19.00 MZN-25.00 MZN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0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chapas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meia-lua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100.00MZN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83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diâmetro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`150.00MZN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5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Placa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Estacionamento</a:t>
                      </a:r>
                      <a:r>
                        <a:rPr lang="en-US" dirty="0"/>
                        <a:t> 80x80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1,500.00 MZN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51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Grelha</a:t>
                      </a:r>
                      <a:r>
                        <a:rPr lang="en-US" dirty="0"/>
                        <a:t> 30x25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500.00MZN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63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Vedação</a:t>
                      </a:r>
                      <a:r>
                        <a:rPr lang="en-US" dirty="0"/>
                        <a:t> de campo 30x20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939,600.00 MZN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2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Tabela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Basquete</a:t>
                      </a:r>
                      <a:r>
                        <a:rPr lang="en-US" dirty="0"/>
                        <a:t> 1.00x300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40,000.00 MZN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9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Vedação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Pavilhão</a:t>
                      </a:r>
                      <a:r>
                        <a:rPr lang="en-US" dirty="0"/>
                        <a:t> 40x20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360,000.00 MZN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81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06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115BAC-3344-1CAC-4BBF-FAC5931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rgbClr val="0D84B3"/>
          </a:solidFill>
        </p:spPr>
        <p:txBody>
          <a:bodyPr/>
          <a:lstStyle/>
          <a:p>
            <a:r>
              <a:rPr lang="pt-PT" sz="1700" b="1" dirty="0">
                <a:solidFill>
                  <a:srgbClr val="D2B771"/>
                </a:solidFill>
              </a:rPr>
              <a:t>Contactos: </a:t>
            </a:r>
            <a:r>
              <a:rPr lang="en-US" sz="1700" b="1" i="0" dirty="0">
                <a:solidFill>
                  <a:srgbClr val="D2B771"/>
                </a:solidFill>
                <a:effectLst/>
                <a:latin typeface="Calibri" panose="020F0502020204030204" pitchFamily="34" charset="0"/>
              </a:rPr>
              <a:t>+258 21 400 292</a:t>
            </a:r>
            <a:r>
              <a:rPr lang="en-US" sz="1700" b="1" dirty="0">
                <a:solidFill>
                  <a:srgbClr val="D2B771"/>
                </a:solidFill>
              </a:rPr>
              <a:t> |</a:t>
            </a:r>
            <a:r>
              <a:rPr lang="pt-PT" sz="1700" b="1" dirty="0">
                <a:solidFill>
                  <a:srgbClr val="D2B771"/>
                </a:solidFill>
              </a:rPr>
              <a:t> </a:t>
            </a:r>
            <a:r>
              <a:rPr lang="en-US" sz="1700" b="1" i="0" dirty="0">
                <a:solidFill>
                  <a:srgbClr val="D2B771"/>
                </a:solidFill>
                <a:effectLst/>
              </a:rPr>
              <a:t>84 606 2947/ 82 458 7470/ 84 872 2295 | www.serralhariaalegria.co.mz</a:t>
            </a:r>
            <a:endParaRPr lang="pt-PT" sz="1700" b="1" dirty="0">
              <a:solidFill>
                <a:srgbClr val="D2B77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2547066" y="356630"/>
            <a:ext cx="7097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 u="sng" dirty="0">
                <a:solidFill>
                  <a:srgbClr val="0D84B3"/>
                </a:solidFill>
              </a:rPr>
              <a:t>Alguns obras desenvolvidas por nós</a:t>
            </a:r>
          </a:p>
        </p:txBody>
      </p:sp>
      <p:pic>
        <p:nvPicPr>
          <p:cNvPr id="3" name="Picture 2" descr="A picture containing grass, tree, umbrella, outdoor&#10;&#10;Description automatically generated">
            <a:extLst>
              <a:ext uri="{FF2B5EF4-FFF2-40B4-BE49-F238E27FC236}">
                <a16:creationId xmlns:a16="http://schemas.microsoft.com/office/drawing/2014/main" id="{C4D69EE3-84EA-4C97-AEE9-6C28812BD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50" y="2949575"/>
            <a:ext cx="4654550" cy="3130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101116-8860-4AFD-9855-5460E114AC97}"/>
              </a:ext>
            </a:extLst>
          </p:cNvPr>
          <p:cNvSpPr txBox="1"/>
          <p:nvPr/>
        </p:nvSpPr>
        <p:spPr>
          <a:xfrm>
            <a:off x="1095375" y="1095375"/>
            <a:ext cx="5467350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9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115BAC-3344-1CAC-4BBF-FAC5931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501650"/>
          </a:xfrm>
          <a:solidFill>
            <a:srgbClr val="0D84B3"/>
          </a:solidFill>
        </p:spPr>
        <p:txBody>
          <a:bodyPr/>
          <a:lstStyle/>
          <a:p>
            <a:r>
              <a:rPr lang="pt-PT" sz="1700" b="1" dirty="0">
                <a:solidFill>
                  <a:srgbClr val="D2B771"/>
                </a:solidFill>
              </a:rPr>
              <a:t>Contactos: </a:t>
            </a:r>
            <a:r>
              <a:rPr lang="en-US" sz="1700" b="1" i="0" dirty="0">
                <a:solidFill>
                  <a:srgbClr val="D2B771"/>
                </a:solidFill>
                <a:effectLst/>
                <a:latin typeface="Calibri" panose="020F0502020204030204" pitchFamily="34" charset="0"/>
              </a:rPr>
              <a:t>+258 21 400 292</a:t>
            </a:r>
            <a:r>
              <a:rPr lang="en-US" sz="1700" b="1" dirty="0">
                <a:solidFill>
                  <a:srgbClr val="D2B771"/>
                </a:solidFill>
              </a:rPr>
              <a:t> |</a:t>
            </a:r>
            <a:r>
              <a:rPr lang="pt-PT" sz="1700" b="1" dirty="0">
                <a:solidFill>
                  <a:srgbClr val="D2B771"/>
                </a:solidFill>
              </a:rPr>
              <a:t> </a:t>
            </a:r>
            <a:r>
              <a:rPr lang="en-US" sz="1700" b="1" i="0" dirty="0">
                <a:solidFill>
                  <a:srgbClr val="D2B771"/>
                </a:solidFill>
                <a:effectLst/>
              </a:rPr>
              <a:t>84 606 2947/ 82 458 7470/ 84 872 2295 | www.serralhariaalegria.co.mz</a:t>
            </a:r>
            <a:endParaRPr lang="pt-PT" sz="1700" b="1" dirty="0">
              <a:solidFill>
                <a:srgbClr val="D2B77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068AE-6A90-0DB5-93F7-4D79B0D53019}"/>
              </a:ext>
            </a:extLst>
          </p:cNvPr>
          <p:cNvSpPr txBox="1"/>
          <p:nvPr/>
        </p:nvSpPr>
        <p:spPr>
          <a:xfrm>
            <a:off x="4025590" y="453445"/>
            <a:ext cx="322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err="1">
                <a:solidFill>
                  <a:srgbClr val="0D84B3"/>
                </a:solidFill>
              </a:rPr>
              <a:t>Parceiros</a:t>
            </a:r>
            <a:r>
              <a:rPr lang="en-US" sz="2800" b="1" u="sng" dirty="0">
                <a:solidFill>
                  <a:srgbClr val="0D84B3"/>
                </a:solidFill>
              </a:rPr>
              <a:t> </a:t>
            </a:r>
            <a:endParaRPr lang="pt-PT" sz="2800" b="1" u="sng" dirty="0">
              <a:solidFill>
                <a:srgbClr val="0D84B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70F43E-F68B-884B-67E2-647C9061A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09" y="1328229"/>
            <a:ext cx="2186344" cy="1101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1E72B5-55D9-DDE0-4D32-B604DD4DD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1" y="1310847"/>
            <a:ext cx="1347930" cy="12477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198E4E-19F0-244E-0F37-946A0A038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795" y="1345612"/>
            <a:ext cx="1473301" cy="12130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BE95B0-320F-F19C-370D-7DA8127664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711" y="1166984"/>
            <a:ext cx="1124506" cy="12130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C31D0F-8919-A784-34F1-D27E263D2AA7}"/>
              </a:ext>
            </a:extLst>
          </p:cNvPr>
          <p:cNvSpPr txBox="1"/>
          <p:nvPr/>
        </p:nvSpPr>
        <p:spPr>
          <a:xfrm>
            <a:off x="9172143" y="2429810"/>
            <a:ext cx="18461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Assembleia da República</a:t>
            </a:r>
            <a:endParaRPr lang="pt-PT" sz="1300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41B0AA-3BC1-4445-DEF8-C06758853A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09" y="2814004"/>
            <a:ext cx="1099217" cy="11857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107492-27BF-1990-C4DE-B559407D26C2}"/>
              </a:ext>
            </a:extLst>
          </p:cNvPr>
          <p:cNvSpPr txBox="1"/>
          <p:nvPr/>
        </p:nvSpPr>
        <p:spPr>
          <a:xfrm>
            <a:off x="1991887" y="4027595"/>
            <a:ext cx="18525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Presidência</a:t>
            </a:r>
            <a:r>
              <a:rPr lang="en-US" sz="1300" i="1" dirty="0"/>
              <a:t> da República</a:t>
            </a:r>
            <a:endParaRPr lang="pt-PT" sz="1300" i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40E3558-EFB6-18E5-C637-353AEBCDC41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8" r="39422" b="26391"/>
          <a:stretch/>
        </p:blipFill>
        <p:spPr>
          <a:xfrm>
            <a:off x="5029191" y="2977718"/>
            <a:ext cx="1609858" cy="10220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EC8BC47-7212-949F-C0F5-2DC87965B982}"/>
              </a:ext>
            </a:extLst>
          </p:cNvPr>
          <p:cNvSpPr txBox="1"/>
          <p:nvPr/>
        </p:nvSpPr>
        <p:spPr>
          <a:xfrm>
            <a:off x="4747909" y="3997206"/>
            <a:ext cx="16557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Embaixada</a:t>
            </a:r>
            <a:r>
              <a:rPr lang="en-US" sz="1300" i="1" dirty="0"/>
              <a:t> da </a:t>
            </a:r>
            <a:r>
              <a:rPr lang="en-US" sz="1300" i="1" dirty="0" err="1"/>
              <a:t>Argélia</a:t>
            </a:r>
            <a:endParaRPr lang="pt-PT" sz="1300" i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33FDF1-2260-00B4-31CA-BA4274D690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795" y="3099794"/>
            <a:ext cx="1420234" cy="8521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9D837C9-EC04-E686-0421-08EF0606F346}"/>
              </a:ext>
            </a:extLst>
          </p:cNvPr>
          <p:cNvSpPr txBox="1"/>
          <p:nvPr/>
        </p:nvSpPr>
        <p:spPr>
          <a:xfrm>
            <a:off x="7120795" y="3994931"/>
            <a:ext cx="16074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Embaixada</a:t>
            </a:r>
            <a:r>
              <a:rPr lang="pt-PT" sz="1300" i="1" dirty="0"/>
              <a:t> Britânica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39404F2-CCD4-408B-3BC2-6BA9E111461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1" t="19519" r="19729" b="24442"/>
          <a:stretch/>
        </p:blipFill>
        <p:spPr>
          <a:xfrm>
            <a:off x="9268847" y="2905649"/>
            <a:ext cx="1420234" cy="1291420"/>
          </a:xfrm>
          <a:prstGeom prst="rect">
            <a:avLst/>
          </a:prstGeom>
        </p:spPr>
      </p:pic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BEEF9BF1-11B2-9B28-009A-5584CF43E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504740"/>
              </p:ext>
            </p:extLst>
          </p:nvPr>
        </p:nvGraphicFramePr>
        <p:xfrm>
          <a:off x="1897378" y="4575146"/>
          <a:ext cx="965835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4588">
                  <a:extLst>
                    <a:ext uri="{9D8B030D-6E8A-4147-A177-3AD203B41FA5}">
                      <a16:colId xmlns:a16="http://schemas.microsoft.com/office/drawing/2014/main" val="3789887002"/>
                    </a:ext>
                  </a:extLst>
                </a:gridCol>
                <a:gridCol w="2414588">
                  <a:extLst>
                    <a:ext uri="{9D8B030D-6E8A-4147-A177-3AD203B41FA5}">
                      <a16:colId xmlns:a16="http://schemas.microsoft.com/office/drawing/2014/main" val="597297958"/>
                    </a:ext>
                  </a:extLst>
                </a:gridCol>
                <a:gridCol w="2414588">
                  <a:extLst>
                    <a:ext uri="{9D8B030D-6E8A-4147-A177-3AD203B41FA5}">
                      <a16:colId xmlns:a16="http://schemas.microsoft.com/office/drawing/2014/main" val="245258132"/>
                    </a:ext>
                  </a:extLst>
                </a:gridCol>
                <a:gridCol w="2414588">
                  <a:extLst>
                    <a:ext uri="{9D8B030D-6E8A-4147-A177-3AD203B41FA5}">
                      <a16:colId xmlns:a16="http://schemas.microsoft.com/office/drawing/2014/main" val="830473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effectLst/>
                        </a:rPr>
                        <a:t>Administração</a:t>
                      </a:r>
                      <a:r>
                        <a:rPr lang="en-US" sz="1400" b="0" dirty="0">
                          <a:effectLst/>
                        </a:rPr>
                        <a:t> do </a:t>
                      </a:r>
                      <a:r>
                        <a:rPr lang="en-US" sz="1400" b="0" dirty="0" err="1">
                          <a:effectLst/>
                        </a:rPr>
                        <a:t>Palácio</a:t>
                      </a:r>
                      <a:r>
                        <a:rPr lang="en-US" sz="1400" dirty="0"/>
                        <a:t> 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</a:rPr>
                        <a:t>Creche 29 de </a:t>
                      </a:r>
                      <a:r>
                        <a:rPr lang="en-US" sz="1400" b="0" dirty="0" err="1">
                          <a:effectLst/>
                        </a:rPr>
                        <a:t>Setembro</a:t>
                      </a:r>
                      <a:r>
                        <a:rPr lang="en-US" sz="1400" dirty="0"/>
                        <a:t> </a:t>
                      </a:r>
                      <a:endParaRPr lang="pt-PT" sz="1400" dirty="0"/>
                    </a:p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</a:t>
                      </a:r>
                      <a:r>
                        <a:rPr lang="en-US" sz="1400" b="0" dirty="0" err="1">
                          <a:effectLst/>
                        </a:rPr>
                        <a:t>Embaixada</a:t>
                      </a:r>
                      <a:r>
                        <a:rPr lang="en-US" sz="1400" b="0" dirty="0">
                          <a:effectLst/>
                        </a:rPr>
                        <a:t> da </a:t>
                      </a:r>
                      <a:r>
                        <a:rPr lang="en-US" sz="1400" b="0" dirty="0" err="1">
                          <a:effectLst/>
                        </a:rPr>
                        <a:t>Finlândia</a:t>
                      </a:r>
                      <a:r>
                        <a:rPr lang="en-US" sz="1400" dirty="0"/>
                        <a:t> 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>
                          <a:effectLst/>
                        </a:rPr>
                        <a:t>Conselho Superior da comunicação Social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579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00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820</Words>
  <Application>Microsoft Office PowerPoint</Application>
  <PresentationFormat>Widescreen</PresentationFormat>
  <Paragraphs>90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Sando</dc:creator>
  <cp:lastModifiedBy>Luis Sando (MZ)</cp:lastModifiedBy>
  <cp:revision>10</cp:revision>
  <dcterms:created xsi:type="dcterms:W3CDTF">2022-12-12T18:16:19Z</dcterms:created>
  <dcterms:modified xsi:type="dcterms:W3CDTF">2023-01-07T10:51:40Z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4f2ba3ef-a022-4638-8b22-46858192f499</vt:lpwstr>
  </property>
  <property fmtid="{D5CDD505-2E9C-101B-9397-08002B2CF9AE}" pid="3" name="TitusGDPR">
    <vt:lpwstr>TitusGDPRNo</vt:lpwstr>
  </property>
  <property fmtid="{D5CDD505-2E9C-101B-9397-08002B2CF9AE}" pid="4" name="TitusPCI">
    <vt:lpwstr>TitusPCINo</vt:lpwstr>
  </property>
  <property fmtid="{D5CDD505-2E9C-101B-9397-08002B2CF9AE}" pid="5" name="TitusPOPI">
    <vt:lpwstr>TitusPOPINo</vt:lpwstr>
  </property>
  <property fmtid="{D5CDD505-2E9C-101B-9397-08002B2CF9AE}" pid="6" name="TitusPOPISpecial">
    <vt:lpwstr>TitusPOPISpecialNo</vt:lpwstr>
  </property>
  <property fmtid="{D5CDD505-2E9C-101B-9397-08002B2CF9AE}" pid="7" name="TitusClassification">
    <vt:lpwstr>TitusRestricted</vt:lpwstr>
  </property>
</Properties>
</file>