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58" r:id="rId5"/>
    <p:sldId id="277" r:id="rId6"/>
    <p:sldId id="263" r:id="rId7"/>
    <p:sldId id="267" r:id="rId8"/>
    <p:sldId id="279" r:id="rId9"/>
    <p:sldId id="280" r:id="rId10"/>
    <p:sldId id="281" r:id="rId11"/>
    <p:sldId id="282" r:id="rId12"/>
    <p:sldId id="284" r:id="rId13"/>
    <p:sldId id="285" r:id="rId14"/>
    <p:sldId id="283" r:id="rId15"/>
    <p:sldId id="266" r:id="rId16"/>
    <p:sldId id="278" r:id="rId17"/>
    <p:sldId id="269" r:id="rId18"/>
    <p:sldId id="271" r:id="rId19"/>
    <p:sldId id="272" r:id="rId20"/>
    <p:sldId id="273" r:id="rId21"/>
    <p:sldId id="274" r:id="rId22"/>
    <p:sldId id="276" r:id="rId23"/>
    <p:sldId id="275" r:id="rId24"/>
    <p:sldId id="286" r:id="rId25"/>
    <p:sldId id="260" r:id="rId26"/>
    <p:sldId id="261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54D"/>
    <a:srgbClr val="0D84B3"/>
    <a:srgbClr val="D2B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87F7E-81C0-4F92-BD91-8526DBC58DD0}" v="31" dt="2023-01-09T22:06:52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Sando (MZ)" userId="ddc796a1-47c3-42ec-8178-b9f14eb545ee" providerId="ADAL" clId="{CFA87F7E-81C0-4F92-BD91-8526DBC58DD0}"/>
    <pc:docChg chg="delSld">
      <pc:chgData name="Luis Sando (MZ)" userId="ddc796a1-47c3-42ec-8178-b9f14eb545ee" providerId="ADAL" clId="{CFA87F7E-81C0-4F92-BD91-8526DBC58DD0}" dt="2023-01-09T22:09:21.242" v="1" actId="47"/>
      <pc:docMkLst>
        <pc:docMk/>
      </pc:docMkLst>
      <pc:sldChg chg="del">
        <pc:chgData name="Luis Sando (MZ)" userId="ddc796a1-47c3-42ec-8178-b9f14eb545ee" providerId="ADAL" clId="{CFA87F7E-81C0-4F92-BD91-8526DBC58DD0}" dt="2023-01-09T22:09:17.710" v="0" actId="47"/>
        <pc:sldMkLst>
          <pc:docMk/>
          <pc:sldMk cId="76835590" sldId="268"/>
        </pc:sldMkLst>
      </pc:sldChg>
      <pc:sldChg chg="del">
        <pc:chgData name="Luis Sando (MZ)" userId="ddc796a1-47c3-42ec-8178-b9f14eb545ee" providerId="ADAL" clId="{CFA87F7E-81C0-4F92-BD91-8526DBC58DD0}" dt="2023-01-09T22:09:21.242" v="1" actId="47"/>
        <pc:sldMkLst>
          <pc:docMk/>
          <pc:sldMk cId="4043891808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86C5BB-B174-47AA-8116-4ADC937AA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47F12-E2D1-4663-96B4-89C079357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7D019-EDCC-4BE8-A9C9-AF335676278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F1960-2091-4A54-A645-43200C2B24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5E588-EDE4-42C1-9D79-8CF9A21C45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CE322-10D7-4C32-9F68-E7735742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124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57C5-1BE8-4D65-8D14-FE76AADD3882}" type="datetimeFigureOut">
              <a:rPr lang="pt-PT" smtClean="0"/>
              <a:t>11/02/2023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D7D3A-42F8-4A39-8799-14FCEFF06EC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0257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6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1F644-21DB-4C14-B3F1-21892766FE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844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15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AF555-79BA-4416-B621-E251BF0D14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5617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16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0F92F-61B0-4D9A-A786-AE56A30BE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4873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2F53D-0A26-4526-9AA0-244C862AE4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4163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7EAF-38F2-424B-9D20-8144919F85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6216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73132-7C39-45EB-BFFD-B054A9DF49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4339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5F25C-DCB7-444B-AC1E-C56038A018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5181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980D-B3E0-4C00-9DC2-E4C922C48F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199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F7E3C-4A9C-471A-8294-53DF80A5C6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9440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F7E3C-4A9C-471A-8294-53DF80A5C6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2371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4036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7AE4C-EC17-4557-A856-9B6C73F5CA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763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16C9-5475-495E-9EAC-83D50EF5C4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26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9EAC4-7C08-449B-9EA0-7289C50376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18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10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9AD4E-279C-4BBC-88AE-4578B2B414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00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11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9AD4E-279C-4BBC-88AE-4578B2B414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735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12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9AD4E-279C-4BBC-88AE-4578B2B414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6716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13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9AD4E-279C-4BBC-88AE-4578B2B414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3159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14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55C1-0F6B-4B3A-B8B6-2A7B6D4FE5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97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CF-A03D-62CF-84E8-5AFFFC9B3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9F806-4324-A2E9-4A4D-9BACF0BFC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1DAC-3862-401F-E4B9-36FE1280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11/02/2023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60F2F-3BE4-441F-C373-03023518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61B1-BB46-6A86-485C-4C814E22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72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785A-D8DC-134A-392F-E34F3E7B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E2167-DCDE-3162-126F-12D6032E0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565D4-AB28-921A-7484-4A6F3592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11/02/2023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7622-27E6-220F-B3DB-0D63096F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F305-3764-EEF5-B9A4-B2AF0487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55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9F589-D5DD-8871-E75C-9D62F0326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70631-9B0C-D628-8F5D-6DDD6BF42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3A891-E2CB-C58C-187C-2285E239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11/02/2023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1569-6C5A-9750-DBDC-279D293E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7695-A7FA-D6AB-9257-03FFA2F5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0941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E1CE-97AD-F443-907E-C9FD77588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5D281-A7F1-434E-A509-30D8E966C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0D8F-0AC1-E04F-BB02-6AC9041F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7DCD-2590-409A-B0DF-36C05AC07058}" type="datetime1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DC47-85D1-1745-9A3D-B7A5CF4C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Contactos: +258 84 606 2947/ 82 458 7470/ 84 872 2295 | 21 400 292 |www.serralhariaalegria.co.mz | serralhariaalegria@gmail.com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57F0-4C7A-284E-A898-472B3D7A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9390-7CB3-1046-A132-C4358D5D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82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59A0-6E98-864F-8221-A3C6389C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5FC6-A5AC-E246-9F55-72461A66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8BDDE-1810-F14D-894B-409C7755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67A-2040-4A4A-B7C6-EA51BCE2959A}" type="datetime1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E850-C186-074E-9B38-F594A033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Contactos: +258 84 606 2947/ 82 458 7470/ 84 872 2295 | 21 400 292 |www.serralhariaalegria.co.mz | serralhariaalegria@gmail.com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B1B8-9BF5-AE48-9DE3-B041287B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9390-7CB3-1046-A132-C4358D5D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44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5D04-E3EC-D74E-BAD7-219E4A1E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24855-A6DD-1948-A26A-359ACA22B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16DE3-3D74-ED40-831E-8BDC0CFB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1DCC-C9B1-4FBB-9819-16E7F842E0D3}" type="datetime1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CF11-ACBA-A445-8528-3F1905A0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Contactos: +258 84 606 2947/ 82 458 7470/ 84 872 2295 | 21 400 292 |www.serralhariaalegria.co.mz | serralhariaalegria@gmail.com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655B-B1FD-E04D-A42E-F7FCA41C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9390-7CB3-1046-A132-C4358D5D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93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0BC4-1EAC-3F42-9D1C-5D74D262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9AED-FAB9-624D-95CC-CB6409BD0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23345-8166-F244-8F38-9782661DF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31DD5-F697-2E4B-A0DF-5CB55099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8FAA-B415-4153-9F61-783D6BD47B27}" type="datetime1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CCF0C-295A-D54F-8C8F-B7A88469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Contactos: +258 84 606 2947/ 82 458 7470/ 84 872 2295 | 21 400 292 |www.serralhariaalegria.co.mz | serralhariaalegria@gmail.com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8A243-467F-4D4E-9533-DAFBAB2C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9390-7CB3-1046-A132-C4358D5D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3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A1E5-F1DF-7948-A600-99A805BA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37CA-80EC-C841-A6FC-182B29AD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E553E-1C18-6C41-919C-B3BEE5FD1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9CCEF-E510-2340-99B7-FE5BD6F10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AF0CA-B5D0-D041-A7C0-47187BABA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8EB6C-EC36-5B4D-9F1A-002CD242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083A-CED1-4CF0-B7D9-3B7989D07236}" type="datetime1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D723A-13FC-F54C-8C68-1EBECC3E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Contactos: +258 84 606 2947/ 82 458 7470/ 84 872 2295 | 21 400 292 |www.serralhariaalegria.co.mz | serralhariaalegria@gmail.com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94848-5654-674E-88FD-B1FB85E7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9390-7CB3-1046-A132-C4358D5D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3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1669-DF2D-9944-B3F6-462681C7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D8CB6-31B6-1745-B5F6-D59E721E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EC27-4561-48E4-9213-7E2D4B2246F7}" type="datetime1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8341F-8F80-3242-95D2-682DC913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Contactos: +258 84 606 2947/ 82 458 7470/ 84 872 2295 | 21 400 292 |www.serralhariaalegria.co.mz | serralhariaalegria@gmail.com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7DC8C-DDBF-6040-A857-8BF23306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9390-7CB3-1046-A132-C4358D5D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96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F3E85-78DF-1246-9AE2-BFF75E5D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B4FB-DC3A-4199-8A4E-471AE2A1E499}" type="datetime1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DAD68-8B7B-0D42-BF8D-848E5B2D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Contactos: +258 84 606 2947/ 82 458 7470/ 84 872 2295 | 21 400 292 |www.serralhariaalegria.co.mz | serralhariaalegria@gmail.com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8BBE1-BAC2-6246-A5C6-39396DAB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9390-7CB3-1046-A132-C4358D5D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34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2E91-9553-E94D-A9C9-19A441A9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6C5D-9D68-DA47-B797-4D99F123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F3782-D689-5A47-8962-305DE67F2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FBDDA-138C-A448-8E0B-96114015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5EE9-E05B-4C36-980B-DDB6327A468E}" type="datetime1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4A723-25AB-8441-804C-6C4D9C8A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Contactos: +258 84 606 2947/ 82 458 7470/ 84 872 2295 | 21 400 292 |www.serralhariaalegria.co.mz | serralhariaalegria@gmail.com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80171-602C-6B42-82B2-BAC13472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9390-7CB3-1046-A132-C4358D5D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FC27-D045-DA9E-0DAA-C310F00D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F763-4004-EA25-D214-BAA9644A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9AB6F-FA31-B798-8B6B-F5B8C99D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11/02/2023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E5CB6-1C41-EDE3-63E0-38877C44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BCFB-E2CF-B25D-64C4-24BA1169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7484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A905-B3F6-0A49-B416-F81A9639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C6EDC-72C0-6F4D-8E61-BA43FF29D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FF85F-121C-0347-BC89-17E1F5C1D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E2C6C-37BC-C148-9515-DB341599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209B-60E4-4685-8409-1231730F5EA3}" type="datetime1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38C9B-11F3-1744-8B42-6EC783C6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Contactos: +258 84 606 2947/ 82 458 7470/ 84 872 2295 | 21 400 292 |www.serralhariaalegria.co.mz | serralhariaalegria@gmail.com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0415F-D9B9-9248-91F6-1F5AF708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9390-7CB3-1046-A132-C4358D5D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60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9F85-1C07-9048-929D-D63D19B6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5E837-E889-374D-8FA0-1D8F65F4E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B622A-3AEF-5A4B-BE8D-5C9D796C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0D23-7957-4E7C-B778-B4605E68E08D}" type="datetime1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87A7-A5CB-974D-90F9-09A7A676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Contactos: +258 84 606 2947/ 82 458 7470/ 84 872 2295 | 21 400 292 |www.serralhariaalegria.co.mz | serralhariaalegria@gmail.com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A93C9-0998-AA4B-B4FB-350F2AEE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9390-7CB3-1046-A132-C4358D5D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03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131DB-728E-0A41-BEB8-AC3A004B7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42F48-00FA-A24F-8989-CDDB31177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706C8-09C4-7645-9577-A5AF7705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638D-4E66-4F7D-A29D-B2B713F7F3E7}" type="datetime1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E941-F040-A748-9FA0-8C3C9515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Contactos: +258 84 606 2947/ 82 458 7470/ 84 872 2295 | 21 400 292 |www.serralhariaalegria.co.mz | serralhariaalegria@gmail.com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D67D-641D-E941-9C80-A6525F8D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9390-7CB3-1046-A132-C4358D5D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2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11B1-1086-FA55-6EAB-86B03C63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47015-CEF2-FFFA-C49F-1226697C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C957D-F1EA-770C-1D90-7311C297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11/02/2023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E2BB-FB87-2DD3-3B07-156879A8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9215-FD06-A327-8FAA-DD5E33A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975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BA4E-CBDF-6426-0792-8E3924CE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20B1-345C-8165-B73C-E58B7A4EC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F2699-3AD8-59A5-49F9-41B003111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D122B-3C43-09FB-A35C-8DA1F3BC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11/02/2023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76320-7D22-8084-5C13-331FD333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F2C9C-190B-DF44-A921-9476CAA1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804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DB11-23B3-3722-4ABC-ECA27BE2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DA1C-F112-D24E-867A-195D7D27B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80023-B85D-53D0-ECB0-BB13A3DC4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653AE-D53A-034D-E49E-2C96FD005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6C408-D225-92D5-EA05-9BFA80E56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E7B9-502F-1B62-A3CD-E41A9918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11/02/2023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1B931-A080-826B-8C0D-FC034963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96FB1-87DE-9924-CE9D-6BEDC0D4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66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8557-3051-C49B-D72C-855C5459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BC48D-8DEB-5E92-3F87-CC8A3E00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11/02/2023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E9B91-CAE2-9952-9E25-30CBE192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DD1BB-BFE6-3386-0140-E6B63B63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35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380B2-C3FE-088A-5713-30CFD1E0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11/02/2023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62AED-DA3D-74E7-8A54-58E4A2A1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66D7-3165-43E1-2993-6EA85BA1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30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D245-68C1-E2FA-D4E5-5FAD9E7D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B171-EACA-C89D-9AC3-FC5C395E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A1CE9-B03A-E0FD-79E2-A41577EB5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0B91C-67A4-655A-BEAB-3320CF6F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11/02/2023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51B2B-E42B-EC45-ABB4-896E7165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B9268-D4DD-B4CE-50C2-B3A5DB0E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80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B306-31D1-014E-0033-C16B1F9D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30784-362D-39F7-A46C-E7120A4F2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0C482-DE65-E3D8-B570-CDD4F34D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AC43E-1ADA-73DC-F8E3-14C51193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11/02/2023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5C5BB-3681-32D2-16EC-E200E80D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5FB57-DBB0-F78A-7EF5-5F07C7A8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426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50468-96C7-63AA-04A5-6990DDB3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87E54-F112-ECFD-AF41-9E434F5F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72FB-9936-8CE3-8E5F-5DA52225B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4B1F0-48A0-483D-A48C-14214F7F3022}" type="datetimeFigureOut">
              <a:rPr lang="pt-PT" smtClean="0"/>
              <a:t>11/02/2023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B500B-9E88-4960-F7A6-6B93450A4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D6C1-127F-041D-ED55-9815912C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60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CD340-EB06-1249-A003-05642464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314B-B1CC-7045-A135-F0699B4A4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089B1-C883-464D-8F67-ACA2554E8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5E11F-C990-46CE-BAF4-6B237560DE2C}" type="datetime1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355B-6CC4-824F-A770-BEF0CBF77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Contactos: +258 84 606 2947/ 82 458 7470/ 84 872 2295 | 21 400 292 |www.serralhariaalegria.co.mz | serralhariaalegria@gmail.com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C115-324F-484B-84AE-8E136D86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9390-7CB3-1046-A132-C4358D5D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erralhariaalegria.co.mz/" TargetMode="Externa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ralhariaalegria.co.mz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ralhariaalegria.co.mz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ralhariaalegria.co.mz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erralhariaalegria.co.mz/" TargetMode="Externa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erralhariaalegria.co.mz/" TargetMode="Externa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erralhariaalegria.co.mz/" TargetMode="External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erralhariaalegria.co.mz/" TargetMode="Externa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erralhariaalegria.co.mz/" TargetMode="External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erralhariaalegria.co.mz/" TargetMode="External"/><Relationship Id="rId4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erralhariaalegria.co.mz/" TargetMode="External"/><Relationship Id="rId4" Type="http://schemas.openxmlformats.org/officeDocument/2006/relationships/image" Target="../media/image3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erralhariaalegria.co.mz/" TargetMode="External"/><Relationship Id="rId4" Type="http://schemas.openxmlformats.org/officeDocument/2006/relationships/image" Target="../media/image4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erralhariaalegria.co.mz/" TargetMode="External"/><Relationship Id="rId4" Type="http://schemas.openxmlformats.org/officeDocument/2006/relationships/image" Target="../media/image4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hyperlink" Target="http://www.serralhariaalegria.co.mz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gif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erralhariaalegria.co.mz/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hyperlink" Target="http://www.serralhariaalegria.co.mz/" TargetMode="Externa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erralhariaalegria.co.mz/" TargetMode="Externa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hyperlink" Target="http://www.serralhariaalegria.co.mz/" TargetMode="Externa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4D125C-A7BD-FE95-BCE1-5B5494117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2" t="25041" r="26080" b="27642"/>
          <a:stretch/>
        </p:blipFill>
        <p:spPr>
          <a:xfrm>
            <a:off x="3657599" y="1415668"/>
            <a:ext cx="4228909" cy="285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1F756-16D1-1D6E-A4A2-22F3B8C3EF86}"/>
              </a:ext>
            </a:extLst>
          </p:cNvPr>
          <p:cNvSpPr txBox="1"/>
          <p:nvPr/>
        </p:nvSpPr>
        <p:spPr>
          <a:xfrm>
            <a:off x="3556864" y="4348976"/>
            <a:ext cx="4358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0" i="1" dirty="0">
                <a:solidFill>
                  <a:srgbClr val="0D84B3"/>
                </a:solidFill>
                <a:effectLst/>
                <a:cs typeface="Arial" panose="020B0604020202020204" pitchFamily="34" charset="0"/>
              </a:rPr>
              <a:t>a sua referência em trabalhos de serralharia.</a:t>
            </a:r>
            <a:r>
              <a:rPr lang="pt-BR" i="1" dirty="0">
                <a:solidFill>
                  <a:srgbClr val="0D84B3"/>
                </a:solidFill>
                <a:cs typeface="Arial" panose="020B0604020202020204" pitchFamily="34" charset="0"/>
              </a:rPr>
              <a:t> </a:t>
            </a:r>
            <a:br>
              <a:rPr lang="pt-BR" i="1" dirty="0"/>
            </a:br>
            <a:endParaRPr lang="pt-PT" i="1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58EDC26-19DC-C352-3B83-B7B5D233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944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www.serralhariaalegria.co.mz | serralhariaalegria@gmail.com</a:t>
            </a:r>
            <a:endParaRPr lang="pt-PT" sz="1700" b="1" dirty="0">
              <a:solidFill>
                <a:srgbClr val="D2B7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640080" y="4419600"/>
            <a:ext cx="10065592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Algumas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desenvolvidas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nós</a:t>
            </a:r>
            <a:endParaRPr lang="en-US" sz="42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C313-A5F5-4EE3-A319-0FD60B9DC71F}"/>
              </a:ext>
            </a:extLst>
          </p:cNvPr>
          <p:cNvSpPr txBox="1"/>
          <p:nvPr/>
        </p:nvSpPr>
        <p:spPr>
          <a:xfrm>
            <a:off x="5149707" y="5256904"/>
            <a:ext cx="426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Estendal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A868C-E475-4C46-9CDD-A517B6487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696093"/>
            <a:ext cx="3771900" cy="2794000"/>
          </a:xfrm>
          <a:prstGeom prst="rect">
            <a:avLst/>
          </a:prstGeom>
        </p:spPr>
      </p:pic>
      <p:pic>
        <p:nvPicPr>
          <p:cNvPr id="9" name="Picture 8" descr="A picture containing tree, outdoor, grass, athletic game&#10;&#10;Description automatically generated">
            <a:extLst>
              <a:ext uri="{FF2B5EF4-FFF2-40B4-BE49-F238E27FC236}">
                <a16:creationId xmlns:a16="http://schemas.microsoft.com/office/drawing/2014/main" id="{C81EED93-5427-431E-8A79-E9371DC26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22" y="696093"/>
            <a:ext cx="3638550" cy="2730500"/>
          </a:xfrm>
          <a:prstGeom prst="rect">
            <a:avLst/>
          </a:prstGeom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2829DCDB-1F7D-4332-8976-F4956F48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5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1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640080" y="4419600"/>
            <a:ext cx="10065592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Algumas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desenvolvidas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nós</a:t>
            </a:r>
            <a:endParaRPr lang="en-US" sz="42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C313-A5F5-4EE3-A319-0FD60B9DC71F}"/>
              </a:ext>
            </a:extLst>
          </p:cNvPr>
          <p:cNvSpPr txBox="1"/>
          <p:nvPr/>
        </p:nvSpPr>
        <p:spPr>
          <a:xfrm>
            <a:off x="4735037" y="5249300"/>
            <a:ext cx="426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Vedações</a:t>
            </a:r>
            <a:r>
              <a:rPr lang="en-US" dirty="0"/>
              <a:t> </a:t>
            </a: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2829DCDB-1F7D-4332-8976-F4956F48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AF671-67C5-40EB-A3E2-DAA6376E5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2" y="803375"/>
            <a:ext cx="4327065" cy="2882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BB148E-5C9D-468B-87E6-20F52713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1257"/>
            <a:ext cx="4327066" cy="28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640080" y="4419600"/>
            <a:ext cx="10065592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Algumas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desenvolvidas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nós</a:t>
            </a:r>
            <a:endParaRPr lang="en-US" sz="42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C313-A5F5-4EE3-A319-0FD60B9DC71F}"/>
              </a:ext>
            </a:extLst>
          </p:cNvPr>
          <p:cNvSpPr txBox="1"/>
          <p:nvPr/>
        </p:nvSpPr>
        <p:spPr>
          <a:xfrm>
            <a:off x="4735037" y="5249300"/>
            <a:ext cx="426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Grades </a:t>
            </a: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2829DCDB-1F7D-4332-8976-F4956F48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90757-6FB0-491E-93FA-56B24C157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30" y="821722"/>
            <a:ext cx="3135121" cy="2346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ED3506-AB7E-4288-8408-2055FA05A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28" y="2000814"/>
            <a:ext cx="3032105" cy="22653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1F02C3-B6AE-46C9-BA81-1E3D71766F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821" y="821722"/>
            <a:ext cx="2743649" cy="26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7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640080" y="4419600"/>
            <a:ext cx="10065592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Algumas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desenvolvidas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nós</a:t>
            </a:r>
            <a:endParaRPr lang="en-US" sz="42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C313-A5F5-4EE3-A319-0FD60B9DC71F}"/>
              </a:ext>
            </a:extLst>
          </p:cNvPr>
          <p:cNvSpPr txBox="1"/>
          <p:nvPr/>
        </p:nvSpPr>
        <p:spPr>
          <a:xfrm>
            <a:off x="4719939" y="5229107"/>
            <a:ext cx="426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Caleiras</a:t>
            </a:r>
            <a:r>
              <a:rPr lang="en-US" dirty="0"/>
              <a:t> </a:t>
            </a:r>
            <a:r>
              <a:rPr lang="en-US" dirty="0" err="1"/>
              <a:t>Metálicas</a:t>
            </a:r>
            <a:endParaRPr lang="en-US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2829DCDB-1F7D-4332-8976-F4956F48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5F6031-C1E1-4184-A054-C297A497D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8" y="868124"/>
            <a:ext cx="4629081" cy="2990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54D783-CB5D-4B73-BC94-0BF7B2400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9" y="868123"/>
            <a:ext cx="4326463" cy="29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9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640080" y="4210659"/>
            <a:ext cx="10908792" cy="70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Algumas obras desenvolvidas por nós</a:t>
            </a:r>
          </a:p>
        </p:txBody>
      </p:sp>
      <p:pic>
        <p:nvPicPr>
          <p:cNvPr id="9" name="Picture 8" descr="A picture containing indoor, floor&#10;&#10;Description automatically generated">
            <a:extLst>
              <a:ext uri="{FF2B5EF4-FFF2-40B4-BE49-F238E27FC236}">
                <a16:creationId xmlns:a16="http://schemas.microsoft.com/office/drawing/2014/main" id="{2C7C271C-F230-45B9-B23B-457A45001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" r="-3" b="-3"/>
          <a:stretch/>
        </p:blipFill>
        <p:spPr>
          <a:xfrm>
            <a:off x="6" y="-11"/>
            <a:ext cx="6095994" cy="4194796"/>
          </a:xfrm>
          <a:custGeom>
            <a:avLst/>
            <a:gdLst/>
            <a:ahLst/>
            <a:cxnLst/>
            <a:rect l="l" t="t" r="r" b="b"/>
            <a:pathLst>
              <a:path w="6002835" h="4194796">
                <a:moveTo>
                  <a:pt x="0" y="0"/>
                </a:moveTo>
                <a:lnTo>
                  <a:pt x="5999418" y="0"/>
                </a:lnTo>
                <a:lnTo>
                  <a:pt x="5996190" y="32760"/>
                </a:lnTo>
                <a:cubicBezTo>
                  <a:pt x="5998706" y="293110"/>
                  <a:pt x="5983874" y="553460"/>
                  <a:pt x="5997116" y="813682"/>
                </a:cubicBezTo>
                <a:cubicBezTo>
                  <a:pt x="6007314" y="1015047"/>
                  <a:pt x="6000824" y="1216284"/>
                  <a:pt x="5997116" y="1417522"/>
                </a:cubicBezTo>
                <a:cubicBezTo>
                  <a:pt x="5989967" y="1803471"/>
                  <a:pt x="6000824" y="2188911"/>
                  <a:pt x="5996190" y="2574351"/>
                </a:cubicBezTo>
                <a:cubicBezTo>
                  <a:pt x="5994204" y="2745205"/>
                  <a:pt x="5996454" y="2915805"/>
                  <a:pt x="6000824" y="3086660"/>
                </a:cubicBezTo>
                <a:cubicBezTo>
                  <a:pt x="6007180" y="3330611"/>
                  <a:pt x="5997382" y="3574689"/>
                  <a:pt x="5986656" y="3818514"/>
                </a:cubicBezTo>
                <a:cubicBezTo>
                  <a:pt x="5983054" y="3885559"/>
                  <a:pt x="5982107" y="3952684"/>
                  <a:pt x="5983808" y="4019746"/>
                </a:cubicBezTo>
                <a:lnTo>
                  <a:pt x="5993788" y="4173418"/>
                </a:lnTo>
                <a:lnTo>
                  <a:pt x="5955106" y="4175101"/>
                </a:lnTo>
                <a:cubicBezTo>
                  <a:pt x="5890100" y="4175133"/>
                  <a:pt x="5825078" y="4173227"/>
                  <a:pt x="5760087" y="4171956"/>
                </a:cubicBezTo>
                <a:cubicBezTo>
                  <a:pt x="5521345" y="4167509"/>
                  <a:pt x="5282477" y="4171956"/>
                  <a:pt x="5044242" y="4149213"/>
                </a:cubicBezTo>
                <a:cubicBezTo>
                  <a:pt x="4979506" y="4143051"/>
                  <a:pt x="4914326" y="4139111"/>
                  <a:pt x="4849272" y="4139890"/>
                </a:cubicBezTo>
                <a:cubicBezTo>
                  <a:pt x="4784218" y="4140668"/>
                  <a:pt x="4719291" y="4146163"/>
                  <a:pt x="4655063" y="4158869"/>
                </a:cubicBezTo>
                <a:cubicBezTo>
                  <a:pt x="4447578" y="4199146"/>
                  <a:pt x="4239457" y="4201688"/>
                  <a:pt x="4029811" y="4185424"/>
                </a:cubicBezTo>
                <a:cubicBezTo>
                  <a:pt x="3943792" y="4178690"/>
                  <a:pt x="3857774" y="4167509"/>
                  <a:pt x="3771375" y="4169669"/>
                </a:cubicBezTo>
                <a:cubicBezTo>
                  <a:pt x="3623225" y="4173608"/>
                  <a:pt x="3474948" y="4165603"/>
                  <a:pt x="3326672" y="4167636"/>
                </a:cubicBezTo>
                <a:cubicBezTo>
                  <a:pt x="3322669" y="4168208"/>
                  <a:pt x="3318578" y="4167674"/>
                  <a:pt x="3314855" y="4166111"/>
                </a:cubicBezTo>
                <a:cubicBezTo>
                  <a:pt x="3278008" y="4140827"/>
                  <a:pt x="3237604" y="4150610"/>
                  <a:pt x="3199487" y="4157217"/>
                </a:cubicBezTo>
                <a:cubicBezTo>
                  <a:pt x="3072810" y="4179198"/>
                  <a:pt x="2946260" y="4189998"/>
                  <a:pt x="2817550" y="4172972"/>
                </a:cubicBezTo>
                <a:cubicBezTo>
                  <a:pt x="2694647" y="4155146"/>
                  <a:pt x="2569990" y="4152923"/>
                  <a:pt x="2446541" y="4166365"/>
                </a:cubicBezTo>
                <a:cubicBezTo>
                  <a:pt x="2276791" y="4186186"/>
                  <a:pt x="2107677" y="4181993"/>
                  <a:pt x="1938308" y="4166365"/>
                </a:cubicBezTo>
                <a:cubicBezTo>
                  <a:pt x="1869570" y="4160013"/>
                  <a:pt x="1799815" y="4149213"/>
                  <a:pt x="1731712" y="4165095"/>
                </a:cubicBezTo>
                <a:cubicBezTo>
                  <a:pt x="1647854" y="4184535"/>
                  <a:pt x="1564250" y="4178182"/>
                  <a:pt x="1480137" y="4173862"/>
                </a:cubicBezTo>
                <a:cubicBezTo>
                  <a:pt x="1373663" y="4168271"/>
                  <a:pt x="1267442" y="4152135"/>
                  <a:pt x="1160586" y="4164841"/>
                </a:cubicBezTo>
                <a:cubicBezTo>
                  <a:pt x="1111161" y="4170685"/>
                  <a:pt x="1062116" y="4179961"/>
                  <a:pt x="1012055" y="4177547"/>
                </a:cubicBezTo>
                <a:cubicBezTo>
                  <a:pt x="873562" y="4171194"/>
                  <a:pt x="735196" y="4163697"/>
                  <a:pt x="596449" y="4164841"/>
                </a:cubicBezTo>
                <a:cubicBezTo>
                  <a:pt x="538383" y="4165222"/>
                  <a:pt x="480699" y="4167128"/>
                  <a:pt x="422887" y="4171321"/>
                </a:cubicBezTo>
                <a:cubicBezTo>
                  <a:pt x="315015" y="4179198"/>
                  <a:pt x="207524" y="4168525"/>
                  <a:pt x="100033" y="4164714"/>
                </a:cubicBezTo>
                <a:lnTo>
                  <a:pt x="0" y="4169195"/>
                </a:lnTo>
                <a:close/>
              </a:path>
            </a:pathLst>
          </a:custGeom>
        </p:spPr>
      </p:pic>
      <p:pic>
        <p:nvPicPr>
          <p:cNvPr id="6" name="Picture 5" descr="A picture containing outdoor, green&#10;&#10;Description automatically generated">
            <a:extLst>
              <a:ext uri="{FF2B5EF4-FFF2-40B4-BE49-F238E27FC236}">
                <a16:creationId xmlns:a16="http://schemas.microsoft.com/office/drawing/2014/main" id="{CD41BE58-B8A2-48B6-AA03-296F2C67A2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9566"/>
          <a:stretch/>
        </p:blipFill>
        <p:spPr>
          <a:xfrm>
            <a:off x="6019800" y="12"/>
            <a:ext cx="6172195" cy="4186171"/>
          </a:xfrm>
          <a:custGeom>
            <a:avLst/>
            <a:gdLst/>
            <a:ahLst/>
            <a:cxnLst/>
            <a:rect l="l" t="t" r="r" b="b"/>
            <a:pathLst>
              <a:path w="6009490" h="4186171">
                <a:moveTo>
                  <a:pt x="9049" y="0"/>
                </a:moveTo>
                <a:lnTo>
                  <a:pt x="6009490" y="0"/>
                </a:lnTo>
                <a:lnTo>
                  <a:pt x="6009490" y="4168273"/>
                </a:lnTo>
                <a:lnTo>
                  <a:pt x="5803951" y="4172925"/>
                </a:lnTo>
                <a:cubicBezTo>
                  <a:pt x="5729787" y="4171950"/>
                  <a:pt x="5655658" y="4168322"/>
                  <a:pt x="5581704" y="4162045"/>
                </a:cubicBezTo>
                <a:cubicBezTo>
                  <a:pt x="5474340" y="4154041"/>
                  <a:pt x="5366086" y="4142987"/>
                  <a:pt x="5259485" y="4163316"/>
                </a:cubicBezTo>
                <a:cubicBezTo>
                  <a:pt x="5142465" y="4185805"/>
                  <a:pt x="5025571" y="4185932"/>
                  <a:pt x="4907534" y="4180215"/>
                </a:cubicBezTo>
                <a:cubicBezTo>
                  <a:pt x="4806650" y="4175387"/>
                  <a:pt x="4706147" y="4149975"/>
                  <a:pt x="4604501" y="4176784"/>
                </a:cubicBezTo>
                <a:cubicBezTo>
                  <a:pt x="4594387" y="4178258"/>
                  <a:pt x="4584082" y="4177826"/>
                  <a:pt x="4574133" y="4175514"/>
                </a:cubicBezTo>
                <a:cubicBezTo>
                  <a:pt x="4462958" y="4160140"/>
                  <a:pt x="4351020" y="4172718"/>
                  <a:pt x="4239463" y="4168398"/>
                </a:cubicBezTo>
                <a:cubicBezTo>
                  <a:pt x="4188005" y="4166365"/>
                  <a:pt x="4135530" y="4167509"/>
                  <a:pt x="4084706" y="4162045"/>
                </a:cubicBezTo>
                <a:cubicBezTo>
                  <a:pt x="3968067" y="4149594"/>
                  <a:pt x="3851682" y="4142987"/>
                  <a:pt x="3736314" y="4172337"/>
                </a:cubicBezTo>
                <a:cubicBezTo>
                  <a:pt x="3702643" y="4180253"/>
                  <a:pt x="3668235" y="4184509"/>
                  <a:pt x="3633650" y="4185043"/>
                </a:cubicBezTo>
                <a:cubicBezTo>
                  <a:pt x="3520696" y="4189109"/>
                  <a:pt x="3408122" y="4181358"/>
                  <a:pt x="3295549" y="4175005"/>
                </a:cubicBezTo>
                <a:cubicBezTo>
                  <a:pt x="3217408" y="4170558"/>
                  <a:pt x="3139394" y="4160902"/>
                  <a:pt x="3061127" y="4169034"/>
                </a:cubicBezTo>
                <a:cubicBezTo>
                  <a:pt x="3015640" y="4173735"/>
                  <a:pt x="2969772" y="4173735"/>
                  <a:pt x="2924285" y="4169034"/>
                </a:cubicBezTo>
                <a:cubicBezTo>
                  <a:pt x="2840452" y="4159212"/>
                  <a:pt x="2755870" y="4157382"/>
                  <a:pt x="2671694" y="4163570"/>
                </a:cubicBezTo>
                <a:cubicBezTo>
                  <a:pt x="2546033" y="4174370"/>
                  <a:pt x="2420500" y="4183391"/>
                  <a:pt x="2294459" y="4166238"/>
                </a:cubicBezTo>
                <a:cubicBezTo>
                  <a:pt x="2222976" y="4155006"/>
                  <a:pt x="2150298" y="4153685"/>
                  <a:pt x="2078460" y="4162300"/>
                </a:cubicBezTo>
                <a:cubicBezTo>
                  <a:pt x="1907313" y="4186314"/>
                  <a:pt x="1735785" y="4178563"/>
                  <a:pt x="1564257" y="4168653"/>
                </a:cubicBezTo>
                <a:cubicBezTo>
                  <a:pt x="1449650" y="4161918"/>
                  <a:pt x="1334536" y="4149594"/>
                  <a:pt x="1220183" y="4165857"/>
                </a:cubicBezTo>
                <a:cubicBezTo>
                  <a:pt x="1074321" y="4186186"/>
                  <a:pt x="928331" y="4179452"/>
                  <a:pt x="782087" y="4173481"/>
                </a:cubicBezTo>
                <a:cubicBezTo>
                  <a:pt x="674723" y="4169034"/>
                  <a:pt x="567232" y="4155565"/>
                  <a:pt x="459614" y="4172210"/>
                </a:cubicBezTo>
                <a:cubicBezTo>
                  <a:pt x="448535" y="4173722"/>
                  <a:pt x="437265" y="4172591"/>
                  <a:pt x="426706" y="4168907"/>
                </a:cubicBezTo>
                <a:cubicBezTo>
                  <a:pt x="385869" y="4155464"/>
                  <a:pt x="342085" y="4153660"/>
                  <a:pt x="300283" y="4163697"/>
                </a:cubicBezTo>
                <a:cubicBezTo>
                  <a:pt x="223159" y="4180596"/>
                  <a:pt x="146162" y="4187965"/>
                  <a:pt x="67640" y="4172591"/>
                </a:cubicBezTo>
                <a:lnTo>
                  <a:pt x="14015" y="4169393"/>
                </a:lnTo>
                <a:lnTo>
                  <a:pt x="28554" y="3856095"/>
                </a:lnTo>
                <a:cubicBezTo>
                  <a:pt x="30458" y="3735660"/>
                  <a:pt x="27412" y="3615306"/>
                  <a:pt x="15626" y="3495237"/>
                </a:cubicBezTo>
                <a:cubicBezTo>
                  <a:pt x="-847" y="3348740"/>
                  <a:pt x="-4304" y="3201174"/>
                  <a:pt x="5296" y="3054118"/>
                </a:cubicBezTo>
                <a:cubicBezTo>
                  <a:pt x="11786" y="2969961"/>
                  <a:pt x="18539" y="2885804"/>
                  <a:pt x="22776" y="2801522"/>
                </a:cubicBezTo>
                <a:cubicBezTo>
                  <a:pt x="28180" y="2681630"/>
                  <a:pt x="25173" y="2561524"/>
                  <a:pt x="13771" y="2442014"/>
                </a:cubicBezTo>
                <a:cubicBezTo>
                  <a:pt x="4237" y="2350879"/>
                  <a:pt x="3177" y="2259120"/>
                  <a:pt x="10593" y="2167807"/>
                </a:cubicBezTo>
                <a:cubicBezTo>
                  <a:pt x="25690" y="2012336"/>
                  <a:pt x="9931" y="1856863"/>
                  <a:pt x="5032" y="1701516"/>
                </a:cubicBezTo>
                <a:cubicBezTo>
                  <a:pt x="-3577" y="1415742"/>
                  <a:pt x="20393" y="1130095"/>
                  <a:pt x="9666" y="844320"/>
                </a:cubicBezTo>
                <a:cubicBezTo>
                  <a:pt x="3841" y="702958"/>
                  <a:pt x="16420" y="561723"/>
                  <a:pt x="9666" y="420361"/>
                </a:cubicBezTo>
                <a:cubicBezTo>
                  <a:pt x="4105" y="319805"/>
                  <a:pt x="397" y="219250"/>
                  <a:pt x="4105" y="118568"/>
                </a:cubicBezTo>
                <a:cubicBezTo>
                  <a:pt x="5164" y="91109"/>
                  <a:pt x="5826" y="63523"/>
                  <a:pt x="9534" y="36446"/>
                </a:cubicBezTo>
                <a:close/>
              </a:path>
            </a:pathLst>
          </a:cu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369611-FFD3-46AD-BC7C-3EA385FE3BBC}"/>
              </a:ext>
            </a:extLst>
          </p:cNvPr>
          <p:cNvSpPr txBox="1"/>
          <p:nvPr/>
        </p:nvSpPr>
        <p:spPr>
          <a:xfrm>
            <a:off x="4038600" y="5153623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Coberturas</a:t>
            </a:r>
            <a:r>
              <a:rPr lang="en-US" sz="2000" dirty="0"/>
              <a:t> </a:t>
            </a:r>
            <a:r>
              <a:rPr lang="en-US" sz="2000" dirty="0" err="1"/>
              <a:t>Asnes</a:t>
            </a:r>
            <a:r>
              <a:rPr lang="en-US" sz="2000" dirty="0"/>
              <a:t> e </a:t>
            </a:r>
            <a:r>
              <a:rPr lang="en-US" sz="2000" dirty="0" err="1"/>
              <a:t>Alpendre</a:t>
            </a:r>
            <a:endParaRPr lang="en-US" sz="2000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BFEFB330-78D4-404E-ACFC-5AF68CD3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5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69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640080" y="4419600"/>
            <a:ext cx="10065592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Algumas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desenvolvidas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nós</a:t>
            </a:r>
            <a:endParaRPr lang="en-US" sz="56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A picture containing athletic game, grass, sport, tennis&#10;&#10;Description automatically generated">
            <a:extLst>
              <a:ext uri="{FF2B5EF4-FFF2-40B4-BE49-F238E27FC236}">
                <a16:creationId xmlns:a16="http://schemas.microsoft.com/office/drawing/2014/main" id="{DA6BD265-49E3-4AA3-9B26-417A450C7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936625"/>
            <a:ext cx="5657850" cy="2546350"/>
          </a:xfrm>
          <a:prstGeom prst="rect">
            <a:avLst/>
          </a:prstGeom>
        </p:spPr>
      </p:pic>
      <p:pic>
        <p:nvPicPr>
          <p:cNvPr id="14" name="Picture 13" descr="A basketball hoop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FB120B78-6807-40CE-A7FE-2CE22786D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97" y="936625"/>
            <a:ext cx="4747075" cy="32254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D4C313-A5F5-4EE3-A319-0FD60B9DC71F}"/>
              </a:ext>
            </a:extLst>
          </p:cNvPr>
          <p:cNvSpPr txBox="1"/>
          <p:nvPr/>
        </p:nvSpPr>
        <p:spPr>
          <a:xfrm>
            <a:off x="4787757" y="5238685"/>
            <a:ext cx="426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Vedação</a:t>
            </a:r>
            <a:r>
              <a:rPr lang="en-US" dirty="0"/>
              <a:t>, </a:t>
            </a:r>
            <a:r>
              <a:rPr lang="en-US" dirty="0" err="1"/>
              <a:t>Balizas</a:t>
            </a:r>
            <a:r>
              <a:rPr lang="en-US" dirty="0"/>
              <a:t>, </a:t>
            </a:r>
            <a:r>
              <a:rPr lang="en-US" dirty="0" err="1"/>
              <a:t>Cestos</a:t>
            </a:r>
            <a:endParaRPr lang="en-US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953D5528-9CCB-4CAB-A424-D81D0451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5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02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640080" y="4419600"/>
            <a:ext cx="10065592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Algumas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desenvolvidas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nós</a:t>
            </a:r>
            <a:endParaRPr lang="en-US" sz="56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C313-A5F5-4EE3-A319-0FD60B9DC71F}"/>
              </a:ext>
            </a:extLst>
          </p:cNvPr>
          <p:cNvSpPr txBox="1"/>
          <p:nvPr/>
        </p:nvSpPr>
        <p:spPr>
          <a:xfrm>
            <a:off x="5206857" y="5223794"/>
            <a:ext cx="426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Pintura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B8C52AB-BDA0-4703-B3D5-852F76AF9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5" y="1274611"/>
            <a:ext cx="3892550" cy="2882900"/>
          </a:xfrm>
          <a:prstGeom prst="rect">
            <a:avLst/>
          </a:prstGeom>
        </p:spPr>
      </p:pic>
      <p:pic>
        <p:nvPicPr>
          <p:cNvPr id="9" name="Picture 8" descr="A picture containing sky, outdoor, railroad&#10;&#10;Description automatically generated">
            <a:extLst>
              <a:ext uri="{FF2B5EF4-FFF2-40B4-BE49-F238E27FC236}">
                <a16:creationId xmlns:a16="http://schemas.microsoft.com/office/drawing/2014/main" id="{82D903F3-1D82-4F55-B65F-9298AE352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2" y="1170548"/>
            <a:ext cx="3892550" cy="2927350"/>
          </a:xfrm>
          <a:prstGeom prst="rect">
            <a:avLst/>
          </a:prstGeom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D23F64A9-5E1D-4044-91B1-40C4D747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5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9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640080" y="4419600"/>
            <a:ext cx="10065592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Algumas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desenvolvidas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nós</a:t>
            </a:r>
            <a:endParaRPr lang="en-US" sz="56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C313-A5F5-4EE3-A319-0FD60B9DC71F}"/>
              </a:ext>
            </a:extLst>
          </p:cNvPr>
          <p:cNvSpPr txBox="1"/>
          <p:nvPr/>
        </p:nvSpPr>
        <p:spPr>
          <a:xfrm>
            <a:off x="5206857" y="5223794"/>
            <a:ext cx="426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Beliches</a:t>
            </a:r>
            <a:endParaRPr lang="en-US" sz="2000" b="1" dirty="0"/>
          </a:p>
        </p:txBody>
      </p:sp>
      <p:pic>
        <p:nvPicPr>
          <p:cNvPr id="3" name="Picture 2" descr="A couple of beds in a room&#10;&#10;Description automatically generated with medium confidence">
            <a:extLst>
              <a:ext uri="{FF2B5EF4-FFF2-40B4-BE49-F238E27FC236}">
                <a16:creationId xmlns:a16="http://schemas.microsoft.com/office/drawing/2014/main" id="{66FEF51D-9BA4-4940-A283-7E1CA6977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25" y="1138915"/>
            <a:ext cx="2679700" cy="2730500"/>
          </a:xfrm>
          <a:prstGeom prst="rect">
            <a:avLst/>
          </a:prstGeom>
        </p:spPr>
      </p:pic>
      <p:pic>
        <p:nvPicPr>
          <p:cNvPr id="10" name="Picture 9" descr="A bed with white pillows&#10;&#10;Description automatically generated with low confidence">
            <a:extLst>
              <a:ext uri="{FF2B5EF4-FFF2-40B4-BE49-F238E27FC236}">
                <a16:creationId xmlns:a16="http://schemas.microsoft.com/office/drawing/2014/main" id="{A810CED4-24CF-4E22-B040-BE3B14024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1200157"/>
            <a:ext cx="3225800" cy="2724150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22C46759-8DBF-4D16-B393-9B713B8A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5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76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640080" y="4419600"/>
            <a:ext cx="10065592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Algumas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desenvolvidas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nós</a:t>
            </a:r>
            <a:endParaRPr lang="en-US" sz="56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C313-A5F5-4EE3-A319-0FD60B9DC71F}"/>
              </a:ext>
            </a:extLst>
          </p:cNvPr>
          <p:cNvSpPr txBox="1"/>
          <p:nvPr/>
        </p:nvSpPr>
        <p:spPr>
          <a:xfrm>
            <a:off x="5206857" y="5223794"/>
            <a:ext cx="426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Carteiras</a:t>
            </a:r>
            <a:endParaRPr lang="en-US" sz="2000" b="1" dirty="0"/>
          </a:p>
        </p:txBody>
      </p:sp>
      <p:pic>
        <p:nvPicPr>
          <p:cNvPr id="6" name="Picture 5" descr="A picture containing floor, indoor, bed&#10;&#10;Description automatically generated">
            <a:extLst>
              <a:ext uri="{FF2B5EF4-FFF2-40B4-BE49-F238E27FC236}">
                <a16:creationId xmlns:a16="http://schemas.microsoft.com/office/drawing/2014/main" id="{6E58D192-14DB-4BE2-943A-5E7D6D168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170978"/>
            <a:ext cx="4108450" cy="2705100"/>
          </a:xfrm>
          <a:prstGeom prst="rect">
            <a:avLst/>
          </a:prstGeom>
        </p:spPr>
      </p:pic>
      <p:pic>
        <p:nvPicPr>
          <p:cNvPr id="9" name="Picture 8" descr="A picture containing furniture, seat, chair, set&#10;&#10;Description automatically generated">
            <a:extLst>
              <a:ext uri="{FF2B5EF4-FFF2-40B4-BE49-F238E27FC236}">
                <a16:creationId xmlns:a16="http://schemas.microsoft.com/office/drawing/2014/main" id="{47A37DCA-6064-4916-AF5A-34695F63B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1253528"/>
            <a:ext cx="2800350" cy="2540000"/>
          </a:xfrm>
          <a:prstGeom prst="rect">
            <a:avLst/>
          </a:prstGeom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A574032A-36E7-498B-90D4-BE74BFD6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5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678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640080" y="4419600"/>
            <a:ext cx="10065592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Algumas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desenvolvidas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nós</a:t>
            </a:r>
            <a:endParaRPr lang="en-US" sz="56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C313-A5F5-4EE3-A319-0FD60B9DC71F}"/>
              </a:ext>
            </a:extLst>
          </p:cNvPr>
          <p:cNvSpPr txBox="1"/>
          <p:nvPr/>
        </p:nvSpPr>
        <p:spPr>
          <a:xfrm>
            <a:off x="4810124" y="5216617"/>
            <a:ext cx="426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Fogões</a:t>
            </a:r>
            <a:r>
              <a:rPr lang="en-US" sz="2000" b="1" dirty="0"/>
              <a:t> e </a:t>
            </a:r>
            <a:r>
              <a:rPr lang="en-US" sz="2000" b="1" dirty="0" err="1"/>
              <a:t>Churrasqueiras</a:t>
            </a:r>
            <a:endParaRPr lang="en-US" sz="2000" b="1" dirty="0"/>
          </a:p>
        </p:txBody>
      </p:sp>
      <p:pic>
        <p:nvPicPr>
          <p:cNvPr id="3" name="Picture 2" descr="A picture containing ground, outdoor, black, metal&#10;&#10;Description automatically generated">
            <a:extLst>
              <a:ext uri="{FF2B5EF4-FFF2-40B4-BE49-F238E27FC236}">
                <a16:creationId xmlns:a16="http://schemas.microsoft.com/office/drawing/2014/main" id="{93F51EA7-3473-41AE-AFD9-19014F806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99" y="1056678"/>
            <a:ext cx="2530475" cy="2806700"/>
          </a:xfrm>
          <a:prstGeom prst="rect">
            <a:avLst/>
          </a:prstGeom>
        </p:spPr>
      </p:pic>
      <p:pic>
        <p:nvPicPr>
          <p:cNvPr id="10" name="Picture 9" descr="A picture containing cooking, pan, dirty, grill&#10;&#10;Description automatically generated">
            <a:extLst>
              <a:ext uri="{FF2B5EF4-FFF2-40B4-BE49-F238E27FC236}">
                <a16:creationId xmlns:a16="http://schemas.microsoft.com/office/drawing/2014/main" id="{0395A097-8C00-4510-88F5-E278223D3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2" y="1127029"/>
            <a:ext cx="3302000" cy="2736850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A8E7E6F0-8642-4CAD-B0DE-99D7ECC2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5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84925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5D835-2D60-A2D9-C018-165C89C19348}"/>
              </a:ext>
            </a:extLst>
          </p:cNvPr>
          <p:cNvSpPr txBox="1"/>
          <p:nvPr/>
        </p:nvSpPr>
        <p:spPr>
          <a:xfrm>
            <a:off x="973292" y="833790"/>
            <a:ext cx="10409083" cy="43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 Serralharia Alegria é uma empresa moçambicana fundada nos anos 60 (sessenta) que fabrica itens ou peças de ferro, aço e alumínio, envolvendo processos diferenciados dedicada a execução de obras em ferro a frio, construções metálicas de obras civis, ou concertação de objetos de ferro à solda, corte, pintura, polimento e pintura de objetos, elaboração de desenhos oferecendo serviços de ponta e soluções para permitir que as empresas tenham sucesso em um mundo em constante mudança.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 Serralharia Alegria aproveita a experiência local junto com a experiência de parceiros de classe mundial para fornecer soluções prontas e sob medidas inigualáveis para os clientes. As soluções da Serralharia Alegria focam-se não só em responder aos problemas atuais, mas também em antecipar os desafios futuros. Assim, contribuindo para a sustentabilidade dos clientes. A Serralharia Alegria consegue isso aproveitando o amplo conhecimento e experiências do setor de sua equipe e parceiros, bem como dados e análises.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8906F-3E55-C264-EB8E-990A5FEDEF2B}"/>
              </a:ext>
            </a:extLst>
          </p:cNvPr>
          <p:cNvSpPr txBox="1"/>
          <p:nvPr/>
        </p:nvSpPr>
        <p:spPr>
          <a:xfrm>
            <a:off x="973292" y="310570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 err="1">
                <a:solidFill>
                  <a:srgbClr val="0D84B3"/>
                </a:solidFill>
              </a:rPr>
              <a:t>Sobre</a:t>
            </a:r>
            <a:r>
              <a:rPr lang="en-US" sz="2800" b="1" u="sng" dirty="0">
                <a:solidFill>
                  <a:srgbClr val="0D84B3"/>
                </a:solidFill>
              </a:rPr>
              <a:t> </a:t>
            </a:r>
            <a:r>
              <a:rPr lang="en-US" sz="2800" b="1" u="sng" dirty="0" err="1">
                <a:solidFill>
                  <a:srgbClr val="0D84B3"/>
                </a:solidFill>
              </a:rPr>
              <a:t>Nós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E0516-D320-4F2E-8F13-C9921FCCB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25" y="5117954"/>
            <a:ext cx="2419350" cy="1205941"/>
          </a:xfrm>
          <a:prstGeom prst="rect">
            <a:avLst/>
          </a:prstGeom>
        </p:spPr>
      </p:pic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26A120C2-9A6C-4712-B6F6-0115C7FE9958}"/>
              </a:ext>
            </a:extLst>
          </p:cNvPr>
          <p:cNvSpPr txBox="1">
            <a:spLocks/>
          </p:cNvSpPr>
          <p:nvPr/>
        </p:nvSpPr>
        <p:spPr>
          <a:xfrm>
            <a:off x="0" y="6394450"/>
            <a:ext cx="12192000" cy="501650"/>
          </a:xfrm>
          <a:prstGeom prst="rect">
            <a:avLst/>
          </a:prstGeom>
          <a:solidFill>
            <a:srgbClr val="0D84B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700" b="1">
                <a:solidFill>
                  <a:srgbClr val="D2B771"/>
                </a:solidFill>
              </a:rPr>
              <a:t>Contactos: </a:t>
            </a:r>
            <a:r>
              <a:rPr lang="en-US" sz="1700" b="1">
                <a:solidFill>
                  <a:srgbClr val="D2B771"/>
                </a:solidFill>
                <a:latin typeface="Calibri" panose="020F0502020204030204" pitchFamily="34" charset="0"/>
              </a:rPr>
              <a:t>+258 </a:t>
            </a:r>
            <a:r>
              <a:rPr lang="en-US" sz="1700" b="1">
                <a:solidFill>
                  <a:srgbClr val="D2B771"/>
                </a:solidFill>
              </a:rPr>
              <a:t>84 606 2947/ 82 458 7470/ 84 872 2295 |</a:t>
            </a:r>
            <a:r>
              <a:rPr lang="en-US" sz="1700" b="1">
                <a:solidFill>
                  <a:srgbClr val="D2B771"/>
                </a:solidFill>
                <a:latin typeface="Calibri" panose="020F0502020204030204" pitchFamily="34" charset="0"/>
              </a:rPr>
              <a:t> 21 400 292</a:t>
            </a:r>
            <a:r>
              <a:rPr lang="en-US" sz="1700" b="1">
                <a:solidFill>
                  <a:srgbClr val="D2B771"/>
                </a:solidFill>
              </a:rPr>
              <a:t> |www.serralhariaalegria.co.mz | serralhariaalegria@gmail.com</a:t>
            </a:r>
            <a:endParaRPr lang="pt-PT" sz="1700" b="1" dirty="0">
              <a:solidFill>
                <a:srgbClr val="D2B7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2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640080" y="4419600"/>
            <a:ext cx="10065592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Algumas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desenvolvidas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nós</a:t>
            </a:r>
            <a:endParaRPr lang="en-US" sz="56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C313-A5F5-4EE3-A319-0FD60B9DC71F}"/>
              </a:ext>
            </a:extLst>
          </p:cNvPr>
          <p:cNvSpPr txBox="1"/>
          <p:nvPr/>
        </p:nvSpPr>
        <p:spPr>
          <a:xfrm>
            <a:off x="4810124" y="5216617"/>
            <a:ext cx="426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Fogões</a:t>
            </a:r>
            <a:r>
              <a:rPr lang="en-US" sz="2000" b="1" dirty="0"/>
              <a:t> e </a:t>
            </a:r>
            <a:r>
              <a:rPr lang="en-US" sz="2000" b="1" dirty="0" err="1"/>
              <a:t>Churrasqueiras</a:t>
            </a:r>
            <a:endParaRPr lang="en-US" sz="2000" b="1" dirty="0"/>
          </a:p>
        </p:txBody>
      </p:sp>
      <p:pic>
        <p:nvPicPr>
          <p:cNvPr id="6" name="Picture 5" descr="A staircase in a house&#10;&#10;Description automatically generated with low confidence">
            <a:extLst>
              <a:ext uri="{FF2B5EF4-FFF2-40B4-BE49-F238E27FC236}">
                <a16:creationId xmlns:a16="http://schemas.microsoft.com/office/drawing/2014/main" id="{DAED61FB-CA51-448F-818F-47F6716B8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39" y="1046239"/>
            <a:ext cx="4108450" cy="3003550"/>
          </a:xfrm>
          <a:prstGeom prst="rect">
            <a:avLst/>
          </a:prstGeom>
        </p:spPr>
      </p:pic>
      <p:pic>
        <p:nvPicPr>
          <p:cNvPr id="9" name="Picture 8" descr="A set of stairs leading up to a building&#10;&#10;Description automatically generated with medium confidence">
            <a:extLst>
              <a:ext uri="{FF2B5EF4-FFF2-40B4-BE49-F238E27FC236}">
                <a16:creationId xmlns:a16="http://schemas.microsoft.com/office/drawing/2014/main" id="{48E316C6-7D0F-4A5E-8623-656DEC472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50" y="1046239"/>
            <a:ext cx="3949700" cy="2971800"/>
          </a:xfrm>
          <a:prstGeom prst="rect">
            <a:avLst/>
          </a:prstGeom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0182D88-233E-4F4D-8EE6-EC6D2B0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5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499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640080" y="4419600"/>
            <a:ext cx="10065592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Algumas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desenvolvidas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nós</a:t>
            </a:r>
            <a:endParaRPr lang="en-US" sz="56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C313-A5F5-4EE3-A319-0FD60B9DC71F}"/>
              </a:ext>
            </a:extLst>
          </p:cNvPr>
          <p:cNvSpPr txBox="1"/>
          <p:nvPr/>
        </p:nvSpPr>
        <p:spPr>
          <a:xfrm>
            <a:off x="4810124" y="5216617"/>
            <a:ext cx="426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Corrimão</a:t>
            </a:r>
            <a:endParaRPr lang="en-US" sz="2000" b="1" dirty="0"/>
          </a:p>
        </p:txBody>
      </p:sp>
      <p:pic>
        <p:nvPicPr>
          <p:cNvPr id="3" name="Picture 2" descr="A staircase in a house&#10;&#10;Description automatically generated with medium confidence">
            <a:extLst>
              <a:ext uri="{FF2B5EF4-FFF2-40B4-BE49-F238E27FC236}">
                <a16:creationId xmlns:a16="http://schemas.microsoft.com/office/drawing/2014/main" id="{97AF85A5-FC2F-448A-974E-AFD7B034D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75" y="355856"/>
            <a:ext cx="2168525" cy="3750563"/>
          </a:xfrm>
          <a:prstGeom prst="rect">
            <a:avLst/>
          </a:prstGeom>
        </p:spPr>
      </p:pic>
      <p:pic>
        <p:nvPicPr>
          <p:cNvPr id="10" name="Picture 9" descr="A picture containing indoor, wall, floor, step&#10;&#10;Description automatically generated">
            <a:extLst>
              <a:ext uri="{FF2B5EF4-FFF2-40B4-BE49-F238E27FC236}">
                <a16:creationId xmlns:a16="http://schemas.microsoft.com/office/drawing/2014/main" id="{55F2FDE1-6408-4184-AC50-D737EB502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15" y="276225"/>
            <a:ext cx="2219969" cy="3830194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2FA0158E-1136-4336-A371-D64590C7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5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639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1061680" y="4297462"/>
            <a:ext cx="10065592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Algumas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desenvolvidas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nós</a:t>
            </a:r>
            <a:endParaRPr lang="en-US" sz="42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C313-A5F5-4EE3-A319-0FD60B9DC71F}"/>
              </a:ext>
            </a:extLst>
          </p:cNvPr>
          <p:cNvSpPr txBox="1"/>
          <p:nvPr/>
        </p:nvSpPr>
        <p:spPr>
          <a:xfrm>
            <a:off x="782733" y="4918765"/>
            <a:ext cx="1111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Corte de Precisão, gradeamentos decorativos, painéis e divisórias de interiores/ exteriores em chapa metálica até 16mm de espessura para habitações.</a:t>
            </a:r>
            <a:endParaRPr lang="en-US" b="1" dirty="0"/>
          </a:p>
        </p:txBody>
      </p:sp>
      <p:pic>
        <p:nvPicPr>
          <p:cNvPr id="3" name="Picture 2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68F3B36B-F2BF-47D2-9EBF-7AB87816B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44" y="445365"/>
            <a:ext cx="4276308" cy="3406733"/>
          </a:xfrm>
          <a:prstGeom prst="rect">
            <a:avLst/>
          </a:prstGeom>
        </p:spPr>
      </p:pic>
      <p:pic>
        <p:nvPicPr>
          <p:cNvPr id="12" name="Picture 11" descr="A picture containing building&#10;&#10;Description automatically generated">
            <a:extLst>
              <a:ext uri="{FF2B5EF4-FFF2-40B4-BE49-F238E27FC236}">
                <a16:creationId xmlns:a16="http://schemas.microsoft.com/office/drawing/2014/main" id="{7C393596-8231-4BA2-8F1D-C17C8A48A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07" y="574890"/>
            <a:ext cx="2934585" cy="3406733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B5F853F5-6091-4D8C-AEC8-5FF76364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5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239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C313-A5F5-4EE3-A319-0FD60B9DC71F}"/>
              </a:ext>
            </a:extLst>
          </p:cNvPr>
          <p:cNvSpPr txBox="1"/>
          <p:nvPr/>
        </p:nvSpPr>
        <p:spPr>
          <a:xfrm>
            <a:off x="782733" y="4918765"/>
            <a:ext cx="1111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Corte de Precisão, gradeamentos decorativos, painéis e divisórias de interiores/ exteriores em chapa metálica até 16mm de espessura para habitações.</a:t>
            </a:r>
            <a:endParaRPr lang="en-US" b="1" dirty="0"/>
          </a:p>
        </p:txBody>
      </p:sp>
      <p:pic>
        <p:nvPicPr>
          <p:cNvPr id="10" name="Picture 9" descr="A picture containing indoor&#10;&#10;Description automatically generated">
            <a:extLst>
              <a:ext uri="{FF2B5EF4-FFF2-40B4-BE49-F238E27FC236}">
                <a16:creationId xmlns:a16="http://schemas.microsoft.com/office/drawing/2014/main" id="{3869AE47-618C-4F0B-ABC4-E1CDBD3A0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71" y="880329"/>
            <a:ext cx="4845721" cy="3692532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B5F853F5-6091-4D8C-AEC8-5FF76364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4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E3552-651A-4259-9A88-E30E64AF9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34" y="880328"/>
            <a:ext cx="4918137" cy="369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4025590" y="453445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Parceiros</a:t>
            </a:r>
            <a:r>
              <a:rPr lang="en-US" sz="2800" b="1" u="sng" dirty="0">
                <a:solidFill>
                  <a:srgbClr val="0D84B3"/>
                </a:solidFill>
              </a:rPr>
              <a:t> 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0F43E-F68B-884B-67E2-647C9061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47" y="1426401"/>
            <a:ext cx="2186344" cy="1101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E72B5-55D9-DDE0-4D32-B604DD4DD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09" y="1328566"/>
            <a:ext cx="1347930" cy="1247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198E4E-19F0-244E-0F37-946A0A038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95" y="1345612"/>
            <a:ext cx="1473301" cy="12130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BE95B0-320F-F19C-370D-7DA8127664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1166984"/>
            <a:ext cx="1124506" cy="1213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C31D0F-8919-A784-34F1-D27E263D2AA7}"/>
              </a:ext>
            </a:extLst>
          </p:cNvPr>
          <p:cNvSpPr txBox="1"/>
          <p:nvPr/>
        </p:nvSpPr>
        <p:spPr>
          <a:xfrm>
            <a:off x="9172143" y="2429810"/>
            <a:ext cx="18461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Assembleia da República</a:t>
            </a:r>
            <a:endParaRPr lang="pt-PT" sz="13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41B0AA-3BC1-4445-DEF8-C06758853A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09" y="2814004"/>
            <a:ext cx="1099217" cy="11857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107492-27BF-1990-C4DE-B559407D26C2}"/>
              </a:ext>
            </a:extLst>
          </p:cNvPr>
          <p:cNvSpPr txBox="1"/>
          <p:nvPr/>
        </p:nvSpPr>
        <p:spPr>
          <a:xfrm>
            <a:off x="1991887" y="4027595"/>
            <a:ext cx="18525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Presidência</a:t>
            </a:r>
            <a:r>
              <a:rPr lang="en-US" sz="1300" i="1" dirty="0"/>
              <a:t> da República</a:t>
            </a:r>
            <a:endParaRPr lang="pt-PT" sz="1300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40E3558-EFB6-18E5-C637-353AEBCDC4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8" r="39422" b="26391"/>
          <a:stretch/>
        </p:blipFill>
        <p:spPr>
          <a:xfrm>
            <a:off x="4894185" y="2956140"/>
            <a:ext cx="1609858" cy="10220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C8BC47-7212-949F-C0F5-2DC87965B982}"/>
              </a:ext>
            </a:extLst>
          </p:cNvPr>
          <p:cNvSpPr txBox="1"/>
          <p:nvPr/>
        </p:nvSpPr>
        <p:spPr>
          <a:xfrm>
            <a:off x="4747909" y="3997206"/>
            <a:ext cx="16557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Embaixada</a:t>
            </a:r>
            <a:r>
              <a:rPr lang="en-US" sz="1300" i="1" dirty="0"/>
              <a:t> da </a:t>
            </a:r>
            <a:r>
              <a:rPr lang="en-US" sz="1300" i="1" dirty="0" err="1"/>
              <a:t>Argélia</a:t>
            </a:r>
            <a:endParaRPr lang="pt-PT" sz="1300" i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33FDF1-2260-00B4-31CA-BA4274D690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95" y="3102951"/>
            <a:ext cx="1420234" cy="8521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D837C9-EC04-E686-0421-08EF0606F346}"/>
              </a:ext>
            </a:extLst>
          </p:cNvPr>
          <p:cNvSpPr txBox="1"/>
          <p:nvPr/>
        </p:nvSpPr>
        <p:spPr>
          <a:xfrm>
            <a:off x="7120795" y="3994931"/>
            <a:ext cx="16074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Embaixada</a:t>
            </a:r>
            <a:r>
              <a:rPr lang="pt-PT" sz="1300" i="1" dirty="0"/>
              <a:t> Britânica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9404F2-CCD4-408B-3BC2-6BA9E111461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1" t="19519" r="19729" b="24442"/>
          <a:stretch/>
        </p:blipFill>
        <p:spPr>
          <a:xfrm>
            <a:off x="9268847" y="2905649"/>
            <a:ext cx="1420234" cy="1291420"/>
          </a:xfrm>
          <a:prstGeom prst="rect">
            <a:avLst/>
          </a:prstGeom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BEEF9BF1-11B2-9B28-009A-5584CF43E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99935"/>
              </p:ext>
            </p:extLst>
          </p:nvPr>
        </p:nvGraphicFramePr>
        <p:xfrm>
          <a:off x="1809873" y="5844963"/>
          <a:ext cx="965835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588">
                  <a:extLst>
                    <a:ext uri="{9D8B030D-6E8A-4147-A177-3AD203B41FA5}">
                      <a16:colId xmlns:a16="http://schemas.microsoft.com/office/drawing/2014/main" val="3789887002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597297958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245258132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830473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err="1">
                          <a:solidFill>
                            <a:srgbClr val="0D84B3"/>
                          </a:solidFill>
                          <a:effectLst/>
                        </a:rPr>
                        <a:t>Administração</a:t>
                      </a:r>
                      <a:r>
                        <a:rPr lang="en-US" sz="1400" b="0" i="1" dirty="0">
                          <a:solidFill>
                            <a:srgbClr val="0D84B3"/>
                          </a:solidFill>
                          <a:effectLst/>
                        </a:rPr>
                        <a:t> do </a:t>
                      </a:r>
                      <a:r>
                        <a:rPr lang="en-US" sz="1400" b="0" i="1" dirty="0" err="1">
                          <a:solidFill>
                            <a:srgbClr val="0D84B3"/>
                          </a:solidFill>
                          <a:effectLst/>
                        </a:rPr>
                        <a:t>Palácio</a:t>
                      </a:r>
                      <a:r>
                        <a:rPr lang="en-US" sz="1400" b="0" i="1" dirty="0">
                          <a:solidFill>
                            <a:srgbClr val="0D84B3"/>
                          </a:solidFill>
                        </a:rPr>
                        <a:t> </a:t>
                      </a:r>
                      <a:endParaRPr lang="pt-PT" sz="1400" b="0" i="1" dirty="0">
                        <a:solidFill>
                          <a:srgbClr val="0D84B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>
                          <a:solidFill>
                            <a:srgbClr val="0D84B3"/>
                          </a:solidFill>
                          <a:effectLst/>
                        </a:rPr>
                        <a:t>Creche 29 de </a:t>
                      </a:r>
                      <a:r>
                        <a:rPr lang="en-US" sz="1400" b="0" i="1" dirty="0" err="1">
                          <a:solidFill>
                            <a:srgbClr val="0D84B3"/>
                          </a:solidFill>
                          <a:effectLst/>
                        </a:rPr>
                        <a:t>Setembro</a:t>
                      </a:r>
                      <a:r>
                        <a:rPr lang="en-US" sz="1400" b="0" i="1" dirty="0">
                          <a:solidFill>
                            <a:srgbClr val="0D84B3"/>
                          </a:solidFill>
                        </a:rPr>
                        <a:t> </a:t>
                      </a:r>
                      <a:endParaRPr lang="pt-PT" sz="1400" b="0" i="1" dirty="0">
                        <a:solidFill>
                          <a:srgbClr val="0D84B3"/>
                        </a:solidFill>
                      </a:endParaRPr>
                    </a:p>
                    <a:p>
                      <a:pPr algn="ctr"/>
                      <a:endParaRPr lang="pt-PT" sz="1400" b="0" i="1" dirty="0">
                        <a:solidFill>
                          <a:srgbClr val="0D84B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>
                          <a:solidFill>
                            <a:srgbClr val="0D84B3"/>
                          </a:solidFill>
                        </a:rPr>
                        <a:t> </a:t>
                      </a:r>
                      <a:r>
                        <a:rPr lang="en-US" sz="1400" b="0" i="1" dirty="0" err="1">
                          <a:solidFill>
                            <a:srgbClr val="0D84B3"/>
                          </a:solidFill>
                          <a:effectLst/>
                        </a:rPr>
                        <a:t>Embaixada</a:t>
                      </a:r>
                      <a:r>
                        <a:rPr lang="en-US" sz="1400" b="0" i="1" dirty="0">
                          <a:solidFill>
                            <a:srgbClr val="0D84B3"/>
                          </a:solidFill>
                          <a:effectLst/>
                        </a:rPr>
                        <a:t> da </a:t>
                      </a:r>
                      <a:r>
                        <a:rPr lang="en-US" sz="1400" b="0" i="1" dirty="0" err="1">
                          <a:solidFill>
                            <a:srgbClr val="0D84B3"/>
                          </a:solidFill>
                          <a:effectLst/>
                        </a:rPr>
                        <a:t>Finlândia</a:t>
                      </a:r>
                      <a:r>
                        <a:rPr lang="en-US" sz="1400" b="0" i="1" dirty="0">
                          <a:solidFill>
                            <a:srgbClr val="0D84B3"/>
                          </a:solidFill>
                        </a:rPr>
                        <a:t> </a:t>
                      </a:r>
                      <a:endParaRPr lang="pt-PT" sz="1400" b="0" i="1" dirty="0">
                        <a:solidFill>
                          <a:srgbClr val="0D84B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dirty="0">
                          <a:solidFill>
                            <a:srgbClr val="0D84B3"/>
                          </a:solidFill>
                          <a:effectLst/>
                        </a:rPr>
                        <a:t>Conselho Superior da comunicação Social</a:t>
                      </a:r>
                      <a:endParaRPr lang="pt-PT" sz="1400" b="0" i="1" dirty="0">
                        <a:solidFill>
                          <a:srgbClr val="0D84B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79914"/>
                  </a:ext>
                </a:extLst>
              </a:tr>
            </a:tbl>
          </a:graphicData>
        </a:graphic>
      </p:graphicFrame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F7497C32-B1ED-4707-8A42-26B0FB08D037}"/>
              </a:ext>
            </a:extLst>
          </p:cNvPr>
          <p:cNvSpPr txBox="1">
            <a:spLocks/>
          </p:cNvSpPr>
          <p:nvPr/>
        </p:nvSpPr>
        <p:spPr>
          <a:xfrm>
            <a:off x="0" y="6394450"/>
            <a:ext cx="12192000" cy="501650"/>
          </a:xfrm>
          <a:prstGeom prst="rect">
            <a:avLst/>
          </a:prstGeom>
          <a:solidFill>
            <a:srgbClr val="0D84B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700" b="1">
                <a:solidFill>
                  <a:srgbClr val="D2B771"/>
                </a:solidFill>
              </a:rPr>
              <a:t>Contactos: </a:t>
            </a:r>
            <a:r>
              <a:rPr lang="en-US" sz="1700" b="1">
                <a:solidFill>
                  <a:srgbClr val="D2B771"/>
                </a:solidFill>
                <a:latin typeface="Calibri" panose="020F0502020204030204" pitchFamily="34" charset="0"/>
              </a:rPr>
              <a:t>+258 </a:t>
            </a:r>
            <a:r>
              <a:rPr lang="en-US" sz="1700" b="1">
                <a:solidFill>
                  <a:srgbClr val="D2B771"/>
                </a:solidFill>
              </a:rPr>
              <a:t>84 606 2947/ 82 458 7470/ 84 872 2295 |</a:t>
            </a:r>
            <a:r>
              <a:rPr lang="en-US" sz="1700" b="1">
                <a:solidFill>
                  <a:srgbClr val="D2B771"/>
                </a:solidFill>
                <a:latin typeface="Calibri" panose="020F0502020204030204" pitchFamily="34" charset="0"/>
              </a:rPr>
              <a:t> 21 400 292</a:t>
            </a:r>
            <a:r>
              <a:rPr lang="en-US" sz="1700" b="1">
                <a:solidFill>
                  <a:srgbClr val="D2B771"/>
                </a:solidFill>
              </a:rPr>
              <a:t> |www.serralhariaalegria.co.mz | serralhariaalegria@gmail.com</a:t>
            </a:r>
            <a:endParaRPr lang="pt-PT" sz="1700" b="1" dirty="0">
              <a:solidFill>
                <a:srgbClr val="D2B771"/>
              </a:solidFill>
            </a:endParaRPr>
          </a:p>
        </p:txBody>
      </p:sp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D149E165-158C-4682-8B86-5DAFEA5894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47" y="4403341"/>
            <a:ext cx="2049438" cy="1238478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9E93B683-AC46-4F6D-9D3D-07E0CA1749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95" y="4561953"/>
            <a:ext cx="2104018" cy="795854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CDBD6A3-B851-4658-A861-66AA8686C3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4467579"/>
            <a:ext cx="1420234" cy="839229"/>
          </a:xfrm>
          <a:prstGeom prst="rect">
            <a:avLst/>
          </a:prstGeo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8E085E3-0B0B-6850-EB64-E71ABC8F6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85" y="4393321"/>
            <a:ext cx="1485511" cy="122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03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4D125C-A7BD-FE95-BCE1-5B5494117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2" t="25041" r="26080" b="27642"/>
          <a:stretch/>
        </p:blipFill>
        <p:spPr>
          <a:xfrm>
            <a:off x="3657599" y="1415668"/>
            <a:ext cx="4228909" cy="285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1F756-16D1-1D6E-A4A2-22F3B8C3EF86}"/>
              </a:ext>
            </a:extLst>
          </p:cNvPr>
          <p:cNvSpPr txBox="1"/>
          <p:nvPr/>
        </p:nvSpPr>
        <p:spPr>
          <a:xfrm>
            <a:off x="3585718" y="4348976"/>
            <a:ext cx="437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0" i="1" dirty="0">
                <a:solidFill>
                  <a:srgbClr val="0D84B3"/>
                </a:solidFill>
                <a:effectLst/>
                <a:cs typeface="Arial" panose="020B0604020202020204" pitchFamily="34" charset="0"/>
              </a:rPr>
              <a:t>a sua referência em trabalhos de serralharia</a:t>
            </a:r>
            <a:r>
              <a:rPr lang="pt-BR" i="1" dirty="0">
                <a:solidFill>
                  <a:srgbClr val="0D84B3"/>
                </a:solidFill>
                <a:cs typeface="Arial" panose="020B0604020202020204" pitchFamily="34" charset="0"/>
              </a:rPr>
              <a:t> </a:t>
            </a:r>
            <a:br>
              <a:rPr lang="pt-BR" i="1" dirty="0"/>
            </a:br>
            <a:endParaRPr lang="pt-PT" i="1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58EDC26-19DC-C352-3B83-B7B5D233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940682"/>
            <a:ext cx="12268199" cy="501650"/>
          </a:xfrm>
          <a:noFill/>
        </p:spPr>
        <p:txBody>
          <a:bodyPr/>
          <a:lstStyle/>
          <a:p>
            <a:r>
              <a:rPr lang="pt-PT" sz="1700" b="1" dirty="0">
                <a:solidFill>
                  <a:srgbClr val="0D84B3"/>
                </a:solidFill>
              </a:rPr>
              <a:t>Contactos: </a:t>
            </a:r>
            <a:r>
              <a:rPr lang="en-US" sz="1700" b="1" i="0" dirty="0">
                <a:solidFill>
                  <a:srgbClr val="0D84B3"/>
                </a:solidFill>
                <a:effectLst/>
                <a:latin typeface="Calibri" panose="020F0502020204030204" pitchFamily="34" charset="0"/>
              </a:rPr>
              <a:t>+258 </a:t>
            </a:r>
            <a:r>
              <a:rPr lang="en-US" sz="1700" b="1" i="0" dirty="0">
                <a:solidFill>
                  <a:srgbClr val="0D84B3"/>
                </a:solidFill>
                <a:effectLst/>
              </a:rPr>
              <a:t>84 606 2947/ 82 458 7470/ 84 872 2295 |</a:t>
            </a:r>
            <a:r>
              <a:rPr lang="en-US" sz="1700" b="1" i="0" dirty="0">
                <a:solidFill>
                  <a:srgbClr val="0D84B3"/>
                </a:solidFill>
                <a:effectLst/>
                <a:latin typeface="Calibri" panose="020F0502020204030204" pitchFamily="34" charset="0"/>
              </a:rPr>
              <a:t> 21 400 292</a:t>
            </a:r>
            <a:r>
              <a:rPr lang="en-US" sz="1700" b="1" i="0" dirty="0">
                <a:solidFill>
                  <a:srgbClr val="0D84B3"/>
                </a:solidFill>
                <a:effectLst/>
              </a:rPr>
              <a:t> | www.serralhariaalegria.co.mz|serralhariaalegria@gmail.com</a:t>
            </a:r>
            <a:endParaRPr lang="pt-PT" sz="1700" b="1" dirty="0">
              <a:solidFill>
                <a:srgbClr val="0D84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33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58F623-774A-4D4C-B7EE-FD93ABB2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862384"/>
            <a:ext cx="3695700" cy="23377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25D6B3-44FB-C245-8FE5-00AEB40A030D}"/>
              </a:ext>
            </a:extLst>
          </p:cNvPr>
          <p:cNvSpPr/>
          <p:nvPr/>
        </p:nvSpPr>
        <p:spPr>
          <a:xfrm>
            <a:off x="6156960" y="0"/>
            <a:ext cx="6035040" cy="6858000"/>
          </a:xfrm>
          <a:prstGeom prst="rect">
            <a:avLst/>
          </a:prstGeom>
          <a:solidFill>
            <a:srgbClr val="0205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0BBC58-BC64-EA4E-AAAA-C9D90F0B9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749" y="1943361"/>
            <a:ext cx="3567684" cy="2256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E4D893-B736-404B-8F2A-89D7683AF3F9}"/>
              </a:ext>
            </a:extLst>
          </p:cNvPr>
          <p:cNvSpPr txBox="1"/>
          <p:nvPr/>
        </p:nvSpPr>
        <p:spPr>
          <a:xfrm>
            <a:off x="3627100" y="4848223"/>
            <a:ext cx="2529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2054D"/>
                </a:solidFill>
              </a:rPr>
              <a:t>Thank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1FCC7-1E7D-4C72-86AB-7A53A7479B3E}"/>
              </a:ext>
            </a:extLst>
          </p:cNvPr>
          <p:cNvSpPr txBox="1"/>
          <p:nvPr/>
        </p:nvSpPr>
        <p:spPr>
          <a:xfrm>
            <a:off x="6275563" y="4848224"/>
            <a:ext cx="1656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07392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959937" y="981203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 err="1">
                <a:solidFill>
                  <a:srgbClr val="0D84B3"/>
                </a:solidFill>
              </a:rPr>
              <a:t>Visão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3075D-39ED-498C-9A58-516A4B415EB9}"/>
              </a:ext>
            </a:extLst>
          </p:cNvPr>
          <p:cNvSpPr txBox="1"/>
          <p:nvPr/>
        </p:nvSpPr>
        <p:spPr>
          <a:xfrm>
            <a:off x="1076325" y="1619825"/>
            <a:ext cx="910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</a:t>
            </a:r>
            <a:r>
              <a:rPr lang="pt-BR" dirty="0"/>
              <a:t>er a melhor empresa de Serralharia no mercado Moçambicano e Internacional.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8A63E6-72B8-4F8C-90AD-6B050A7EB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918" y="2374492"/>
            <a:ext cx="1688145" cy="1688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6EDE71-E2CD-4ABE-AC07-573172E8A377}"/>
              </a:ext>
            </a:extLst>
          </p:cNvPr>
          <p:cNvSpPr txBox="1"/>
          <p:nvPr/>
        </p:nvSpPr>
        <p:spPr>
          <a:xfrm>
            <a:off x="959937" y="2279242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 err="1">
                <a:solidFill>
                  <a:srgbClr val="0D84B3"/>
                </a:solidFill>
              </a:rPr>
              <a:t>Valores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12648-5992-4226-9883-34961992CF3C}"/>
              </a:ext>
            </a:extLst>
          </p:cNvPr>
          <p:cNvSpPr txBox="1"/>
          <p:nvPr/>
        </p:nvSpPr>
        <p:spPr>
          <a:xfrm>
            <a:off x="1076325" y="3079361"/>
            <a:ext cx="570547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Segurança</a:t>
            </a:r>
            <a:r>
              <a:rPr lang="en-US" dirty="0"/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Integridade</a:t>
            </a:r>
            <a:r>
              <a:rPr lang="en-US" dirty="0"/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Inclusão</a:t>
            </a:r>
            <a:r>
              <a:rPr lang="en-US" dirty="0"/>
              <a:t> &amp;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Aprendizagem</a:t>
            </a:r>
            <a:r>
              <a:rPr lang="en-US" dirty="0"/>
              <a:t> e </a:t>
            </a:r>
            <a:r>
              <a:rPr lang="en-US" dirty="0" err="1"/>
              <a:t>melhoria</a:t>
            </a:r>
            <a:r>
              <a:rPr lang="en-US" dirty="0"/>
              <a:t> continua.</a:t>
            </a: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39F137BE-67DA-4306-B45A-74C677419A94}"/>
              </a:ext>
            </a:extLst>
          </p:cNvPr>
          <p:cNvSpPr txBox="1">
            <a:spLocks/>
          </p:cNvSpPr>
          <p:nvPr/>
        </p:nvSpPr>
        <p:spPr>
          <a:xfrm>
            <a:off x="0" y="6384925"/>
            <a:ext cx="12192000" cy="501650"/>
          </a:xfrm>
          <a:prstGeom prst="rect">
            <a:avLst/>
          </a:prstGeom>
          <a:solidFill>
            <a:srgbClr val="0D84B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700" b="1">
                <a:solidFill>
                  <a:srgbClr val="D2B771"/>
                </a:solidFill>
              </a:rPr>
              <a:t>Contactos: </a:t>
            </a:r>
            <a:r>
              <a:rPr lang="en-US" sz="1700" b="1">
                <a:solidFill>
                  <a:srgbClr val="D2B771"/>
                </a:solidFill>
                <a:latin typeface="Calibri" panose="020F0502020204030204" pitchFamily="34" charset="0"/>
              </a:rPr>
              <a:t>+258 21 400 292</a:t>
            </a:r>
            <a:r>
              <a:rPr lang="en-US" sz="1700" b="1">
                <a:solidFill>
                  <a:srgbClr val="D2B771"/>
                </a:solidFill>
              </a:rPr>
              <a:t> |</a:t>
            </a:r>
            <a:r>
              <a:rPr lang="pt-PT" sz="1700" b="1">
                <a:solidFill>
                  <a:srgbClr val="D2B771"/>
                </a:solidFill>
              </a:rPr>
              <a:t> </a:t>
            </a:r>
            <a:r>
              <a:rPr lang="en-US" sz="1700" b="1">
                <a:solidFill>
                  <a:srgbClr val="D2B771"/>
                </a:solidFill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5764FD5A-C276-4708-88D1-536DBCAA7CA9}"/>
              </a:ext>
            </a:extLst>
          </p:cNvPr>
          <p:cNvSpPr txBox="1">
            <a:spLocks/>
          </p:cNvSpPr>
          <p:nvPr/>
        </p:nvSpPr>
        <p:spPr>
          <a:xfrm>
            <a:off x="0" y="6394450"/>
            <a:ext cx="12192000" cy="501650"/>
          </a:xfrm>
          <a:prstGeom prst="rect">
            <a:avLst/>
          </a:prstGeom>
          <a:solidFill>
            <a:srgbClr val="0D84B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700" b="1">
                <a:solidFill>
                  <a:srgbClr val="D2B771"/>
                </a:solidFill>
              </a:rPr>
              <a:t>Contactos: </a:t>
            </a:r>
            <a:r>
              <a:rPr lang="en-US" sz="1700" b="1">
                <a:solidFill>
                  <a:srgbClr val="D2B771"/>
                </a:solidFill>
                <a:latin typeface="Calibri" panose="020F0502020204030204" pitchFamily="34" charset="0"/>
              </a:rPr>
              <a:t>+258 </a:t>
            </a:r>
            <a:r>
              <a:rPr lang="en-US" sz="1700" b="1">
                <a:solidFill>
                  <a:srgbClr val="D2B771"/>
                </a:solidFill>
              </a:rPr>
              <a:t>84 606 2947/ 82 458 7470/ 84 872 2295 |</a:t>
            </a:r>
            <a:r>
              <a:rPr lang="en-US" sz="1700" b="1">
                <a:solidFill>
                  <a:srgbClr val="D2B771"/>
                </a:solidFill>
                <a:latin typeface="Calibri" panose="020F0502020204030204" pitchFamily="34" charset="0"/>
              </a:rPr>
              <a:t> 21 400 292</a:t>
            </a:r>
            <a:r>
              <a:rPr lang="en-US" sz="1700" b="1">
                <a:solidFill>
                  <a:srgbClr val="D2B771"/>
                </a:solidFill>
              </a:rPr>
              <a:t> |www.serralhariaalegria.co.mz | serralhariaalegria@gmail.com</a:t>
            </a:r>
            <a:endParaRPr lang="pt-PT" sz="1700" b="1" dirty="0">
              <a:solidFill>
                <a:srgbClr val="D2B7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84925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5D835-2D60-A2D9-C018-165C89C19348}"/>
              </a:ext>
            </a:extLst>
          </p:cNvPr>
          <p:cNvSpPr txBox="1"/>
          <p:nvPr/>
        </p:nvSpPr>
        <p:spPr>
          <a:xfrm>
            <a:off x="1171575" y="1302136"/>
            <a:ext cx="9096837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Garantir o crescimento contínuo primando pelo ambiente seguro, inclusivo com a diversidade patente, primando pela aprendizagem constante, trabalho em equipe, partilha do conhecimento, elevados índices de integridade com a empresa, trabalhadores, cliente e principalmente com a estabilidade económica nacional em que as construções e reformas tem aumentado substancialmente.</a:t>
            </a:r>
            <a:endParaRPr lang="pt-BR" dirty="0">
              <a:solidFill>
                <a:srgbClr val="0D84B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1171575" y="737544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 err="1">
                <a:solidFill>
                  <a:srgbClr val="0D84B3"/>
                </a:solidFill>
              </a:rPr>
              <a:t>Missão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5D279-8050-4F75-87E8-20B9BA0F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2912601"/>
            <a:ext cx="1383174" cy="1383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14AD71-E027-4F97-8101-8451FD79759B}"/>
              </a:ext>
            </a:extLst>
          </p:cNvPr>
          <p:cNvSpPr txBox="1"/>
          <p:nvPr/>
        </p:nvSpPr>
        <p:spPr>
          <a:xfrm>
            <a:off x="1171575" y="3731982"/>
            <a:ext cx="7162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rgbClr val="0D84B3"/>
                </a:solidFill>
              </a:rPr>
              <a:t>Nossos</a:t>
            </a:r>
            <a:r>
              <a:rPr lang="en-US" sz="2600" b="1" dirty="0">
                <a:solidFill>
                  <a:srgbClr val="0D84B3"/>
                </a:solidFill>
              </a:rPr>
              <a:t> </a:t>
            </a:r>
            <a:r>
              <a:rPr lang="en-US" sz="2600" b="1" dirty="0" err="1">
                <a:solidFill>
                  <a:srgbClr val="0D84B3"/>
                </a:solidFill>
              </a:rPr>
              <a:t>Objectivos</a:t>
            </a:r>
            <a:endParaRPr lang="en-US" sz="2600" b="1" dirty="0">
              <a:solidFill>
                <a:srgbClr val="0D84B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1F3C9-7818-4EEB-A0B1-67039C977EC2}"/>
              </a:ext>
            </a:extLst>
          </p:cNvPr>
          <p:cNvSpPr txBox="1"/>
          <p:nvPr/>
        </p:nvSpPr>
        <p:spPr>
          <a:xfrm>
            <a:off x="1171575" y="4131353"/>
            <a:ext cx="909683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Assegurar uma prestação de serviços com elevada qualidade e cumprimento de prazos acordados com os clientes.</a:t>
            </a:r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9D6C3FBC-9704-426A-BF32-B7C49651047F}"/>
              </a:ext>
            </a:extLst>
          </p:cNvPr>
          <p:cNvSpPr txBox="1">
            <a:spLocks/>
          </p:cNvSpPr>
          <p:nvPr/>
        </p:nvSpPr>
        <p:spPr>
          <a:xfrm>
            <a:off x="0" y="6394450"/>
            <a:ext cx="12192000" cy="501650"/>
          </a:xfrm>
          <a:prstGeom prst="rect">
            <a:avLst/>
          </a:prstGeom>
          <a:solidFill>
            <a:srgbClr val="0D84B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700" b="1">
                <a:solidFill>
                  <a:srgbClr val="D2B771"/>
                </a:solidFill>
              </a:rPr>
              <a:t>Contactos: </a:t>
            </a:r>
            <a:r>
              <a:rPr lang="en-US" sz="1700" b="1">
                <a:solidFill>
                  <a:srgbClr val="D2B771"/>
                </a:solidFill>
                <a:latin typeface="Calibri" panose="020F0502020204030204" pitchFamily="34" charset="0"/>
              </a:rPr>
              <a:t>+258 </a:t>
            </a:r>
            <a:r>
              <a:rPr lang="en-US" sz="1700" b="1">
                <a:solidFill>
                  <a:srgbClr val="D2B771"/>
                </a:solidFill>
              </a:rPr>
              <a:t>84 606 2947/ 82 458 7470/ 84 872 2295 |</a:t>
            </a:r>
            <a:r>
              <a:rPr lang="en-US" sz="1700" b="1">
                <a:solidFill>
                  <a:srgbClr val="D2B771"/>
                </a:solidFill>
                <a:latin typeface="Calibri" panose="020F0502020204030204" pitchFamily="34" charset="0"/>
              </a:rPr>
              <a:t> 21 400 292</a:t>
            </a:r>
            <a:r>
              <a:rPr lang="en-US" sz="1700" b="1">
                <a:solidFill>
                  <a:srgbClr val="D2B771"/>
                </a:solidFill>
              </a:rPr>
              <a:t> |www.serralhariaalegria.co.mz | serralhariaalegria@gmail.com</a:t>
            </a:r>
            <a:endParaRPr lang="pt-PT" sz="1700" b="1" dirty="0">
              <a:solidFill>
                <a:srgbClr val="D2B7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4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5D835-2D60-A2D9-C018-165C89C19348}"/>
              </a:ext>
            </a:extLst>
          </p:cNvPr>
          <p:cNvSpPr txBox="1"/>
          <p:nvPr/>
        </p:nvSpPr>
        <p:spPr>
          <a:xfrm>
            <a:off x="944717" y="991650"/>
            <a:ext cx="1040908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Como nossa abordagem de entrega coloca o cliente e a sustentabilidade no centro, PDCA e Pensamento no Design, sustentam nossa modelo de entrega.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8906F-3E55-C264-EB8E-990A5FEDEF2B}"/>
              </a:ext>
            </a:extLst>
          </p:cNvPr>
          <p:cNvSpPr txBox="1"/>
          <p:nvPr/>
        </p:nvSpPr>
        <p:spPr>
          <a:xfrm>
            <a:off x="815665" y="424833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Modelo</a:t>
            </a:r>
            <a:r>
              <a:rPr lang="en-US" sz="2800" b="1" u="sng" dirty="0">
                <a:solidFill>
                  <a:srgbClr val="0D84B3"/>
                </a:solidFill>
              </a:rPr>
              <a:t> de </a:t>
            </a:r>
            <a:r>
              <a:rPr lang="en-US" sz="2800" b="1" u="sng" dirty="0" err="1">
                <a:solidFill>
                  <a:srgbClr val="0D84B3"/>
                </a:solidFill>
              </a:rPr>
              <a:t>Entrega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C9FAB-0CA6-49F9-8B2F-DB48E4B38586}"/>
              </a:ext>
            </a:extLst>
          </p:cNvPr>
          <p:cNvSpPr txBox="1"/>
          <p:nvPr/>
        </p:nvSpPr>
        <p:spPr>
          <a:xfrm>
            <a:off x="1062908" y="2861153"/>
            <a:ext cx="10172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Design p</a:t>
            </a:r>
            <a:r>
              <a:rPr lang="pt-PT" dirty="0"/>
              <a:t>r</a:t>
            </a:r>
            <a:r>
              <a:rPr lang="en-US" dirty="0"/>
              <a:t>é-</a:t>
            </a:r>
            <a:r>
              <a:rPr lang="en-US" dirty="0" err="1"/>
              <a:t>implementação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Avaliação</a:t>
            </a:r>
            <a:r>
              <a:rPr lang="en-US" dirty="0"/>
              <a:t> de </a:t>
            </a:r>
            <a:r>
              <a:rPr lang="en-US" i="1" dirty="0"/>
              <a:t>Risk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i="1" dirty="0"/>
              <a:t>SWOT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i="1" dirty="0" err="1"/>
              <a:t>Gestão</a:t>
            </a:r>
            <a:r>
              <a:rPr lang="en-US" i="1" dirty="0"/>
              <a:t> de </a:t>
            </a:r>
            <a:r>
              <a:rPr lang="en-US" i="1" dirty="0" err="1"/>
              <a:t>projectos</a:t>
            </a:r>
            <a:endParaRPr lang="en-US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mudanças</a:t>
            </a:r>
            <a:r>
              <a:rPr lang="en-US" dirty="0"/>
              <a:t> 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interressadas</a:t>
            </a:r>
            <a:r>
              <a:rPr lang="en-US" dirty="0"/>
              <a:t> </a:t>
            </a:r>
            <a:r>
              <a:rPr lang="en-US" dirty="0" err="1"/>
              <a:t>interressadas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Resolução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FD38E-3432-4344-BC49-57984CEAB866}"/>
              </a:ext>
            </a:extLst>
          </p:cNvPr>
          <p:cNvSpPr txBox="1"/>
          <p:nvPr/>
        </p:nvSpPr>
        <p:spPr>
          <a:xfrm>
            <a:off x="916433" y="2508434"/>
            <a:ext cx="1023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D84B3"/>
                </a:solidFill>
              </a:rPr>
              <a:t>Outros </a:t>
            </a:r>
            <a:r>
              <a:rPr lang="en-US" b="1" dirty="0" err="1">
                <a:solidFill>
                  <a:srgbClr val="0D84B3"/>
                </a:solidFill>
              </a:rPr>
              <a:t>modelos</a:t>
            </a:r>
            <a:r>
              <a:rPr lang="en-US" b="1" dirty="0">
                <a:solidFill>
                  <a:srgbClr val="0D84B3"/>
                </a:solidFill>
              </a:rPr>
              <a:t> que </a:t>
            </a:r>
            <a:r>
              <a:rPr lang="en-US" b="1" dirty="0" err="1">
                <a:solidFill>
                  <a:srgbClr val="0D84B3"/>
                </a:solidFill>
              </a:rPr>
              <a:t>nos</a:t>
            </a:r>
            <a:r>
              <a:rPr lang="en-US" b="1" dirty="0">
                <a:solidFill>
                  <a:srgbClr val="0D84B3"/>
                </a:solidFill>
              </a:rPr>
              <a:t> </a:t>
            </a:r>
            <a:r>
              <a:rPr lang="en-US" b="1" dirty="0" err="1">
                <a:solidFill>
                  <a:srgbClr val="0D84B3"/>
                </a:solidFill>
              </a:rPr>
              <a:t>governam</a:t>
            </a:r>
            <a:r>
              <a:rPr lang="en-US" b="1" dirty="0">
                <a:solidFill>
                  <a:srgbClr val="0D84B3"/>
                </a:solidFill>
              </a:rPr>
              <a:t>: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522843BF-7EE9-424D-BD65-23D743956D5E}"/>
              </a:ext>
            </a:extLst>
          </p:cNvPr>
          <p:cNvSpPr txBox="1">
            <a:spLocks/>
          </p:cNvSpPr>
          <p:nvPr/>
        </p:nvSpPr>
        <p:spPr>
          <a:xfrm>
            <a:off x="0" y="6394450"/>
            <a:ext cx="12192000" cy="501650"/>
          </a:xfrm>
          <a:prstGeom prst="rect">
            <a:avLst/>
          </a:prstGeom>
          <a:solidFill>
            <a:srgbClr val="0D84B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700" b="1">
                <a:solidFill>
                  <a:srgbClr val="D2B771"/>
                </a:solidFill>
              </a:rPr>
              <a:t>Contactos: </a:t>
            </a:r>
            <a:r>
              <a:rPr lang="en-US" sz="1700" b="1">
                <a:solidFill>
                  <a:srgbClr val="D2B771"/>
                </a:solidFill>
                <a:latin typeface="Calibri" panose="020F0502020204030204" pitchFamily="34" charset="0"/>
              </a:rPr>
              <a:t>+258 </a:t>
            </a:r>
            <a:r>
              <a:rPr lang="en-US" sz="1700" b="1">
                <a:solidFill>
                  <a:srgbClr val="D2B771"/>
                </a:solidFill>
              </a:rPr>
              <a:t>84 606 2947/ 82 458 7470/ 84 872 2295 |</a:t>
            </a:r>
            <a:r>
              <a:rPr lang="en-US" sz="1700" b="1">
                <a:solidFill>
                  <a:srgbClr val="D2B771"/>
                </a:solidFill>
                <a:latin typeface="Calibri" panose="020F0502020204030204" pitchFamily="34" charset="0"/>
              </a:rPr>
              <a:t> 21 400 292</a:t>
            </a:r>
            <a:r>
              <a:rPr lang="en-US" sz="1700" b="1">
                <a:solidFill>
                  <a:srgbClr val="D2B771"/>
                </a:solidFill>
              </a:rPr>
              <a:t> |www.serralhariaalegria.co.mz | serralhariaalegria@gmail.com</a:t>
            </a:r>
            <a:endParaRPr lang="pt-PT" sz="1700" b="1" dirty="0">
              <a:solidFill>
                <a:srgbClr val="D2B77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5AE7C-9ADA-4182-87B2-895241B12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525" y="2335073"/>
            <a:ext cx="3937325" cy="263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6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640080" y="4419600"/>
            <a:ext cx="10065592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Algumas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desenvolvidas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nós</a:t>
            </a:r>
            <a:endParaRPr lang="en-US" sz="42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C313-A5F5-4EE3-A319-0FD60B9DC71F}"/>
              </a:ext>
            </a:extLst>
          </p:cNvPr>
          <p:cNvSpPr txBox="1"/>
          <p:nvPr/>
        </p:nvSpPr>
        <p:spPr>
          <a:xfrm>
            <a:off x="5149707" y="5256904"/>
            <a:ext cx="426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Portões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F5306-224E-471A-B060-1401CDB1B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44" y="2126452"/>
            <a:ext cx="3399117" cy="2207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404205-3640-4E09-9217-64554348F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0527"/>
            <a:ext cx="35052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5935CC-3340-4F0A-92B8-7B4B9AB0A9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19" y="359267"/>
            <a:ext cx="3160395" cy="2317260"/>
          </a:xfrm>
          <a:prstGeom prst="rect">
            <a:avLst/>
          </a:prstGeom>
        </p:spPr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E85881D2-5857-4412-BF83-AD01C17E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6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34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640080" y="4419600"/>
            <a:ext cx="10065592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Algumas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desenvolvidas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nós</a:t>
            </a:r>
            <a:endParaRPr lang="en-US" sz="42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C313-A5F5-4EE3-A319-0FD60B9DC71F}"/>
              </a:ext>
            </a:extLst>
          </p:cNvPr>
          <p:cNvSpPr txBox="1"/>
          <p:nvPr/>
        </p:nvSpPr>
        <p:spPr>
          <a:xfrm>
            <a:off x="5149707" y="5256904"/>
            <a:ext cx="426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Baloiços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F7D51-2179-4DF3-ADD7-560F50A1E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4" y="290107"/>
            <a:ext cx="3149237" cy="27928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A2E3ED-4367-463C-B9C1-92D1D4F14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016" y="305381"/>
            <a:ext cx="3544984" cy="2329043"/>
          </a:xfrm>
          <a:prstGeom prst="rect">
            <a:avLst/>
          </a:prstGeom>
        </p:spPr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45C123F0-97E7-4780-82E1-3463B0A3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5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C96D5D-BF0E-4E8B-A6F2-008632296B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265" y="1881400"/>
            <a:ext cx="3363722" cy="24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640080" y="4419600"/>
            <a:ext cx="10065592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Algumas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desenvolvidas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nós</a:t>
            </a:r>
            <a:endParaRPr lang="en-US" sz="42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C313-A5F5-4EE3-A319-0FD60B9DC71F}"/>
              </a:ext>
            </a:extLst>
          </p:cNvPr>
          <p:cNvSpPr txBox="1"/>
          <p:nvPr/>
        </p:nvSpPr>
        <p:spPr>
          <a:xfrm>
            <a:off x="5149707" y="5256904"/>
            <a:ext cx="426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Aros</a:t>
            </a:r>
            <a:r>
              <a:rPr lang="en-US" dirty="0"/>
              <a:t> para </a:t>
            </a:r>
            <a:r>
              <a:rPr lang="en-US" dirty="0" err="1"/>
              <a:t>cerimónias</a:t>
            </a:r>
            <a:r>
              <a:rPr lang="en-US" dirty="0"/>
              <a:t> </a:t>
            </a:r>
            <a:r>
              <a:rPr lang="en-US" dirty="0" err="1"/>
              <a:t>civis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663F98-7BCB-4483-9088-D3F3D280A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75" y="994157"/>
            <a:ext cx="4451350" cy="3130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D211E3-3123-4D47-BBCC-242EDC108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73" y="962490"/>
            <a:ext cx="3934202" cy="3178924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B6D781E6-4D9E-4FF0-8A67-809FCE0C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5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65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640080" y="4419600"/>
            <a:ext cx="10065592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Algumas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desenvolvidas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4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nós</a:t>
            </a:r>
            <a:endParaRPr lang="en-US" sz="42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C313-A5F5-4EE3-A319-0FD60B9DC71F}"/>
              </a:ext>
            </a:extLst>
          </p:cNvPr>
          <p:cNvSpPr txBox="1"/>
          <p:nvPr/>
        </p:nvSpPr>
        <p:spPr>
          <a:xfrm>
            <a:off x="3038475" y="5221240"/>
            <a:ext cx="552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Balizas</a:t>
            </a:r>
            <a:r>
              <a:rPr lang="en-US" dirty="0"/>
              <a:t> de </a:t>
            </a:r>
            <a:r>
              <a:rPr lang="en-US" dirty="0" err="1"/>
              <a:t>futebol</a:t>
            </a:r>
            <a:r>
              <a:rPr lang="en-US"/>
              <a:t> 5 e 11 </a:t>
            </a:r>
            <a:r>
              <a:rPr lang="en-US" dirty="0"/>
              <a:t>e Cestos de </a:t>
            </a:r>
            <a:r>
              <a:rPr lang="en-US" dirty="0" err="1"/>
              <a:t>Basquetebol</a:t>
            </a:r>
            <a:endParaRPr lang="en-US" dirty="0"/>
          </a:p>
        </p:txBody>
      </p:sp>
      <p:pic>
        <p:nvPicPr>
          <p:cNvPr id="3" name="Picture 2" descr="A picture containing fence, grass, outdoor, building&#10;&#10;Description automatically generated">
            <a:extLst>
              <a:ext uri="{FF2B5EF4-FFF2-40B4-BE49-F238E27FC236}">
                <a16:creationId xmlns:a16="http://schemas.microsoft.com/office/drawing/2014/main" id="{7125E2E9-3C41-45D6-95C6-49946B9E1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0" y="408761"/>
            <a:ext cx="3352164" cy="2587890"/>
          </a:xfrm>
          <a:prstGeom prst="rect">
            <a:avLst/>
          </a:prstGeom>
        </p:spPr>
      </p:pic>
      <p:pic>
        <p:nvPicPr>
          <p:cNvPr id="12" name="Picture 11" descr="A basketball hoop in a court&#10;&#10;Description automatically generated with medium confidence">
            <a:extLst>
              <a:ext uri="{FF2B5EF4-FFF2-40B4-BE49-F238E27FC236}">
                <a16:creationId xmlns:a16="http://schemas.microsoft.com/office/drawing/2014/main" id="{142171C9-1ED7-4426-BE1F-13FE9503E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743" y="289686"/>
            <a:ext cx="3224513" cy="2994288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FA4BBFDC-3232-4F16-84EC-592B4C46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Contactos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+258 84 606 2947/ 82 458 7470/ 84 872 2295 | 21 400 292 | 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hlinkClick r:id="rId5"/>
              </a:rPr>
              <a:t>www.serralhariaalegria.co.mz</a:t>
            </a:r>
            <a:r>
              <a:rPr lang="en-US" sz="9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900" b="1" u="sng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serralhariaalegria</a:t>
            </a:r>
            <a:r>
              <a:rPr lang="en-US" sz="900" b="1" i="0" u="sng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@gmail.com</a:t>
            </a:r>
            <a:endParaRPr lang="en-US" sz="900" b="1" u="sng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7A89B-E815-45D8-99C4-07F9714922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67" y="2121932"/>
            <a:ext cx="3420437" cy="23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4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1562</Words>
  <Application>Microsoft Office PowerPoint</Application>
  <PresentationFormat>Widescreen</PresentationFormat>
  <Paragraphs>121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Sando</dc:creator>
  <cp:lastModifiedBy>Luis Sando (MZ)</cp:lastModifiedBy>
  <cp:revision>21</cp:revision>
  <dcterms:created xsi:type="dcterms:W3CDTF">2022-12-12T18:16:19Z</dcterms:created>
  <dcterms:modified xsi:type="dcterms:W3CDTF">2023-02-13T07:13:21Z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ae5b4cb7-c833-4826-9045-0818e5160a22</vt:lpwstr>
  </property>
  <property fmtid="{D5CDD505-2E9C-101B-9397-08002B2CF9AE}" pid="3" name="TitusGDPR">
    <vt:lpwstr>TitusGDPRNo</vt:lpwstr>
  </property>
  <property fmtid="{D5CDD505-2E9C-101B-9397-08002B2CF9AE}" pid="4" name="TitusPCI">
    <vt:lpwstr>TitusPCINo</vt:lpwstr>
  </property>
  <property fmtid="{D5CDD505-2E9C-101B-9397-08002B2CF9AE}" pid="5" name="TitusPOPI">
    <vt:lpwstr>TitusPOPINo</vt:lpwstr>
  </property>
  <property fmtid="{D5CDD505-2E9C-101B-9397-08002B2CF9AE}" pid="6" name="TitusPOPISpecial">
    <vt:lpwstr>TitusPOPISpecialNo</vt:lpwstr>
  </property>
  <property fmtid="{D5CDD505-2E9C-101B-9397-08002B2CF9AE}" pid="7" name="TitusClassification">
    <vt:lpwstr>TitusRestricted</vt:lpwstr>
  </property>
</Properties>
</file>