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4B3"/>
    <a:srgbClr val="D2B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57C5-1BE8-4D65-8D14-FE76AADD388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7D3A-42F8-4A39-8799-14FCEFF06EC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0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CF-A03D-62CF-84E8-5AFFFC9B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F806-4324-A2E9-4A4D-9BACF0BF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1DAC-3862-401F-E4B9-36FE1280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0F2F-3BE4-441F-C373-03023518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61B1-BB46-6A86-485C-4C814E22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85A-D8DC-134A-392F-E34F3E7B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2167-DCDE-3162-126F-12D6032E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65D4-AB28-921A-7484-4A6F359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7622-27E6-220F-B3DB-0D63096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F305-3764-EEF5-B9A4-B2AF0487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5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9F589-D5DD-8871-E75C-9D62F032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0631-9B0C-D628-8F5D-6DDD6BF42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A891-E2CB-C58C-187C-2285E23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1569-6C5A-9750-DBDC-279D293E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7695-A7FA-D6AB-9257-03FFA2F5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FC27-D045-DA9E-0DAA-C310F00D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F763-4004-EA25-D214-BAA9644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AB6F-FA31-B798-8B6B-F5B8C99D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5CB6-1C41-EDE3-63E0-38877C44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BCFB-E2CF-B25D-64C4-24BA1169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48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11B1-1086-FA55-6EAB-86B03C6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7015-CEF2-FFFA-C49F-1226697C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957D-F1EA-770C-1D90-7311C297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E2BB-FB87-2DD3-3B07-156879A8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9215-FD06-A327-8FAA-DD5E33A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97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BA4E-CBDF-6426-0792-8E3924CE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20B1-345C-8165-B73C-E58B7A4EC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F2699-3AD8-59A5-49F9-41B003111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122B-3C43-09FB-A35C-8DA1F3BC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6320-7D22-8084-5C13-331FD333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2C9C-190B-DF44-A921-9476CAA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0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DB11-23B3-3722-4ABC-ECA27BE2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DA1C-F112-D24E-867A-195D7D27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0023-B85D-53D0-ECB0-BB13A3DC4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53AE-D53A-034D-E49E-2C96FD005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6C408-D225-92D5-EA05-9BFA80E56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E7B9-502F-1B62-A3CD-E41A991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1B931-A080-826B-8C0D-FC03496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96FB1-87DE-9924-CE9D-6BEDC0D4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6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8557-3051-C49B-D72C-855C5459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BC48D-8DEB-5E92-3F87-CC8A3E0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9B91-CAE2-9952-9E25-30CBE19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DD1BB-BFE6-3386-0140-E6B63B63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3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380B2-C3FE-088A-5713-30CFD1E0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62AED-DA3D-74E7-8A54-58E4A2A1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66D7-3165-43E1-2993-6EA85BA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3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D245-68C1-E2FA-D4E5-5FAD9E7D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B171-EACA-C89D-9AC3-FC5C395E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1CE9-B03A-E0FD-79E2-A41577EB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0B91C-67A4-655A-BEAB-3320CF6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1B2B-E42B-EC45-ABB4-896E7165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9268-D4DD-B4CE-50C2-B3A5DB0E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80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B306-31D1-014E-0033-C16B1F9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30784-362D-39F7-A46C-E7120A4F2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C482-DE65-E3D8-B570-CDD4F34D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AC43E-1ADA-73DC-F8E3-14C5119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C5BB-3681-32D2-16EC-E200E80D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5FB57-DBB0-F78A-7EF5-5F07C7A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26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50468-96C7-63AA-04A5-6990DDB3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7E54-F112-ECFD-AF41-9E434F5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72FB-9936-8CE3-8E5F-5DA52225B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B1F0-48A0-483D-A48C-14214F7F3022}" type="datetimeFigureOut">
              <a:rPr lang="pt-PT" smtClean="0"/>
              <a:t>21/12/2022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500B-9E88-4960-F7A6-6B93450A4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D6C1-127F-041D-ED55-9815912C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D125C-A7BD-FE95-BCE1-5B549411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5041" r="26080" b="27642"/>
          <a:stretch/>
        </p:blipFill>
        <p:spPr>
          <a:xfrm>
            <a:off x="3657599" y="1415668"/>
            <a:ext cx="4228909" cy="2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F756-16D1-1D6E-A4A2-22F3B8C3EF86}"/>
              </a:ext>
            </a:extLst>
          </p:cNvPr>
          <p:cNvSpPr txBox="1"/>
          <p:nvPr/>
        </p:nvSpPr>
        <p:spPr>
          <a:xfrm>
            <a:off x="3831426" y="4348976"/>
            <a:ext cx="38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dirty="0">
                <a:solidFill>
                  <a:srgbClr val="0D84B3"/>
                </a:solidFill>
                <a:effectLst/>
                <a:cs typeface="Arial" panose="020B0604020202020204" pitchFamily="34" charset="0"/>
              </a:rPr>
              <a:t>a sua referência em trabalhos de serralharia</a:t>
            </a:r>
            <a:r>
              <a:rPr lang="pt-BR" sz="1600" dirty="0">
                <a:solidFill>
                  <a:srgbClr val="0D84B3"/>
                </a:solidFill>
                <a:cs typeface="Arial" panose="020B0604020202020204" pitchFamily="34" charset="0"/>
              </a:rPr>
              <a:t> </a:t>
            </a:r>
            <a:br>
              <a:rPr lang="pt-BR" sz="1600" dirty="0"/>
            </a:br>
            <a:endParaRPr lang="pt-PT" sz="16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58EDC26-19DC-C352-3B83-B7B5D23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A78CD-4310-A099-6203-E47ACD613241}"/>
              </a:ext>
            </a:extLst>
          </p:cNvPr>
          <p:cNvSpPr txBox="1"/>
          <p:nvPr/>
        </p:nvSpPr>
        <p:spPr>
          <a:xfrm>
            <a:off x="2375210" y="1326995"/>
            <a:ext cx="76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D84B3"/>
                </a:solidFill>
              </a:rPr>
              <a:t>Ser a melhor empresa de Serralharia no mercado Moçambicano e Internacional.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36404-90BF-D7FE-DD45-15AC5CB9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60" y="1020826"/>
            <a:ext cx="9525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900A3E-29E2-2468-DC02-8F3742C8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46" y="2952750"/>
            <a:ext cx="9525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1136960" y="2569877"/>
            <a:ext cx="833042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0D84B3"/>
                </a:solidFill>
              </a:rPr>
              <a:t>G</a:t>
            </a:r>
            <a:r>
              <a:rPr lang="pt-BR" sz="1800" b="0" i="0" dirty="0">
                <a:solidFill>
                  <a:srgbClr val="0D84B3"/>
                </a:solidFill>
                <a:effectLst/>
              </a:rPr>
              <a:t>arantir o crescimento contínuo promando pelo ambiente seguro, inclusivo com a  diversidade patente, primando pela aprendizagem constante, trabalho em equipe, partilha do conhecimento, elevados índices de integridade com a empresa, trabalhadores, cliente e principalmente com a estabilidade económica nacional em que as construções e reformas tem aumentado substancialmente.</a:t>
            </a:r>
            <a:endParaRPr lang="pt-BR" dirty="0">
              <a:solidFill>
                <a:srgbClr val="0D84B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Sobre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nós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1092354" y="1421301"/>
            <a:ext cx="876485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D84B3"/>
                </a:solidFill>
                <a:effectLst/>
              </a:rPr>
              <a:t>Segurança (Cuidado, sustentabilidade na segurança, saúde, responsável pelo ambiente e a comunidade).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D84B3"/>
                </a:solidFill>
                <a:effectLst/>
              </a:rPr>
              <a:t>Integridade (Empresa, Trabalhadores, Clientes, comprometimento, Reponsabilidade, e fazer o que é certo e o que disse que irá fazer).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D84B3"/>
                </a:solidFill>
                <a:effectLst/>
              </a:rPr>
              <a:t>Inclusão (Confiança e trabalho em equipe independentemente da diversidade) Aprendizagem e Melhoria Contínua (Excelência, desempenho, Inovação, evolução, Gestão de Mudança).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D84B3"/>
                </a:solidFill>
                <a:effectLst/>
              </a:rPr>
              <a:t>Assegurar uma prestação de serviços com elevada qualidade e cumprimento de</a:t>
            </a:r>
            <a:br>
              <a:rPr lang="pt-BR" sz="1800" b="0" i="0" dirty="0">
                <a:solidFill>
                  <a:srgbClr val="0D84B3"/>
                </a:solidFill>
                <a:effectLst/>
              </a:rPr>
            </a:br>
            <a:r>
              <a:rPr lang="pt-BR" sz="1800" b="0" i="0" dirty="0">
                <a:solidFill>
                  <a:srgbClr val="0D84B3"/>
                </a:solidFill>
                <a:effectLst/>
              </a:rPr>
              <a:t>prazos acordados com os clientes.</a:t>
            </a:r>
            <a:r>
              <a:rPr lang="pt-BR" dirty="0">
                <a:solidFill>
                  <a:srgbClr val="0D84B3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5BFB9-2824-20B0-10E7-10CF1EB25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71" y="2437806"/>
            <a:ext cx="1688145" cy="1688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Sobre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nós</a:t>
            </a:r>
            <a:r>
              <a:rPr lang="en-US" sz="2800" b="1" u="sng" dirty="0">
                <a:solidFill>
                  <a:srgbClr val="0D84B3"/>
                </a:solidFill>
              </a:rPr>
              <a:t> (</a:t>
            </a:r>
            <a:r>
              <a:rPr lang="en-US" sz="2800" b="1" u="sng" dirty="0" err="1">
                <a:solidFill>
                  <a:srgbClr val="0D84B3"/>
                </a:solidFill>
              </a:rPr>
              <a:t>cont</a:t>
            </a:r>
            <a:r>
              <a:rPr lang="en-US" sz="2800" b="1" u="sng" dirty="0">
                <a:solidFill>
                  <a:srgbClr val="0D84B3"/>
                </a:solidFill>
              </a:rPr>
              <a:t>…)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Nossos</a:t>
            </a:r>
            <a:r>
              <a:rPr lang="en-US" sz="2800" b="1" u="sng" dirty="0">
                <a:solidFill>
                  <a:srgbClr val="0D84B3"/>
                </a:solidFill>
              </a:rPr>
              <a:t> Produtos 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sp>
        <p:nvSpPr>
          <p:cNvPr id="2" name="Google Shape;285;p24">
            <a:extLst>
              <a:ext uri="{FF2B5EF4-FFF2-40B4-BE49-F238E27FC236}">
                <a16:creationId xmlns:a16="http://schemas.microsoft.com/office/drawing/2014/main" id="{9D8A9266-107C-1787-05E2-574AD791FF95}"/>
              </a:ext>
            </a:extLst>
          </p:cNvPr>
          <p:cNvSpPr txBox="1">
            <a:spLocks/>
          </p:cNvSpPr>
          <p:nvPr/>
        </p:nvSpPr>
        <p:spPr>
          <a:xfrm>
            <a:off x="963372" y="1294521"/>
            <a:ext cx="5459730" cy="35116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5000"/>
              </a:lnSpc>
              <a:spcBef>
                <a:spcPts val="0"/>
              </a:spcBef>
              <a:buSzPts val="852"/>
            </a:pPr>
            <a:r>
              <a:rPr lang="pt-BR" sz="1800" dirty="0">
                <a:solidFill>
                  <a:srgbClr val="0D84B3"/>
                </a:solidFill>
              </a:rPr>
              <a:t>• Fogão com jante de carro</a:t>
            </a:r>
          </a:p>
          <a:p>
            <a:pPr algn="l">
              <a:lnSpc>
                <a:spcPct val="95000"/>
              </a:lnSpc>
              <a:spcBef>
                <a:spcPts val="1600"/>
              </a:spcBef>
              <a:buSzPts val="852"/>
            </a:pPr>
            <a:r>
              <a:rPr lang="pt-BR" sz="1800" dirty="0">
                <a:solidFill>
                  <a:srgbClr val="0D84B3"/>
                </a:solidFill>
              </a:rPr>
              <a:t>• Grelhador</a:t>
            </a:r>
          </a:p>
          <a:p>
            <a:pPr algn="l">
              <a:lnSpc>
                <a:spcPct val="95000"/>
              </a:lnSpc>
              <a:spcBef>
                <a:spcPts val="1600"/>
              </a:spcBef>
              <a:buSzPts val="852"/>
            </a:pPr>
            <a:r>
              <a:rPr lang="pt-BR" sz="1800" dirty="0">
                <a:solidFill>
                  <a:srgbClr val="0D84B3"/>
                </a:solidFill>
              </a:rPr>
              <a:t>• Churrasqueira</a:t>
            </a:r>
          </a:p>
          <a:p>
            <a:pPr algn="l">
              <a:lnSpc>
                <a:spcPct val="95000"/>
              </a:lnSpc>
              <a:spcBef>
                <a:spcPts val="1600"/>
              </a:spcBef>
              <a:buSzPts val="852"/>
            </a:pPr>
            <a:r>
              <a:rPr lang="pt-BR" sz="1800" dirty="0">
                <a:solidFill>
                  <a:srgbClr val="0D84B3"/>
                </a:solidFill>
              </a:rPr>
              <a:t>• Mesas redondas e quadradas para 6-10 pessoas</a:t>
            </a:r>
          </a:p>
          <a:p>
            <a:pPr algn="l">
              <a:lnSpc>
                <a:spcPct val="95000"/>
              </a:lnSpc>
              <a:spcBef>
                <a:spcPts val="1600"/>
              </a:spcBef>
              <a:buSzPts val="852"/>
            </a:pPr>
            <a:r>
              <a:rPr lang="pt-BR" sz="1800" dirty="0">
                <a:solidFill>
                  <a:srgbClr val="0D84B3"/>
                </a:solidFill>
              </a:rPr>
              <a:t>• Caleiras Metálicas</a:t>
            </a:r>
          </a:p>
          <a:p>
            <a:pPr algn="l">
              <a:lnSpc>
                <a:spcPct val="95000"/>
              </a:lnSpc>
              <a:spcBef>
                <a:spcPts val="1600"/>
              </a:spcBef>
              <a:buSzPts val="852"/>
            </a:pPr>
            <a:r>
              <a:rPr lang="pt-BR" sz="1800" dirty="0">
                <a:solidFill>
                  <a:srgbClr val="0D84B3"/>
                </a:solidFill>
              </a:rPr>
              <a:t>• Corrimão Metálico</a:t>
            </a:r>
          </a:p>
          <a:p>
            <a:pPr algn="l">
              <a:lnSpc>
                <a:spcPct val="95000"/>
              </a:lnSpc>
              <a:spcBef>
                <a:spcPts val="1600"/>
              </a:spcBef>
              <a:buSzPts val="852"/>
            </a:pPr>
            <a:r>
              <a:rPr lang="pt-BR" sz="1800" dirty="0">
                <a:solidFill>
                  <a:srgbClr val="0D84B3"/>
                </a:solidFill>
              </a:rPr>
              <a:t>• Aros para cerimónias civis</a:t>
            </a:r>
          </a:p>
          <a:p>
            <a:pPr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852"/>
            </a:pPr>
            <a:endParaRPr lang="pt-BR" sz="1800" dirty="0">
              <a:solidFill>
                <a:srgbClr val="0D84B3"/>
              </a:solidFill>
            </a:endParaRPr>
          </a:p>
        </p:txBody>
      </p:sp>
      <p:sp>
        <p:nvSpPr>
          <p:cNvPr id="3" name="Google Shape;284;p24">
            <a:extLst>
              <a:ext uri="{FF2B5EF4-FFF2-40B4-BE49-F238E27FC236}">
                <a16:creationId xmlns:a16="http://schemas.microsoft.com/office/drawing/2014/main" id="{2CE24958-DC49-E260-CFC3-7013174CE560}"/>
              </a:ext>
            </a:extLst>
          </p:cNvPr>
          <p:cNvSpPr txBox="1">
            <a:spLocks/>
          </p:cNvSpPr>
          <p:nvPr/>
        </p:nvSpPr>
        <p:spPr>
          <a:xfrm>
            <a:off x="6551012" y="1294521"/>
            <a:ext cx="4533300" cy="401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1800" dirty="0">
                <a:solidFill>
                  <a:srgbClr val="0D84B3"/>
                </a:solidFill>
              </a:rPr>
              <a:t>• Baloiço</a:t>
            </a:r>
          </a:p>
          <a:p>
            <a:pPr algn="l">
              <a:spcBef>
                <a:spcPts val="1600"/>
              </a:spcBef>
            </a:pPr>
            <a:r>
              <a:rPr lang="pt-BR" sz="1800" dirty="0">
                <a:solidFill>
                  <a:srgbClr val="0D84B3"/>
                </a:solidFill>
              </a:rPr>
              <a:t>• Escorrega</a:t>
            </a:r>
          </a:p>
          <a:p>
            <a:pPr algn="l">
              <a:spcBef>
                <a:spcPts val="1600"/>
              </a:spcBef>
            </a:pPr>
            <a:r>
              <a:rPr lang="pt-BR" sz="1800" dirty="0">
                <a:solidFill>
                  <a:srgbClr val="0D84B3"/>
                </a:solidFill>
              </a:rPr>
              <a:t>• Cavalinho</a:t>
            </a:r>
          </a:p>
          <a:p>
            <a:pPr algn="l">
              <a:spcBef>
                <a:spcPts val="1600"/>
              </a:spcBef>
            </a:pPr>
            <a:r>
              <a:rPr lang="pt-BR" sz="1800" dirty="0">
                <a:solidFill>
                  <a:srgbClr val="0D84B3"/>
                </a:solidFill>
              </a:rPr>
              <a:t>• Estendal</a:t>
            </a:r>
          </a:p>
          <a:p>
            <a:pPr algn="l">
              <a:spcBef>
                <a:spcPts val="1600"/>
              </a:spcBef>
            </a:pPr>
            <a:r>
              <a:rPr lang="pt-BR" sz="1800" dirty="0">
                <a:solidFill>
                  <a:srgbClr val="0D84B3"/>
                </a:solidFill>
              </a:rPr>
              <a:t>• Gaiolas para pássaros</a:t>
            </a:r>
          </a:p>
          <a:p>
            <a:pPr algn="l">
              <a:spcBef>
                <a:spcPts val="1600"/>
              </a:spcBef>
            </a:pPr>
            <a:r>
              <a:rPr lang="pt-BR" sz="1800" dirty="0">
                <a:solidFill>
                  <a:srgbClr val="0D84B3"/>
                </a:solidFill>
              </a:rPr>
              <a:t>• Carrinho de mão para crianças</a:t>
            </a:r>
          </a:p>
          <a:p>
            <a:pPr algn="l">
              <a:spcBef>
                <a:spcPts val="1600"/>
              </a:spcBef>
            </a:pPr>
            <a:r>
              <a:rPr lang="pt-BR" sz="1800" dirty="0">
                <a:solidFill>
                  <a:srgbClr val="0D84B3"/>
                </a:solidFill>
              </a:rPr>
              <a:t>• Grelha para carne</a:t>
            </a:r>
          </a:p>
          <a:p>
            <a:pPr algn="l">
              <a:spcBef>
                <a:spcPts val="1600"/>
              </a:spcBef>
              <a:spcAft>
                <a:spcPts val="1600"/>
              </a:spcAft>
            </a:pPr>
            <a:r>
              <a:rPr lang="pt-BR" sz="1800" dirty="0">
                <a:solidFill>
                  <a:srgbClr val="0D84B3"/>
                </a:solidFill>
              </a:rPr>
              <a:t>• Fogão a carvão</a:t>
            </a:r>
          </a:p>
        </p:txBody>
      </p:sp>
    </p:spTree>
    <p:extLst>
      <p:ext uri="{BB962C8B-B14F-4D97-AF65-F5344CB8AC3E}">
        <p14:creationId xmlns:p14="http://schemas.microsoft.com/office/powerpoint/2010/main" val="21228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Parceiros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0F43E-F68B-884B-67E2-647C9061A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09" y="1328229"/>
            <a:ext cx="2186344" cy="1101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E72B5-55D9-DDE0-4D32-B604DD4D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1" y="1310847"/>
            <a:ext cx="1347930" cy="1247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98E4E-19F0-244E-0F37-946A0A038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1345612"/>
            <a:ext cx="1473301" cy="1213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BE95B0-320F-F19C-370D-7DA812766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1166984"/>
            <a:ext cx="1124506" cy="1213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C31D0F-8919-A784-34F1-D27E263D2AA7}"/>
              </a:ext>
            </a:extLst>
          </p:cNvPr>
          <p:cNvSpPr txBox="1"/>
          <p:nvPr/>
        </p:nvSpPr>
        <p:spPr>
          <a:xfrm>
            <a:off x="9172143" y="2429810"/>
            <a:ext cx="18461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Assembleia da República</a:t>
            </a:r>
            <a:endParaRPr lang="pt-PT" sz="13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41B0AA-3BC1-4445-DEF8-C06758853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09" y="2814004"/>
            <a:ext cx="1099217" cy="1185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107492-27BF-1990-C4DE-B559407D26C2}"/>
              </a:ext>
            </a:extLst>
          </p:cNvPr>
          <p:cNvSpPr txBox="1"/>
          <p:nvPr/>
        </p:nvSpPr>
        <p:spPr>
          <a:xfrm>
            <a:off x="1991887" y="4027595"/>
            <a:ext cx="1852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Presidência</a:t>
            </a:r>
            <a:r>
              <a:rPr lang="en-US" sz="1300" i="1" dirty="0"/>
              <a:t> da República</a:t>
            </a:r>
            <a:endParaRPr lang="pt-PT" sz="13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0E3558-EFB6-18E5-C637-353AEBCDC4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 r="39422" b="26391"/>
          <a:stretch/>
        </p:blipFill>
        <p:spPr>
          <a:xfrm>
            <a:off x="5029191" y="2977718"/>
            <a:ext cx="1609858" cy="1022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C8BC47-7212-949F-C0F5-2DC87965B982}"/>
              </a:ext>
            </a:extLst>
          </p:cNvPr>
          <p:cNvSpPr txBox="1"/>
          <p:nvPr/>
        </p:nvSpPr>
        <p:spPr>
          <a:xfrm>
            <a:off x="4747909" y="3997206"/>
            <a:ext cx="16557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Embaixada</a:t>
            </a:r>
            <a:r>
              <a:rPr lang="en-US" sz="1300" i="1" dirty="0"/>
              <a:t> da </a:t>
            </a:r>
            <a:r>
              <a:rPr lang="en-US" sz="1300" i="1" dirty="0" err="1"/>
              <a:t>Argélia</a:t>
            </a:r>
            <a:endParaRPr lang="pt-PT" sz="1300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3FDF1-2260-00B4-31CA-BA4274D69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3099794"/>
            <a:ext cx="1420234" cy="8521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D837C9-EC04-E686-0421-08EF0606F346}"/>
              </a:ext>
            </a:extLst>
          </p:cNvPr>
          <p:cNvSpPr txBox="1"/>
          <p:nvPr/>
        </p:nvSpPr>
        <p:spPr>
          <a:xfrm>
            <a:off x="7120795" y="3994931"/>
            <a:ext cx="16074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Embaixada</a:t>
            </a:r>
            <a:r>
              <a:rPr lang="pt-PT" sz="1300" i="1" dirty="0"/>
              <a:t> Britânica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9404F2-CCD4-408B-3BC2-6BA9E11146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 t="19519" r="19729" b="24442"/>
          <a:stretch/>
        </p:blipFill>
        <p:spPr>
          <a:xfrm>
            <a:off x="9268847" y="2905649"/>
            <a:ext cx="1420234" cy="1291420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EEF9BF1-11B2-9B28-009A-5584CF43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04740"/>
              </p:ext>
            </p:extLst>
          </p:nvPr>
        </p:nvGraphicFramePr>
        <p:xfrm>
          <a:off x="1897378" y="4575146"/>
          <a:ext cx="965835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588">
                  <a:extLst>
                    <a:ext uri="{9D8B030D-6E8A-4147-A177-3AD203B41FA5}">
                      <a16:colId xmlns:a16="http://schemas.microsoft.com/office/drawing/2014/main" val="3789887002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597297958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45258132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83047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/>
                        </a:rPr>
                        <a:t>Administração</a:t>
                      </a:r>
                      <a:r>
                        <a:rPr lang="en-US" sz="1400" b="0" dirty="0">
                          <a:effectLst/>
                        </a:rPr>
                        <a:t> do </a:t>
                      </a:r>
                      <a:r>
                        <a:rPr lang="en-US" sz="1400" b="0" dirty="0" err="1">
                          <a:effectLst/>
                        </a:rPr>
                        <a:t>Palácio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</a:rPr>
                        <a:t>Creche 29 de </a:t>
                      </a:r>
                      <a:r>
                        <a:rPr lang="en-US" sz="1400" b="0" dirty="0" err="1">
                          <a:effectLst/>
                        </a:rPr>
                        <a:t>Setembro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b="0" dirty="0" err="1">
                          <a:effectLst/>
                        </a:rPr>
                        <a:t>Embaixada</a:t>
                      </a:r>
                      <a:r>
                        <a:rPr lang="en-US" sz="1400" b="0" dirty="0">
                          <a:effectLst/>
                        </a:rPr>
                        <a:t> da </a:t>
                      </a:r>
                      <a:r>
                        <a:rPr lang="en-US" sz="1400" b="0" dirty="0" err="1">
                          <a:effectLst/>
                        </a:rPr>
                        <a:t>Finlândia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effectLst/>
                        </a:rPr>
                        <a:t>Conselho Superior da comunicação Social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0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D125C-A7BD-FE95-BCE1-5B549411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5041" r="26080" b="27642"/>
          <a:stretch/>
        </p:blipFill>
        <p:spPr>
          <a:xfrm>
            <a:off x="3657599" y="1415668"/>
            <a:ext cx="4228909" cy="2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F756-16D1-1D6E-A4A2-22F3B8C3EF86}"/>
              </a:ext>
            </a:extLst>
          </p:cNvPr>
          <p:cNvSpPr txBox="1"/>
          <p:nvPr/>
        </p:nvSpPr>
        <p:spPr>
          <a:xfrm>
            <a:off x="3831426" y="4348976"/>
            <a:ext cx="38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dirty="0">
                <a:solidFill>
                  <a:srgbClr val="0D84B3"/>
                </a:solidFill>
                <a:effectLst/>
                <a:cs typeface="Arial" panose="020B0604020202020204" pitchFamily="34" charset="0"/>
              </a:rPr>
              <a:t>a sua referência em trabalhos de serralharia</a:t>
            </a:r>
            <a:r>
              <a:rPr lang="pt-BR" sz="1600" dirty="0">
                <a:solidFill>
                  <a:srgbClr val="0D84B3"/>
                </a:solidFill>
                <a:cs typeface="Arial" panose="020B0604020202020204" pitchFamily="34" charset="0"/>
              </a:rPr>
              <a:t> </a:t>
            </a:r>
            <a:br>
              <a:rPr lang="pt-BR" sz="1600" dirty="0"/>
            </a:br>
            <a:endParaRPr lang="pt-PT" sz="16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58EDC26-19DC-C352-3B83-B7B5D23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93" y="4940682"/>
            <a:ext cx="12192000" cy="501650"/>
          </a:xfrm>
          <a:noFill/>
        </p:spPr>
        <p:txBody>
          <a:bodyPr/>
          <a:lstStyle/>
          <a:p>
            <a:r>
              <a:rPr lang="pt-PT" sz="1700" b="1" dirty="0">
                <a:solidFill>
                  <a:srgbClr val="0D84B3"/>
                </a:solidFill>
              </a:rPr>
              <a:t>Contactos: </a:t>
            </a:r>
            <a:r>
              <a:rPr lang="en-US" sz="1700" b="1" i="0" dirty="0">
                <a:solidFill>
                  <a:srgbClr val="0D84B3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0D84B3"/>
                </a:solidFill>
              </a:rPr>
              <a:t> |</a:t>
            </a:r>
            <a:r>
              <a:rPr lang="pt-PT" sz="1700" b="1" dirty="0">
                <a:solidFill>
                  <a:srgbClr val="0D84B3"/>
                </a:solidFill>
              </a:rPr>
              <a:t> </a:t>
            </a:r>
            <a:r>
              <a:rPr lang="en-US" sz="1700" b="1" i="0" dirty="0">
                <a:solidFill>
                  <a:srgbClr val="0D84B3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3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Sando</dc:creator>
  <cp:lastModifiedBy>Luis Sando</cp:lastModifiedBy>
  <cp:revision>8</cp:revision>
  <dcterms:created xsi:type="dcterms:W3CDTF">2022-12-12T18:16:19Z</dcterms:created>
  <dcterms:modified xsi:type="dcterms:W3CDTF">2022-12-21T19:03:24Z</dcterms:modified>
</cp:coreProperties>
</file>