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25"/>
  </p:notesMasterIdLst>
  <p:sldIdLst>
    <p:sldId id="256" r:id="rId4"/>
    <p:sldId id="257" r:id="rId5"/>
    <p:sldId id="258" r:id="rId6"/>
    <p:sldId id="259" r:id="rId7"/>
    <p:sldId id="322" r:id="rId8"/>
    <p:sldId id="314" r:id="rId9"/>
    <p:sldId id="332" r:id="rId10"/>
    <p:sldId id="265" r:id="rId11"/>
    <p:sldId id="329" r:id="rId12"/>
    <p:sldId id="310" r:id="rId13"/>
    <p:sldId id="330" r:id="rId14"/>
    <p:sldId id="312" r:id="rId15"/>
    <p:sldId id="311" r:id="rId16"/>
    <p:sldId id="333" r:id="rId17"/>
    <p:sldId id="324" r:id="rId18"/>
    <p:sldId id="335" r:id="rId19"/>
    <p:sldId id="326" r:id="rId20"/>
    <p:sldId id="315" r:id="rId21"/>
    <p:sldId id="320" r:id="rId22"/>
    <p:sldId id="313" r:id="rId23"/>
    <p:sldId id="328" r:id="rId24"/>
  </p:sldIdLst>
  <p:sldSz cx="9144000" cy="5143500" type="screen16x9"/>
  <p:notesSz cx="6858000" cy="9144000"/>
  <p:embeddedFontLst>
    <p:embeddedFont>
      <p:font typeface="Bebas Neue" panose="020B0606020202050201" pitchFamily="34"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97400-8097-4C23-9DB9-E1C3ACAD2398}">
  <a:tblStyle styleId="{20B97400-8097-4C23-9DB9-E1C3ACAD23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4" autoAdjust="0"/>
    <p:restoredTop sz="94660"/>
  </p:normalViewPr>
  <p:slideViewPr>
    <p:cSldViewPr snapToGrid="0">
      <p:cViewPr>
        <p:scale>
          <a:sx n="138" d="100"/>
          <a:sy n="138" d="100"/>
        </p:scale>
        <p:origin x="186" y="138"/>
      </p:cViewPr>
      <p:guideLst>
        <p:guide orient="horz" pos="3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000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2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234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06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45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17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16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8453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70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3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38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39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0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4" name="Google Shape;2054;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8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28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593"/>
        <p:cNvGrpSpPr/>
        <p:nvPr/>
      </p:nvGrpSpPr>
      <p:grpSpPr>
        <a:xfrm>
          <a:off x="0" y="0"/>
          <a:ext cx="0" cy="0"/>
          <a:chOff x="0" y="0"/>
          <a:chExt cx="0" cy="0"/>
        </a:xfrm>
      </p:grpSpPr>
      <p:grpSp>
        <p:nvGrpSpPr>
          <p:cNvPr id="1594" name="Google Shape;1594;p19"/>
          <p:cNvGrpSpPr/>
          <p:nvPr/>
        </p:nvGrpSpPr>
        <p:grpSpPr>
          <a:xfrm flipH="1">
            <a:off x="-370165" y="-2483486"/>
            <a:ext cx="7884219" cy="3433770"/>
            <a:chOff x="24125" y="294775"/>
            <a:chExt cx="7767703" cy="3383025"/>
          </a:xfrm>
        </p:grpSpPr>
        <p:sp>
          <p:nvSpPr>
            <p:cNvPr id="1595" name="Google Shape;1595;p1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19"/>
          <p:cNvGrpSpPr/>
          <p:nvPr/>
        </p:nvGrpSpPr>
        <p:grpSpPr>
          <a:xfrm>
            <a:off x="7222182" y="4568872"/>
            <a:ext cx="881035" cy="290677"/>
            <a:chOff x="7222182" y="4568872"/>
            <a:chExt cx="881035" cy="290677"/>
          </a:xfrm>
        </p:grpSpPr>
        <p:sp>
          <p:nvSpPr>
            <p:cNvPr id="1690" name="Google Shape;1690;p19"/>
            <p:cNvSpPr/>
            <p:nvPr/>
          </p:nvSpPr>
          <p:spPr>
            <a:xfrm>
              <a:off x="722218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7370543"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7515820"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664180"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8094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957817"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6" name="Google Shape;1696;p1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7" name="Google Shape;1697;p19"/>
          <p:cNvSpPr txBox="1">
            <a:spLocks noGrp="1"/>
          </p:cNvSpPr>
          <p:nvPr>
            <p:ph type="subTitle" idx="1"/>
          </p:nvPr>
        </p:nvSpPr>
        <p:spPr>
          <a:xfrm>
            <a:off x="7200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8" name="Google Shape;1698;p19"/>
          <p:cNvSpPr txBox="1">
            <a:spLocks noGrp="1"/>
          </p:cNvSpPr>
          <p:nvPr>
            <p:ph type="title" idx="2"/>
          </p:nvPr>
        </p:nvSpPr>
        <p:spPr>
          <a:xfrm>
            <a:off x="7200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9" name="Google Shape;1699;p19"/>
          <p:cNvSpPr txBox="1">
            <a:spLocks noGrp="1"/>
          </p:cNvSpPr>
          <p:nvPr>
            <p:ph type="subTitle" idx="3"/>
          </p:nvPr>
        </p:nvSpPr>
        <p:spPr>
          <a:xfrm>
            <a:off x="7200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0" name="Google Shape;1700;p19"/>
          <p:cNvSpPr txBox="1">
            <a:spLocks noGrp="1"/>
          </p:cNvSpPr>
          <p:nvPr>
            <p:ph type="title" idx="4"/>
          </p:nvPr>
        </p:nvSpPr>
        <p:spPr>
          <a:xfrm>
            <a:off x="7200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1" name="Google Shape;1701;p19"/>
          <p:cNvSpPr txBox="1">
            <a:spLocks noGrp="1"/>
          </p:cNvSpPr>
          <p:nvPr>
            <p:ph type="subTitle" idx="5"/>
          </p:nvPr>
        </p:nvSpPr>
        <p:spPr>
          <a:xfrm>
            <a:off x="348885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2" name="Google Shape;1702;p19"/>
          <p:cNvSpPr txBox="1">
            <a:spLocks noGrp="1"/>
          </p:cNvSpPr>
          <p:nvPr>
            <p:ph type="title" idx="6"/>
          </p:nvPr>
        </p:nvSpPr>
        <p:spPr>
          <a:xfrm>
            <a:off x="348885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3" name="Google Shape;1703;p19"/>
          <p:cNvSpPr txBox="1">
            <a:spLocks noGrp="1"/>
          </p:cNvSpPr>
          <p:nvPr>
            <p:ph type="subTitle" idx="7"/>
          </p:nvPr>
        </p:nvSpPr>
        <p:spPr>
          <a:xfrm>
            <a:off x="348885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4" name="Google Shape;1704;p19"/>
          <p:cNvSpPr txBox="1">
            <a:spLocks noGrp="1"/>
          </p:cNvSpPr>
          <p:nvPr>
            <p:ph type="title" idx="8"/>
          </p:nvPr>
        </p:nvSpPr>
        <p:spPr>
          <a:xfrm>
            <a:off x="348885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5" name="Google Shape;1705;p19"/>
          <p:cNvSpPr txBox="1">
            <a:spLocks noGrp="1"/>
          </p:cNvSpPr>
          <p:nvPr>
            <p:ph type="subTitle" idx="9"/>
          </p:nvPr>
        </p:nvSpPr>
        <p:spPr>
          <a:xfrm>
            <a:off x="6257701" y="214241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6" name="Google Shape;1706;p19"/>
          <p:cNvSpPr txBox="1">
            <a:spLocks noGrp="1"/>
          </p:cNvSpPr>
          <p:nvPr>
            <p:ph type="title" idx="13"/>
          </p:nvPr>
        </p:nvSpPr>
        <p:spPr>
          <a:xfrm>
            <a:off x="6257709" y="174827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07" name="Google Shape;1707;p19"/>
          <p:cNvSpPr txBox="1">
            <a:spLocks noGrp="1"/>
          </p:cNvSpPr>
          <p:nvPr>
            <p:ph type="subTitle" idx="14"/>
          </p:nvPr>
        </p:nvSpPr>
        <p:spPr>
          <a:xfrm>
            <a:off x="6257701" y="3680298"/>
            <a:ext cx="2166300" cy="6453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8" name="Google Shape;1708;p19"/>
          <p:cNvSpPr txBox="1">
            <a:spLocks noGrp="1"/>
          </p:cNvSpPr>
          <p:nvPr>
            <p:ph type="title" idx="15"/>
          </p:nvPr>
        </p:nvSpPr>
        <p:spPr>
          <a:xfrm>
            <a:off x="6257709" y="3286155"/>
            <a:ext cx="2166300" cy="3168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1709"/>
        <p:cNvGrpSpPr/>
        <p:nvPr/>
      </p:nvGrpSpPr>
      <p:grpSpPr>
        <a:xfrm>
          <a:off x="0" y="0"/>
          <a:ext cx="0" cy="0"/>
          <a:chOff x="0" y="0"/>
          <a:chExt cx="0" cy="0"/>
        </a:xfrm>
      </p:grpSpPr>
      <p:grpSp>
        <p:nvGrpSpPr>
          <p:cNvPr id="1710" name="Google Shape;1710;p20"/>
          <p:cNvGrpSpPr/>
          <p:nvPr/>
        </p:nvGrpSpPr>
        <p:grpSpPr>
          <a:xfrm>
            <a:off x="730476" y="4569012"/>
            <a:ext cx="1602149" cy="244468"/>
            <a:chOff x="1675453" y="-1233273"/>
            <a:chExt cx="1032712" cy="157579"/>
          </a:xfrm>
        </p:grpSpPr>
        <p:sp>
          <p:nvSpPr>
            <p:cNvPr id="1711" name="Google Shape;1711;p20"/>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0"/>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0"/>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0"/>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0"/>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0"/>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0"/>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0"/>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0"/>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0"/>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0"/>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20"/>
          <p:cNvGrpSpPr/>
          <p:nvPr/>
        </p:nvGrpSpPr>
        <p:grpSpPr>
          <a:xfrm>
            <a:off x="8488400" y="2728975"/>
            <a:ext cx="1552150" cy="3475150"/>
            <a:chOff x="327125" y="2375600"/>
            <a:chExt cx="1552150" cy="3475150"/>
          </a:xfrm>
        </p:grpSpPr>
        <p:sp>
          <p:nvSpPr>
            <p:cNvPr id="1723" name="Google Shape;1723;p2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0"/>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0"/>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0"/>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0"/>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0"/>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0"/>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0"/>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0"/>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20"/>
          <p:cNvGrpSpPr/>
          <p:nvPr/>
        </p:nvGrpSpPr>
        <p:grpSpPr>
          <a:xfrm>
            <a:off x="-364925" y="-2353500"/>
            <a:ext cx="9644000" cy="3383025"/>
            <a:chOff x="-364925" y="-2353500"/>
            <a:chExt cx="9644000" cy="3383025"/>
          </a:xfrm>
        </p:grpSpPr>
        <p:grpSp>
          <p:nvGrpSpPr>
            <p:cNvPr id="1745" name="Google Shape;1745;p20"/>
            <p:cNvGrpSpPr/>
            <p:nvPr/>
          </p:nvGrpSpPr>
          <p:grpSpPr>
            <a:xfrm>
              <a:off x="-364925" y="-2353500"/>
              <a:ext cx="9644000" cy="3383025"/>
              <a:chOff x="-364925" y="-1720950"/>
              <a:chExt cx="9644000" cy="3383025"/>
            </a:xfrm>
          </p:grpSpPr>
          <p:grpSp>
            <p:nvGrpSpPr>
              <p:cNvPr id="1746" name="Google Shape;1746;p20"/>
              <p:cNvGrpSpPr/>
              <p:nvPr/>
            </p:nvGrpSpPr>
            <p:grpSpPr>
              <a:xfrm flipH="1">
                <a:off x="-364925" y="-1720950"/>
                <a:ext cx="8364453" cy="3383025"/>
                <a:chOff x="-572625" y="294775"/>
                <a:chExt cx="8364453" cy="3383025"/>
              </a:xfrm>
            </p:grpSpPr>
            <p:sp>
              <p:nvSpPr>
                <p:cNvPr id="1747" name="Google Shape;1747;p20"/>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0"/>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0"/>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0"/>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0"/>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0"/>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0"/>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0"/>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0"/>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0"/>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0"/>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0"/>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0"/>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0"/>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0"/>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0"/>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0"/>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0"/>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0"/>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0"/>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0"/>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0"/>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0"/>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0"/>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0"/>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0"/>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0"/>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0"/>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0"/>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0"/>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0"/>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0"/>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0"/>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0"/>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0"/>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0"/>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0"/>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0"/>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0"/>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0"/>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0"/>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0"/>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0"/>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0"/>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0"/>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0"/>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0"/>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0"/>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0"/>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0"/>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0"/>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0"/>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0"/>
                <p:cNvSpPr/>
                <p:nvPr/>
              </p:nvSpPr>
              <p:spPr>
                <a:xfrm>
                  <a:off x="-572625" y="2889150"/>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0"/>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0"/>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0"/>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0"/>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0"/>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0"/>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0"/>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0"/>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0"/>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0"/>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0"/>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0"/>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0"/>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0"/>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0"/>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0"/>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0"/>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0"/>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0"/>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0"/>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0"/>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0"/>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0"/>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0"/>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0"/>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0"/>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0"/>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0"/>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0"/>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0"/>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0"/>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0"/>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0"/>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0"/>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0"/>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0"/>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0"/>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0"/>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0"/>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0"/>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0"/>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41" name="Google Shape;1841;p20"/>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1842" name="Google Shape;1842;p20"/>
            <p:cNvSpPr/>
            <p:nvPr/>
          </p:nvSpPr>
          <p:spPr>
            <a:xfrm flipH="1">
              <a:off x="6008353" y="-398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3" name="Google Shape;1843;p20"/>
          <p:cNvSpPr txBox="1">
            <a:spLocks noGrp="1"/>
          </p:cNvSpPr>
          <p:nvPr>
            <p:ph type="title"/>
          </p:nvPr>
        </p:nvSpPr>
        <p:spPr>
          <a:xfrm>
            <a:off x="720000" y="314175"/>
            <a:ext cx="7704000" cy="8934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7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44" name="Google Shape;1844;p20"/>
          <p:cNvSpPr txBox="1">
            <a:spLocks noGrp="1"/>
          </p:cNvSpPr>
          <p:nvPr>
            <p:ph type="subTitle" idx="1"/>
          </p:nvPr>
        </p:nvSpPr>
        <p:spPr>
          <a:xfrm>
            <a:off x="3488850" y="1978325"/>
            <a:ext cx="2166300" cy="1584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45" name="Google Shape;1845;p20"/>
          <p:cNvSpPr txBox="1"/>
          <p:nvPr/>
        </p:nvSpPr>
        <p:spPr>
          <a:xfrm>
            <a:off x="2493000" y="3787200"/>
            <a:ext cx="4158000" cy="525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2"/>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dk2"/>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a:solidFill>
                <a:schemeClr val="dk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855"/>
        <p:cNvGrpSpPr/>
        <p:nvPr/>
      </p:nvGrpSpPr>
      <p:grpSpPr>
        <a:xfrm>
          <a:off x="0" y="0"/>
          <a:ext cx="0" cy="0"/>
          <a:chOff x="0" y="0"/>
          <a:chExt cx="0" cy="0"/>
        </a:xfrm>
      </p:grpSpPr>
      <p:sp>
        <p:nvSpPr>
          <p:cNvPr id="1856" name="Google Shape;1856;p26"/>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4"/>
        <p:cNvGrpSpPr/>
        <p:nvPr/>
      </p:nvGrpSpPr>
      <p:grpSpPr>
        <a:xfrm>
          <a:off x="0" y="0"/>
          <a:ext cx="0" cy="0"/>
          <a:chOff x="0" y="0"/>
          <a:chExt cx="0" cy="0"/>
        </a:xfrm>
      </p:grpSpPr>
      <p:grpSp>
        <p:nvGrpSpPr>
          <p:cNvPr id="275" name="Google Shape;275;p5"/>
          <p:cNvGrpSpPr/>
          <p:nvPr/>
        </p:nvGrpSpPr>
        <p:grpSpPr>
          <a:xfrm flipH="1">
            <a:off x="-741540" y="-2483486"/>
            <a:ext cx="7884219" cy="3433770"/>
            <a:chOff x="24125" y="294775"/>
            <a:chExt cx="7767703" cy="3383025"/>
          </a:xfrm>
        </p:grpSpPr>
        <p:sp>
          <p:nvSpPr>
            <p:cNvPr id="276" name="Google Shape;276;p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5"/>
          <p:cNvGrpSpPr/>
          <p:nvPr/>
        </p:nvGrpSpPr>
        <p:grpSpPr>
          <a:xfrm>
            <a:off x="8757750" y="2728975"/>
            <a:ext cx="1552150" cy="3475150"/>
            <a:chOff x="327125" y="2375600"/>
            <a:chExt cx="1552150" cy="3475150"/>
          </a:xfrm>
        </p:grpSpPr>
        <p:sp>
          <p:nvSpPr>
            <p:cNvPr id="371" name="Google Shape;371;p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3" name="Google Shape;393;p5"/>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4" name="Google Shape;394;p5"/>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5" name="Google Shape;395;p5"/>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6" name="Google Shape;396;p5"/>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6"/>
        <p:cNvGrpSpPr/>
        <p:nvPr/>
      </p:nvGrpSpPr>
      <p:grpSpPr>
        <a:xfrm>
          <a:off x="0" y="0"/>
          <a:ext cx="0" cy="0"/>
          <a:chOff x="0" y="0"/>
          <a:chExt cx="0" cy="0"/>
        </a:xfrm>
      </p:grpSpPr>
      <p:grpSp>
        <p:nvGrpSpPr>
          <p:cNvPr id="547" name="Google Shape;547;p9"/>
          <p:cNvGrpSpPr/>
          <p:nvPr/>
        </p:nvGrpSpPr>
        <p:grpSpPr>
          <a:xfrm flipH="1">
            <a:off x="-271725" y="-1955550"/>
            <a:ext cx="7767703" cy="3383025"/>
            <a:chOff x="24125" y="294775"/>
            <a:chExt cx="7767703" cy="3383025"/>
          </a:xfrm>
        </p:grpSpPr>
        <p:sp>
          <p:nvSpPr>
            <p:cNvPr id="548" name="Google Shape;548;p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 name="Google Shape;642;p9"/>
          <p:cNvGrpSpPr/>
          <p:nvPr/>
        </p:nvGrpSpPr>
        <p:grpSpPr>
          <a:xfrm>
            <a:off x="-64791" y="3334954"/>
            <a:ext cx="2438787" cy="1857515"/>
            <a:chOff x="-64791" y="3334954"/>
            <a:chExt cx="2438787" cy="1857515"/>
          </a:xfrm>
        </p:grpSpPr>
        <p:sp>
          <p:nvSpPr>
            <p:cNvPr id="643" name="Google Shape;643;p9"/>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4" name="Google Shape;664;p9"/>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65" name="Google Shape;665;p9"/>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9"/>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76" name="Google Shape;676;p9"/>
          <p:cNvGrpSpPr/>
          <p:nvPr/>
        </p:nvGrpSpPr>
        <p:grpSpPr>
          <a:xfrm>
            <a:off x="5266248" y="4568869"/>
            <a:ext cx="3157758" cy="296582"/>
            <a:chOff x="5266248" y="4230494"/>
            <a:chExt cx="3157758" cy="296582"/>
          </a:xfrm>
        </p:grpSpPr>
        <p:sp>
          <p:nvSpPr>
            <p:cNvPr id="677" name="Google Shape;677;p9"/>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7723214" y="1254245"/>
            <a:ext cx="1068186" cy="967252"/>
            <a:chOff x="7723214" y="1254245"/>
            <a:chExt cx="1068186" cy="967252"/>
          </a:xfrm>
        </p:grpSpPr>
        <p:grpSp>
          <p:nvGrpSpPr>
            <p:cNvPr id="695" name="Google Shape;695;p9"/>
            <p:cNvGrpSpPr/>
            <p:nvPr/>
          </p:nvGrpSpPr>
          <p:grpSpPr>
            <a:xfrm>
              <a:off x="7883587" y="1867634"/>
              <a:ext cx="352280" cy="353863"/>
              <a:chOff x="1448125" y="1450525"/>
              <a:chExt cx="133500" cy="134100"/>
            </a:xfrm>
          </p:grpSpPr>
          <p:sp>
            <p:nvSpPr>
              <p:cNvPr id="696" name="Google Shape;696;p9"/>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9"/>
            <p:cNvGrpSpPr/>
            <p:nvPr/>
          </p:nvGrpSpPr>
          <p:grpSpPr>
            <a:xfrm>
              <a:off x="8239099" y="1536926"/>
              <a:ext cx="552301" cy="552301"/>
              <a:chOff x="1582850" y="1325200"/>
              <a:chExt cx="209300" cy="209300"/>
            </a:xfrm>
          </p:grpSpPr>
          <p:sp>
            <p:nvSpPr>
              <p:cNvPr id="699" name="Google Shape;699;p9"/>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9"/>
            <p:cNvGrpSpPr/>
            <p:nvPr/>
          </p:nvGrpSpPr>
          <p:grpSpPr>
            <a:xfrm>
              <a:off x="7723214" y="1254245"/>
              <a:ext cx="552301" cy="552301"/>
              <a:chOff x="1387350" y="1218075"/>
              <a:chExt cx="209300" cy="209300"/>
            </a:xfrm>
          </p:grpSpPr>
          <p:sp>
            <p:nvSpPr>
              <p:cNvPr id="704" name="Google Shape;704;p9"/>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8" name="Google Shape;708;p9"/>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a:spcBef>
                <a:spcPts val="0"/>
              </a:spcBef>
              <a:spcAft>
                <a:spcPts val="0"/>
              </a:spcAft>
              <a:buSzPts val="4200"/>
              <a:buNone/>
              <a:defRPr sz="4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9" name="Google Shape;709;p9"/>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10" name="Google Shape;710;p9"/>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1"/>
        <p:cNvGrpSpPr/>
        <p:nvPr/>
      </p:nvGrpSpPr>
      <p:grpSpPr>
        <a:xfrm>
          <a:off x="0" y="0"/>
          <a:ext cx="0" cy="0"/>
          <a:chOff x="0" y="0"/>
          <a:chExt cx="0" cy="0"/>
        </a:xfrm>
      </p:grpSpPr>
      <p:grpSp>
        <p:nvGrpSpPr>
          <p:cNvPr id="712" name="Google Shape;712;p10"/>
          <p:cNvGrpSpPr/>
          <p:nvPr/>
        </p:nvGrpSpPr>
        <p:grpSpPr>
          <a:xfrm flipH="1">
            <a:off x="1510279" y="-831315"/>
            <a:ext cx="8377976" cy="1614718"/>
            <a:chOff x="-566246" y="-831315"/>
            <a:chExt cx="8377976" cy="1614718"/>
          </a:xfrm>
        </p:grpSpPr>
        <p:sp>
          <p:nvSpPr>
            <p:cNvPr id="713" name="Google Shape;713;p10"/>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0"/>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0"/>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0"/>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0"/>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0"/>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0"/>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0"/>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0"/>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0"/>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0"/>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0"/>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0"/>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0"/>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0"/>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0"/>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0"/>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1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3" name="Google Shape;743;p10"/>
          <p:cNvGrpSpPr/>
          <p:nvPr/>
        </p:nvGrpSpPr>
        <p:grpSpPr>
          <a:xfrm rot="5400000" flipH="1">
            <a:off x="-113625" y="3210625"/>
            <a:ext cx="536425" cy="3475150"/>
            <a:chOff x="327125" y="2375600"/>
            <a:chExt cx="536425" cy="3475150"/>
          </a:xfrm>
        </p:grpSpPr>
        <p:sp>
          <p:nvSpPr>
            <p:cNvPr id="744" name="Google Shape;744;p10"/>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0"/>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0"/>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0"/>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0"/>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0"/>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0"/>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0"/>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0"/>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0"/>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0"/>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0"/>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0"/>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7"/>
        <p:cNvGrpSpPr/>
        <p:nvPr/>
      </p:nvGrpSpPr>
      <p:grpSpPr>
        <a:xfrm>
          <a:off x="0" y="0"/>
          <a:ext cx="0" cy="0"/>
          <a:chOff x="0" y="0"/>
          <a:chExt cx="0" cy="0"/>
        </a:xfrm>
      </p:grpSpPr>
      <p:grpSp>
        <p:nvGrpSpPr>
          <p:cNvPr id="758" name="Google Shape;758;p11"/>
          <p:cNvGrpSpPr/>
          <p:nvPr/>
        </p:nvGrpSpPr>
        <p:grpSpPr>
          <a:xfrm>
            <a:off x="5266248" y="4568869"/>
            <a:ext cx="3157758" cy="296582"/>
            <a:chOff x="5266248" y="4230494"/>
            <a:chExt cx="3157758" cy="296582"/>
          </a:xfrm>
        </p:grpSpPr>
        <p:sp>
          <p:nvSpPr>
            <p:cNvPr id="759" name="Google Shape;759;p11"/>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11"/>
          <p:cNvGrpSpPr/>
          <p:nvPr/>
        </p:nvGrpSpPr>
        <p:grpSpPr>
          <a:xfrm>
            <a:off x="-364925" y="-1720950"/>
            <a:ext cx="9644000" cy="3383025"/>
            <a:chOff x="-364925" y="-1720950"/>
            <a:chExt cx="9644000" cy="3383025"/>
          </a:xfrm>
        </p:grpSpPr>
        <p:grpSp>
          <p:nvGrpSpPr>
            <p:cNvPr id="777" name="Google Shape;777;p11"/>
            <p:cNvGrpSpPr/>
            <p:nvPr/>
          </p:nvGrpSpPr>
          <p:grpSpPr>
            <a:xfrm flipH="1">
              <a:off x="-364925" y="-1720950"/>
              <a:ext cx="7767703" cy="3383025"/>
              <a:chOff x="24125" y="294775"/>
              <a:chExt cx="7767703" cy="3383025"/>
            </a:xfrm>
          </p:grpSpPr>
          <p:sp>
            <p:nvSpPr>
              <p:cNvPr id="778" name="Google Shape;778;p11"/>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1"/>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1"/>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1"/>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1"/>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1"/>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1"/>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1"/>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1"/>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1"/>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1"/>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1"/>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1"/>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1"/>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1"/>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1"/>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1"/>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2" name="Google Shape;872;p11"/>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73" name="Google Shape;873;p11"/>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74" name="Google Shape;874;p11"/>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47"/>
        <p:cNvGrpSpPr/>
        <p:nvPr/>
      </p:nvGrpSpPr>
      <p:grpSpPr>
        <a:xfrm>
          <a:off x="0" y="0"/>
          <a:ext cx="0" cy="0"/>
          <a:chOff x="0" y="0"/>
          <a:chExt cx="0" cy="0"/>
        </a:xfrm>
      </p:grpSpPr>
      <p:sp>
        <p:nvSpPr>
          <p:cNvPr id="1848" name="Google Shape;1848;p2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49" name="Google Shape;1849;p2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51"/>
        <p:cNvGrpSpPr/>
        <p:nvPr/>
      </p:nvGrpSpPr>
      <p:grpSpPr>
        <a:xfrm>
          <a:off x="0" y="0"/>
          <a:ext cx="0" cy="0"/>
          <a:chOff x="0" y="0"/>
          <a:chExt cx="0" cy="0"/>
        </a:xfrm>
      </p:grpSpPr>
      <p:sp>
        <p:nvSpPr>
          <p:cNvPr id="1852" name="Google Shape;1852;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853" name="Google Shape;1853;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2.xml.rels><?xml version="1.0" encoding="UTF-8" standalone="yes"?>
<Relationships xmlns="http://schemas.openxmlformats.org/package/2006/relationships"><Relationship Id="rId3" Type="http://schemas.openxmlformats.org/officeDocument/2006/relationships/hyperlink" Target="https://youtu.be/mFIM40F4go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mlearning-ai/vegetableimageclassification-using-cnn"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medium.com/analytics-vidhya/transfer-learning-using-inception-v3" TargetMode="External"/><Relationship Id="rId4" Type="http://schemas.openxmlformats.org/officeDocument/2006/relationships/hyperlink" Target="https://cloud.google.com/tpu/docs/inception-v3-advance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947145" y="417225"/>
            <a:ext cx="7121401" cy="2248498"/>
          </a:xfrm>
          <a:prstGeom prst="rect">
            <a:avLst/>
          </a:prstGeom>
        </p:spPr>
        <p:txBody>
          <a:bodyPr spcFirstLastPara="1" wrap="square" lIns="0" tIns="0" rIns="0" bIns="0" anchor="ctr" anchorCtr="0">
            <a:noAutofit/>
          </a:bodyPr>
          <a:lstStyle/>
          <a:p>
            <a:r>
              <a:rPr lang="en" sz="4800" dirty="0"/>
              <a:t>Python And Deeplearning</a:t>
            </a:r>
            <a:endParaRPr lang="en-US" sz="4800" dirty="0"/>
          </a:p>
        </p:txBody>
      </p:sp>
      <p:sp>
        <p:nvSpPr>
          <p:cNvPr id="1862" name="Google Shape;1862;p27"/>
          <p:cNvSpPr txBox="1">
            <a:spLocks noGrp="1"/>
          </p:cNvSpPr>
          <p:nvPr>
            <p:ph type="subTitle" idx="1"/>
          </p:nvPr>
        </p:nvSpPr>
        <p:spPr>
          <a:xfrm>
            <a:off x="-2176272" y="2991997"/>
            <a:ext cx="8970264" cy="1567168"/>
          </a:xfrm>
          <a:prstGeom prst="rect">
            <a:avLst/>
          </a:prstGeom>
        </p:spPr>
        <p:txBody>
          <a:bodyPr spcFirstLastPara="1" wrap="square" lIns="0" tIns="0" rIns="0" bIns="0" anchor="ctr" anchorCtr="0">
            <a:noAutofit/>
          </a:bodyPr>
          <a:lstStyle/>
          <a:p>
            <a:pPr lvl="7" algn="l"/>
            <a:r>
              <a:rPr lang="en-US" sz="2000" b="1" dirty="0">
                <a:solidFill>
                  <a:schemeClr val="bg2">
                    <a:lumMod val="60000"/>
                    <a:lumOff val="40000"/>
                  </a:schemeClr>
                </a:solidFill>
              </a:rPr>
              <a:t>Faculty Advisors</a:t>
            </a:r>
            <a:r>
              <a:rPr lang="en-US" sz="1800" dirty="0">
                <a:solidFill>
                  <a:schemeClr val="bg2">
                    <a:lumMod val="60000"/>
                    <a:lumOff val="40000"/>
                  </a:schemeClr>
                </a:solidFill>
              </a:rPr>
              <a:t>: </a:t>
            </a:r>
          </a:p>
          <a:p>
            <a:pPr lvl="7" algn="l"/>
            <a:r>
              <a:rPr lang="en-US" sz="1800" dirty="0" err="1">
                <a:solidFill>
                  <a:schemeClr val="bg2">
                    <a:lumMod val="60000"/>
                    <a:lumOff val="40000"/>
                  </a:schemeClr>
                </a:solidFill>
              </a:rPr>
              <a:t>Yugyung</a:t>
            </a:r>
            <a:r>
              <a:rPr lang="en-US" sz="1800" dirty="0">
                <a:solidFill>
                  <a:schemeClr val="bg2">
                    <a:lumMod val="60000"/>
                    <a:lumOff val="40000"/>
                  </a:schemeClr>
                </a:solidFill>
              </a:rPr>
              <a:t> Lee </a:t>
            </a:r>
          </a:p>
          <a:p>
            <a:pPr lvl="7" algn="l"/>
            <a:r>
              <a:rPr lang="en-US" sz="1800" dirty="0">
                <a:solidFill>
                  <a:schemeClr val="bg2">
                    <a:lumMod val="60000"/>
                    <a:lumOff val="40000"/>
                  </a:schemeClr>
                </a:solidFill>
              </a:rPr>
              <a:t>Ahmed </a:t>
            </a:r>
            <a:r>
              <a:rPr lang="en-US" sz="1800" dirty="0" err="1">
                <a:solidFill>
                  <a:schemeClr val="bg2">
                    <a:lumMod val="60000"/>
                    <a:lumOff val="40000"/>
                  </a:schemeClr>
                </a:solidFill>
              </a:rPr>
              <a:t>Albishri</a:t>
            </a:r>
            <a:r>
              <a:rPr lang="en-US" sz="1800" dirty="0">
                <a:solidFill>
                  <a:schemeClr val="bg2">
                    <a:lumMod val="60000"/>
                    <a:lumOff val="40000"/>
                  </a:schemeClr>
                </a:solidFill>
              </a:rPr>
              <a:t> </a:t>
            </a:r>
          </a:p>
          <a:p>
            <a:pPr lvl="7" algn="l"/>
            <a:r>
              <a:rPr lang="en-US" sz="1800" dirty="0">
                <a:solidFill>
                  <a:schemeClr val="bg2">
                    <a:lumMod val="60000"/>
                    <a:lumOff val="40000"/>
                  </a:schemeClr>
                </a:solidFill>
              </a:rPr>
              <a:t>Saeed Al-</a:t>
            </a:r>
            <a:r>
              <a:rPr lang="en-US" sz="1800" dirty="0" err="1">
                <a:solidFill>
                  <a:schemeClr val="bg2">
                    <a:lumMod val="60000"/>
                    <a:lumOff val="40000"/>
                  </a:schemeClr>
                </a:solidFill>
              </a:rPr>
              <a:t>Qarni</a:t>
            </a:r>
            <a:endParaRPr lang="en-US" sz="1800" dirty="0">
              <a:solidFill>
                <a:schemeClr val="bg2">
                  <a:lumMod val="60000"/>
                  <a:lumOff val="40000"/>
                </a:schemeClr>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222077" y="504904"/>
            <a:ext cx="6035973" cy="732687"/>
          </a:xfrm>
          <a:prstGeom prst="rect">
            <a:avLst/>
          </a:prstGeom>
        </p:spPr>
        <p:txBody>
          <a:bodyPr spcFirstLastPara="1" wrap="square" lIns="0" tIns="0" rIns="0" bIns="0" anchor="ctr" anchorCtr="0">
            <a:noAutofit/>
          </a:bodyPr>
          <a:lstStyle/>
          <a:p>
            <a:r>
              <a:rPr lang="en" dirty="0"/>
              <a:t>Convolutional Neural Networks</a:t>
            </a:r>
            <a:endParaRPr lang="en-US" dirty="0"/>
          </a:p>
        </p:txBody>
      </p:sp>
      <p:sp>
        <p:nvSpPr>
          <p:cNvPr id="2103" name="Google Shape;2103;p36"/>
          <p:cNvSpPr txBox="1">
            <a:spLocks noGrp="1"/>
          </p:cNvSpPr>
          <p:nvPr>
            <p:ph type="subTitle" idx="1"/>
          </p:nvPr>
        </p:nvSpPr>
        <p:spPr>
          <a:xfrm>
            <a:off x="2573453" y="1468998"/>
            <a:ext cx="6357527" cy="3064861"/>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 dirty="0"/>
              <a:t>Convolutional neural networks(CNN) learns multi-level features and classifier  in a joint fashion, It performs much better compare to Traditional Neural Networks.</a:t>
            </a:r>
          </a:p>
          <a:p>
            <a:pPr marL="127000" indent="0"/>
            <a:endParaRPr lang="en" dirty="0"/>
          </a:p>
          <a:p>
            <a:pPr>
              <a:buFont typeface="Wingdings" panose="05000000000000000000" pitchFamily="2" charset="2"/>
              <a:buChar char="Ø"/>
            </a:pPr>
            <a:r>
              <a:rPr lang="en-US" dirty="0"/>
              <a:t>CNN starts with an input layer and finishes with an output layer, with numerous hidden layers. The hidden layer includes convolutional, pooling, normalizing (</a:t>
            </a:r>
            <a:r>
              <a:rPr lang="en-US" dirty="0" err="1"/>
              <a:t>ReLU</a:t>
            </a:r>
            <a:r>
              <a:rPr lang="en-US" dirty="0"/>
              <a:t>), and fully-connected layers.</a:t>
            </a:r>
          </a:p>
          <a:p>
            <a:pPr marL="127000" indent="0"/>
            <a:endParaRPr lang="en" dirty="0"/>
          </a:p>
          <a:p>
            <a:pPr>
              <a:buFont typeface="Wingdings" panose="05000000000000000000" pitchFamily="2" charset="2"/>
              <a:buChar char="Ø"/>
            </a:pPr>
            <a:r>
              <a:rPr lang="en" dirty="0"/>
              <a:t>Main purpose of Convolution in case of CNN is to extract high –level features from the input image.</a:t>
            </a:r>
          </a:p>
          <a:p>
            <a:pPr>
              <a:buFont typeface="Wingdings" panose="05000000000000000000" pitchFamily="2" charset="2"/>
              <a:buChar char="Ø"/>
            </a:pPr>
            <a:endParaRPr dirty="0"/>
          </a:p>
        </p:txBody>
      </p:sp>
      <p:grpSp>
        <p:nvGrpSpPr>
          <p:cNvPr id="2104" name="Google Shape;2104;p36"/>
          <p:cNvGrpSpPr/>
          <p:nvPr/>
        </p:nvGrpSpPr>
        <p:grpSpPr>
          <a:xfrm>
            <a:off x="-1010319" y="2571750"/>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62516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989214" y="480394"/>
            <a:ext cx="6793992" cy="732687"/>
          </a:xfrm>
          <a:prstGeom prst="rect">
            <a:avLst/>
          </a:prstGeom>
        </p:spPr>
        <p:txBody>
          <a:bodyPr spcFirstLastPara="1" wrap="square" lIns="0" tIns="0" rIns="0" bIns="0" anchor="ctr" anchorCtr="0">
            <a:noAutofit/>
          </a:bodyPr>
          <a:lstStyle/>
          <a:p>
            <a:r>
              <a:rPr lang="en" dirty="0"/>
              <a:t>Convolutional Neural Networks Process</a:t>
            </a:r>
            <a:endParaRPr lang="en-US" dirty="0"/>
          </a:p>
        </p:txBody>
      </p:sp>
      <p:sp>
        <p:nvSpPr>
          <p:cNvPr id="2103" name="Google Shape;2103;p36"/>
          <p:cNvSpPr txBox="1">
            <a:spLocks noGrp="1"/>
          </p:cNvSpPr>
          <p:nvPr>
            <p:ph type="subTitle" idx="1"/>
          </p:nvPr>
        </p:nvSpPr>
        <p:spPr>
          <a:xfrm>
            <a:off x="5477256" y="3867912"/>
            <a:ext cx="3453724" cy="665947"/>
          </a:xfrm>
          <a:prstGeom prst="rect">
            <a:avLst/>
          </a:prstGeom>
        </p:spPr>
        <p:txBody>
          <a:bodyPr spcFirstLastPara="1" wrap="square" lIns="0" tIns="0" rIns="0" bIns="0" anchor="ctr" anchorCtr="0">
            <a:noAutofit/>
          </a:bodyPr>
          <a:lstStyle/>
          <a:p>
            <a:pPr marL="127000" indent="0"/>
            <a:r>
              <a:rPr lang="en-US" dirty="0"/>
              <a:t>cs</a:t>
            </a:r>
            <a:endParaRPr dirty="0"/>
          </a:p>
        </p:txBody>
      </p:sp>
      <p:pic>
        <p:nvPicPr>
          <p:cNvPr id="3" name="Picture 2" descr="Diagram, engineering drawing&#10;&#10;Description automatically generated">
            <a:extLst>
              <a:ext uri="{FF2B5EF4-FFF2-40B4-BE49-F238E27FC236}">
                <a16:creationId xmlns:a16="http://schemas.microsoft.com/office/drawing/2014/main" id="{DFC11AF7-E379-69CE-3124-237ACBDC3913}"/>
              </a:ext>
            </a:extLst>
          </p:cNvPr>
          <p:cNvPicPr>
            <a:picLocks noChangeAspect="1"/>
          </p:cNvPicPr>
          <p:nvPr/>
        </p:nvPicPr>
        <p:blipFill>
          <a:blip r:embed="rId3"/>
          <a:stretch>
            <a:fillRect/>
          </a:stretch>
        </p:blipFill>
        <p:spPr>
          <a:xfrm>
            <a:off x="1514160" y="1136444"/>
            <a:ext cx="5274567" cy="3517477"/>
          </a:xfrm>
          <a:prstGeom prst="rect">
            <a:avLst/>
          </a:prstGeom>
        </p:spPr>
      </p:pic>
    </p:spTree>
    <p:extLst>
      <p:ext uri="{BB962C8B-B14F-4D97-AF65-F5344CB8AC3E}">
        <p14:creationId xmlns:p14="http://schemas.microsoft.com/office/powerpoint/2010/main" val="342274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2871216" y="429768"/>
            <a:ext cx="4361488" cy="1042841"/>
          </a:xfrm>
          <a:prstGeom prst="rect">
            <a:avLst/>
          </a:prstGeom>
        </p:spPr>
        <p:txBody>
          <a:bodyPr spcFirstLastPara="1" wrap="square" lIns="0" tIns="0" rIns="0" bIns="0" anchor="ctr" anchorCtr="0">
            <a:noAutofit/>
          </a:bodyPr>
          <a:lstStyle/>
          <a:p>
            <a:r>
              <a:rPr lang="en" dirty="0"/>
              <a:t>Why Transfer LEarning</a:t>
            </a:r>
            <a:endParaRPr lang="en-US" dirty="0"/>
          </a:p>
        </p:txBody>
      </p:sp>
      <p:sp>
        <p:nvSpPr>
          <p:cNvPr id="2103" name="Google Shape;2103;p36"/>
          <p:cNvSpPr txBox="1">
            <a:spLocks noGrp="1"/>
          </p:cNvSpPr>
          <p:nvPr>
            <p:ph type="subTitle" idx="1"/>
          </p:nvPr>
        </p:nvSpPr>
        <p:spPr>
          <a:xfrm>
            <a:off x="2579363" y="1304700"/>
            <a:ext cx="6482340" cy="2958021"/>
          </a:xfrm>
          <a:prstGeom prst="rect">
            <a:avLst/>
          </a:prstGeom>
        </p:spPr>
        <p:txBody>
          <a:bodyPr spcFirstLastPara="1" wrap="square" lIns="0" tIns="0" rIns="0" bIns="0" anchor="ctr" anchorCtr="0">
            <a:noAutofit/>
          </a:bodyPr>
          <a:lstStyle/>
          <a:p>
            <a:pPr marL="127000" indent="0"/>
            <a:endParaRPr lang="en" dirty="0"/>
          </a:p>
          <a:p>
            <a:pPr>
              <a:buFont typeface="Wingdings" panose="05000000000000000000" pitchFamily="2" charset="2"/>
              <a:buChar char="Ø"/>
            </a:pPr>
            <a:r>
              <a:rPr lang="en-US" dirty="0"/>
              <a:t>Transfer learning is a Deep Learning (DL) research subject that focuses on storing and applying knowledge gained while training one model to another. </a:t>
            </a:r>
          </a:p>
          <a:p>
            <a:pPr marL="127000" indent="0"/>
            <a:endParaRPr lang="en-US" dirty="0"/>
          </a:p>
          <a:p>
            <a:pPr>
              <a:buFont typeface="Wingdings" panose="05000000000000000000" pitchFamily="2" charset="2"/>
              <a:buChar char="Ø"/>
            </a:pPr>
            <a:r>
              <a:rPr lang="en-US" dirty="0"/>
              <a:t>To put it simpler way, transfer learning is a machine learning technique in which a model that has been taught for one task is retrained to do a related task.</a:t>
            </a:r>
          </a:p>
          <a:p>
            <a:pPr>
              <a:buFont typeface="Wingdings" panose="05000000000000000000" pitchFamily="2" charset="2"/>
              <a:buChar char="Ø"/>
            </a:pPr>
            <a:endParaRPr lang="en-US" dirty="0"/>
          </a:p>
          <a:p>
            <a:pPr>
              <a:buFont typeface="Wingdings" panose="05000000000000000000" pitchFamily="2" charset="2"/>
              <a:buChar char="Ø"/>
            </a:pPr>
            <a:endParaRPr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706735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273552" y="338329"/>
            <a:ext cx="3410712" cy="1024128"/>
          </a:xfrm>
          <a:prstGeom prst="rect">
            <a:avLst/>
          </a:prstGeom>
        </p:spPr>
        <p:txBody>
          <a:bodyPr spcFirstLastPara="1" wrap="square" lIns="0" tIns="0" rIns="0" bIns="0" anchor="ctr" anchorCtr="0">
            <a:noAutofit/>
          </a:bodyPr>
          <a:lstStyle/>
          <a:p>
            <a:r>
              <a:rPr lang="en" dirty="0"/>
              <a:t>Inspection V3</a:t>
            </a:r>
            <a:endParaRPr lang="en-US" dirty="0"/>
          </a:p>
        </p:txBody>
      </p:sp>
      <p:sp>
        <p:nvSpPr>
          <p:cNvPr id="2103" name="Google Shape;2103;p36"/>
          <p:cNvSpPr txBox="1">
            <a:spLocks noGrp="1"/>
          </p:cNvSpPr>
          <p:nvPr>
            <p:ph type="subTitle" idx="1"/>
          </p:nvPr>
        </p:nvSpPr>
        <p:spPr>
          <a:xfrm>
            <a:off x="2485085" y="813838"/>
            <a:ext cx="6445896" cy="3720022"/>
          </a:xfrm>
          <a:prstGeom prst="rect">
            <a:avLst/>
          </a:prstGeom>
        </p:spPr>
        <p:txBody>
          <a:bodyPr spcFirstLastPara="1" wrap="square" lIns="0" tIns="0" rIns="0" bIns="0" anchor="ctr" anchorCtr="0">
            <a:noAutofit/>
          </a:bodyPr>
          <a:lstStyle/>
          <a:p>
            <a:pPr marL="127000" indent="0"/>
            <a:r>
              <a:rPr lang="en-US" dirty="0"/>
              <a:t> </a:t>
            </a:r>
          </a:p>
          <a:p>
            <a:pPr>
              <a:buFont typeface="Wingdings" panose="05000000000000000000" pitchFamily="2" charset="2"/>
              <a:buChar char="Ø"/>
            </a:pPr>
            <a:r>
              <a:rPr lang="en-US" dirty="0"/>
              <a:t>Inception v3 is a convolutional neural network for assisting in image analysis and object </a:t>
            </a:r>
            <a:r>
              <a:rPr lang="en-US" dirty="0" err="1"/>
              <a:t>detection.It</a:t>
            </a:r>
            <a:r>
              <a:rPr lang="en-US" dirty="0"/>
              <a:t> has48 layers in InceptionV3 and 24 million parameters.</a:t>
            </a:r>
          </a:p>
          <a:p>
            <a:pPr marL="127000" indent="0"/>
            <a:endParaRPr lang="en-US" dirty="0"/>
          </a:p>
          <a:p>
            <a:pPr>
              <a:buFont typeface="Wingdings" panose="05000000000000000000" pitchFamily="2" charset="2"/>
              <a:buChar char="Ø"/>
            </a:pPr>
            <a:r>
              <a:rPr lang="en-US" dirty="0"/>
              <a:t>The model itself is made up of symmetric and asymmetric building blocks, including convolutions, average pooling, max pooling, concatenations, dropouts, and fully connected layers.</a:t>
            </a:r>
          </a:p>
          <a:p>
            <a:pPr marL="127000" indent="0"/>
            <a:endParaRPr lang="en-US" dirty="0"/>
          </a:p>
          <a:p>
            <a:pPr>
              <a:buFont typeface="Wingdings" panose="05000000000000000000" pitchFamily="2" charset="2"/>
              <a:buChar char="Ø"/>
            </a:pPr>
            <a:r>
              <a:rPr lang="en-US" dirty="0"/>
              <a:t>Batch normalization is used extensively throughout the model and applied to activation inputs. Loss is computed using </a:t>
            </a:r>
            <a:r>
              <a:rPr lang="en-US" dirty="0" err="1"/>
              <a:t>Softmax</a:t>
            </a:r>
            <a:r>
              <a:rPr lang="en-US" dirty="0"/>
              <a:t>.</a:t>
            </a:r>
          </a:p>
          <a:p>
            <a:pPr>
              <a:buFont typeface="Wingdings" panose="05000000000000000000" pitchFamily="2" charset="2"/>
              <a:buChar char="Ø"/>
            </a:pPr>
            <a:endParaRPr lang="en-US" dirty="0"/>
          </a:p>
        </p:txBody>
      </p:sp>
      <p:grpSp>
        <p:nvGrpSpPr>
          <p:cNvPr id="2104" name="Google Shape;2104;p36"/>
          <p:cNvGrpSpPr/>
          <p:nvPr/>
        </p:nvGrpSpPr>
        <p:grpSpPr>
          <a:xfrm>
            <a:off x="-912348" y="1731281"/>
            <a:ext cx="3491711" cy="2100427"/>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96820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B34-24D3-84FC-C429-05E11827BE2F}"/>
              </a:ext>
            </a:extLst>
          </p:cNvPr>
          <p:cNvSpPr>
            <a:spLocks noGrp="1"/>
          </p:cNvSpPr>
          <p:nvPr>
            <p:ph type="title"/>
          </p:nvPr>
        </p:nvSpPr>
        <p:spPr>
          <a:xfrm>
            <a:off x="1717377" y="725550"/>
            <a:ext cx="5390591" cy="508800"/>
          </a:xfrm>
        </p:spPr>
        <p:txBody>
          <a:bodyPr/>
          <a:lstStyle/>
          <a:p>
            <a:r>
              <a:rPr lang="en-US" dirty="0"/>
              <a:t>Inception v3- </a:t>
            </a:r>
            <a:r>
              <a:rPr lang="en-US" sz="2400" dirty="0"/>
              <a:t>(architecture)</a:t>
            </a:r>
            <a:endParaRPr lang="en-US" dirty="0"/>
          </a:p>
        </p:txBody>
      </p:sp>
      <p:pic>
        <p:nvPicPr>
          <p:cNvPr id="5" name="Picture 4" descr="Diagram&#10;&#10;Description automatically generated">
            <a:extLst>
              <a:ext uri="{FF2B5EF4-FFF2-40B4-BE49-F238E27FC236}">
                <a16:creationId xmlns:a16="http://schemas.microsoft.com/office/drawing/2014/main" id="{B63F2CCB-FDC2-AC81-D681-74117D9A1243}"/>
              </a:ext>
            </a:extLst>
          </p:cNvPr>
          <p:cNvPicPr>
            <a:picLocks noChangeAspect="1"/>
          </p:cNvPicPr>
          <p:nvPr/>
        </p:nvPicPr>
        <p:blipFill>
          <a:blip r:embed="rId2"/>
          <a:stretch>
            <a:fillRect/>
          </a:stretch>
        </p:blipFill>
        <p:spPr>
          <a:xfrm>
            <a:off x="803564" y="1708366"/>
            <a:ext cx="7218218" cy="2827491"/>
          </a:xfrm>
          <a:prstGeom prst="rect">
            <a:avLst/>
          </a:prstGeom>
        </p:spPr>
      </p:pic>
    </p:spTree>
    <p:extLst>
      <p:ext uri="{BB962C8B-B14F-4D97-AF65-F5344CB8AC3E}">
        <p14:creationId xmlns:p14="http://schemas.microsoft.com/office/powerpoint/2010/main" val="388589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757206" y="651164"/>
            <a:ext cx="3656722" cy="484909"/>
          </a:xfrm>
          <a:prstGeom prst="rect">
            <a:avLst/>
          </a:prstGeom>
        </p:spPr>
        <p:txBody>
          <a:bodyPr spcFirstLastPara="1" wrap="square" lIns="0" tIns="0" rIns="0" bIns="0" anchor="ctr" anchorCtr="0">
            <a:noAutofit/>
          </a:bodyPr>
          <a:lstStyle/>
          <a:p>
            <a:pPr algn="l"/>
            <a:r>
              <a:rPr lang="en-US" dirty="0"/>
              <a:t>Model with </a:t>
            </a:r>
            <a:r>
              <a:rPr lang="en-US" dirty="0" err="1"/>
              <a:t>cnn</a:t>
            </a:r>
            <a:endParaRPr lang="en" dirty="0"/>
          </a:p>
        </p:txBody>
      </p:sp>
      <p:pic>
        <p:nvPicPr>
          <p:cNvPr id="6" name="Picture 5">
            <a:extLst>
              <a:ext uri="{FF2B5EF4-FFF2-40B4-BE49-F238E27FC236}">
                <a16:creationId xmlns:a16="http://schemas.microsoft.com/office/drawing/2014/main" id="{96463831-CBF9-FBC7-7707-B9E710DE7790}"/>
              </a:ext>
            </a:extLst>
          </p:cNvPr>
          <p:cNvPicPr>
            <a:picLocks noChangeAspect="1"/>
          </p:cNvPicPr>
          <p:nvPr/>
        </p:nvPicPr>
        <p:blipFill rotWithShape="1">
          <a:blip r:embed="rId3"/>
          <a:srcRect r="11765"/>
          <a:stretch/>
        </p:blipFill>
        <p:spPr>
          <a:xfrm>
            <a:off x="281657" y="1219677"/>
            <a:ext cx="4132271" cy="3204341"/>
          </a:xfrm>
          <a:prstGeom prst="rect">
            <a:avLst/>
          </a:prstGeom>
        </p:spPr>
      </p:pic>
      <p:pic>
        <p:nvPicPr>
          <p:cNvPr id="4" name="Picture 3">
            <a:extLst>
              <a:ext uri="{FF2B5EF4-FFF2-40B4-BE49-F238E27FC236}">
                <a16:creationId xmlns:a16="http://schemas.microsoft.com/office/drawing/2014/main" id="{9262A242-9663-93C7-8B2B-64A81F1A43BA}"/>
              </a:ext>
            </a:extLst>
          </p:cNvPr>
          <p:cNvPicPr>
            <a:picLocks noChangeAspect="1"/>
          </p:cNvPicPr>
          <p:nvPr/>
        </p:nvPicPr>
        <p:blipFill rotWithShape="1">
          <a:blip r:embed="rId4"/>
          <a:srcRect r="24863"/>
          <a:stretch/>
        </p:blipFill>
        <p:spPr>
          <a:xfrm>
            <a:off x="4858358" y="1219677"/>
            <a:ext cx="4003985" cy="3204341"/>
          </a:xfrm>
          <a:prstGeom prst="rect">
            <a:avLst/>
          </a:prstGeom>
        </p:spPr>
      </p:pic>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4858358" y="651163"/>
            <a:ext cx="3656722"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dirty="0"/>
              <a:t>Training</a:t>
            </a:r>
            <a:endParaRPr lang="en" dirty="0"/>
          </a:p>
        </p:txBody>
      </p:sp>
    </p:spTree>
    <p:extLst>
      <p:ext uri="{BB962C8B-B14F-4D97-AF65-F5344CB8AC3E}">
        <p14:creationId xmlns:p14="http://schemas.microsoft.com/office/powerpoint/2010/main" val="1703980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376206" y="1517073"/>
            <a:ext cx="3656722" cy="484909"/>
          </a:xfrm>
          <a:prstGeom prst="rect">
            <a:avLst/>
          </a:prstGeom>
        </p:spPr>
        <p:txBody>
          <a:bodyPr spcFirstLastPara="1" wrap="square" lIns="0" tIns="0" rIns="0" bIns="0" anchor="ctr" anchorCtr="0">
            <a:noAutofit/>
          </a:bodyPr>
          <a:lstStyle/>
          <a:p>
            <a:pPr algn="l"/>
            <a:r>
              <a:rPr lang="en-US" sz="2000" dirty="0"/>
              <a:t>Model with transfer learning</a:t>
            </a:r>
            <a:endParaRPr lang="en" dirty="0"/>
          </a:p>
        </p:txBody>
      </p:sp>
      <p:sp>
        <p:nvSpPr>
          <p:cNvPr id="5" name="Google Shape;2056;p35">
            <a:extLst>
              <a:ext uri="{FF2B5EF4-FFF2-40B4-BE49-F238E27FC236}">
                <a16:creationId xmlns:a16="http://schemas.microsoft.com/office/drawing/2014/main" id="{E109D981-AE31-5A90-4510-B9B0D69968A7}"/>
              </a:ext>
            </a:extLst>
          </p:cNvPr>
          <p:cNvSpPr txBox="1">
            <a:spLocks/>
          </p:cNvSpPr>
          <p:nvPr/>
        </p:nvSpPr>
        <p:spPr>
          <a:xfrm>
            <a:off x="1200759" y="3526524"/>
            <a:ext cx="1777969" cy="48490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US" sz="2400" dirty="0"/>
              <a:t>Training</a:t>
            </a:r>
            <a:endParaRPr lang="en" dirty="0"/>
          </a:p>
        </p:txBody>
      </p:sp>
      <p:pic>
        <p:nvPicPr>
          <p:cNvPr id="8" name="Picture 7">
            <a:extLst>
              <a:ext uri="{FF2B5EF4-FFF2-40B4-BE49-F238E27FC236}">
                <a16:creationId xmlns:a16="http://schemas.microsoft.com/office/drawing/2014/main" id="{695D5155-A1D4-3EA8-9786-6E91D11374BB}"/>
              </a:ext>
            </a:extLst>
          </p:cNvPr>
          <p:cNvPicPr>
            <a:picLocks noChangeAspect="1"/>
          </p:cNvPicPr>
          <p:nvPr/>
        </p:nvPicPr>
        <p:blipFill>
          <a:blip r:embed="rId3"/>
          <a:stretch>
            <a:fillRect/>
          </a:stretch>
        </p:blipFill>
        <p:spPr>
          <a:xfrm>
            <a:off x="3520751" y="3243737"/>
            <a:ext cx="4652994" cy="1050484"/>
          </a:xfrm>
          <a:prstGeom prst="rect">
            <a:avLst/>
          </a:prstGeom>
        </p:spPr>
      </p:pic>
      <p:pic>
        <p:nvPicPr>
          <p:cNvPr id="10" name="Picture 9">
            <a:extLst>
              <a:ext uri="{FF2B5EF4-FFF2-40B4-BE49-F238E27FC236}">
                <a16:creationId xmlns:a16="http://schemas.microsoft.com/office/drawing/2014/main" id="{881F86D5-07F3-8332-D5C6-92BC05800AA2}"/>
              </a:ext>
            </a:extLst>
          </p:cNvPr>
          <p:cNvPicPr>
            <a:picLocks noChangeAspect="1"/>
          </p:cNvPicPr>
          <p:nvPr/>
        </p:nvPicPr>
        <p:blipFill>
          <a:blip r:embed="rId4"/>
          <a:stretch>
            <a:fillRect/>
          </a:stretch>
        </p:blipFill>
        <p:spPr>
          <a:xfrm>
            <a:off x="3520751" y="743017"/>
            <a:ext cx="4286286" cy="2298179"/>
          </a:xfrm>
          <a:prstGeom prst="rect">
            <a:avLst/>
          </a:prstGeom>
        </p:spPr>
      </p:pic>
    </p:spTree>
    <p:extLst>
      <p:ext uri="{BB962C8B-B14F-4D97-AF65-F5344CB8AC3E}">
        <p14:creationId xmlns:p14="http://schemas.microsoft.com/office/powerpoint/2010/main" val="35158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2288227" y="264760"/>
            <a:ext cx="5261392" cy="941832"/>
          </a:xfrm>
          <a:prstGeom prst="rect">
            <a:avLst/>
          </a:prstGeom>
        </p:spPr>
        <p:txBody>
          <a:bodyPr spcFirstLastPara="1" wrap="square" lIns="0" tIns="0" rIns="0" bIns="0" anchor="ctr" anchorCtr="0">
            <a:noAutofit/>
          </a:bodyPr>
          <a:lstStyle/>
          <a:p>
            <a:pPr algn="l"/>
            <a:r>
              <a:rPr lang="en" dirty="0"/>
              <a:t>Plotting Accuracy and Loss</a:t>
            </a:r>
          </a:p>
        </p:txBody>
      </p:sp>
      <p:sp>
        <p:nvSpPr>
          <p:cNvPr id="5" name="Google Shape;2056;p35">
            <a:extLst>
              <a:ext uri="{FF2B5EF4-FFF2-40B4-BE49-F238E27FC236}">
                <a16:creationId xmlns:a16="http://schemas.microsoft.com/office/drawing/2014/main" id="{17E36040-B1B7-0863-E478-E8D80AFF5EE5}"/>
              </a:ext>
            </a:extLst>
          </p:cNvPr>
          <p:cNvSpPr txBox="1">
            <a:spLocks/>
          </p:cNvSpPr>
          <p:nvPr/>
        </p:nvSpPr>
        <p:spPr>
          <a:xfrm>
            <a:off x="1797041" y="1004455"/>
            <a:ext cx="1397082"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CNN</a:t>
            </a:r>
          </a:p>
        </p:txBody>
      </p:sp>
      <p:sp>
        <p:nvSpPr>
          <p:cNvPr id="6" name="Google Shape;2056;p35">
            <a:extLst>
              <a:ext uri="{FF2B5EF4-FFF2-40B4-BE49-F238E27FC236}">
                <a16:creationId xmlns:a16="http://schemas.microsoft.com/office/drawing/2014/main" id="{0B372249-E45E-D33A-93F5-1D5B25EF9A68}"/>
              </a:ext>
            </a:extLst>
          </p:cNvPr>
          <p:cNvSpPr txBox="1">
            <a:spLocks/>
          </p:cNvSpPr>
          <p:nvPr/>
        </p:nvSpPr>
        <p:spPr>
          <a:xfrm>
            <a:off x="5489017" y="1004454"/>
            <a:ext cx="2376704" cy="6402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4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pPr algn="l"/>
            <a:r>
              <a:rPr lang="en" sz="1600" dirty="0"/>
              <a:t>MODEL WITH TRANSFER LEARNING</a:t>
            </a:r>
          </a:p>
        </p:txBody>
      </p:sp>
      <p:pic>
        <p:nvPicPr>
          <p:cNvPr id="3" name="Picture 2">
            <a:extLst>
              <a:ext uri="{FF2B5EF4-FFF2-40B4-BE49-F238E27FC236}">
                <a16:creationId xmlns:a16="http://schemas.microsoft.com/office/drawing/2014/main" id="{43DF37E5-A2F2-BFC0-478F-6704666FDEC5}"/>
              </a:ext>
            </a:extLst>
          </p:cNvPr>
          <p:cNvPicPr>
            <a:picLocks noChangeAspect="1"/>
          </p:cNvPicPr>
          <p:nvPr/>
        </p:nvPicPr>
        <p:blipFill>
          <a:blip r:embed="rId3"/>
          <a:stretch>
            <a:fillRect/>
          </a:stretch>
        </p:blipFill>
        <p:spPr>
          <a:xfrm>
            <a:off x="5409165" y="1696944"/>
            <a:ext cx="2296381" cy="3033862"/>
          </a:xfrm>
          <a:prstGeom prst="rect">
            <a:avLst/>
          </a:prstGeom>
        </p:spPr>
      </p:pic>
      <p:pic>
        <p:nvPicPr>
          <p:cNvPr id="8" name="Picture 7">
            <a:extLst>
              <a:ext uri="{FF2B5EF4-FFF2-40B4-BE49-F238E27FC236}">
                <a16:creationId xmlns:a16="http://schemas.microsoft.com/office/drawing/2014/main" id="{BB579AC9-5ED5-E9CD-66BA-ACBC7A810C66}"/>
              </a:ext>
            </a:extLst>
          </p:cNvPr>
          <p:cNvPicPr>
            <a:picLocks noChangeAspect="1"/>
          </p:cNvPicPr>
          <p:nvPr/>
        </p:nvPicPr>
        <p:blipFill>
          <a:blip r:embed="rId4"/>
          <a:stretch>
            <a:fillRect/>
          </a:stretch>
        </p:blipFill>
        <p:spPr>
          <a:xfrm>
            <a:off x="1278279" y="1644706"/>
            <a:ext cx="2019895" cy="3086100"/>
          </a:xfrm>
          <a:prstGeom prst="rect">
            <a:avLst/>
          </a:prstGeom>
        </p:spPr>
      </p:pic>
    </p:spTree>
    <p:extLst>
      <p:ext uri="{BB962C8B-B14F-4D97-AF65-F5344CB8AC3E}">
        <p14:creationId xmlns:p14="http://schemas.microsoft.com/office/powerpoint/2010/main" val="23497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851780" y="1821849"/>
            <a:ext cx="2944366" cy="1680607"/>
          </a:xfrm>
          <a:prstGeom prst="rect">
            <a:avLst/>
          </a:prstGeom>
        </p:spPr>
        <p:txBody>
          <a:bodyPr spcFirstLastPara="1" wrap="square" lIns="0" tIns="0" rIns="0" bIns="0" anchor="t" anchorCtr="0">
            <a:noAutofit/>
          </a:bodyPr>
          <a:lstStyle/>
          <a:p>
            <a:r>
              <a:rPr lang="en" sz="3200" dirty="0">
                <a:latin typeface="Bebas Neue"/>
                <a:ea typeface="Bebas Neue"/>
                <a:cs typeface="Bebas Neue"/>
              </a:rPr>
              <a:t>VALIDATION Accuracy for Each class</a:t>
            </a: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52B03EEC-5D5E-6E3A-A797-539990961171}"/>
              </a:ext>
            </a:extLst>
          </p:cNvPr>
          <p:cNvPicPr>
            <a:picLocks noChangeAspect="1"/>
          </p:cNvPicPr>
          <p:nvPr/>
        </p:nvPicPr>
        <p:blipFill>
          <a:blip r:embed="rId3"/>
          <a:stretch>
            <a:fillRect/>
          </a:stretch>
        </p:blipFill>
        <p:spPr>
          <a:xfrm>
            <a:off x="4237482" y="814742"/>
            <a:ext cx="4333630" cy="2687714"/>
          </a:xfrm>
          <a:prstGeom prst="rect">
            <a:avLst/>
          </a:prstGeom>
        </p:spPr>
      </p:pic>
      <p:sp>
        <p:nvSpPr>
          <p:cNvPr id="5" name="Google Shape;2103;p36">
            <a:extLst>
              <a:ext uri="{FF2B5EF4-FFF2-40B4-BE49-F238E27FC236}">
                <a16:creationId xmlns:a16="http://schemas.microsoft.com/office/drawing/2014/main" id="{A29659F4-855A-995F-294D-56B9C24288ED}"/>
              </a:ext>
            </a:extLst>
          </p:cNvPr>
          <p:cNvSpPr txBox="1">
            <a:spLocks/>
          </p:cNvSpPr>
          <p:nvPr/>
        </p:nvSpPr>
        <p:spPr>
          <a:xfrm>
            <a:off x="720000" y="3650820"/>
            <a:ext cx="6482340" cy="91301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endParaRPr lang="en-US" dirty="0"/>
          </a:p>
          <a:p>
            <a:pPr>
              <a:buFont typeface="Wingdings" panose="05000000000000000000" pitchFamily="2" charset="2"/>
              <a:buChar char="Ø"/>
            </a:pPr>
            <a:r>
              <a:rPr lang="en-US" dirty="0"/>
              <a:t>We have received validation accuracy of 99.19 for model with CNN and 99.8 for the model with transfer learning, where we used Inception V3</a:t>
            </a:r>
          </a:p>
          <a:p>
            <a:pPr marL="127000" indent="0"/>
            <a:endParaRPr lang="en-US" dirty="0"/>
          </a:p>
          <a:p>
            <a:pPr marL="12700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8206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318407"/>
            <a:ext cx="6929936" cy="595993"/>
          </a:xfrm>
          <a:prstGeom prst="rect">
            <a:avLst/>
          </a:prstGeom>
        </p:spPr>
        <p:txBody>
          <a:bodyPr spcFirstLastPara="1" wrap="square" lIns="0" tIns="0" rIns="0" bIns="0" anchor="t" anchorCtr="0">
            <a:noAutofit/>
          </a:bodyPr>
          <a:lstStyle/>
          <a:p>
            <a:r>
              <a:rPr lang="en-US" dirty="0">
                <a:latin typeface="Bebas Neue"/>
                <a:ea typeface="Bebas Neue"/>
                <a:cs typeface="Bebas Neue"/>
              </a:rPr>
              <a:t>I</a:t>
            </a:r>
            <a:r>
              <a:rPr lang="en" dirty="0">
                <a:latin typeface="Bebas Neue"/>
                <a:ea typeface="Bebas Neue"/>
                <a:cs typeface="Bebas Neue"/>
              </a:rPr>
              <a:t>mplenting with flask api</a:t>
            </a:r>
          </a:p>
        </p:txBody>
      </p:sp>
      <p:sp>
        <p:nvSpPr>
          <p:cNvPr id="1884" name="Google Shape;1884;p28"/>
          <p:cNvSpPr txBox="1">
            <a:spLocks noGrp="1"/>
          </p:cNvSpPr>
          <p:nvPr>
            <p:ph type="body" idx="1"/>
          </p:nvPr>
        </p:nvSpPr>
        <p:spPr>
          <a:xfrm>
            <a:off x="720000"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endParaRPr lang="en" sz="1600" dirty="0"/>
          </a:p>
        </p:txBody>
      </p:sp>
      <p:pic>
        <p:nvPicPr>
          <p:cNvPr id="3" name="Picture 2">
            <a:extLst>
              <a:ext uri="{FF2B5EF4-FFF2-40B4-BE49-F238E27FC236}">
                <a16:creationId xmlns:a16="http://schemas.microsoft.com/office/drawing/2014/main" id="{4A5E41B1-DF4D-4305-CCF1-37B740B7B40D}"/>
              </a:ext>
            </a:extLst>
          </p:cNvPr>
          <p:cNvPicPr>
            <a:picLocks noChangeAspect="1"/>
          </p:cNvPicPr>
          <p:nvPr/>
        </p:nvPicPr>
        <p:blipFill>
          <a:blip r:embed="rId3"/>
          <a:stretch>
            <a:fillRect/>
          </a:stretch>
        </p:blipFill>
        <p:spPr>
          <a:xfrm>
            <a:off x="3990663" y="1874159"/>
            <a:ext cx="4433336" cy="2775587"/>
          </a:xfrm>
          <a:prstGeom prst="rect">
            <a:avLst/>
          </a:prstGeom>
        </p:spPr>
      </p:pic>
      <p:sp>
        <p:nvSpPr>
          <p:cNvPr id="7" name="Google Shape;1883;p28">
            <a:extLst>
              <a:ext uri="{FF2B5EF4-FFF2-40B4-BE49-F238E27FC236}">
                <a16:creationId xmlns:a16="http://schemas.microsoft.com/office/drawing/2014/main" id="{471F5B9F-8B19-16AF-EAF1-AEA92C252319}"/>
              </a:ext>
            </a:extLst>
          </p:cNvPr>
          <p:cNvSpPr txBox="1">
            <a:spLocks/>
          </p:cNvSpPr>
          <p:nvPr/>
        </p:nvSpPr>
        <p:spPr>
          <a:xfrm>
            <a:off x="720000" y="2129765"/>
            <a:ext cx="2161746" cy="32582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ebas Neue"/>
              <a:buNone/>
              <a:defRPr sz="36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000" dirty="0"/>
              <a:t>Sample image</a:t>
            </a:r>
            <a:endParaRPr lang="en" sz="2000" dirty="0"/>
          </a:p>
        </p:txBody>
      </p:sp>
      <p:pic>
        <p:nvPicPr>
          <p:cNvPr id="6" name="Picture 5" descr="A bunch of carrots&#10;&#10;Description automatically generated with medium confidence">
            <a:extLst>
              <a:ext uri="{FF2B5EF4-FFF2-40B4-BE49-F238E27FC236}">
                <a16:creationId xmlns:a16="http://schemas.microsoft.com/office/drawing/2014/main" id="{39E8C65C-FA7E-A580-05B7-222B641DC258}"/>
              </a:ext>
            </a:extLst>
          </p:cNvPr>
          <p:cNvPicPr>
            <a:picLocks noChangeAspect="1"/>
          </p:cNvPicPr>
          <p:nvPr/>
        </p:nvPicPr>
        <p:blipFill>
          <a:blip r:embed="rId4"/>
          <a:stretch>
            <a:fillRect/>
          </a:stretch>
        </p:blipFill>
        <p:spPr>
          <a:xfrm>
            <a:off x="620545" y="2647589"/>
            <a:ext cx="2133600" cy="1228725"/>
          </a:xfrm>
          <a:prstGeom prst="rect">
            <a:avLst/>
          </a:prstGeom>
        </p:spPr>
      </p:pic>
      <p:sp>
        <p:nvSpPr>
          <p:cNvPr id="11" name="Text Placeholder 2">
            <a:extLst>
              <a:ext uri="{FF2B5EF4-FFF2-40B4-BE49-F238E27FC236}">
                <a16:creationId xmlns:a16="http://schemas.microsoft.com/office/drawing/2014/main" id="{D3F2B390-7FBE-5D05-3543-57A0910A190C}"/>
              </a:ext>
            </a:extLst>
          </p:cNvPr>
          <p:cNvSpPr txBox="1">
            <a:spLocks/>
          </p:cNvSpPr>
          <p:nvPr/>
        </p:nvSpPr>
        <p:spPr>
          <a:xfrm>
            <a:off x="620545" y="1073940"/>
            <a:ext cx="7704000" cy="80021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r>
              <a:rPr lang="en-US"/>
              <a:t>We have used Flask API to host our model, which will help to visualize the picture and predict the name of the vegetable. If we upload an image, the page returns the name of the vegetable.</a:t>
            </a:r>
            <a:endParaRPr lang="en-US" dirty="0"/>
          </a:p>
        </p:txBody>
      </p:sp>
    </p:spTree>
    <p:extLst>
      <p:ext uri="{BB962C8B-B14F-4D97-AF65-F5344CB8AC3E}">
        <p14:creationId xmlns:p14="http://schemas.microsoft.com/office/powerpoint/2010/main" val="25366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155448" y="2971800"/>
            <a:ext cx="2560319" cy="440871"/>
          </a:xfrm>
          <a:prstGeom prst="rect">
            <a:avLst/>
          </a:prstGeom>
        </p:spPr>
        <p:txBody>
          <a:bodyPr spcFirstLastPara="1" wrap="square" lIns="0" tIns="0" rIns="0" bIns="0" anchor="t" anchorCtr="0">
            <a:noAutofit/>
          </a:bodyPr>
          <a:lstStyle/>
          <a:p>
            <a:r>
              <a:rPr lang="en" sz="3200" dirty="0"/>
              <a:t>Group -2 NARS</a:t>
            </a:r>
            <a:endParaRPr lang="en" sz="3200" dirty="0">
              <a:latin typeface="Bebas Neue"/>
              <a:ea typeface="Bebas Neue"/>
              <a:cs typeface="Bebas Neue"/>
            </a:endParaRPr>
          </a:p>
        </p:txBody>
      </p:sp>
      <p:sp>
        <p:nvSpPr>
          <p:cNvPr id="1884" name="Google Shape;1884;p28"/>
          <p:cNvSpPr txBox="1">
            <a:spLocks noGrp="1"/>
          </p:cNvSpPr>
          <p:nvPr>
            <p:ph type="body" idx="1"/>
          </p:nvPr>
        </p:nvSpPr>
        <p:spPr>
          <a:xfrm>
            <a:off x="228600" y="3412671"/>
            <a:ext cx="4825094" cy="1355272"/>
          </a:xfrm>
          <a:prstGeom prst="rect">
            <a:avLst/>
          </a:prstGeom>
        </p:spPr>
        <p:txBody>
          <a:bodyPr spcFirstLastPara="1" wrap="square" lIns="0" tIns="0" rIns="0" bIns="0" anchor="t" anchorCtr="0">
            <a:noAutofit/>
          </a:bodyPr>
          <a:lstStyle/>
          <a:p>
            <a:pPr marL="285750" indent="-285750"/>
            <a:r>
              <a:rPr lang="en" sz="1800" dirty="0"/>
              <a:t>Nikhil Reddy Dumpala</a:t>
            </a:r>
          </a:p>
          <a:p>
            <a:pPr marL="285750" indent="-285750"/>
            <a:r>
              <a:rPr lang="en" sz="1800" dirty="0"/>
              <a:t>Sarath Lella </a:t>
            </a:r>
          </a:p>
          <a:p>
            <a:pPr marL="285750" indent="-285750"/>
            <a:r>
              <a:rPr lang="en" sz="1800" dirty="0"/>
              <a:t>Rahul Kundaram</a:t>
            </a:r>
          </a:p>
          <a:p>
            <a:pPr marL="285750" indent="-285750"/>
            <a:r>
              <a:rPr lang="en" sz="1800" dirty="0"/>
              <a:t>Adishwar Suresh</a:t>
            </a:r>
          </a:p>
        </p:txBody>
      </p:sp>
      <p:sp>
        <p:nvSpPr>
          <p:cNvPr id="4" name="TextBox 3">
            <a:extLst>
              <a:ext uri="{FF2B5EF4-FFF2-40B4-BE49-F238E27FC236}">
                <a16:creationId xmlns:a16="http://schemas.microsoft.com/office/drawing/2014/main" id="{3B810137-903F-97AD-215F-42FE5BF7955B}"/>
              </a:ext>
            </a:extLst>
          </p:cNvPr>
          <p:cNvSpPr txBox="1"/>
          <p:nvPr/>
        </p:nvSpPr>
        <p:spPr>
          <a:xfrm>
            <a:off x="498021" y="694313"/>
            <a:ext cx="8645979" cy="2431435"/>
          </a:xfrm>
          <a:prstGeom prst="rect">
            <a:avLst/>
          </a:prstGeom>
          <a:noFill/>
        </p:spPr>
        <p:txBody>
          <a:bodyPr wrap="square" rtlCol="0">
            <a:spAutoFit/>
          </a:bodyPr>
          <a:lstStyle/>
          <a:p>
            <a:r>
              <a:rPr lang="en-US" sz="3600" b="1" dirty="0">
                <a:solidFill>
                  <a:schemeClr val="bg2"/>
                </a:solidFill>
                <a:latin typeface="Roboto" panose="02000000000000000000" pitchFamily="2" charset="0"/>
                <a:ea typeface="Roboto" panose="02000000000000000000" pitchFamily="2" charset="0"/>
              </a:rPr>
              <a:t>VEGETABLE IMAGE CLASSIFICATION</a:t>
            </a:r>
          </a:p>
          <a:p>
            <a:endParaRPr lang="en-US" sz="3600" b="1"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a:p>
            <a:endParaRPr lang="en-US" sz="4000" dirty="0">
              <a:solidFill>
                <a:schemeClr val="bg2"/>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23B13731-93F3-3178-98C6-67F6F37C16C2}"/>
              </a:ext>
            </a:extLst>
          </p:cNvPr>
          <p:cNvSpPr txBox="1"/>
          <p:nvPr/>
        </p:nvSpPr>
        <p:spPr>
          <a:xfrm>
            <a:off x="5374079" y="3806216"/>
            <a:ext cx="4088575" cy="861774"/>
          </a:xfrm>
          <a:prstGeom prst="rect">
            <a:avLst/>
          </a:prstGeom>
          <a:noFill/>
        </p:spPr>
        <p:txBody>
          <a:bodyPr wrap="square" rtlCol="0">
            <a:spAutoFit/>
          </a:bodyPr>
          <a:lstStyle/>
          <a:p>
            <a:r>
              <a:rPr lang="en-US" dirty="0">
                <a:solidFill>
                  <a:schemeClr val="tx1">
                    <a:lumMod val="95000"/>
                  </a:schemeClr>
                </a:solidFill>
              </a:rPr>
              <a:t>Explanation and Execution Video Link: </a:t>
            </a:r>
            <a:r>
              <a:rPr lang="en-US" dirty="0">
                <a:solidFill>
                  <a:schemeClr val="tx1">
                    <a:lumMod val="95000"/>
                  </a:schemeClr>
                </a:solidFill>
                <a:hlinkClick r:id="rId3"/>
              </a:rPr>
              <a:t>https://youtu.be/mFIM40F4goU</a:t>
            </a:r>
            <a:endParaRPr lang="en-US" dirty="0">
              <a:solidFill>
                <a:schemeClr val="tx1">
                  <a:lumMod val="95000"/>
                </a:schemeClr>
              </a:solidFill>
            </a:endParaRPr>
          </a:p>
          <a:p>
            <a:endParaRPr lang="en-US" sz="1100" dirty="0">
              <a:solidFill>
                <a:schemeClr val="tx1">
                  <a:lumMod val="95000"/>
                </a:schemeClr>
              </a:solidFill>
            </a:endParaRPr>
          </a:p>
          <a:p>
            <a:endParaRPr lang="en-US" sz="1100" dirty="0">
              <a:solidFill>
                <a:schemeClr val="tx1">
                  <a:lumMod val="9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938892" y="574376"/>
            <a:ext cx="7485107" cy="993167"/>
          </a:xfrm>
          <a:prstGeom prst="rect">
            <a:avLst/>
          </a:prstGeom>
        </p:spPr>
        <p:txBody>
          <a:bodyPr spcFirstLastPara="1" wrap="square" lIns="0" tIns="0" rIns="0" bIns="0" anchor="t" anchorCtr="0">
            <a:noAutofit/>
          </a:bodyPr>
          <a:lstStyle/>
          <a:p>
            <a:r>
              <a:rPr lang="en" dirty="0"/>
              <a:t>References</a:t>
            </a:r>
            <a:endParaRPr lang="en" dirty="0">
              <a:latin typeface="Bebas Neue"/>
              <a:ea typeface="Bebas Neue"/>
              <a:cs typeface="Bebas Neue"/>
            </a:endParaRPr>
          </a:p>
        </p:txBody>
      </p:sp>
      <p:sp>
        <p:nvSpPr>
          <p:cNvPr id="1884" name="Google Shape;1884;p28"/>
          <p:cNvSpPr txBox="1">
            <a:spLocks noGrp="1"/>
          </p:cNvSpPr>
          <p:nvPr>
            <p:ph type="body" idx="1"/>
          </p:nvPr>
        </p:nvSpPr>
        <p:spPr>
          <a:xfrm>
            <a:off x="649225" y="841248"/>
            <a:ext cx="7936992" cy="3727876"/>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0" indent="0">
              <a:buNone/>
            </a:pPr>
            <a:r>
              <a:rPr lang="en" dirty="0"/>
              <a:t>       </a:t>
            </a:r>
            <a:endParaRPr lang="en-US" sz="1600" dirty="0"/>
          </a:p>
          <a:p>
            <a:pPr marL="171450" indent="-171450">
              <a:buFont typeface="Wingdings" panose="05000000000000000000" pitchFamily="2" charset="2"/>
              <a:buChar char="Ø"/>
            </a:pPr>
            <a:r>
              <a:rPr lang="en-US" sz="1800" dirty="0"/>
              <a:t>https://www.kaggle.com/code/databeru/fruit-and-vegetable-classification/ data</a:t>
            </a:r>
          </a:p>
          <a:p>
            <a:pPr marL="171450" indent="-171450">
              <a:buFont typeface="Wingdings" panose="05000000000000000000" pitchFamily="2" charset="2"/>
              <a:buChar char="Ø"/>
            </a:pPr>
            <a:r>
              <a:rPr lang="en-US" sz="1800" dirty="0">
                <a:hlinkClick r:id="rId3"/>
              </a:rPr>
              <a:t>https://medium.com/mlearning-ai/vegetableimageclassification-using-cnn</a:t>
            </a:r>
            <a:endParaRPr lang="en-US" sz="1800" dirty="0"/>
          </a:p>
          <a:p>
            <a:pPr marL="171450" indent="-171450">
              <a:buFont typeface="Wingdings" panose="05000000000000000000" pitchFamily="2" charset="2"/>
              <a:buChar char="Ø"/>
            </a:pPr>
            <a:r>
              <a:rPr lang="en-US" sz="1800" dirty="0"/>
              <a:t>https://www.researchgate.net/publication/352846889_DCNN-Based_Vegetable_Image_Classification_Using_Transfer_Learning_A_Comparative_Study</a:t>
            </a:r>
          </a:p>
          <a:p>
            <a:pPr marL="171450" indent="-171450">
              <a:buFont typeface="Wingdings" panose="05000000000000000000" pitchFamily="2" charset="2"/>
              <a:buChar char="Ø"/>
            </a:pPr>
            <a:r>
              <a:rPr lang="en-US" sz="1800" dirty="0">
                <a:hlinkClick r:id="rId4"/>
              </a:rPr>
              <a:t>https://cloud.google.com/tpu/docs/inception-v3-advanced</a:t>
            </a:r>
            <a:endParaRPr lang="en-US" sz="1800" dirty="0"/>
          </a:p>
          <a:p>
            <a:pPr marL="171450" indent="-171450">
              <a:buFont typeface="Wingdings" panose="05000000000000000000" pitchFamily="2" charset="2"/>
              <a:buChar char="Ø"/>
            </a:pPr>
            <a:r>
              <a:rPr lang="en-US" sz="1800" dirty="0">
                <a:hlinkClick r:id="rId5"/>
              </a:rPr>
              <a:t>https://medium.com/analytics-vidhya/transfer-learning-using-inception-v3</a:t>
            </a:r>
            <a:endParaRPr lang="en-US" sz="1800" dirty="0"/>
          </a:p>
          <a:p>
            <a:pPr marL="171450" indent="-171450">
              <a:buFont typeface="Wingdings" panose="05000000000000000000" pitchFamily="2" charset="2"/>
              <a:buChar char="Ø"/>
            </a:pPr>
            <a:r>
              <a:rPr lang="en-US" sz="1800" dirty="0"/>
              <a:t>https://www.analyticsvidhya.com/blog/2020/02/learn-image-classification</a:t>
            </a:r>
            <a:endParaRPr lang="en" sz="1800" dirty="0"/>
          </a:p>
        </p:txBody>
      </p:sp>
    </p:spTree>
    <p:extLst>
      <p:ext uri="{BB962C8B-B14F-4D97-AF65-F5344CB8AC3E}">
        <p14:creationId xmlns:p14="http://schemas.microsoft.com/office/powerpoint/2010/main" val="3597059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938893" y="1892808"/>
            <a:ext cx="7043819" cy="2167128"/>
          </a:xfrm>
          <a:prstGeom prst="rect">
            <a:avLst/>
          </a:prstGeom>
        </p:spPr>
        <p:txBody>
          <a:bodyPr spcFirstLastPara="1" wrap="square" lIns="0" tIns="0" rIns="0" bIns="0" anchor="t" anchorCtr="0">
            <a:noAutofit/>
          </a:bodyPr>
          <a:lstStyle/>
          <a:p>
            <a:r>
              <a:rPr lang="en" sz="6600" dirty="0"/>
              <a:t>Thank you</a:t>
            </a:r>
            <a:endParaRPr lang="en" sz="6600" dirty="0">
              <a:latin typeface="Bebas Neue"/>
              <a:ea typeface="Bebas Neue"/>
              <a:cs typeface="Bebas Neue"/>
            </a:endParaRPr>
          </a:p>
        </p:txBody>
      </p:sp>
      <p:sp>
        <p:nvSpPr>
          <p:cNvPr id="1884" name="Google Shape;1884;p28"/>
          <p:cNvSpPr txBox="1">
            <a:spLocks noGrp="1"/>
          </p:cNvSpPr>
          <p:nvPr>
            <p:ph type="body" idx="1"/>
          </p:nvPr>
        </p:nvSpPr>
        <p:spPr>
          <a:xfrm>
            <a:off x="720001" y="1404257"/>
            <a:ext cx="7703999" cy="3159580"/>
          </a:xfrm>
          <a:prstGeom prst="rect">
            <a:avLst/>
          </a:prstGeom>
        </p:spPr>
        <p:txBody>
          <a:bodyPr spcFirstLastPara="1" wrap="square" lIns="0" tIns="0" rIns="0" bIns="0" anchor="t" anchorCtr="0">
            <a:noAutofit/>
          </a:bodyPr>
          <a:lstStyle/>
          <a:p>
            <a:pPr marL="0" indent="0">
              <a:buNone/>
            </a:pPr>
            <a:endParaRPr lang="en" dirty="0"/>
          </a:p>
          <a:p>
            <a:pPr marL="0" indent="0">
              <a:buNone/>
            </a:pPr>
            <a:endParaRPr lang="en" dirty="0"/>
          </a:p>
          <a:p>
            <a:pPr marL="171450" indent="-171450">
              <a:buFont typeface="Wingdings" panose="05000000000000000000" pitchFamily="2" charset="2"/>
              <a:buChar char="Ø"/>
            </a:pPr>
            <a:endParaRPr lang="en" sz="1600" dirty="0"/>
          </a:p>
        </p:txBody>
      </p:sp>
    </p:spTree>
    <p:extLst>
      <p:ext uri="{BB962C8B-B14F-4D97-AF65-F5344CB8AC3E}">
        <p14:creationId xmlns:p14="http://schemas.microsoft.com/office/powerpoint/2010/main" val="381006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890" name="Google Shape;1890;p29"/>
          <p:cNvSpPr txBox="1">
            <a:spLocks noGrp="1"/>
          </p:cNvSpPr>
          <p:nvPr>
            <p:ph type="title" idx="8"/>
          </p:nvPr>
        </p:nvSpPr>
        <p:spPr>
          <a:xfrm>
            <a:off x="6672288" y="3168924"/>
            <a:ext cx="2261400" cy="488400"/>
          </a:xfrm>
          <a:prstGeom prst="rect">
            <a:avLst/>
          </a:prstGeom>
        </p:spPr>
        <p:txBody>
          <a:bodyPr spcFirstLastPara="1" wrap="square" lIns="0" tIns="0" rIns="0" bIns="0" anchor="ctr" anchorCtr="0">
            <a:noAutofit/>
          </a:bodyPr>
          <a:lstStyle/>
          <a:p>
            <a:r>
              <a:rPr lang="en" dirty="0"/>
              <a:t>Image preprocessing</a:t>
            </a:r>
            <a:br>
              <a:rPr lang="en-US" dirty="0"/>
            </a:br>
            <a:endParaRPr lang="en" dirty="0"/>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r>
              <a:rPr lang="en" dirty="0"/>
              <a:t>Architecture</a:t>
            </a:r>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a:spcBef>
                <a:spcPts val="0"/>
              </a:spcBef>
              <a:spcAft>
                <a:spcPts val="0"/>
              </a:spcAft>
              <a:buNone/>
            </a:pPr>
            <a:r>
              <a:rPr lang="en" dirty="0"/>
              <a:t>Introduction</a:t>
            </a:r>
            <a:endParaRPr lang="en-US" dirty="0"/>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15F9FABB-88BD-88D6-8F71-0B0397FA827E}"/>
              </a:ext>
            </a:extLst>
          </p:cNvPr>
          <p:cNvSpPr>
            <a:spLocks noGrp="1"/>
          </p:cNvSpPr>
          <p:nvPr>
            <p:ph type="subTitle" idx="1"/>
          </p:nvPr>
        </p:nvSpPr>
        <p:spPr/>
        <p:txBody>
          <a:bodyPr/>
          <a:lstStyle/>
          <a:p>
            <a:endParaRPr lang="en-US"/>
          </a:p>
        </p:txBody>
      </p:sp>
      <p:sp>
        <p:nvSpPr>
          <p:cNvPr id="5" name="Subtitle 4">
            <a:extLst>
              <a:ext uri="{FF2B5EF4-FFF2-40B4-BE49-F238E27FC236}">
                <a16:creationId xmlns:a16="http://schemas.microsoft.com/office/drawing/2014/main" id="{1ABED07A-BCBC-C7FE-8FD2-386F23124657}"/>
              </a:ext>
            </a:extLst>
          </p:cNvPr>
          <p:cNvSpPr>
            <a:spLocks noGrp="1"/>
          </p:cNvSpPr>
          <p:nvPr>
            <p:ph type="subTitle" idx="4"/>
          </p:nvPr>
        </p:nvSpPr>
        <p:spPr/>
        <p:txBody>
          <a:bodyPr/>
          <a:lstStyle/>
          <a:p>
            <a:endParaRPr lang="en-US"/>
          </a:p>
        </p:txBody>
      </p:sp>
      <p:sp>
        <p:nvSpPr>
          <p:cNvPr id="7" name="Subtitle 6">
            <a:extLst>
              <a:ext uri="{FF2B5EF4-FFF2-40B4-BE49-F238E27FC236}">
                <a16:creationId xmlns:a16="http://schemas.microsoft.com/office/drawing/2014/main" id="{490F87B3-4AC5-B178-115C-3D6542133896}"/>
              </a:ext>
            </a:extLst>
          </p:cNvPr>
          <p:cNvSpPr>
            <a:spLocks noGrp="1"/>
          </p:cNvSpPr>
          <p:nvPr>
            <p:ph type="subTitle" idx="7"/>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1905" name="Google Shape;1905;p30"/>
          <p:cNvSpPr txBox="1">
            <a:spLocks noGrp="1"/>
          </p:cNvSpPr>
          <p:nvPr>
            <p:ph type="title" idx="2"/>
          </p:nvPr>
        </p:nvSpPr>
        <p:spPr>
          <a:xfrm>
            <a:off x="720000" y="2868050"/>
            <a:ext cx="1901463" cy="645300"/>
          </a:xfrm>
          <a:prstGeom prst="rect">
            <a:avLst/>
          </a:prstGeom>
        </p:spPr>
        <p:txBody>
          <a:bodyPr spcFirstLastPara="1" wrap="square" lIns="0" tIns="0" rIns="0" bIns="0" anchor="ctr" anchorCtr="0">
            <a:noAutofit/>
          </a:bodyPr>
          <a:lstStyle/>
          <a:p>
            <a:r>
              <a:rPr lang="en" dirty="0"/>
              <a:t>Model training</a:t>
            </a:r>
            <a:endParaRPr lang="en-US"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907" name="Google Shape;1907;p30"/>
          <p:cNvSpPr txBox="1">
            <a:spLocks noGrp="1"/>
          </p:cNvSpPr>
          <p:nvPr>
            <p:ph type="title" idx="5"/>
          </p:nvPr>
        </p:nvSpPr>
        <p:spPr>
          <a:xfrm>
            <a:off x="3666725" y="2868050"/>
            <a:ext cx="2167090" cy="645300"/>
          </a:xfrm>
          <a:prstGeom prst="rect">
            <a:avLst/>
          </a:prstGeom>
        </p:spPr>
        <p:txBody>
          <a:bodyPr spcFirstLastPara="1" wrap="square" lIns="0" tIns="0" rIns="0" bIns="0" anchor="ctr" anchorCtr="0">
            <a:noAutofit/>
          </a:bodyPr>
          <a:lstStyle/>
          <a:p>
            <a:r>
              <a:rPr lang="en-US" dirty="0"/>
              <a:t>Model evaluation</a:t>
            </a: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05</a:t>
            </a:r>
            <a:endParaRPr/>
          </a:p>
        </p:txBody>
      </p:sp>
      <p:sp>
        <p:nvSpPr>
          <p:cNvPr id="9" name="Google Shape;1907;p30">
            <a:extLst>
              <a:ext uri="{FF2B5EF4-FFF2-40B4-BE49-F238E27FC236}">
                <a16:creationId xmlns:a16="http://schemas.microsoft.com/office/drawing/2014/main" id="{792619EF-5721-3CFE-5ECD-6B391EBE36C3}"/>
              </a:ext>
            </a:extLst>
          </p:cNvPr>
          <p:cNvSpPr txBox="1">
            <a:spLocks/>
          </p:cNvSpPr>
          <p:nvPr/>
        </p:nvSpPr>
        <p:spPr>
          <a:xfrm>
            <a:off x="6741019" y="2867513"/>
            <a:ext cx="2167090" cy="64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400"/>
              <a:buFont typeface="Arial"/>
              <a:buNone/>
              <a:defRPr sz="2400" b="0" i="0" u="none" strike="noStrike" cap="none">
                <a:solidFill>
                  <a:schemeClr val="dk2"/>
                </a:solidFill>
                <a:latin typeface="Arial"/>
                <a:ea typeface="Arial"/>
                <a:cs typeface="Arial"/>
                <a:sym typeface="Arial"/>
              </a:defRPr>
            </a:lvl9pPr>
          </a:lstStyle>
          <a:p>
            <a:r>
              <a:rPr lang="en" dirty="0"/>
              <a:t>Prediction</a:t>
            </a:r>
            <a:endParaRPr lang="en-US" dirty="0"/>
          </a:p>
        </p:txBody>
      </p:sp>
      <p:sp>
        <p:nvSpPr>
          <p:cNvPr id="11" name="Subtitle 10">
            <a:extLst>
              <a:ext uri="{FF2B5EF4-FFF2-40B4-BE49-F238E27FC236}">
                <a16:creationId xmlns:a16="http://schemas.microsoft.com/office/drawing/2014/main" id="{1839F573-0279-5C0A-DCD0-E5EA7D562DB0}"/>
              </a:ext>
            </a:extLst>
          </p:cNvPr>
          <p:cNvSpPr>
            <a:spLocks noGrp="1"/>
          </p:cNvSpPr>
          <p:nvPr>
            <p:ph type="subTitle" idx="1"/>
          </p:nvPr>
        </p:nvSpPr>
        <p:spPr/>
        <p:txBody>
          <a:bodyPr/>
          <a:lstStyle/>
          <a:p>
            <a:endParaRPr lang="en-US"/>
          </a:p>
        </p:txBody>
      </p:sp>
      <p:sp>
        <p:nvSpPr>
          <p:cNvPr id="13" name="Subtitle 12">
            <a:extLst>
              <a:ext uri="{FF2B5EF4-FFF2-40B4-BE49-F238E27FC236}">
                <a16:creationId xmlns:a16="http://schemas.microsoft.com/office/drawing/2014/main" id="{8C44F4A4-35E5-666D-D3ED-72DDD9672178}"/>
              </a:ext>
            </a:extLst>
          </p:cNvPr>
          <p:cNvSpPr>
            <a:spLocks noGrp="1"/>
          </p:cNvSpPr>
          <p:nvPr>
            <p:ph type="subTitle" idx="4"/>
          </p:nvPr>
        </p:nvSpPr>
        <p:spPr/>
        <p:txBody>
          <a:bodyPr/>
          <a:lstStyle/>
          <a:p>
            <a:endParaRPr lang="en-US"/>
          </a:p>
        </p:txBody>
      </p:sp>
      <p:sp>
        <p:nvSpPr>
          <p:cNvPr id="15" name="Google Shape;1908;p30">
            <a:extLst>
              <a:ext uri="{FF2B5EF4-FFF2-40B4-BE49-F238E27FC236}">
                <a16:creationId xmlns:a16="http://schemas.microsoft.com/office/drawing/2014/main" id="{89ECA13D-2FC7-0974-671F-179874593695}"/>
              </a:ext>
            </a:extLst>
          </p:cNvPr>
          <p:cNvSpPr txBox="1">
            <a:spLocks/>
          </p:cNvSpPr>
          <p:nvPr/>
        </p:nvSpPr>
        <p:spPr>
          <a:xfrm>
            <a:off x="6846299" y="1768138"/>
            <a:ext cx="584700" cy="581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ebas Neue"/>
              <a:buNone/>
              <a:defRPr sz="36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873578" y="253094"/>
            <a:ext cx="3616779" cy="1396314"/>
          </a:xfrm>
          <a:prstGeom prst="rect">
            <a:avLst/>
          </a:prstGeom>
        </p:spPr>
        <p:txBody>
          <a:bodyPr spcFirstLastPara="1" wrap="square" lIns="0" tIns="0" rIns="0" bIns="0" anchor="ctr" anchorCtr="0">
            <a:noAutofit/>
          </a:bodyPr>
          <a:lstStyle/>
          <a:p>
            <a:r>
              <a:rPr lang="en" dirty="0"/>
              <a:t>Introduction</a:t>
            </a:r>
          </a:p>
        </p:txBody>
      </p:sp>
      <p:sp>
        <p:nvSpPr>
          <p:cNvPr id="2057" name="Google Shape;2057;p35"/>
          <p:cNvSpPr txBox="1">
            <a:spLocks noGrp="1"/>
          </p:cNvSpPr>
          <p:nvPr>
            <p:ph type="subTitle" idx="1"/>
          </p:nvPr>
        </p:nvSpPr>
        <p:spPr>
          <a:xfrm>
            <a:off x="202716" y="502921"/>
            <a:ext cx="6088886" cy="4384802"/>
          </a:xfrm>
          <a:prstGeom prst="rect">
            <a:avLst/>
          </a:prstGeom>
        </p:spPr>
        <p:txBody>
          <a:bodyPr spcFirstLastPara="1" wrap="square" lIns="0" tIns="0" rIns="0" bIns="0" anchor="ctr" anchorCtr="0">
            <a:noAutofit/>
          </a:bodyPr>
          <a:lstStyle/>
          <a:p>
            <a:pPr algn="l">
              <a:buFont typeface="Wingdings" panose="05000000000000000000" pitchFamily="2" charset="2"/>
              <a:buChar char="Ø"/>
            </a:pPr>
            <a:r>
              <a:rPr lang="en-US" dirty="0"/>
              <a:t>We are performing Image Classification and predicting the type of Vegetable in an image.</a:t>
            </a:r>
          </a:p>
          <a:p>
            <a:pPr algn="l">
              <a:buFont typeface="Wingdings" panose="05000000000000000000" pitchFamily="2" charset="2"/>
              <a:buChar char="Ø"/>
            </a:pPr>
            <a:r>
              <a:rPr lang="en-US" dirty="0"/>
              <a:t>Convolutional neural networks are commonly utilized in classification, segmentation, and image recognition nowadays.</a:t>
            </a:r>
          </a:p>
          <a:p>
            <a:pPr algn="l">
              <a:buFont typeface="Wingdings" panose="05000000000000000000" pitchFamily="2" charset="2"/>
              <a:buChar char="Ø"/>
            </a:pPr>
            <a:r>
              <a:rPr lang="en-US" dirty="0"/>
              <a:t>The goal of this work is to use CNN and pre-trained DCNN to more accurately classify vegetable photos with transfer learning.</a:t>
            </a:r>
          </a:p>
          <a:p>
            <a:pPr algn="l">
              <a:buFont typeface="Wingdings" panose="05000000000000000000" pitchFamily="2" charset="2"/>
              <a:buChar char="Ø"/>
            </a:pPr>
            <a:r>
              <a:rPr lang="en-US" dirty="0"/>
              <a:t>Deep network design is CNN’s most powerful feature, allowing it to learn mid-to high-level concepts from fresh data automatically</a:t>
            </a:r>
          </a:p>
        </p:txBody>
      </p:sp>
      <p:grpSp>
        <p:nvGrpSpPr>
          <p:cNvPr id="2058" name="Google Shape;2058;p35"/>
          <p:cNvGrpSpPr/>
          <p:nvPr/>
        </p:nvGrpSpPr>
        <p:grpSpPr>
          <a:xfrm>
            <a:off x="6319424" y="1862985"/>
            <a:ext cx="4264443" cy="2945603"/>
            <a:chOff x="5011723" y="1494466"/>
            <a:chExt cx="4267431" cy="2947666"/>
          </a:xfrm>
        </p:grpSpPr>
        <p:grpSp>
          <p:nvGrpSpPr>
            <p:cNvPr id="2059" name="Google Shape;2059;p35"/>
            <p:cNvGrpSpPr/>
            <p:nvPr/>
          </p:nvGrpSpPr>
          <p:grpSpPr>
            <a:xfrm>
              <a:off x="5011723" y="1494466"/>
              <a:ext cx="2857496" cy="2154750"/>
              <a:chOff x="3499629" y="1503696"/>
              <a:chExt cx="1163286" cy="877163"/>
            </a:xfrm>
          </p:grpSpPr>
          <p:sp>
            <p:nvSpPr>
              <p:cNvPr id="2060" name="Google Shape;2060;p35"/>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3" name="Google Shape;2073;p35"/>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074" name="Google Shape;2074;p35"/>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78" name="Google Shape;2078;p35"/>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079" name="Google Shape;2079;p35"/>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080" name="Google Shape;2080;p35"/>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081" name="Google Shape;2081;p35"/>
            <p:cNvGrpSpPr/>
            <p:nvPr/>
          </p:nvGrpSpPr>
          <p:grpSpPr>
            <a:xfrm>
              <a:off x="6090716" y="2028530"/>
              <a:ext cx="978651" cy="1086812"/>
              <a:chOff x="6151275" y="2095925"/>
              <a:chExt cx="857113" cy="951841"/>
            </a:xfrm>
          </p:grpSpPr>
          <p:sp>
            <p:nvSpPr>
              <p:cNvPr id="2082" name="Google Shape;2082;p35"/>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7116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400" dirty="0"/>
              <a:t>CNN Model</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pic>
        <p:nvPicPr>
          <p:cNvPr id="3" name="Picture 2">
            <a:extLst>
              <a:ext uri="{FF2B5EF4-FFF2-40B4-BE49-F238E27FC236}">
                <a16:creationId xmlns:a16="http://schemas.microsoft.com/office/drawing/2014/main" id="{0518CDEC-2948-FE83-0B3B-03E06254302E}"/>
              </a:ext>
            </a:extLst>
          </p:cNvPr>
          <p:cNvPicPr>
            <a:picLocks noChangeAspect="1"/>
          </p:cNvPicPr>
          <p:nvPr/>
        </p:nvPicPr>
        <p:blipFill>
          <a:blip r:embed="rId4"/>
          <a:stretch>
            <a:fillRect/>
          </a:stretch>
        </p:blipFill>
        <p:spPr>
          <a:xfrm>
            <a:off x="5126649" y="2245178"/>
            <a:ext cx="1092558" cy="1392075"/>
          </a:xfrm>
          <a:prstGeom prst="rect">
            <a:avLst/>
          </a:prstGeom>
        </p:spPr>
      </p:pic>
      <p:sp>
        <p:nvSpPr>
          <p:cNvPr id="5" name="Rectangle: Rounded Corners 4">
            <a:extLst>
              <a:ext uri="{FF2B5EF4-FFF2-40B4-BE49-F238E27FC236}">
                <a16:creationId xmlns:a16="http://schemas.microsoft.com/office/drawing/2014/main" id="{517BE732-EE3C-0A92-64AE-7ADDE2A7498C}"/>
              </a:ext>
            </a:extLst>
          </p:cNvPr>
          <p:cNvSpPr/>
          <p:nvPr/>
        </p:nvSpPr>
        <p:spPr>
          <a:xfrm>
            <a:off x="5091545" y="2313709"/>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Conv</a:t>
            </a:r>
            <a:endParaRPr lang="en-US" dirty="0"/>
          </a:p>
        </p:txBody>
      </p:sp>
      <p:sp>
        <p:nvSpPr>
          <p:cNvPr id="6" name="Rectangle: Rounded Corners 5">
            <a:extLst>
              <a:ext uri="{FF2B5EF4-FFF2-40B4-BE49-F238E27FC236}">
                <a16:creationId xmlns:a16="http://schemas.microsoft.com/office/drawing/2014/main" id="{6A8DA905-20C1-6EDB-A388-9992D6C8495E}"/>
              </a:ext>
            </a:extLst>
          </p:cNvPr>
          <p:cNvSpPr/>
          <p:nvPr/>
        </p:nvSpPr>
        <p:spPr>
          <a:xfrm>
            <a:off x="5091545" y="2571750"/>
            <a:ext cx="1122219"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Dropout</a:t>
            </a:r>
          </a:p>
        </p:txBody>
      </p:sp>
      <p:sp>
        <p:nvSpPr>
          <p:cNvPr id="7" name="Rectangle: Rounded Corners 6">
            <a:extLst>
              <a:ext uri="{FF2B5EF4-FFF2-40B4-BE49-F238E27FC236}">
                <a16:creationId xmlns:a16="http://schemas.microsoft.com/office/drawing/2014/main" id="{FD774CE0-12F5-A7B7-FD8F-035EB0729294}"/>
              </a:ext>
            </a:extLst>
          </p:cNvPr>
          <p:cNvSpPr/>
          <p:nvPr/>
        </p:nvSpPr>
        <p:spPr>
          <a:xfrm>
            <a:off x="5121206" y="2829791"/>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a:t>MaxPooling2D</a:t>
            </a:r>
          </a:p>
        </p:txBody>
      </p:sp>
      <p:sp>
        <p:nvSpPr>
          <p:cNvPr id="8" name="Rectangle: Rounded Corners 7">
            <a:extLst>
              <a:ext uri="{FF2B5EF4-FFF2-40B4-BE49-F238E27FC236}">
                <a16:creationId xmlns:a16="http://schemas.microsoft.com/office/drawing/2014/main" id="{0FC1EF28-CE3D-66F0-1388-A54AB80CCD22}"/>
              </a:ext>
            </a:extLst>
          </p:cNvPr>
          <p:cNvSpPr/>
          <p:nvPr/>
        </p:nvSpPr>
        <p:spPr>
          <a:xfrm>
            <a:off x="5115763" y="3087832"/>
            <a:ext cx="1092558"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Flatten</a:t>
            </a:r>
          </a:p>
        </p:txBody>
      </p:sp>
      <p:sp>
        <p:nvSpPr>
          <p:cNvPr id="9" name="Rectangle: Rounded Corners 8">
            <a:extLst>
              <a:ext uri="{FF2B5EF4-FFF2-40B4-BE49-F238E27FC236}">
                <a16:creationId xmlns:a16="http://schemas.microsoft.com/office/drawing/2014/main" id="{EC0E9A3D-1C23-D511-A89A-07398F782F20}"/>
              </a:ext>
            </a:extLst>
          </p:cNvPr>
          <p:cNvSpPr/>
          <p:nvPr/>
        </p:nvSpPr>
        <p:spPr>
          <a:xfrm>
            <a:off x="5126649" y="3345873"/>
            <a:ext cx="1081672" cy="1731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Dense</a:t>
            </a:r>
          </a:p>
        </p:txBody>
      </p:sp>
    </p:spTree>
    <p:extLst>
      <p:ext uri="{BB962C8B-B14F-4D97-AF65-F5344CB8AC3E}">
        <p14:creationId xmlns:p14="http://schemas.microsoft.com/office/powerpoint/2010/main" val="26074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5"/>
          <p:cNvSpPr txBox="1">
            <a:spLocks noGrp="1"/>
          </p:cNvSpPr>
          <p:nvPr>
            <p:ph type="title"/>
          </p:nvPr>
        </p:nvSpPr>
        <p:spPr>
          <a:xfrm>
            <a:off x="0" y="1706335"/>
            <a:ext cx="2539093" cy="538843"/>
          </a:xfrm>
          <a:prstGeom prst="rect">
            <a:avLst/>
          </a:prstGeom>
        </p:spPr>
        <p:txBody>
          <a:bodyPr spcFirstLastPara="1" wrap="square" lIns="0" tIns="0" rIns="0" bIns="0" anchor="ctr" anchorCtr="0">
            <a:noAutofit/>
          </a:bodyPr>
          <a:lstStyle/>
          <a:p>
            <a:r>
              <a:rPr lang="en" dirty="0"/>
              <a:t>Architecture</a:t>
            </a:r>
            <a:br>
              <a:rPr lang="en" dirty="0"/>
            </a:br>
            <a:r>
              <a:rPr lang="en" sz="2000" dirty="0"/>
              <a:t>Model with transfer learning</a:t>
            </a:r>
            <a:endParaRPr lang="en" dirty="0"/>
          </a:p>
        </p:txBody>
      </p:sp>
      <p:pic>
        <p:nvPicPr>
          <p:cNvPr id="4" name="Picture 3" descr="Diagram&#10;&#10;Description automatically generated">
            <a:extLst>
              <a:ext uri="{FF2B5EF4-FFF2-40B4-BE49-F238E27FC236}">
                <a16:creationId xmlns:a16="http://schemas.microsoft.com/office/drawing/2014/main" id="{76703167-2CC4-9B79-6D7B-55CE55AB42C3}"/>
              </a:ext>
            </a:extLst>
          </p:cNvPr>
          <p:cNvPicPr>
            <a:picLocks noChangeAspect="1"/>
          </p:cNvPicPr>
          <p:nvPr/>
        </p:nvPicPr>
        <p:blipFill>
          <a:blip r:embed="rId3"/>
          <a:stretch>
            <a:fillRect/>
          </a:stretch>
        </p:blipFill>
        <p:spPr>
          <a:xfrm>
            <a:off x="3588328" y="731620"/>
            <a:ext cx="5261758" cy="4209406"/>
          </a:xfrm>
          <a:prstGeom prst="rect">
            <a:avLst/>
          </a:prstGeom>
        </p:spPr>
      </p:pic>
    </p:spTree>
    <p:extLst>
      <p:ext uri="{BB962C8B-B14F-4D97-AF65-F5344CB8AC3E}">
        <p14:creationId xmlns:p14="http://schemas.microsoft.com/office/powerpoint/2010/main" val="268903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3061607" y="454805"/>
            <a:ext cx="4171097" cy="1017804"/>
          </a:xfrm>
          <a:prstGeom prst="rect">
            <a:avLst/>
          </a:prstGeom>
        </p:spPr>
        <p:txBody>
          <a:bodyPr spcFirstLastPara="1" wrap="square" lIns="0" tIns="0" rIns="0" bIns="0" anchor="ctr" anchorCtr="0">
            <a:noAutofit/>
          </a:bodyPr>
          <a:lstStyle/>
          <a:p>
            <a:r>
              <a:rPr lang="en" dirty="0"/>
              <a:t>D</a:t>
            </a:r>
            <a:r>
              <a:rPr lang="en-US" dirty="0"/>
              <a:t>a</a:t>
            </a:r>
            <a:r>
              <a:rPr lang="en" dirty="0"/>
              <a:t>taset </a:t>
            </a:r>
            <a:endParaRPr lang="en-US" dirty="0"/>
          </a:p>
        </p:txBody>
      </p:sp>
      <p:sp>
        <p:nvSpPr>
          <p:cNvPr id="2103" name="Google Shape;2103;p36"/>
          <p:cNvSpPr txBox="1">
            <a:spLocks noGrp="1"/>
          </p:cNvSpPr>
          <p:nvPr>
            <p:ph type="subTitle" idx="1"/>
          </p:nvPr>
        </p:nvSpPr>
        <p:spPr>
          <a:xfrm>
            <a:off x="2710287" y="1641021"/>
            <a:ext cx="6327557" cy="2136776"/>
          </a:xfrm>
          <a:prstGeom prst="rect">
            <a:avLst/>
          </a:prstGeom>
        </p:spPr>
        <p:txBody>
          <a:bodyPr spcFirstLastPara="1" wrap="square" lIns="0" tIns="0" rIns="0" bIns="0" anchor="ctr" anchorCtr="0">
            <a:noAutofit/>
          </a:bodyPr>
          <a:lstStyle/>
          <a:p>
            <a:pPr>
              <a:buFont typeface="Wingdings" panose="05000000000000000000" pitchFamily="2" charset="2"/>
              <a:buChar char="Ø"/>
            </a:pPr>
            <a:r>
              <a:rPr lang="en-US" dirty="0"/>
              <a:t>The Dataset contains a total of 21000 photos in 15 categories, with 1400 images of size 224*224 in.jpg format in each category. </a:t>
            </a:r>
          </a:p>
          <a:p>
            <a:pPr>
              <a:buFont typeface="Wingdings" panose="05000000000000000000" pitchFamily="2" charset="2"/>
              <a:buChar char="Ø"/>
            </a:pPr>
            <a:r>
              <a:rPr lang="en-US" dirty="0"/>
              <a:t>The data was divided into three main sections: 70% for training, 15% for validation, and 15% for testing.</a:t>
            </a:r>
            <a:endParaRPr dirty="0"/>
          </a:p>
        </p:txBody>
      </p:sp>
      <p:grpSp>
        <p:nvGrpSpPr>
          <p:cNvPr id="2104" name="Google Shape;2104;p36"/>
          <p:cNvGrpSpPr/>
          <p:nvPr/>
        </p:nvGrpSpPr>
        <p:grpSpPr>
          <a:xfrm>
            <a:off x="-939134" y="1838161"/>
            <a:ext cx="3649421" cy="2653393"/>
            <a:chOff x="-95251" y="1747380"/>
            <a:chExt cx="4264443" cy="2945603"/>
          </a:xfrm>
        </p:grpSpPr>
        <p:grpSp>
          <p:nvGrpSpPr>
            <p:cNvPr id="2105" name="Google Shape;2105;p36"/>
            <p:cNvGrpSpPr/>
            <p:nvPr/>
          </p:nvGrpSpPr>
          <p:grpSpPr>
            <a:xfrm flipH="1">
              <a:off x="1313697" y="1747380"/>
              <a:ext cx="2855495" cy="2153242"/>
              <a:chOff x="3499629" y="1503696"/>
              <a:chExt cx="1163286" cy="877163"/>
            </a:xfrm>
          </p:grpSpPr>
          <p:sp>
            <p:nvSpPr>
              <p:cNvPr id="2106" name="Google Shape;2106;p36"/>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6"/>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6"/>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6"/>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6"/>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6"/>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6"/>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6"/>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6"/>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6"/>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6"/>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6"/>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6"/>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9" name="Google Shape;2119;p36"/>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20" name="Google Shape;2120;p36"/>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6"/>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6"/>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6"/>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4" name="Google Shape;2124;p36"/>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25" name="Google Shape;2125;p36"/>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26" name="Google Shape;2126;p36"/>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27" name="Google Shape;2127;p36"/>
            <p:cNvGrpSpPr/>
            <p:nvPr/>
          </p:nvGrpSpPr>
          <p:grpSpPr>
            <a:xfrm>
              <a:off x="2100720" y="2297855"/>
              <a:ext cx="978660" cy="1086821"/>
              <a:chOff x="2100720" y="2028530"/>
              <a:chExt cx="978660" cy="1086821"/>
            </a:xfrm>
          </p:grpSpPr>
          <p:sp>
            <p:nvSpPr>
              <p:cNvPr id="2128" name="Google Shape;2128;p36"/>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6"/>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6"/>
              <p:cNvGrpSpPr/>
              <p:nvPr/>
            </p:nvGrpSpPr>
            <p:grpSpPr>
              <a:xfrm>
                <a:off x="2414845" y="2150838"/>
                <a:ext cx="454767" cy="454767"/>
                <a:chOff x="5122483" y="1943088"/>
                <a:chExt cx="454767" cy="454767"/>
              </a:xfrm>
            </p:grpSpPr>
            <p:sp>
              <p:nvSpPr>
                <p:cNvPr id="2131" name="Google Shape;2131;p36"/>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6"/>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6"/>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6"/>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6"/>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6"/>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36"/>
          <p:cNvSpPr txBox="1">
            <a:spLocks noGrp="1"/>
          </p:cNvSpPr>
          <p:nvPr>
            <p:ph type="title"/>
          </p:nvPr>
        </p:nvSpPr>
        <p:spPr>
          <a:xfrm>
            <a:off x="1572769" y="454805"/>
            <a:ext cx="5522975" cy="834499"/>
          </a:xfrm>
          <a:prstGeom prst="rect">
            <a:avLst/>
          </a:prstGeom>
        </p:spPr>
        <p:txBody>
          <a:bodyPr spcFirstLastPara="1" wrap="square" lIns="0" tIns="0" rIns="0" bIns="0" anchor="ctr" anchorCtr="0">
            <a:noAutofit/>
          </a:bodyPr>
          <a:lstStyle/>
          <a:p>
            <a:r>
              <a:rPr lang="en-US" dirty="0"/>
              <a:t>Image preprocessing</a:t>
            </a:r>
          </a:p>
        </p:txBody>
      </p:sp>
      <p:sp>
        <p:nvSpPr>
          <p:cNvPr id="2103" name="Google Shape;2103;p36"/>
          <p:cNvSpPr txBox="1">
            <a:spLocks noGrp="1"/>
          </p:cNvSpPr>
          <p:nvPr>
            <p:ph type="subTitle" idx="1"/>
          </p:nvPr>
        </p:nvSpPr>
        <p:spPr>
          <a:xfrm>
            <a:off x="100585" y="1389888"/>
            <a:ext cx="5257799" cy="3172968"/>
          </a:xfrm>
          <a:prstGeom prst="rect">
            <a:avLst/>
          </a:prstGeom>
        </p:spPr>
        <p:txBody>
          <a:bodyPr spcFirstLastPara="1" wrap="square" lIns="0" tIns="0" rIns="0" bIns="0" anchor="ctr" anchorCtr="0">
            <a:noAutofit/>
          </a:bodyPr>
          <a:lstStyle/>
          <a:p>
            <a:pPr marL="127000" indent="0"/>
            <a:endParaRPr lang="en-US" dirty="0"/>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The purpose of image processing is to make visual data more interpretable for humans.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Basic manipulation and filtering might also help you grasp feature extraction better.</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To add texture and attention, we boosted the color saturation and contrast while sharpening the image. </a:t>
            </a:r>
          </a:p>
          <a:p>
            <a:pPr marL="127000" indent="0"/>
            <a:endParaRPr lang="en-US" sz="1600" dirty="0">
              <a:solidFill>
                <a:schemeClr val="tx1"/>
              </a:solidFill>
              <a:latin typeface="Roboto" panose="02000000000000000000" pitchFamily="2" charset="0"/>
              <a:ea typeface="Roboto" panose="02000000000000000000" pitchFamily="2" charset="0"/>
            </a:endParaRPr>
          </a:p>
          <a:p>
            <a:pPr>
              <a:buFont typeface="Wingdings" panose="05000000000000000000" pitchFamily="2" charset="2"/>
              <a:buChar char="Ø"/>
            </a:pPr>
            <a:r>
              <a:rPr lang="en-US" sz="1600" dirty="0">
                <a:solidFill>
                  <a:schemeClr val="tx1"/>
                </a:solidFill>
                <a:latin typeface="Roboto" panose="02000000000000000000" pitchFamily="2" charset="0"/>
                <a:ea typeface="Roboto" panose="02000000000000000000" pitchFamily="2" charset="0"/>
              </a:rPr>
              <a:t>After processing, the image becomes more appealing and brighter.</a:t>
            </a:r>
          </a:p>
          <a:p>
            <a:pPr>
              <a:buFont typeface="Wingdings" panose="05000000000000000000" pitchFamily="2" charset="2"/>
              <a:buChar char="Ø"/>
            </a:pPr>
            <a:endParaRPr dirty="0"/>
          </a:p>
        </p:txBody>
      </p:sp>
      <p:pic>
        <p:nvPicPr>
          <p:cNvPr id="37" name="Picture 36">
            <a:extLst>
              <a:ext uri="{FF2B5EF4-FFF2-40B4-BE49-F238E27FC236}">
                <a16:creationId xmlns:a16="http://schemas.microsoft.com/office/drawing/2014/main" id="{151F344E-FC03-E91A-F055-69DE12283FCD}"/>
              </a:ext>
            </a:extLst>
          </p:cNvPr>
          <p:cNvPicPr>
            <a:picLocks noChangeAspect="1"/>
          </p:cNvPicPr>
          <p:nvPr/>
        </p:nvPicPr>
        <p:blipFill>
          <a:blip r:embed="rId3"/>
          <a:stretch>
            <a:fillRect/>
          </a:stretch>
        </p:blipFill>
        <p:spPr>
          <a:xfrm>
            <a:off x="5503472" y="1462402"/>
            <a:ext cx="3184543" cy="2693962"/>
          </a:xfrm>
          <a:prstGeom prst="rect">
            <a:avLst/>
          </a:prstGeom>
        </p:spPr>
      </p:pic>
    </p:spTree>
    <p:extLst>
      <p:ext uri="{BB962C8B-B14F-4D97-AF65-F5344CB8AC3E}">
        <p14:creationId xmlns:p14="http://schemas.microsoft.com/office/powerpoint/2010/main" val="3879005463"/>
      </p:ext>
    </p:extLst>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TotalTime>
  <Words>690</Words>
  <Application>Microsoft Office PowerPoint</Application>
  <PresentationFormat>On-screen Show (16:9)</PresentationFormat>
  <Paragraphs>100</Paragraphs>
  <Slides>21</Slides>
  <Notes>20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Roboto</vt:lpstr>
      <vt:lpstr>Bebas Neue</vt:lpstr>
      <vt:lpstr>Proxima Nova Semibold</vt:lpstr>
      <vt:lpstr>Proxima Nova</vt:lpstr>
      <vt:lpstr>Wingdings</vt:lpstr>
      <vt:lpstr>Computer Science Proposal by Slidesgo</vt:lpstr>
      <vt:lpstr>Slidesgo Final Pages</vt:lpstr>
      <vt:lpstr>Slidesgo Final Pages</vt:lpstr>
      <vt:lpstr>Python And Deeplearning</vt:lpstr>
      <vt:lpstr>Group -2 NARS</vt:lpstr>
      <vt:lpstr>TABLE OF CONTENTS</vt:lpstr>
      <vt:lpstr>TABLE OF CONTENTS</vt:lpstr>
      <vt:lpstr>Introduction</vt:lpstr>
      <vt:lpstr>Architecture CNN Model</vt:lpstr>
      <vt:lpstr>Architecture Model with transfer learning</vt:lpstr>
      <vt:lpstr>Dataset </vt:lpstr>
      <vt:lpstr>Image preprocessing</vt:lpstr>
      <vt:lpstr>Convolutional Neural Networks</vt:lpstr>
      <vt:lpstr>Convolutional Neural Networks Process</vt:lpstr>
      <vt:lpstr>Why Transfer LEarning</vt:lpstr>
      <vt:lpstr>Inspection V3</vt:lpstr>
      <vt:lpstr>Inception v3- (architecture)</vt:lpstr>
      <vt:lpstr>Model with cnn</vt:lpstr>
      <vt:lpstr>Model with transfer learning</vt:lpstr>
      <vt:lpstr>Plotting Accuracy and Loss</vt:lpstr>
      <vt:lpstr>VALIDATION Accuracy for Each class</vt:lpstr>
      <vt:lpstr>Implenting with flask api</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ARCHITECTURE 1</dc:title>
  <dc:creator>Rahul Kundaram</dc:creator>
  <cp:lastModifiedBy>Lella, Sarath (UMKC-Student)</cp:lastModifiedBy>
  <cp:revision>235</cp:revision>
  <dcterms:modified xsi:type="dcterms:W3CDTF">2022-05-13T15:47:43Z</dcterms:modified>
</cp:coreProperties>
</file>