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00" r:id="rId2"/>
    <p:sldId id="303" r:id="rId3"/>
    <p:sldId id="308" r:id="rId4"/>
    <p:sldId id="313" r:id="rId5"/>
    <p:sldId id="329" r:id="rId6"/>
    <p:sldId id="317" r:id="rId7"/>
    <p:sldId id="318" r:id="rId8"/>
    <p:sldId id="319" r:id="rId9"/>
    <p:sldId id="320" r:id="rId10"/>
    <p:sldId id="321" r:id="rId11"/>
    <p:sldId id="312" r:id="rId12"/>
    <p:sldId id="325" r:id="rId13"/>
    <p:sldId id="326" r:id="rId14"/>
    <p:sldId id="327" r:id="rId15"/>
    <p:sldId id="314" r:id="rId16"/>
    <p:sldId id="322" r:id="rId17"/>
    <p:sldId id="315" r:id="rId18"/>
    <p:sldId id="324" r:id="rId19"/>
    <p:sldId id="32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학개" initials="김" lastIdx="11" clrIdx="0">
    <p:extLst>
      <p:ext uri="{19B8F6BF-5375-455C-9EA6-DF929625EA0E}">
        <p15:presenceInfo xmlns:p15="http://schemas.microsoft.com/office/powerpoint/2012/main" userId="S::haggai514@cau.ac.kr::0b73c510-dc9f-4131-b303-d9a12c62d9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1A5"/>
    <a:srgbClr val="9CF4FA"/>
    <a:srgbClr val="005869"/>
    <a:srgbClr val="001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C106A-D73C-4185-9760-94CD12FAF7F2}" v="48" dt="2022-01-21T23:56:2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03:57:25.680" idx="1">
    <p:pos x="10" y="10"/>
    <p:text>요구사항이나 분석 환경의 경우 제가 머신러닝에 필요한 부분을 잘 몰라서 적절한 수정 부탁드립니다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03:58:40.114" idx="2">
    <p:pos x="10" y="10"/>
    <p:text>이 부분은 승후님이 코드를 가지고 계신걸로 알고 있어서 추가하셔도 좋습니다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04:41:28.542" idx="6">
    <p:pos x="10" y="10"/>
    <p:text>민지님이 추가해주신 사진입니다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04:42:25.647" idx="7">
    <p:pos x="10" y="10"/>
    <p:text>성학님이 추가해주신 사진입니다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04:42:25.647" idx="8">
    <p:pos x="10" y="10"/>
    <p:text>성학님이 추가해주신 사진입니다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04:42:25.647" idx="9">
    <p:pos x="10" y="10"/>
    <p:text>성학님이 추가해주신 사진입니다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04:42:25.647" idx="10">
    <p:pos x="10" y="10"/>
    <p:text>성학님이 추가해주신 사진입니다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04:42:40.945" idx="5">
    <p:pos x="10" y="10"/>
    <p:text>여기까지 동민님이 올려주신 colab 기준으로 만든 ppt입니다 민지님이랑 성학님이 카톡방에 추가해주신 사진이 있는데 어디에 넣어야 하는지 어려워서 따로 분리했습니다..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04:42:40.945" idx="11">
    <p:pos x="10" y="10"/>
    <p:text>여기까지 동민님이 올려주신 colab 기준으로 만든 ppt입니다 민지님이랑 성학님이 카톡방에 추가해주신 사진이 있는데 어디에 넣어야 하는지 어려워서 따로 분리했습니다..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7CE84-607F-4F52-9111-90917CFE6621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C2A8F-AED6-4314-A316-46B039288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6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0ACA-4C9D-4A3F-B51F-FA1CCD923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D4861-39F9-4162-864A-FDEBF523C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EF732-AAF9-44B1-9673-5A7CE39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2C38-ED0E-412D-A469-7C4FDA012885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922BB-4907-4B11-87AA-03C3ABE6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231F5-224A-48EE-BF2D-66D07CE4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0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7B0F-4C3A-4733-BB5E-BCE8269B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AE3D5-64E6-4585-8BF6-6840B770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F7AE-6B09-427A-B169-F39C0CB8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585F-B3C0-4AA2-8D98-7FAEB0688828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FF8EE-3A6F-4C1C-B650-118BC3CA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BAED8-06D2-475D-A656-70A3A2DB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5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069C7-0975-409D-AE90-75F4CFB5A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881CB-2B54-4DF8-9E06-3DAEED8E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E9265-7FED-48F4-BD57-080C11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735-265C-4849-80C7-A0CEE0CA3354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C44C0-8E50-420F-A07D-3DFF56A1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17AD8-EB4D-4810-A4B2-1349F298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C836-AB2F-4669-B5A8-81B6043E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4DEBE-36E7-4BFB-A9F2-6E221E3A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796A3-1973-405A-80BD-EF973E41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F834-010C-4C3A-A5E5-8E0AA70F2C46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6DCDE-3EC8-4D15-9836-F59E03EB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C9E64-9F39-4361-8681-213EFC9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9268" y="6356350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4A56852-FA33-49B4-9986-54B6409E27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A8CFB-74BD-4DD5-B5AC-F5DB095D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AF5B7-AB9B-4861-8BA0-090005CC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D6AB2-A2BD-47E3-8261-5E1130AF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DFE3-A471-4275-8E66-46C6CE8C7FE1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90DFA-C393-4C2E-91F5-4661A79A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412E1-E857-4BF8-B05C-210CCB06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5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8A445-B4C9-4028-86B8-E369B80D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669EB-6007-4544-989F-6A6EBC32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8AA8C-1670-4CE8-9F11-BC449F055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C504C-5905-44BC-B361-B9BB430B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516-5F67-48EA-BD86-9824B7FA38C0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B5A14-79EF-4F7F-9C48-A2BA1322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ACC2E-42B5-42BE-97E4-F175106C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3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4EDD5-3D6A-45E0-B67E-C80EEBBC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0C8A0-96EA-4F90-8265-DC8F86D08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AD07E-E6AA-4381-8202-88AAB552C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01DEC9-99B5-4E86-9367-ECCB93F46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C2346-C115-449C-8D5F-308AD7A75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7017E-CA90-4F71-9105-9B8D5620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989D-E3FE-4C85-8B9A-C98B31FCC3F8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5FD006-0CFF-4BEA-B0A3-63A07E94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646996-01B1-4CBD-8354-8FB9844B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343F1-C5AD-435B-904E-112113EC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C9F65-2D3B-499F-9E66-50B7304D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FC10-E739-4A0C-938F-28A37A4EA9EA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BF037-1253-423D-8753-CBF93624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A7EE73-B40D-4E5D-AE20-B41E2F5A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8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13F890-9DAA-4E2B-BD48-35E68306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17D4-E2F7-490A-AB82-A702B6D3AF09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005D73-517F-4C17-BC08-7FB94DE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F3AFC-469B-4445-BA0C-188814A5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9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14844-3BC1-4B82-8FD2-95794FD2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E9741-1CA6-470B-AD42-829C2F41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7EF84-B3BB-4243-BADE-149F1CF5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8B497-B26E-4049-8043-734A3998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04E4-180F-4F8A-931D-46E8031631CF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F6E54-ADAD-48B3-9A0D-C5BF018C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2F79D-6315-405E-9AB2-60C0F790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5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567AA-AF58-4B6D-BA80-6CCE21FD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ACFB69-AF27-4BE3-8813-4E9587D28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45BDD-F8DF-4FD5-97B5-9C8AD1C71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AB4AB-D321-4D8D-9B43-29FC53EF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1C0D-2412-4537-B6DA-80CDC2F324BD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AAAB-7BB7-4BE6-BF75-F7A43F4C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77175-B031-4675-93D6-5A74315E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0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228EEA-C731-4B79-9C65-406ED735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78444-9098-4A6B-925C-FCBF0FA1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324F8-D617-4294-8127-5949CB416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616B-C22B-444C-952E-7919091110E5}" type="datetime1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37AE7-B30E-4448-8293-160105F06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90A31-F144-4EFC-8DAE-95E36A270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6852-FA33-49B4-9986-54B6409E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omments" Target="../comments/commen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omments" Target="../comments/commen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9187522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30756E-14A2-461B-83B3-7F3B845AE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64" y="3979063"/>
            <a:ext cx="7292921" cy="67089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팀</a:t>
            </a:r>
            <a:r>
              <a:rPr lang="en-US" altLang="ko-KR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(</a:t>
            </a:r>
            <a:r>
              <a:rPr lang="ko-KR" altLang="en-US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김학개</a:t>
            </a:r>
            <a:r>
              <a:rPr lang="en-US" altLang="ko-KR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이민지</a:t>
            </a:r>
            <a:r>
              <a:rPr lang="en-US" altLang="ko-KR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br>
              <a:rPr lang="en-US" altLang="ko-KR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 </a:t>
            </a:r>
            <a:r>
              <a:rPr lang="ko-KR" altLang="en-US" sz="3200" dirty="0" err="1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이성학</a:t>
            </a:r>
            <a:r>
              <a:rPr lang="en-US" altLang="ko-KR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3200" dirty="0" err="1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이승후</a:t>
            </a:r>
            <a:r>
              <a:rPr lang="en-US" altLang="ko-KR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한동민</a:t>
            </a:r>
            <a:r>
              <a:rPr lang="en-US" altLang="ko-KR" sz="3200" dirty="0">
                <a:solidFill>
                  <a:sysClr val="window" lastClr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144198" y="1966445"/>
            <a:ext cx="12065363" cy="9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따릉이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44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대여수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예측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BE2748-489B-4E2B-A2C8-1B667096D486}"/>
              </a:ext>
            </a:extLst>
          </p:cNvPr>
          <p:cNvCxnSpPr>
            <a:cxnSpLocks/>
          </p:cNvCxnSpPr>
          <p:nvPr/>
        </p:nvCxnSpPr>
        <p:spPr>
          <a:xfrm>
            <a:off x="226465" y="3310921"/>
            <a:ext cx="8235364" cy="0"/>
          </a:xfrm>
          <a:prstGeom prst="line">
            <a:avLst/>
          </a:prstGeom>
          <a:noFill/>
          <a:ln w="635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1103CF-DA74-4D74-8CDF-1A69129E7BEE}"/>
              </a:ext>
            </a:extLst>
          </p:cNvPr>
          <p:cNvSpPr txBox="1"/>
          <p:nvPr/>
        </p:nvSpPr>
        <p:spPr>
          <a:xfrm>
            <a:off x="122159" y="102287"/>
            <a:ext cx="49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AI </a:t>
            </a:r>
            <a:r>
              <a:rPr lang="ko-KR" altLang="en-US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딥러닝 심화과정 최종발표</a:t>
            </a:r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( 2022.01.22 )</a:t>
            </a:r>
            <a:endParaRPr lang="ko-KR" altLang="en-US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20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모델링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7633672" y="1423701"/>
            <a:ext cx="41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LGBM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D4A0406-D0B0-4774-9D2B-06D91F559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3" y="1517946"/>
            <a:ext cx="7153073" cy="32095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A62088A-55DB-4072-A312-0F6CD4288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113" y="4260738"/>
            <a:ext cx="4524375" cy="4667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5597B0F-E5DC-4979-A774-96425106A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93" y="5134853"/>
            <a:ext cx="8568813" cy="8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모델링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4A5CEC0-95C9-41C1-9BC8-6E5539D4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78" y="5506178"/>
            <a:ext cx="5856421" cy="3920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4088DE-BE9F-411A-A849-4CF923C963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07"/>
          <a:stretch/>
        </p:blipFill>
        <p:spPr>
          <a:xfrm>
            <a:off x="6597884" y="2902525"/>
            <a:ext cx="4205798" cy="17370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3871AE-3C57-4F3E-B15F-3CFFDEE44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03052"/>
            <a:ext cx="6096000" cy="24657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EBAF59-B713-44C5-AE31-D25E9A920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37254"/>
            <a:ext cx="6096000" cy="2465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74BCAD-37F4-4B94-AEF9-7C4ED8E564C4}"/>
              </a:ext>
            </a:extLst>
          </p:cNvPr>
          <p:cNvSpPr txBox="1"/>
          <p:nvPr/>
        </p:nvSpPr>
        <p:spPr>
          <a:xfrm>
            <a:off x="6721699" y="1574278"/>
            <a:ext cx="41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RandomForest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5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모델링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74BCAD-37F4-4B94-AEF9-7C4ED8E564C4}"/>
              </a:ext>
            </a:extLst>
          </p:cNvPr>
          <p:cNvSpPr txBox="1"/>
          <p:nvPr/>
        </p:nvSpPr>
        <p:spPr>
          <a:xfrm>
            <a:off x="247008" y="1500387"/>
            <a:ext cx="596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DNN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64(</a:t>
            </a:r>
            <a:r>
              <a:rPr lang="en-US" altLang="ko-KR" sz="2400" dirty="0" err="1">
                <a:solidFill>
                  <a:schemeClr val="bg1"/>
                </a:solidFill>
              </a:rPr>
              <a:t>relu</a:t>
            </a:r>
            <a:r>
              <a:rPr lang="en-US" altLang="ko-KR" sz="2400" dirty="0">
                <a:solidFill>
                  <a:schemeClr val="bg1"/>
                </a:solidFill>
              </a:rPr>
              <a:t>)*64(</a:t>
            </a:r>
            <a:r>
              <a:rPr lang="en-US" altLang="ko-KR" sz="2400" dirty="0" err="1">
                <a:solidFill>
                  <a:schemeClr val="bg1"/>
                </a:solidFill>
              </a:rPr>
              <a:t>relu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Min Max </a:t>
            </a:r>
            <a:r>
              <a:rPr lang="ko-KR" altLang="en-US" sz="2400" dirty="0">
                <a:solidFill>
                  <a:schemeClr val="bg1"/>
                </a:solidFill>
              </a:rPr>
              <a:t>정규화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Adam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4 fold </a:t>
            </a:r>
            <a:r>
              <a:rPr lang="ko-KR" altLang="en-US" sz="2400" dirty="0">
                <a:solidFill>
                  <a:schemeClr val="bg1"/>
                </a:solidFill>
              </a:rPr>
              <a:t>검증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E6E26E-AD1F-42DA-877C-B10FAC9C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49" y="3757499"/>
            <a:ext cx="3462197" cy="27035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B63FD4-954B-46D6-8973-7EE48AC33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82" y="2840272"/>
            <a:ext cx="2914757" cy="36207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A8096E7-0EB6-40B8-8043-7B10BAB0E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195" y="272009"/>
            <a:ext cx="4849584" cy="21978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DDCBAF3-0E78-43B0-9F66-F12CE7B96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647" y="2842154"/>
            <a:ext cx="4137704" cy="35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5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모델링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74BCAD-37F4-4B94-AEF9-7C4ED8E564C4}"/>
              </a:ext>
            </a:extLst>
          </p:cNvPr>
          <p:cNvSpPr txBox="1"/>
          <p:nvPr/>
        </p:nvSpPr>
        <p:spPr>
          <a:xfrm>
            <a:off x="247008" y="1500387"/>
            <a:ext cx="5969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정규화 이전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mse</a:t>
            </a:r>
            <a:r>
              <a:rPr lang="en-US" altLang="ko-KR" sz="2400" dirty="0">
                <a:solidFill>
                  <a:schemeClr val="bg1"/>
                </a:solidFill>
              </a:rPr>
              <a:t> : 47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A83B40-AE6F-4FD6-BA57-7E7C326C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6" y="3393834"/>
            <a:ext cx="3589861" cy="26015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C1A837-C615-45B1-A12C-D7C6DAE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766" y="285532"/>
            <a:ext cx="3796784" cy="26281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E8D9B1-5E4A-479D-B407-244EC375E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766" y="3425741"/>
            <a:ext cx="3796784" cy="2537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F339C0-845E-4FA3-9E7C-8EE84EE581DE}"/>
              </a:ext>
            </a:extLst>
          </p:cNvPr>
          <p:cNvSpPr txBox="1"/>
          <p:nvPr/>
        </p:nvSpPr>
        <p:spPr>
          <a:xfrm>
            <a:off x="375556" y="2753077"/>
            <a:ext cx="596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y_val</a:t>
            </a:r>
            <a:r>
              <a:rPr lang="en-US" altLang="ko-KR" sz="2400" dirty="0">
                <a:solidFill>
                  <a:schemeClr val="bg1"/>
                </a:solidFill>
              </a:rPr>
              <a:t>, predicted</a:t>
            </a:r>
            <a:r>
              <a:rPr lang="ko-KR" altLang="en-US" sz="2400" dirty="0">
                <a:solidFill>
                  <a:schemeClr val="bg1"/>
                </a:solidFill>
              </a:rPr>
              <a:t> 비교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70BB0-C424-4779-ADBB-EA96D838E1F9}"/>
              </a:ext>
            </a:extLst>
          </p:cNvPr>
          <p:cNvSpPr txBox="1"/>
          <p:nvPr/>
        </p:nvSpPr>
        <p:spPr>
          <a:xfrm>
            <a:off x="7186582" y="2913689"/>
            <a:ext cx="596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MAE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DFE5D-011C-4026-AD41-F6882528C054}"/>
              </a:ext>
            </a:extLst>
          </p:cNvPr>
          <p:cNvSpPr txBox="1"/>
          <p:nvPr/>
        </p:nvSpPr>
        <p:spPr>
          <a:xfrm>
            <a:off x="7186582" y="6110803"/>
            <a:ext cx="596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지수이동평균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2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모델링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74BCAD-37F4-4B94-AEF9-7C4ED8E564C4}"/>
              </a:ext>
            </a:extLst>
          </p:cNvPr>
          <p:cNvSpPr txBox="1"/>
          <p:nvPr/>
        </p:nvSpPr>
        <p:spPr>
          <a:xfrm>
            <a:off x="247008" y="1500387"/>
            <a:ext cx="5969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정규화 이후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mse</a:t>
            </a:r>
            <a:r>
              <a:rPr lang="en-US" altLang="ko-KR" sz="2400" dirty="0">
                <a:solidFill>
                  <a:schemeClr val="bg1"/>
                </a:solidFill>
              </a:rPr>
              <a:t> : 40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Epoch : 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339C0-845E-4FA3-9E7C-8EE84EE581DE}"/>
              </a:ext>
            </a:extLst>
          </p:cNvPr>
          <p:cNvSpPr txBox="1"/>
          <p:nvPr/>
        </p:nvSpPr>
        <p:spPr>
          <a:xfrm>
            <a:off x="375556" y="2753077"/>
            <a:ext cx="596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</a:rPr>
              <a:t>y_val</a:t>
            </a:r>
            <a:r>
              <a:rPr lang="en-US" altLang="ko-KR" sz="2400" dirty="0">
                <a:solidFill>
                  <a:schemeClr val="bg1"/>
                </a:solidFill>
              </a:rPr>
              <a:t>, predicted</a:t>
            </a:r>
            <a:r>
              <a:rPr lang="ko-KR" altLang="en-US" sz="2400" dirty="0">
                <a:solidFill>
                  <a:schemeClr val="bg1"/>
                </a:solidFill>
              </a:rPr>
              <a:t> 비교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70BB0-C424-4779-ADBB-EA96D838E1F9}"/>
              </a:ext>
            </a:extLst>
          </p:cNvPr>
          <p:cNvSpPr txBox="1"/>
          <p:nvPr/>
        </p:nvSpPr>
        <p:spPr>
          <a:xfrm>
            <a:off x="7186582" y="2913689"/>
            <a:ext cx="596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MAE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DFE5D-011C-4026-AD41-F6882528C054}"/>
              </a:ext>
            </a:extLst>
          </p:cNvPr>
          <p:cNvSpPr txBox="1"/>
          <p:nvPr/>
        </p:nvSpPr>
        <p:spPr>
          <a:xfrm>
            <a:off x="7186582" y="6110803"/>
            <a:ext cx="596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지수이동평균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4FBBE-E590-4B3C-81E0-25EF6FFE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8" y="3554162"/>
            <a:ext cx="3632602" cy="25566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C21BFC-7ACC-4EE8-8193-371A7F9F2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766" y="404624"/>
            <a:ext cx="3783686" cy="24586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A63E6E-5BFA-40E2-B9F3-0B17F12F6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767" y="3414197"/>
            <a:ext cx="3843746" cy="254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0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8. </a:t>
            </a:r>
            <a:r>
              <a:rPr lang="ko-KR" altLang="en-US" sz="40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하이퍼</a:t>
            </a: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파라미터 시도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-1" y="1396317"/>
            <a:ext cx="12065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대표적인 방법으로 </a:t>
            </a:r>
            <a:r>
              <a:rPr lang="en-US" altLang="ko-KR" sz="2400" dirty="0" err="1">
                <a:solidFill>
                  <a:schemeClr val="bg1"/>
                </a:solidFill>
              </a:rPr>
              <a:t>GridSearchCV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RandomizedSearchCV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Optuna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등이 있지만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Optuna</a:t>
            </a:r>
            <a:r>
              <a:rPr lang="ko-KR" altLang="en-US" sz="2400" dirty="0">
                <a:solidFill>
                  <a:schemeClr val="bg1"/>
                </a:solidFill>
              </a:rPr>
              <a:t>가 월등히 빠른 속도와 준수한 정확도를 보여 사용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Optuna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작동 방식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  <a:r>
              <a:rPr lang="ko-KR" altLang="en-US" sz="2400" dirty="0">
                <a:solidFill>
                  <a:schemeClr val="bg1"/>
                </a:solidFill>
              </a:rPr>
              <a:t>각 파라미터의 범위와 모델의 정확도 측정 방식이 정의된 </a:t>
            </a:r>
            <a:r>
              <a:rPr lang="en-US" altLang="ko-KR" sz="2400" dirty="0">
                <a:solidFill>
                  <a:schemeClr val="bg1"/>
                </a:solidFill>
              </a:rPr>
              <a:t>Objective </a:t>
            </a:r>
            <a:r>
              <a:rPr lang="ko-KR" altLang="en-US" sz="2400" dirty="0">
                <a:solidFill>
                  <a:schemeClr val="bg1"/>
                </a:solidFill>
              </a:rPr>
              <a:t>함수를 입력하면 </a:t>
            </a:r>
            <a:r>
              <a:rPr lang="en-US" altLang="ko-KR" sz="2400" dirty="0">
                <a:solidFill>
                  <a:schemeClr val="bg1"/>
                </a:solidFill>
              </a:rPr>
              <a:t>Trial</a:t>
            </a:r>
            <a:r>
              <a:rPr lang="ko-KR" altLang="en-US" sz="2400" dirty="0">
                <a:solidFill>
                  <a:schemeClr val="bg1"/>
                </a:solidFill>
              </a:rPr>
              <a:t>을 거듭하며 실행 </a:t>
            </a:r>
            <a:r>
              <a:rPr lang="en-US" altLang="ko-KR" sz="2400" dirty="0">
                <a:solidFill>
                  <a:schemeClr val="bg1"/>
                </a:solidFill>
              </a:rPr>
              <a:t>History</a:t>
            </a:r>
            <a:r>
              <a:rPr lang="ko-KR" altLang="en-US" sz="2400" dirty="0">
                <a:solidFill>
                  <a:schemeClr val="bg1"/>
                </a:solidFill>
              </a:rPr>
              <a:t>를 바탕으로 더 정확한 파라미터를 선정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n_trial</a:t>
            </a:r>
            <a:r>
              <a:rPr lang="ko-KR" altLang="en-US" sz="2400" dirty="0">
                <a:solidFill>
                  <a:schemeClr val="bg1"/>
                </a:solidFill>
              </a:rPr>
              <a:t>까지 </a:t>
            </a:r>
            <a:r>
              <a:rPr lang="en-US" altLang="ko-KR" sz="2400" dirty="0">
                <a:solidFill>
                  <a:schemeClr val="bg1"/>
                </a:solidFill>
              </a:rPr>
              <a:t>trial </a:t>
            </a:r>
            <a:r>
              <a:rPr lang="ko-KR" altLang="en-US" sz="2400" dirty="0">
                <a:solidFill>
                  <a:schemeClr val="bg1"/>
                </a:solidFill>
              </a:rPr>
              <a:t>반복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3EFB7-5A84-46FB-BC41-60454837E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03"/>
          <a:stretch/>
        </p:blipFill>
        <p:spPr>
          <a:xfrm>
            <a:off x="6271098" y="4333136"/>
            <a:ext cx="4419600" cy="1556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2D7D2-C55F-4265-AD1C-D33A35CC3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925749" y="4248929"/>
            <a:ext cx="4419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7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파라미터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-1" y="1396317"/>
            <a:ext cx="12065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n_estimator</a:t>
            </a:r>
            <a:r>
              <a:rPr lang="en-US" altLang="ko-KR" sz="2400" dirty="0">
                <a:solidFill>
                  <a:schemeClr val="bg1"/>
                </a:solidFill>
              </a:rPr>
              <a:t> :Extra Trees </a:t>
            </a:r>
            <a:r>
              <a:rPr lang="ko-KR" altLang="en-US" sz="2400" dirty="0">
                <a:solidFill>
                  <a:schemeClr val="bg1"/>
                </a:solidFill>
              </a:rPr>
              <a:t>알고리즘에서 총 몇 개의 결정 트리를 사용하는지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max_depth</a:t>
            </a:r>
            <a:r>
              <a:rPr lang="en-US" altLang="ko-KR" sz="2400" dirty="0">
                <a:solidFill>
                  <a:schemeClr val="bg1"/>
                </a:solidFill>
              </a:rPr>
              <a:t> :Extra Trees </a:t>
            </a:r>
            <a:r>
              <a:rPr lang="ko-KR" altLang="en-US" sz="2400" dirty="0">
                <a:solidFill>
                  <a:schemeClr val="bg1"/>
                </a:solidFill>
              </a:rPr>
              <a:t>알고리즘에서 사용될 트리의 최대 깊이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min_samples_split</a:t>
            </a:r>
            <a:r>
              <a:rPr lang="en-US" altLang="ko-KR" sz="2400" dirty="0">
                <a:solidFill>
                  <a:schemeClr val="bg1"/>
                </a:solidFill>
              </a:rPr>
              <a:t> :</a:t>
            </a:r>
            <a:r>
              <a:rPr lang="ko-KR" altLang="en-US" sz="2400" dirty="0">
                <a:solidFill>
                  <a:schemeClr val="bg1"/>
                </a:solidFill>
              </a:rPr>
              <a:t>트리 생성시 내부 노드를 분할하는 데 필요한 최소 샘플 수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max_features</a:t>
            </a:r>
            <a:r>
              <a:rPr lang="en-US" altLang="ko-KR" sz="2400" dirty="0">
                <a:solidFill>
                  <a:schemeClr val="bg1"/>
                </a:solidFill>
              </a:rPr>
              <a:t> :</a:t>
            </a:r>
            <a:r>
              <a:rPr lang="ko-KR" altLang="en-US" sz="2400" dirty="0">
                <a:solidFill>
                  <a:schemeClr val="bg1"/>
                </a:solidFill>
              </a:rPr>
              <a:t>랜덤하게 뽑을 독립변수들</a:t>
            </a:r>
            <a:r>
              <a:rPr lang="en-US" altLang="ko-KR" sz="2400" dirty="0">
                <a:solidFill>
                  <a:schemeClr val="bg1"/>
                </a:solidFill>
              </a:rPr>
              <a:t>(column)</a:t>
            </a:r>
            <a:r>
              <a:rPr lang="ko-KR" altLang="en-US" sz="2400" dirty="0">
                <a:solidFill>
                  <a:schemeClr val="bg1"/>
                </a:solidFill>
              </a:rPr>
              <a:t>의 가짓수의 </a:t>
            </a:r>
            <a:r>
              <a:rPr lang="en-US" altLang="ko-KR" sz="2400" dirty="0">
                <a:solidFill>
                  <a:schemeClr val="bg1"/>
                </a:solidFill>
              </a:rPr>
              <a:t>max </a:t>
            </a:r>
            <a:r>
              <a:rPr lang="ko-KR" altLang="en-US" sz="2400" dirty="0">
                <a:solidFill>
                  <a:schemeClr val="bg1"/>
                </a:solidFill>
              </a:rPr>
              <a:t>값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모델 예측 정확도에 해당 파라미터들의 영향이 클 것으로 예상하고 튜닝</a:t>
            </a:r>
          </a:p>
        </p:txBody>
      </p:sp>
    </p:spTree>
    <p:extLst>
      <p:ext uri="{BB962C8B-B14F-4D97-AF65-F5344CB8AC3E}">
        <p14:creationId xmlns:p14="http://schemas.microsoft.com/office/powerpoint/2010/main" val="70349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10. </a:t>
            </a:r>
            <a:r>
              <a:rPr lang="ko-KR" altLang="en-US" sz="40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하이퍼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파라미터 튜닝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791F967-B119-42CD-B287-1A12A0968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88"/>
          <a:stretch/>
        </p:blipFill>
        <p:spPr>
          <a:xfrm>
            <a:off x="52658" y="2840606"/>
            <a:ext cx="4066162" cy="3093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37867F-8478-4CA1-B557-4287637F4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418" y="2840604"/>
            <a:ext cx="4081145" cy="3093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F863BC-C5CF-4F4D-AA8F-95B502B3E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162" y="2840605"/>
            <a:ext cx="3865523" cy="30932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368854-6C33-4D19-A270-9F503AECB775}"/>
              </a:ext>
            </a:extLst>
          </p:cNvPr>
          <p:cNvSpPr txBox="1"/>
          <p:nvPr/>
        </p:nvSpPr>
        <p:spPr>
          <a:xfrm>
            <a:off x="8210563" y="2187293"/>
            <a:ext cx="41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RandomForest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EE6E7-32B1-4A0E-A202-5F6606B3A622}"/>
              </a:ext>
            </a:extLst>
          </p:cNvPr>
          <p:cNvSpPr txBox="1"/>
          <p:nvPr/>
        </p:nvSpPr>
        <p:spPr>
          <a:xfrm>
            <a:off x="4118820" y="2187292"/>
            <a:ext cx="41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ExtraTreesRegressor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5438B-AFF1-4C30-9DFD-73C8BB87992F}"/>
              </a:ext>
            </a:extLst>
          </p:cNvPr>
          <p:cNvSpPr txBox="1"/>
          <p:nvPr/>
        </p:nvSpPr>
        <p:spPr>
          <a:xfrm>
            <a:off x="0" y="2148106"/>
            <a:ext cx="41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GradientBoosting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8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11. </a:t>
            </a:r>
            <a:r>
              <a:rPr lang="ko-KR" altLang="en-US" sz="40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하이퍼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파라미터 튜닝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7797FE-58A8-4CEA-A80B-D45454CB0EF5}"/>
              </a:ext>
            </a:extLst>
          </p:cNvPr>
          <p:cNvSpPr txBox="1"/>
          <p:nvPr/>
        </p:nvSpPr>
        <p:spPr>
          <a:xfrm>
            <a:off x="0" y="1263497"/>
            <a:ext cx="12065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ExtraTreesRegressor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en-US" altLang="ko-KR" sz="2400" dirty="0" err="1">
                <a:solidFill>
                  <a:schemeClr val="bg1"/>
                </a:solidFill>
              </a:rPr>
              <a:t>n_estimators</a:t>
            </a:r>
            <a:r>
              <a:rPr lang="en-US" altLang="ko-KR" sz="2400" dirty="0">
                <a:solidFill>
                  <a:schemeClr val="bg1"/>
                </a:solidFill>
              </a:rPr>
              <a:t>': 478, '</a:t>
            </a:r>
            <a:r>
              <a:rPr lang="en-US" altLang="ko-KR" sz="2400" dirty="0" err="1">
                <a:solidFill>
                  <a:schemeClr val="bg1"/>
                </a:solidFill>
              </a:rPr>
              <a:t>max_depth</a:t>
            </a:r>
            <a:r>
              <a:rPr lang="en-US" altLang="ko-KR" sz="2400" dirty="0">
                <a:solidFill>
                  <a:schemeClr val="bg1"/>
                </a:solidFill>
              </a:rPr>
              <a:t>': 19, '</a:t>
            </a:r>
            <a:r>
              <a:rPr lang="en-US" altLang="ko-KR" sz="2400" dirty="0" err="1">
                <a:solidFill>
                  <a:schemeClr val="bg1"/>
                </a:solidFill>
              </a:rPr>
              <a:t>min_samples_split</a:t>
            </a:r>
            <a:r>
              <a:rPr lang="en-US" altLang="ko-KR" sz="2400" dirty="0">
                <a:solidFill>
                  <a:schemeClr val="bg1"/>
                </a:solidFill>
              </a:rPr>
              <a:t>': 3, '</a:t>
            </a:r>
            <a:r>
              <a:rPr lang="en-US" altLang="ko-KR" sz="2400" dirty="0" err="1">
                <a:solidFill>
                  <a:schemeClr val="bg1"/>
                </a:solidFill>
              </a:rPr>
              <a:t>min_samples_leaf</a:t>
            </a:r>
            <a:r>
              <a:rPr lang="en-US" altLang="ko-KR" sz="2400" dirty="0">
                <a:solidFill>
                  <a:schemeClr val="bg1"/>
                </a:solidFill>
              </a:rPr>
              <a:t>': 1, '</a:t>
            </a:r>
            <a:r>
              <a:rPr lang="en-US" altLang="ko-KR" sz="2400" dirty="0" err="1">
                <a:solidFill>
                  <a:schemeClr val="bg1"/>
                </a:solidFill>
              </a:rPr>
              <a:t>max_features</a:t>
            </a:r>
            <a:r>
              <a:rPr lang="en-US" altLang="ko-KR" sz="2400" dirty="0">
                <a:solidFill>
                  <a:schemeClr val="bg1"/>
                </a:solidFill>
              </a:rPr>
              <a:t>': 'auto', '</a:t>
            </a:r>
            <a:r>
              <a:rPr lang="en-US" altLang="ko-KR" sz="2400" dirty="0" err="1">
                <a:solidFill>
                  <a:schemeClr val="bg1"/>
                </a:solidFill>
              </a:rPr>
              <a:t>warm_start</a:t>
            </a:r>
            <a:r>
              <a:rPr lang="en-US" altLang="ko-KR" sz="2400" dirty="0">
                <a:solidFill>
                  <a:schemeClr val="bg1"/>
                </a:solidFill>
              </a:rPr>
              <a:t>': True 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Best is trial 20 with value: 31.828042991481777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978CA3-56EA-47AE-ABA0-3C57F0028032}"/>
              </a:ext>
            </a:extLst>
          </p:cNvPr>
          <p:cNvGrpSpPr/>
          <p:nvPr/>
        </p:nvGrpSpPr>
        <p:grpSpPr>
          <a:xfrm>
            <a:off x="118443" y="3781823"/>
            <a:ext cx="8792093" cy="3076177"/>
            <a:chOff x="147626" y="3143648"/>
            <a:chExt cx="8792093" cy="30761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1443278-104B-4084-9421-22ED8527A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626" y="3143648"/>
              <a:ext cx="8792093" cy="3076177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1B9EFD-FBCC-47F0-B3D4-9A18D807CAF3}"/>
                </a:ext>
              </a:extLst>
            </p:cNvPr>
            <p:cNvSpPr/>
            <p:nvPr/>
          </p:nvSpPr>
          <p:spPr>
            <a:xfrm>
              <a:off x="147626" y="6060883"/>
              <a:ext cx="8792093" cy="1384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41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4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FF109-DC8B-4DB3-81D9-60651FED690D}"/>
              </a:ext>
            </a:extLst>
          </p:cNvPr>
          <p:cNvSpPr txBox="1"/>
          <p:nvPr/>
        </p:nvSpPr>
        <p:spPr>
          <a:xfrm>
            <a:off x="152400" y="2057309"/>
            <a:ext cx="12065363" cy="274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4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Q&amp;A</a:t>
            </a:r>
            <a:endParaRPr lang="ko-KR" altLang="en-US" sz="4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51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EE43EE1-8794-4E56-84A9-B9D714C65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94357"/>
              </p:ext>
            </p:extLst>
          </p:nvPr>
        </p:nvGraphicFramePr>
        <p:xfrm>
          <a:off x="206827" y="1443966"/>
          <a:ext cx="10838544" cy="5205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0952">
                  <a:extLst>
                    <a:ext uri="{9D8B030D-6E8A-4147-A177-3AD203B41FA5}">
                      <a16:colId xmlns:a16="http://schemas.microsoft.com/office/drawing/2014/main" val="1238203934"/>
                    </a:ext>
                  </a:extLst>
                </a:gridCol>
                <a:gridCol w="9287592">
                  <a:extLst>
                    <a:ext uri="{9D8B030D-6E8A-4147-A177-3AD203B41FA5}">
                      <a16:colId xmlns:a16="http://schemas.microsoft.com/office/drawing/2014/main" val="1374844529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rgbClr val="4691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solidFill>
                      <a:srgbClr val="4691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8388"/>
                  </a:ext>
                </a:extLst>
              </a:tr>
              <a:tr h="405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주제명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따릉이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대여수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예측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33235"/>
                  </a:ext>
                </a:extLst>
              </a:tr>
              <a:tr h="429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프로젝트 목표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속성 데이터 학습을 통한 예측과 학습 성능 향상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215482"/>
                  </a:ext>
                </a:extLst>
              </a:tr>
              <a:tr h="537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프로젝트 설명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머신러닝을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이용해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csv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형식의 속성 데이터에 대한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따릉이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대여수를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학습하고 예측한다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692648"/>
                  </a:ext>
                </a:extLst>
              </a:tr>
              <a:tr h="603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Python, Linux, Google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Colab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에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대한 친숙함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머신러닝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알고리즘 이해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797236"/>
                  </a:ext>
                </a:extLst>
              </a:tr>
              <a:tr h="612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분석 환경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Google </a:t>
                      </a:r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Colab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Python </a:t>
                      </a:r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Tensorflow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Keras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751909"/>
                  </a:ext>
                </a:extLst>
              </a:tr>
              <a:tr h="605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활용되는 데이터 및 형태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DACON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에서 제공하는 데이터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따릉이가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대여되기 한시간 전 기후 정보가 저장되어 있는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csv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파일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75505"/>
                  </a:ext>
                </a:extLst>
              </a:tr>
              <a:tr h="1533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프로젝트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필요한 경우 데이터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전처리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방법이 기술되어야 함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로스 그래프 출력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지표에 의한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성능값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출력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전체 실행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epoch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수 대비 반절까지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overfitting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 발생하지 않아야 함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- 1 epoch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소요 시간이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 미만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성능 개선 여부에 대한 아이디어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3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1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 설명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-1" y="1239660"/>
            <a:ext cx="12065363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id : </a:t>
            </a:r>
            <a:r>
              <a:rPr lang="ko-KR" altLang="en-US" sz="2400" dirty="0">
                <a:solidFill>
                  <a:schemeClr val="bg1"/>
                </a:solidFill>
              </a:rPr>
              <a:t>날짜와 시간별 </a:t>
            </a:r>
            <a:r>
              <a:rPr lang="en-US" altLang="ko-KR" sz="2400" dirty="0">
                <a:solidFill>
                  <a:schemeClr val="bg1"/>
                </a:solidFill>
              </a:rPr>
              <a:t>id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hour_bef_temperature</a:t>
            </a:r>
            <a:r>
              <a:rPr lang="en-US" altLang="ko-KR" sz="2400" dirty="0">
                <a:solidFill>
                  <a:schemeClr val="bg1"/>
                </a:solidFill>
              </a:rPr>
              <a:t> : 1</a:t>
            </a:r>
            <a:r>
              <a:rPr lang="ko-KR" altLang="en-US" sz="2400" dirty="0">
                <a:solidFill>
                  <a:schemeClr val="bg1"/>
                </a:solidFill>
              </a:rPr>
              <a:t>시간 전 기온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hour_bef_precipitation</a:t>
            </a:r>
            <a:r>
              <a:rPr lang="en-US" altLang="ko-KR" sz="2400" dirty="0">
                <a:solidFill>
                  <a:schemeClr val="bg1"/>
                </a:solidFill>
              </a:rPr>
              <a:t> : 1</a:t>
            </a:r>
            <a:r>
              <a:rPr lang="ko-KR" altLang="en-US" sz="2400" dirty="0">
                <a:solidFill>
                  <a:schemeClr val="bg1"/>
                </a:solidFill>
              </a:rPr>
              <a:t>시간 전 비 정보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비가 오지 않았으면 </a:t>
            </a:r>
            <a:r>
              <a:rPr lang="en-US" altLang="ko-KR" sz="2400" dirty="0">
                <a:solidFill>
                  <a:schemeClr val="bg1"/>
                </a:solidFill>
              </a:rPr>
              <a:t>0, </a:t>
            </a:r>
            <a:r>
              <a:rPr lang="ko-KR" altLang="en-US" sz="2400" dirty="0">
                <a:solidFill>
                  <a:schemeClr val="bg1"/>
                </a:solidFill>
              </a:rPr>
              <a:t>비가 오면 </a:t>
            </a:r>
            <a:r>
              <a:rPr lang="en-US" altLang="ko-KR" sz="2400" dirty="0">
                <a:solidFill>
                  <a:schemeClr val="bg1"/>
                </a:solidFill>
              </a:rPr>
              <a:t>1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hour_bef_windspeed</a:t>
            </a:r>
            <a:r>
              <a:rPr lang="en-US" altLang="ko-KR" sz="2400" dirty="0">
                <a:solidFill>
                  <a:schemeClr val="bg1"/>
                </a:solidFill>
              </a:rPr>
              <a:t> : 1</a:t>
            </a:r>
            <a:r>
              <a:rPr lang="ko-KR" altLang="en-US" sz="2400" dirty="0">
                <a:solidFill>
                  <a:schemeClr val="bg1"/>
                </a:solidFill>
              </a:rPr>
              <a:t>시간 전 평균 풍속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hour_bef_humidity</a:t>
            </a:r>
            <a:r>
              <a:rPr lang="en-US" altLang="ko-KR" sz="2400" dirty="0">
                <a:solidFill>
                  <a:schemeClr val="bg1"/>
                </a:solidFill>
              </a:rPr>
              <a:t> : 1</a:t>
            </a:r>
            <a:r>
              <a:rPr lang="ko-KR" altLang="en-US" sz="2400" dirty="0">
                <a:solidFill>
                  <a:schemeClr val="bg1"/>
                </a:solidFill>
              </a:rPr>
              <a:t>시간 전 습도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hour_bef_visibility</a:t>
            </a:r>
            <a:r>
              <a:rPr lang="en-US" altLang="ko-KR" sz="2400" dirty="0">
                <a:solidFill>
                  <a:schemeClr val="bg1"/>
                </a:solidFill>
              </a:rPr>
              <a:t> : 1</a:t>
            </a:r>
            <a:r>
              <a:rPr lang="ko-KR" altLang="en-US" sz="2400" dirty="0">
                <a:solidFill>
                  <a:schemeClr val="bg1"/>
                </a:solidFill>
              </a:rPr>
              <a:t>시간 전 가시성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hour_bef_ozone</a:t>
            </a:r>
            <a:r>
              <a:rPr lang="en-US" altLang="ko-KR" sz="2400" dirty="0">
                <a:solidFill>
                  <a:schemeClr val="bg1"/>
                </a:solidFill>
              </a:rPr>
              <a:t> : 1</a:t>
            </a:r>
            <a:r>
              <a:rPr lang="ko-KR" altLang="en-US" sz="2400" dirty="0">
                <a:solidFill>
                  <a:schemeClr val="bg1"/>
                </a:solidFill>
              </a:rPr>
              <a:t>시간 전 오존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hour_bef_pm10 : 1</a:t>
            </a:r>
            <a:r>
              <a:rPr lang="ko-KR" altLang="en-US" sz="2400" dirty="0">
                <a:solidFill>
                  <a:schemeClr val="bg1"/>
                </a:solidFill>
              </a:rPr>
              <a:t>시간 전 </a:t>
            </a:r>
            <a:r>
              <a:rPr lang="en-US" altLang="ko-KR" sz="2400" dirty="0">
                <a:solidFill>
                  <a:schemeClr val="bg1"/>
                </a:solidFill>
              </a:rPr>
              <a:t>pm10 </a:t>
            </a:r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hour_bef_pm2.5 : 1</a:t>
            </a:r>
            <a:r>
              <a:rPr lang="ko-KR" altLang="en-US" sz="2400" dirty="0">
                <a:solidFill>
                  <a:schemeClr val="bg1"/>
                </a:solidFill>
              </a:rPr>
              <a:t>시간 전 </a:t>
            </a:r>
            <a:r>
              <a:rPr lang="en-US" altLang="ko-KR" sz="2400" dirty="0">
                <a:solidFill>
                  <a:schemeClr val="bg1"/>
                </a:solidFill>
              </a:rPr>
              <a:t>pm2.5 </a:t>
            </a:r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count : </a:t>
            </a:r>
            <a:r>
              <a:rPr lang="ko-KR" altLang="en-US" sz="2400" dirty="0">
                <a:solidFill>
                  <a:schemeClr val="bg1"/>
                </a:solidFill>
              </a:rPr>
              <a:t>시간에 따른 </a:t>
            </a:r>
            <a:r>
              <a:rPr lang="ko-KR" altLang="en-US" sz="2400" dirty="0" err="1">
                <a:solidFill>
                  <a:schemeClr val="bg1"/>
                </a:solidFill>
              </a:rPr>
              <a:t>따릉이</a:t>
            </a:r>
            <a:r>
              <a:rPr lang="ko-KR" altLang="en-US" sz="2400" dirty="0">
                <a:solidFill>
                  <a:schemeClr val="bg1"/>
                </a:solidFill>
              </a:rPr>
              <a:t> 대여 수</a:t>
            </a:r>
            <a:r>
              <a:rPr lang="en-US" altLang="ko-KR" sz="2400" dirty="0">
                <a:solidFill>
                  <a:schemeClr val="bg1"/>
                </a:solidFill>
              </a:rPr>
              <a:t> (</a:t>
            </a:r>
            <a:r>
              <a:rPr lang="ko-KR" altLang="en-US" sz="2400" dirty="0" err="1">
                <a:solidFill>
                  <a:schemeClr val="bg1"/>
                </a:solidFill>
              </a:rPr>
              <a:t>예측해야하는</a:t>
            </a:r>
            <a:r>
              <a:rPr lang="ko-KR" altLang="en-US" sz="2400" dirty="0">
                <a:solidFill>
                  <a:schemeClr val="bg1"/>
                </a:solidFill>
              </a:rPr>
              <a:t> 값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1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 제외</a:t>
            </a: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</a:t>
            </a:r>
            <a:r>
              <a:rPr lang="ko-KR" altLang="en-US" sz="40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4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7178898" y="1633661"/>
            <a:ext cx="471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지나치게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편향되어 있는 변수 가시성 제외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389D7-2691-49AA-976B-EC0A4C3D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44" y="1633661"/>
            <a:ext cx="6525134" cy="45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1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 제외</a:t>
            </a: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</a:t>
            </a:r>
            <a:r>
              <a:rPr lang="ko-KR" altLang="en-US" sz="40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endParaRPr lang="ko-KR" altLang="en-US" sz="4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299443" y="5034887"/>
            <a:ext cx="984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Iterative Imputer</a:t>
            </a:r>
            <a:r>
              <a:rPr lang="ko-KR" altLang="en-US" sz="2400" dirty="0">
                <a:solidFill>
                  <a:schemeClr val="bg1"/>
                </a:solidFill>
              </a:rPr>
              <a:t>를 이용한 </a:t>
            </a:r>
            <a:r>
              <a:rPr lang="ko-KR" altLang="en-US" sz="2400" dirty="0" err="1">
                <a:solidFill>
                  <a:schemeClr val="bg1"/>
                </a:solidFill>
              </a:rPr>
              <a:t>결측치</a:t>
            </a:r>
            <a:r>
              <a:rPr lang="ko-KR" altLang="en-US" sz="2400" dirty="0">
                <a:solidFill>
                  <a:schemeClr val="bg1"/>
                </a:solidFill>
              </a:rPr>
              <a:t> 보간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1"/>
                </a:solidFill>
              </a:rPr>
              <a:t>임계값을</a:t>
            </a:r>
            <a:r>
              <a:rPr lang="ko-KR" altLang="en-US" sz="2400" dirty="0">
                <a:solidFill>
                  <a:schemeClr val="bg1"/>
                </a:solidFill>
              </a:rPr>
              <a:t> 초과하는 이상치 대체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6026B-07D9-4F8B-819A-BC8E81DF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3" y="1584728"/>
            <a:ext cx="5724182" cy="23119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D9C36B-4EB9-4DBF-A5F6-2A3DBE042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875" y="526380"/>
            <a:ext cx="5213682" cy="33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더미변수 추가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5422327" y="1633662"/>
            <a:ext cx="626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출퇴근시간</a:t>
            </a:r>
            <a:r>
              <a:rPr lang="en-US" altLang="ko-KR" sz="2400" dirty="0">
                <a:solidFill>
                  <a:schemeClr val="bg1"/>
                </a:solidFill>
              </a:rPr>
              <a:t>(7-9</a:t>
            </a:r>
            <a:r>
              <a:rPr lang="ko-KR" altLang="en-US" sz="2400" dirty="0">
                <a:solidFill>
                  <a:schemeClr val="bg1"/>
                </a:solidFill>
              </a:rPr>
              <a:t>시</a:t>
            </a:r>
            <a:r>
              <a:rPr lang="en-US" altLang="ko-KR" sz="2400" dirty="0">
                <a:solidFill>
                  <a:schemeClr val="bg1"/>
                </a:solidFill>
              </a:rPr>
              <a:t>,17-19</a:t>
            </a:r>
            <a:r>
              <a:rPr lang="ko-KR" altLang="en-US" sz="2400" dirty="0">
                <a:solidFill>
                  <a:schemeClr val="bg1"/>
                </a:solidFill>
              </a:rPr>
              <a:t>시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은</a:t>
            </a:r>
            <a:r>
              <a:rPr lang="en-US" altLang="ko-KR" sz="2400" dirty="0">
                <a:solidFill>
                  <a:schemeClr val="bg1"/>
                </a:solidFill>
              </a:rPr>
              <a:t>1, </a:t>
            </a:r>
            <a:r>
              <a:rPr lang="ko-KR" altLang="en-US" sz="2400" dirty="0">
                <a:solidFill>
                  <a:schemeClr val="bg1"/>
                </a:solidFill>
              </a:rPr>
              <a:t>나머지는 </a:t>
            </a:r>
            <a:r>
              <a:rPr lang="en-US" altLang="ko-KR" sz="2400" dirty="0">
                <a:solidFill>
                  <a:schemeClr val="bg1"/>
                </a:solidFill>
              </a:rPr>
              <a:t>0</a:t>
            </a:r>
            <a:r>
              <a:rPr lang="ko-KR" altLang="en-US" sz="2400" dirty="0">
                <a:solidFill>
                  <a:schemeClr val="bg1"/>
                </a:solidFill>
              </a:rPr>
              <a:t>으로 분류하는 더미변수 추가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E10F13-E19F-4A0C-B4A2-F8EBC5E7EE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960"/>
          <a:stretch/>
        </p:blipFill>
        <p:spPr>
          <a:xfrm>
            <a:off x="376699" y="4322056"/>
            <a:ext cx="4371975" cy="19300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E51E06-E9A9-445E-AC28-43347F38B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242"/>
          <a:stretch/>
        </p:blipFill>
        <p:spPr>
          <a:xfrm>
            <a:off x="376699" y="1633662"/>
            <a:ext cx="4371975" cy="2192614"/>
          </a:xfrm>
          <a:prstGeom prst="rect">
            <a:avLst/>
          </a:prstGeom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00C0254-44C8-44BD-84C3-282D0B543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76947"/>
              </p:ext>
            </p:extLst>
          </p:nvPr>
        </p:nvGraphicFramePr>
        <p:xfrm>
          <a:off x="5971526" y="2629510"/>
          <a:ext cx="5144510" cy="3527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비트맵 이미지" r:id="rId5" imgW="7000920" imgH="4800600" progId="Paint.Picture">
                  <p:embed/>
                </p:oleObj>
              </mc:Choice>
              <mc:Fallback>
                <p:oleObj name="비트맵 이미지" r:id="rId5" imgW="7000920" imgH="4800600" progId="Paint.Pictur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00C0254-44C8-44BD-84C3-282D0B5439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1526" y="2629510"/>
                        <a:ext cx="5144510" cy="3527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0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Polynomial</a:t>
            </a:r>
            <a:endParaRPr lang="ko-KR" altLang="en-US" sz="4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52273" y="1612480"/>
            <a:ext cx="12065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중요 변수들에 대해 변수를 한번 더 학습시킬 목적으로 변수 추가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변수중요도가 높게 나온 변수 </a:t>
            </a:r>
            <a:r>
              <a:rPr lang="en-US" altLang="ko-KR" sz="2400" dirty="0">
                <a:solidFill>
                  <a:schemeClr val="bg1"/>
                </a:solidFill>
              </a:rPr>
              <a:t>hour 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en-US" altLang="ko-KR" sz="2400" dirty="0" err="1">
                <a:solidFill>
                  <a:schemeClr val="bg1"/>
                </a:solidFill>
              </a:rPr>
              <a:t>hour_bef_temperature</a:t>
            </a:r>
            <a:r>
              <a:rPr lang="ko-KR" altLang="en-US" sz="2400" dirty="0">
                <a:solidFill>
                  <a:schemeClr val="bg1"/>
                </a:solidFill>
              </a:rPr>
              <a:t>에 가중치를 부여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6BDCB7-B4F5-4399-8963-7AB141EE6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2" y="3243022"/>
            <a:ext cx="7258050" cy="3362325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7FB9653-82F2-4A46-8500-14365D6A2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744976"/>
              </p:ext>
            </p:extLst>
          </p:nvPr>
        </p:nvGraphicFramePr>
        <p:xfrm>
          <a:off x="6822932" y="3217628"/>
          <a:ext cx="5000367" cy="321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비트맵 이미지" r:id="rId5" imgW="8410680" imgH="5400720" progId="Paint.Picture">
                  <p:embed/>
                </p:oleObj>
              </mc:Choice>
              <mc:Fallback>
                <p:oleObj name="비트맵 이미지" r:id="rId5" imgW="8410680" imgH="5400720" progId="Paint.Pictur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47FB9653-82F2-4A46-8500-14365D6A2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2932" y="3217628"/>
                        <a:ext cx="5000367" cy="3210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46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6. </a:t>
            </a:r>
            <a:r>
              <a:rPr lang="en-US" altLang="ko-KR" sz="40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Pycarat</a:t>
            </a:r>
            <a:endParaRPr lang="ko-KR" altLang="en-US" sz="4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52273" y="1612480"/>
            <a:ext cx="1206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가장 성능이 잘 나온 </a:t>
            </a:r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ko-KR" altLang="en-US" sz="2400" dirty="0">
                <a:solidFill>
                  <a:schemeClr val="bg1"/>
                </a:solidFill>
              </a:rPr>
              <a:t>가지 모델을 이용하여 데이터 학습 후 예측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3264E-94CE-47B8-A87F-B07DAC750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0" t="2977" r="8989" b="2913"/>
          <a:stretch/>
        </p:blipFill>
        <p:spPr>
          <a:xfrm>
            <a:off x="465164" y="2176280"/>
            <a:ext cx="5758083" cy="45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녹색, 옅은, 레이저이(가) 표시된 사진&#10;&#10;자동 생성된 설명">
            <a:extLst>
              <a:ext uri="{FF2B5EF4-FFF2-40B4-BE49-F238E27FC236}">
                <a16:creationId xmlns:a16="http://schemas.microsoft.com/office/drawing/2014/main" id="{CD451B33-1229-41E2-9EB7-97800ED26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 rot="10800000">
            <a:off x="0" y="-1"/>
            <a:ext cx="12191978" cy="6858001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9094C4-CE1A-476E-906B-1402DA777717}"/>
              </a:ext>
            </a:extLst>
          </p:cNvPr>
          <p:cNvSpPr/>
          <p:nvPr/>
        </p:nvSpPr>
        <p:spPr>
          <a:xfrm>
            <a:off x="0" y="-1"/>
            <a:ext cx="12191978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341DB-AB48-4520-86A0-AA211AC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6852-FA33-49B4-9986-54B6409E273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AF0C4-7276-4C51-AEB0-255C893BA81A}"/>
              </a:ext>
            </a:extLst>
          </p:cNvPr>
          <p:cNvSpPr txBox="1"/>
          <p:nvPr/>
        </p:nvSpPr>
        <p:spPr>
          <a:xfrm>
            <a:off x="0" y="71496"/>
            <a:ext cx="12065363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모델링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9E224-C1A2-409E-850F-63CAF907ADB4}"/>
              </a:ext>
            </a:extLst>
          </p:cNvPr>
          <p:cNvCxnSpPr>
            <a:cxnSpLocks/>
          </p:cNvCxnSpPr>
          <p:nvPr/>
        </p:nvCxnSpPr>
        <p:spPr>
          <a:xfrm>
            <a:off x="0" y="1182266"/>
            <a:ext cx="60960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6517E-7F0E-41F7-8A91-6CDA16FA9645}"/>
              </a:ext>
            </a:extLst>
          </p:cNvPr>
          <p:cNvSpPr txBox="1"/>
          <p:nvPr/>
        </p:nvSpPr>
        <p:spPr>
          <a:xfrm>
            <a:off x="52273" y="1612480"/>
            <a:ext cx="41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RandomForest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4D1BD1-9BA2-466D-A50C-27DFC065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1" y="2177307"/>
            <a:ext cx="3648075" cy="1628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416B3-E5E7-4CFA-AC8A-0BBE3509D7DF}"/>
              </a:ext>
            </a:extLst>
          </p:cNvPr>
          <p:cNvSpPr txBox="1"/>
          <p:nvPr/>
        </p:nvSpPr>
        <p:spPr>
          <a:xfrm>
            <a:off x="5321026" y="1477538"/>
            <a:ext cx="41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XGB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6650B-AF46-404B-9012-1CB4061D6BD9}"/>
              </a:ext>
            </a:extLst>
          </p:cNvPr>
          <p:cNvSpPr txBox="1"/>
          <p:nvPr/>
        </p:nvSpPr>
        <p:spPr>
          <a:xfrm>
            <a:off x="144488" y="4004407"/>
            <a:ext cx="41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ExtraTreesRegressor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52AFE-B337-42A4-82A6-3F426EC640D1}"/>
              </a:ext>
            </a:extLst>
          </p:cNvPr>
          <p:cNvSpPr txBox="1"/>
          <p:nvPr/>
        </p:nvSpPr>
        <p:spPr>
          <a:xfrm>
            <a:off x="5321025" y="3995756"/>
            <a:ext cx="417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1"/>
                </a:solidFill>
              </a:rPr>
              <a:t>GradientBoosting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DD0234-02E7-4EE2-8DB3-933205856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26" y="2264913"/>
            <a:ext cx="6254888" cy="13528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1A79D50-673B-44CA-AACF-4F43F066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81" y="4783374"/>
            <a:ext cx="3781425" cy="11239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22716AA-7083-4583-83C4-A6CEEA3A6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025" y="4835424"/>
            <a:ext cx="3848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3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637</Words>
  <Application>Microsoft Office PowerPoint</Application>
  <PresentationFormat>와이드스크린</PresentationFormat>
  <Paragraphs>128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비트맵 이미지</vt:lpstr>
      <vt:lpstr>1팀 (김학개, 이민지,    이성학, 이승후, 한동민)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Hakgae</dc:creator>
  <cp:lastModifiedBy>이승후</cp:lastModifiedBy>
  <cp:revision>94</cp:revision>
  <dcterms:created xsi:type="dcterms:W3CDTF">2021-01-10T15:36:26Z</dcterms:created>
  <dcterms:modified xsi:type="dcterms:W3CDTF">2022-01-21T23:57:16Z</dcterms:modified>
</cp:coreProperties>
</file>