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9" r:id="rId5"/>
    <p:sldId id="263" r:id="rId6"/>
    <p:sldId id="281" r:id="rId7"/>
    <p:sldId id="282" r:id="rId8"/>
    <p:sldId id="279" r:id="rId9"/>
    <p:sldId id="260" r:id="rId10"/>
    <p:sldId id="268" r:id="rId11"/>
    <p:sldId id="261" r:id="rId12"/>
    <p:sldId id="283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3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BFA"/>
    <a:srgbClr val="3B5AA7"/>
    <a:srgbClr val="3A4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23" y="62"/>
      </p:cViewPr>
      <p:guideLst>
        <p:guide orient="horz" pos="2140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942" y="-84"/>
      </p:cViewPr>
      <p:guideLst>
        <p:guide orient="horz" pos="2853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8AF44-0FD5-4F0C-9CBA-14197BA9DC5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C3857-4F6B-4FC8-BF9C-ACF840D0D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1DBE040D-060C-4640-8ACD-B53BFA7FF244}" type="datetimeFigureOut">
              <a:rPr lang="zh-CN" altLang="en-US" smtClean="0"/>
              <a:t>2022/12/29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9D3D92AC-EF54-49CB-A240-8BD7898E092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519772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1E3A-AC13-472C-A577-896DB96DF9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99639364-6A04-44A7-96AF-B91F71FF6544}" type="datetimeFigureOut">
              <a:rPr lang="zh-CN" altLang="en-US" smtClean="0"/>
              <a:t>2022/12/29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A3BF1E3A-AC13-472C-A577-896DB96DF9F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-514350" y="3656330"/>
            <a:ext cx="13696950" cy="3600450"/>
          </a:xfrm>
          <a:custGeom>
            <a:avLst/>
            <a:gdLst>
              <a:gd name="connsiteX0" fmla="*/ 9262035 w 12192000"/>
              <a:gd name="connsiteY0" fmla="*/ 524 h 3733799"/>
              <a:gd name="connsiteX1" fmla="*/ 10724838 w 12192000"/>
              <a:gd name="connsiteY1" fmla="*/ 536169 h 3733799"/>
              <a:gd name="connsiteX2" fmla="*/ 12118293 w 12192000"/>
              <a:gd name="connsiteY2" fmla="*/ 1133797 h 3733799"/>
              <a:gd name="connsiteX3" fmla="*/ 12192000 w 12192000"/>
              <a:gd name="connsiteY3" fmla="*/ 1141226 h 3733799"/>
              <a:gd name="connsiteX4" fmla="*/ 12192000 w 12192000"/>
              <a:gd name="connsiteY4" fmla="*/ 3733799 h 3733799"/>
              <a:gd name="connsiteX5" fmla="*/ 0 w 12192000"/>
              <a:gd name="connsiteY5" fmla="*/ 3733799 h 3733799"/>
              <a:gd name="connsiteX6" fmla="*/ 0 w 12192000"/>
              <a:gd name="connsiteY6" fmla="*/ 2044617 h 3733799"/>
              <a:gd name="connsiteX7" fmla="*/ 59075 w 12192000"/>
              <a:gd name="connsiteY7" fmla="*/ 2081444 h 3733799"/>
              <a:gd name="connsiteX8" fmla="*/ 1327269 w 12192000"/>
              <a:gd name="connsiteY8" fmla="*/ 1977000 h 3733799"/>
              <a:gd name="connsiteX9" fmla="*/ 7250856 w 12192000"/>
              <a:gd name="connsiteY9" fmla="*/ 1395612 h 3733799"/>
              <a:gd name="connsiteX10" fmla="*/ 9262035 w 12192000"/>
              <a:gd name="connsiteY10" fmla="*/ 524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733799">
                <a:moveTo>
                  <a:pt x="9262035" y="524"/>
                </a:moveTo>
                <a:cubicBezTo>
                  <a:pt x="9668911" y="-10661"/>
                  <a:pt x="10127283" y="157003"/>
                  <a:pt x="10724838" y="536169"/>
                </a:cubicBezTo>
                <a:cubicBezTo>
                  <a:pt x="11361364" y="914018"/>
                  <a:pt x="11800751" y="1086239"/>
                  <a:pt x="12118293" y="1133797"/>
                </a:cubicBezTo>
                <a:lnTo>
                  <a:pt x="12192000" y="1141226"/>
                </a:lnTo>
                <a:lnTo>
                  <a:pt x="12192000" y="3733799"/>
                </a:lnTo>
                <a:lnTo>
                  <a:pt x="0" y="3733799"/>
                </a:lnTo>
                <a:lnTo>
                  <a:pt x="0" y="2044617"/>
                </a:lnTo>
                <a:lnTo>
                  <a:pt x="59075" y="2081444"/>
                </a:lnTo>
                <a:cubicBezTo>
                  <a:pt x="383198" y="2264096"/>
                  <a:pt x="784719" y="2276054"/>
                  <a:pt x="1327269" y="1977000"/>
                </a:cubicBezTo>
                <a:cubicBezTo>
                  <a:pt x="3509642" y="965892"/>
                  <a:pt x="4437524" y="4188794"/>
                  <a:pt x="7250856" y="1395612"/>
                </a:cubicBezTo>
                <a:cubicBezTo>
                  <a:pt x="8048832" y="534591"/>
                  <a:pt x="8583909" y="19161"/>
                  <a:pt x="9262035" y="524"/>
                </a:cubicBezTo>
                <a:close/>
              </a:path>
            </a:pathLst>
          </a:custGeom>
          <a:gradFill flip="none" rotWithShape="1">
            <a:gsLst>
              <a:gs pos="700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wrap="square" lIns="80632" tIns="40316" rIns="80632" bIns="40316" rtlCol="0" anchor="ctr">
            <a:noAutofit/>
          </a:bodyPr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559862" y="-559870"/>
            <a:ext cx="1147227" cy="2266949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21307" y="-960422"/>
            <a:ext cx="1214468" cy="575138"/>
            <a:chOff x="5561058" y="2003170"/>
            <a:chExt cx="1309433" cy="620111"/>
          </a:xfrm>
        </p:grpSpPr>
        <p:sp>
          <p:nvSpPr>
            <p:cNvPr id="10" name="椭圆 9"/>
            <p:cNvSpPr/>
            <p:nvPr/>
          </p:nvSpPr>
          <p:spPr>
            <a:xfrm>
              <a:off x="5561058" y="2003170"/>
              <a:ext cx="619886" cy="620110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1397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lIns="80632" tIns="40316" rIns="80632" bIns="40316" rtlCol="0" anchor="ctr"/>
            <a:lstStyle/>
            <a:p>
              <a:pPr algn="ctr"/>
              <a:endParaRPr lang="zh-CN" altLang="en-US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250605" y="2003171"/>
              <a:ext cx="619886" cy="620110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lumMod val="67000"/>
                  </a:srgbClr>
                </a:gs>
                <a:gs pos="48000">
                  <a:srgbClr val="0070C0">
                    <a:lumMod val="97000"/>
                    <a:lumOff val="3000"/>
                  </a:srgbClr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397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lIns="80632" tIns="40316" rIns="80632" bIns="40316" rtlCol="0" anchor="ctr"/>
            <a:lstStyle/>
            <a:p>
              <a:pPr algn="ctr"/>
              <a:endParaRPr lang="zh-CN" altLang="en-US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68" y="1084984"/>
            <a:ext cx="5441229" cy="4339699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8085221" y="216333"/>
            <a:ext cx="3529263" cy="529389"/>
            <a:chOff x="2021305" y="1980965"/>
            <a:chExt cx="3529263" cy="529389"/>
          </a:xfrm>
        </p:grpSpPr>
        <p:sp>
          <p:nvSpPr>
            <p:cNvPr id="22" name="文本框 21"/>
            <p:cNvSpPr txBox="1"/>
            <p:nvPr/>
          </p:nvSpPr>
          <p:spPr>
            <a:xfrm>
              <a:off x="2245895" y="2045604"/>
              <a:ext cx="2197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40ABFA"/>
                  </a:solidFill>
                  <a:cs typeface="+mn-ea"/>
                  <a:sym typeface="+mn-lt"/>
                </a:rPr>
                <a:t>研究课题名称  </a:t>
              </a:r>
              <a:r>
                <a:rPr lang="en-US" altLang="zh-CN" sz="2000" dirty="0">
                  <a:solidFill>
                    <a:srgbClr val="40ABFA"/>
                  </a:solidFill>
                  <a:cs typeface="+mn-ea"/>
                  <a:sym typeface="+mn-lt"/>
                </a:rPr>
                <a:t>|</a:t>
              </a:r>
              <a:endParaRPr lang="zh-CN" altLang="en-US" sz="2000" dirty="0">
                <a:solidFill>
                  <a:srgbClr val="40ABFA"/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2021305" y="1980965"/>
              <a:ext cx="3529263" cy="52938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24" name="图形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02870" y="2040119"/>
              <a:ext cx="411080" cy="411080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/>
        </p:nvSpPr>
        <p:spPr>
          <a:xfrm>
            <a:off x="144379" y="1803134"/>
            <a:ext cx="6956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基于</a:t>
            </a:r>
            <a:r>
              <a:rPr lang="en-US" altLang="zh-CN" sz="40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SpringBoot</a:t>
            </a:r>
            <a:r>
              <a:rPr lang="zh-CN" altLang="en-US" sz="40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的大学生自选宿舍管理系统的设计与实现</a:t>
            </a:r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开题报告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6449" y="3742126"/>
            <a:ext cx="6096000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Design and Implementation of Management System for College Students' Self selected Dormitory Based on SpringBoot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179570" y="4732655"/>
            <a:ext cx="2661285" cy="503555"/>
          </a:xfrm>
          <a:prstGeom prst="roundRect">
            <a:avLst>
              <a:gd name="adj" fmla="val 50000"/>
            </a:avLst>
          </a:prstGeom>
          <a:solidFill>
            <a:srgbClr val="40ABF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指导老师：崔晶</a:t>
            </a:r>
          </a:p>
        </p:txBody>
      </p:sp>
      <p:sp>
        <p:nvSpPr>
          <p:cNvPr id="7" name="矩形: 圆角 27"/>
          <p:cNvSpPr/>
          <p:nvPr/>
        </p:nvSpPr>
        <p:spPr>
          <a:xfrm>
            <a:off x="632460" y="4732655"/>
            <a:ext cx="2510155" cy="503555"/>
          </a:xfrm>
          <a:prstGeom prst="roundRect">
            <a:avLst>
              <a:gd name="adj" fmla="val 50000"/>
            </a:avLst>
          </a:prstGeom>
          <a:solidFill>
            <a:srgbClr val="40ABF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学生姓名：刘仕恒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accel="27000" decel="7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6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animBg="1"/>
      <p:bldP spid="25" grpId="0"/>
      <p:bldP spid="26" grpId="0"/>
      <p:bldP spid="28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flipH="1">
            <a:off x="-3625516" y="2967789"/>
            <a:ext cx="15817516" cy="4309311"/>
          </a:xfrm>
          <a:custGeom>
            <a:avLst/>
            <a:gdLst>
              <a:gd name="connsiteX0" fmla="*/ 9262035 w 12192000"/>
              <a:gd name="connsiteY0" fmla="*/ 524 h 3733799"/>
              <a:gd name="connsiteX1" fmla="*/ 10724838 w 12192000"/>
              <a:gd name="connsiteY1" fmla="*/ 536169 h 3733799"/>
              <a:gd name="connsiteX2" fmla="*/ 12118293 w 12192000"/>
              <a:gd name="connsiteY2" fmla="*/ 1133797 h 3733799"/>
              <a:gd name="connsiteX3" fmla="*/ 12192000 w 12192000"/>
              <a:gd name="connsiteY3" fmla="*/ 1141226 h 3733799"/>
              <a:gd name="connsiteX4" fmla="*/ 12192000 w 12192000"/>
              <a:gd name="connsiteY4" fmla="*/ 3733799 h 3733799"/>
              <a:gd name="connsiteX5" fmla="*/ 0 w 12192000"/>
              <a:gd name="connsiteY5" fmla="*/ 3733799 h 3733799"/>
              <a:gd name="connsiteX6" fmla="*/ 0 w 12192000"/>
              <a:gd name="connsiteY6" fmla="*/ 2044617 h 3733799"/>
              <a:gd name="connsiteX7" fmla="*/ 59075 w 12192000"/>
              <a:gd name="connsiteY7" fmla="*/ 2081444 h 3733799"/>
              <a:gd name="connsiteX8" fmla="*/ 1327269 w 12192000"/>
              <a:gd name="connsiteY8" fmla="*/ 1977000 h 3733799"/>
              <a:gd name="connsiteX9" fmla="*/ 7250856 w 12192000"/>
              <a:gd name="connsiteY9" fmla="*/ 1395612 h 3733799"/>
              <a:gd name="connsiteX10" fmla="*/ 9262035 w 12192000"/>
              <a:gd name="connsiteY10" fmla="*/ 524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733799">
                <a:moveTo>
                  <a:pt x="9262035" y="524"/>
                </a:moveTo>
                <a:cubicBezTo>
                  <a:pt x="9668911" y="-10661"/>
                  <a:pt x="10127283" y="157003"/>
                  <a:pt x="10724838" y="536169"/>
                </a:cubicBezTo>
                <a:cubicBezTo>
                  <a:pt x="11361364" y="914018"/>
                  <a:pt x="11800751" y="1086239"/>
                  <a:pt x="12118293" y="1133797"/>
                </a:cubicBezTo>
                <a:lnTo>
                  <a:pt x="12192000" y="1141226"/>
                </a:lnTo>
                <a:lnTo>
                  <a:pt x="12192000" y="3733799"/>
                </a:lnTo>
                <a:lnTo>
                  <a:pt x="0" y="3733799"/>
                </a:lnTo>
                <a:lnTo>
                  <a:pt x="0" y="2044617"/>
                </a:lnTo>
                <a:lnTo>
                  <a:pt x="59075" y="2081444"/>
                </a:lnTo>
                <a:cubicBezTo>
                  <a:pt x="383198" y="2264096"/>
                  <a:pt x="784719" y="2276054"/>
                  <a:pt x="1327269" y="1977000"/>
                </a:cubicBezTo>
                <a:cubicBezTo>
                  <a:pt x="3509642" y="965892"/>
                  <a:pt x="4437524" y="4188794"/>
                  <a:pt x="7250856" y="1395612"/>
                </a:cubicBezTo>
                <a:cubicBezTo>
                  <a:pt x="8048832" y="534591"/>
                  <a:pt x="8583909" y="19161"/>
                  <a:pt x="9262035" y="524"/>
                </a:cubicBezTo>
                <a:close/>
              </a:path>
            </a:pathLst>
          </a:custGeom>
          <a:gradFill flip="none" rotWithShape="1">
            <a:gsLst>
              <a:gs pos="700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wrap="square" lIns="80632" tIns="40316" rIns="80632" bIns="40316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1839" r="20680" b="3129"/>
          <a:stretch>
            <a:fillRect/>
          </a:stretch>
        </p:blipFill>
        <p:spPr>
          <a:xfrm>
            <a:off x="0" y="944827"/>
            <a:ext cx="4232293" cy="4968346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272972" y="2395178"/>
            <a:ext cx="1611338" cy="1835927"/>
            <a:chOff x="6791582" y="879197"/>
            <a:chExt cx="1611338" cy="1835927"/>
          </a:xfrm>
        </p:grpSpPr>
        <p:grpSp>
          <p:nvGrpSpPr>
            <p:cNvPr id="15" name="组合 14"/>
            <p:cNvGrpSpPr/>
            <p:nvPr/>
          </p:nvGrpSpPr>
          <p:grpSpPr>
            <a:xfrm>
              <a:off x="6791582" y="879197"/>
              <a:ext cx="1611338" cy="1835927"/>
              <a:chOff x="6791582" y="879197"/>
              <a:chExt cx="1611338" cy="1835927"/>
            </a:xfrm>
          </p:grpSpPr>
          <p:sp>
            <p:nvSpPr>
              <p:cNvPr id="11" name="菱形 10"/>
              <p:cNvSpPr/>
              <p:nvPr/>
            </p:nvSpPr>
            <p:spPr>
              <a:xfrm>
                <a:off x="6791582" y="879197"/>
                <a:ext cx="1611338" cy="1611338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6791582" y="1103786"/>
                <a:ext cx="1611338" cy="1611338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063594" y="1457657"/>
              <a:ext cx="108555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129319" y="2589171"/>
            <a:ext cx="4523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5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设计思路</a:t>
            </a:r>
          </a:p>
        </p:txBody>
      </p:sp>
      <p:sp>
        <p:nvSpPr>
          <p:cNvPr id="18" name="矩形 17"/>
          <p:cNvSpPr/>
          <p:nvPr/>
        </p:nvSpPr>
        <p:spPr>
          <a:xfrm>
            <a:off x="6256421" y="3344404"/>
            <a:ext cx="5316781" cy="768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4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   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Design   Ideas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accel="21000" decel="79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44590" y="205828"/>
            <a:ext cx="2631500" cy="732549"/>
            <a:chOff x="-423990" y="217893"/>
            <a:chExt cx="2631500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设计思路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61892" y="3176270"/>
            <a:ext cx="8800280" cy="1290442"/>
            <a:chOff x="1764912" y="3045524"/>
            <a:chExt cx="7673930" cy="1125278"/>
          </a:xfrm>
        </p:grpSpPr>
        <p:sp>
          <p:nvSpPr>
            <p:cNvPr id="25" name="Freeform 37"/>
            <p:cNvSpPr/>
            <p:nvPr/>
          </p:nvSpPr>
          <p:spPr bwMode="auto">
            <a:xfrm rot="16200000" flipV="1">
              <a:off x="6343761" y="3063258"/>
              <a:ext cx="562639" cy="1652449"/>
            </a:xfrm>
            <a:custGeom>
              <a:avLst/>
              <a:gdLst>
                <a:gd name="T0" fmla="*/ 663 w 663"/>
                <a:gd name="T1" fmla="*/ 1524 h 1524"/>
                <a:gd name="T2" fmla="*/ 0 w 663"/>
                <a:gd name="T3" fmla="*/ 1142 h 1524"/>
                <a:gd name="T4" fmla="*/ 0 w 663"/>
                <a:gd name="T5" fmla="*/ 382 h 1524"/>
                <a:gd name="T6" fmla="*/ 663 w 663"/>
                <a:gd name="T7" fmla="*/ 0 h 1524"/>
                <a:gd name="T8" fmla="*/ 663 w 663"/>
                <a:gd name="T9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1524">
                  <a:moveTo>
                    <a:pt x="663" y="1524"/>
                  </a:moveTo>
                  <a:lnTo>
                    <a:pt x="0" y="1142"/>
                  </a:lnTo>
                  <a:lnTo>
                    <a:pt x="0" y="382"/>
                  </a:lnTo>
                  <a:lnTo>
                    <a:pt x="663" y="0"/>
                  </a:lnTo>
                  <a:lnTo>
                    <a:pt x="663" y="1524"/>
                  </a:lnTo>
                  <a:close/>
                </a:path>
              </a:pathLst>
            </a:custGeom>
            <a:solidFill>
              <a:srgbClr val="40ABF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66700" dist="508000" dir="192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Freeform 37"/>
            <p:cNvSpPr/>
            <p:nvPr/>
          </p:nvSpPr>
          <p:spPr bwMode="auto">
            <a:xfrm rot="16200000" flipV="1">
              <a:off x="3662369" y="3063258"/>
              <a:ext cx="562639" cy="1652449"/>
            </a:xfrm>
            <a:custGeom>
              <a:avLst/>
              <a:gdLst>
                <a:gd name="T0" fmla="*/ 663 w 663"/>
                <a:gd name="T1" fmla="*/ 1524 h 1524"/>
                <a:gd name="T2" fmla="*/ 0 w 663"/>
                <a:gd name="T3" fmla="*/ 1142 h 1524"/>
                <a:gd name="T4" fmla="*/ 0 w 663"/>
                <a:gd name="T5" fmla="*/ 382 h 1524"/>
                <a:gd name="T6" fmla="*/ 663 w 663"/>
                <a:gd name="T7" fmla="*/ 0 h 1524"/>
                <a:gd name="T8" fmla="*/ 663 w 663"/>
                <a:gd name="T9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1524">
                  <a:moveTo>
                    <a:pt x="663" y="1524"/>
                  </a:moveTo>
                  <a:lnTo>
                    <a:pt x="0" y="1142"/>
                  </a:lnTo>
                  <a:lnTo>
                    <a:pt x="0" y="382"/>
                  </a:lnTo>
                  <a:lnTo>
                    <a:pt x="663" y="0"/>
                  </a:lnTo>
                  <a:lnTo>
                    <a:pt x="663" y="1524"/>
                  </a:lnTo>
                  <a:close/>
                </a:path>
              </a:pathLst>
            </a:custGeom>
            <a:solidFill>
              <a:srgbClr val="40ABF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66700" dist="508000" dir="192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Box 63"/>
            <p:cNvSpPr txBox="1"/>
            <p:nvPr/>
          </p:nvSpPr>
          <p:spPr>
            <a:xfrm>
              <a:off x="3640845" y="3659837"/>
              <a:ext cx="419724" cy="34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8" name="TextBox 73"/>
            <p:cNvSpPr txBox="1"/>
            <p:nvPr/>
          </p:nvSpPr>
          <p:spPr>
            <a:xfrm>
              <a:off x="6320943" y="3659837"/>
              <a:ext cx="419724" cy="34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29" name="TextBox 74"/>
            <p:cNvSpPr txBox="1"/>
            <p:nvPr/>
          </p:nvSpPr>
          <p:spPr>
            <a:xfrm>
              <a:off x="9001040" y="3659837"/>
              <a:ext cx="437802" cy="348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30" name="Freeform 37"/>
            <p:cNvSpPr/>
            <p:nvPr/>
          </p:nvSpPr>
          <p:spPr bwMode="auto">
            <a:xfrm rot="5400000">
              <a:off x="2309817" y="2500619"/>
              <a:ext cx="562639" cy="1652449"/>
            </a:xfrm>
            <a:custGeom>
              <a:avLst/>
              <a:gdLst>
                <a:gd name="T0" fmla="*/ 663 w 663"/>
                <a:gd name="T1" fmla="*/ 1524 h 1524"/>
                <a:gd name="T2" fmla="*/ 0 w 663"/>
                <a:gd name="T3" fmla="*/ 1142 h 1524"/>
                <a:gd name="T4" fmla="*/ 0 w 663"/>
                <a:gd name="T5" fmla="*/ 382 h 1524"/>
                <a:gd name="T6" fmla="*/ 663 w 663"/>
                <a:gd name="T7" fmla="*/ 0 h 1524"/>
                <a:gd name="T8" fmla="*/ 663 w 663"/>
                <a:gd name="T9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1524">
                  <a:moveTo>
                    <a:pt x="663" y="1524"/>
                  </a:moveTo>
                  <a:lnTo>
                    <a:pt x="0" y="1142"/>
                  </a:lnTo>
                  <a:lnTo>
                    <a:pt x="0" y="382"/>
                  </a:lnTo>
                  <a:lnTo>
                    <a:pt x="663" y="0"/>
                  </a:lnTo>
                  <a:lnTo>
                    <a:pt x="663" y="1524"/>
                  </a:lnTo>
                  <a:close/>
                </a:path>
              </a:pathLst>
            </a:custGeom>
            <a:solidFill>
              <a:srgbClr val="3B5AA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66700" dist="508000" dir="192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Freeform 37"/>
            <p:cNvSpPr/>
            <p:nvPr/>
          </p:nvSpPr>
          <p:spPr bwMode="auto">
            <a:xfrm rot="5400000">
              <a:off x="4991209" y="2500621"/>
              <a:ext cx="562639" cy="1652449"/>
            </a:xfrm>
            <a:custGeom>
              <a:avLst/>
              <a:gdLst>
                <a:gd name="T0" fmla="*/ 663 w 663"/>
                <a:gd name="T1" fmla="*/ 1524 h 1524"/>
                <a:gd name="T2" fmla="*/ 0 w 663"/>
                <a:gd name="T3" fmla="*/ 1142 h 1524"/>
                <a:gd name="T4" fmla="*/ 0 w 663"/>
                <a:gd name="T5" fmla="*/ 382 h 1524"/>
                <a:gd name="T6" fmla="*/ 663 w 663"/>
                <a:gd name="T7" fmla="*/ 0 h 1524"/>
                <a:gd name="T8" fmla="*/ 663 w 663"/>
                <a:gd name="T9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1524">
                  <a:moveTo>
                    <a:pt x="663" y="1524"/>
                  </a:moveTo>
                  <a:lnTo>
                    <a:pt x="0" y="1142"/>
                  </a:lnTo>
                  <a:lnTo>
                    <a:pt x="0" y="382"/>
                  </a:lnTo>
                  <a:lnTo>
                    <a:pt x="663" y="0"/>
                  </a:lnTo>
                  <a:lnTo>
                    <a:pt x="663" y="1524"/>
                  </a:lnTo>
                  <a:close/>
                </a:path>
              </a:pathLst>
            </a:custGeom>
            <a:solidFill>
              <a:srgbClr val="3B5AA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66700" dist="508000" dir="192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Freeform 37"/>
            <p:cNvSpPr/>
            <p:nvPr/>
          </p:nvSpPr>
          <p:spPr bwMode="auto">
            <a:xfrm rot="5400000">
              <a:off x="7672601" y="2500621"/>
              <a:ext cx="562639" cy="1652449"/>
            </a:xfrm>
            <a:custGeom>
              <a:avLst/>
              <a:gdLst>
                <a:gd name="T0" fmla="*/ 663 w 663"/>
                <a:gd name="T1" fmla="*/ 1524 h 1524"/>
                <a:gd name="T2" fmla="*/ 0 w 663"/>
                <a:gd name="T3" fmla="*/ 1142 h 1524"/>
                <a:gd name="T4" fmla="*/ 0 w 663"/>
                <a:gd name="T5" fmla="*/ 382 h 1524"/>
                <a:gd name="T6" fmla="*/ 663 w 663"/>
                <a:gd name="T7" fmla="*/ 0 h 1524"/>
                <a:gd name="T8" fmla="*/ 663 w 663"/>
                <a:gd name="T9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1524">
                  <a:moveTo>
                    <a:pt x="663" y="1524"/>
                  </a:moveTo>
                  <a:lnTo>
                    <a:pt x="0" y="1142"/>
                  </a:lnTo>
                  <a:lnTo>
                    <a:pt x="0" y="382"/>
                  </a:lnTo>
                  <a:lnTo>
                    <a:pt x="663" y="0"/>
                  </a:lnTo>
                  <a:lnTo>
                    <a:pt x="663" y="1524"/>
                  </a:lnTo>
                  <a:close/>
                </a:path>
              </a:pathLst>
            </a:custGeom>
            <a:solidFill>
              <a:srgbClr val="3B5AA7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66700" dist="508000" dir="192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TextBox 79"/>
            <p:cNvSpPr txBox="1"/>
            <p:nvPr/>
          </p:nvSpPr>
          <p:spPr>
            <a:xfrm>
              <a:off x="2312993" y="3107357"/>
              <a:ext cx="437802" cy="348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4" name="TextBox 80"/>
            <p:cNvSpPr txBox="1"/>
            <p:nvPr/>
          </p:nvSpPr>
          <p:spPr>
            <a:xfrm>
              <a:off x="5002634" y="3107357"/>
              <a:ext cx="419724" cy="34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5" name="TextBox 81"/>
            <p:cNvSpPr txBox="1"/>
            <p:nvPr/>
          </p:nvSpPr>
          <p:spPr>
            <a:xfrm>
              <a:off x="7692275" y="3107357"/>
              <a:ext cx="419724" cy="347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358900" y="1087865"/>
            <a:ext cx="2479040" cy="6559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7330" indent="-227330" algn="l" defTabSz="914400" rtl="0" eaLnBrk="1" latinLnBrk="0" hangingPunct="1">
              <a:spcBef>
                <a:spcPts val="120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BentonSansF Book" pitchFamily="50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59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BentonSansF Book" pitchFamily="50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505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0" indent="-228600" algn="l" defTabSz="914400" rtl="0" eaLnBrk="1" latinLnBrk="0" hangingPunct="1">
              <a:spcBef>
                <a:spcPts val="96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lvl="0" indent="0" algn="ctr">
              <a:spcBef>
                <a:spcPts val="0"/>
              </a:spcBef>
              <a:buClr>
                <a:srgbClr val="1D5B2D"/>
              </a:buClr>
              <a:buSzPct val="100000"/>
              <a:buNone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在线选宿舍模块</a:t>
            </a:r>
          </a:p>
        </p:txBody>
      </p:sp>
      <p:sp>
        <p:nvSpPr>
          <p:cNvPr id="37" name="Rectangle 24"/>
          <p:cNvSpPr/>
          <p:nvPr/>
        </p:nvSpPr>
        <p:spPr>
          <a:xfrm>
            <a:off x="1423352" y="1692084"/>
            <a:ext cx="282638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选择设置。选择操作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3155950" y="4466590"/>
            <a:ext cx="2217420" cy="6559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7330" indent="-227330" algn="l" defTabSz="914400" rtl="0" eaLnBrk="1" latinLnBrk="0" hangingPunct="1">
              <a:spcBef>
                <a:spcPts val="120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BentonSansF Book" pitchFamily="50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59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BentonSansF Book" pitchFamily="50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505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0" indent="-228600" algn="l" defTabSz="914400" rtl="0" eaLnBrk="1" latinLnBrk="0" hangingPunct="1">
              <a:spcBef>
                <a:spcPts val="96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lvl="0" indent="0" algn="ctr">
              <a:spcBef>
                <a:spcPts val="0"/>
              </a:spcBef>
              <a:buClr>
                <a:srgbClr val="1D5B2D"/>
              </a:buClr>
              <a:buSzPct val="100000"/>
              <a:buNone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报修管理模块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324090" y="4466590"/>
            <a:ext cx="1694180" cy="6559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7330" indent="-227330" algn="l" defTabSz="914400" rtl="0" eaLnBrk="1" latinLnBrk="0" hangingPunct="1">
              <a:spcBef>
                <a:spcPts val="120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BentonSansF Book" pitchFamily="50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59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BentonSansF Book" pitchFamily="50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505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0" indent="-228600" algn="l" defTabSz="914400" rtl="0" eaLnBrk="1" latinLnBrk="0" hangingPunct="1">
              <a:spcBef>
                <a:spcPts val="96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lvl="0" indent="0" algn="ctr">
              <a:spcBef>
                <a:spcPts val="0"/>
              </a:spcBef>
              <a:buClr>
                <a:srgbClr val="1D5B2D"/>
              </a:buClr>
              <a:buSzPct val="100000"/>
              <a:buNone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登录注册模块</a:t>
            </a:r>
          </a:p>
        </p:txBody>
      </p:sp>
      <p:sp>
        <p:nvSpPr>
          <p:cNvPr id="41" name="Rectangle 24"/>
          <p:cNvSpPr/>
          <p:nvPr/>
        </p:nvSpPr>
        <p:spPr>
          <a:xfrm>
            <a:off x="2422525" y="4977130"/>
            <a:ext cx="36544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报修申请，状态审批，保修查询。</a:t>
            </a:r>
          </a:p>
        </p:txBody>
      </p:sp>
      <p:sp>
        <p:nvSpPr>
          <p:cNvPr id="42" name="Rectangle 24"/>
          <p:cNvSpPr/>
          <p:nvPr/>
        </p:nvSpPr>
        <p:spPr>
          <a:xfrm>
            <a:off x="6736080" y="4977130"/>
            <a:ext cx="317119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权限分为普通用户，管理员和超级管理员。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119880" y="1137920"/>
            <a:ext cx="3129915" cy="6559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7330" indent="-227330" algn="l" defTabSz="914400" rtl="0" eaLnBrk="1" latinLnBrk="0" hangingPunct="1">
              <a:spcBef>
                <a:spcPts val="120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BentonSansF Book" pitchFamily="50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59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BentonSansF Book" pitchFamily="50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505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0" indent="-228600" algn="l" defTabSz="914400" rtl="0" eaLnBrk="1" latinLnBrk="0" hangingPunct="1">
              <a:spcBef>
                <a:spcPts val="96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lvl="0" indent="0" algn="ctr">
              <a:spcBef>
                <a:spcPts val="0"/>
              </a:spcBef>
              <a:buClr>
                <a:srgbClr val="1D5B2D"/>
              </a:buClr>
              <a:buSzPct val="100000"/>
              <a:buNone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宿舍管理模块</a:t>
            </a:r>
          </a:p>
        </p:txBody>
      </p:sp>
      <p:sp>
        <p:nvSpPr>
          <p:cNvPr id="45" name="Rectangle 24"/>
          <p:cNvSpPr/>
          <p:nvPr/>
        </p:nvSpPr>
        <p:spPr>
          <a:xfrm>
            <a:off x="4012565" y="1701165"/>
            <a:ext cx="341185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宿舍楼管理，楼层管理，宿舍管理，床位管理。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7708900" y="1072515"/>
            <a:ext cx="2477135" cy="6559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7330" indent="-227330" algn="l" defTabSz="914400" rtl="0" eaLnBrk="1" latinLnBrk="0" hangingPunct="1">
              <a:spcBef>
                <a:spcPts val="120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BentonSansF Book" pitchFamily="50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59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BentonSansF Book" pitchFamily="50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505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0" indent="-228600" algn="l" defTabSz="914400" rtl="0" eaLnBrk="1" latinLnBrk="0" hangingPunct="1">
              <a:spcBef>
                <a:spcPts val="960"/>
              </a:spcBef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" lvl="0" indent="0" algn="ctr">
              <a:spcBef>
                <a:spcPts val="0"/>
              </a:spcBef>
              <a:buClr>
                <a:srgbClr val="1D5B2D"/>
              </a:buClr>
              <a:buSzPct val="100000"/>
              <a:buNone/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基础资料模块</a:t>
            </a:r>
          </a:p>
        </p:txBody>
      </p:sp>
      <p:sp>
        <p:nvSpPr>
          <p:cNvPr id="47" name="Rectangle 24"/>
          <p:cNvSpPr/>
          <p:nvPr/>
        </p:nvSpPr>
        <p:spPr>
          <a:xfrm>
            <a:off x="7708900" y="1660902"/>
            <a:ext cx="316039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用户管理，年级管理，学生管理。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1" grpId="0"/>
      <p:bldP spid="42" grpId="0"/>
      <p:bldP spid="44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-514350" y="3676650"/>
            <a:ext cx="13696950" cy="3600450"/>
          </a:xfrm>
          <a:custGeom>
            <a:avLst/>
            <a:gdLst>
              <a:gd name="connsiteX0" fmla="*/ 9262035 w 12192000"/>
              <a:gd name="connsiteY0" fmla="*/ 524 h 3733799"/>
              <a:gd name="connsiteX1" fmla="*/ 10724838 w 12192000"/>
              <a:gd name="connsiteY1" fmla="*/ 536169 h 3733799"/>
              <a:gd name="connsiteX2" fmla="*/ 12118293 w 12192000"/>
              <a:gd name="connsiteY2" fmla="*/ 1133797 h 3733799"/>
              <a:gd name="connsiteX3" fmla="*/ 12192000 w 12192000"/>
              <a:gd name="connsiteY3" fmla="*/ 1141226 h 3733799"/>
              <a:gd name="connsiteX4" fmla="*/ 12192000 w 12192000"/>
              <a:gd name="connsiteY4" fmla="*/ 3733799 h 3733799"/>
              <a:gd name="connsiteX5" fmla="*/ 0 w 12192000"/>
              <a:gd name="connsiteY5" fmla="*/ 3733799 h 3733799"/>
              <a:gd name="connsiteX6" fmla="*/ 0 w 12192000"/>
              <a:gd name="connsiteY6" fmla="*/ 2044617 h 3733799"/>
              <a:gd name="connsiteX7" fmla="*/ 59075 w 12192000"/>
              <a:gd name="connsiteY7" fmla="*/ 2081444 h 3733799"/>
              <a:gd name="connsiteX8" fmla="*/ 1327269 w 12192000"/>
              <a:gd name="connsiteY8" fmla="*/ 1977000 h 3733799"/>
              <a:gd name="connsiteX9" fmla="*/ 7250856 w 12192000"/>
              <a:gd name="connsiteY9" fmla="*/ 1395612 h 3733799"/>
              <a:gd name="connsiteX10" fmla="*/ 9262035 w 12192000"/>
              <a:gd name="connsiteY10" fmla="*/ 524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733799">
                <a:moveTo>
                  <a:pt x="9262035" y="524"/>
                </a:moveTo>
                <a:cubicBezTo>
                  <a:pt x="9668911" y="-10661"/>
                  <a:pt x="10127283" y="157003"/>
                  <a:pt x="10724838" y="536169"/>
                </a:cubicBezTo>
                <a:cubicBezTo>
                  <a:pt x="11361364" y="914018"/>
                  <a:pt x="11800751" y="1086239"/>
                  <a:pt x="12118293" y="1133797"/>
                </a:cubicBezTo>
                <a:lnTo>
                  <a:pt x="12192000" y="1141226"/>
                </a:lnTo>
                <a:lnTo>
                  <a:pt x="12192000" y="3733799"/>
                </a:lnTo>
                <a:lnTo>
                  <a:pt x="0" y="3733799"/>
                </a:lnTo>
                <a:lnTo>
                  <a:pt x="0" y="2044617"/>
                </a:lnTo>
                <a:lnTo>
                  <a:pt x="59075" y="2081444"/>
                </a:lnTo>
                <a:cubicBezTo>
                  <a:pt x="383198" y="2264096"/>
                  <a:pt x="784719" y="2276054"/>
                  <a:pt x="1327269" y="1977000"/>
                </a:cubicBezTo>
                <a:cubicBezTo>
                  <a:pt x="3509642" y="965892"/>
                  <a:pt x="4437524" y="4188794"/>
                  <a:pt x="7250856" y="1395612"/>
                </a:cubicBezTo>
                <a:cubicBezTo>
                  <a:pt x="8048832" y="534591"/>
                  <a:pt x="8583909" y="19161"/>
                  <a:pt x="9262035" y="524"/>
                </a:cubicBezTo>
                <a:close/>
              </a:path>
            </a:pathLst>
          </a:custGeom>
          <a:gradFill flip="none" rotWithShape="1">
            <a:gsLst>
              <a:gs pos="700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wrap="square" lIns="80632" tIns="40316" rIns="80632" bIns="40316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559862" y="-559870"/>
            <a:ext cx="1147227" cy="2266949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21307" y="-960422"/>
            <a:ext cx="1214468" cy="575138"/>
            <a:chOff x="5561058" y="2003170"/>
            <a:chExt cx="1309433" cy="620111"/>
          </a:xfrm>
        </p:grpSpPr>
        <p:sp>
          <p:nvSpPr>
            <p:cNvPr id="10" name="椭圆 9"/>
            <p:cNvSpPr/>
            <p:nvPr/>
          </p:nvSpPr>
          <p:spPr>
            <a:xfrm>
              <a:off x="5561058" y="2003170"/>
              <a:ext cx="619886" cy="620110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1397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lIns="80632" tIns="40316" rIns="80632" bIns="4031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250605" y="2003171"/>
              <a:ext cx="619886" cy="620110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lumMod val="67000"/>
                  </a:srgbClr>
                </a:gs>
                <a:gs pos="48000">
                  <a:srgbClr val="0070C0">
                    <a:lumMod val="97000"/>
                    <a:lumOff val="3000"/>
                  </a:srgbClr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39700" dist="38100" dir="5400000" algn="t" rotWithShape="0">
                <a:prstClr val="black">
                  <a:alpha val="22000"/>
                </a:prstClr>
              </a:outerShdw>
            </a:effectLst>
          </p:spPr>
          <p:txBody>
            <a:bodyPr lIns="80632" tIns="40316" rIns="80632" bIns="4031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70" y="1237940"/>
            <a:ext cx="5441229" cy="4339699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9676" y="1938203"/>
            <a:ext cx="6432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0" noProof="0" dirty="0">
                <a:solidFill>
                  <a:srgbClr val="3B5AA7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</a:t>
            </a:r>
            <a:r>
              <a:rPr lang="zh-CN" altLang="en-US" sz="8000" dirty="0">
                <a:solidFill>
                  <a:srgbClr val="3B5AA7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观看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3B5AA7"/>
              </a:solidFill>
              <a:effectLst/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2223" y="3068228"/>
            <a:ext cx="6096000" cy="72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Thanks for watching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1" y="-144379"/>
            <a:ext cx="4427620" cy="7002379"/>
          </a:xfrm>
          <a:custGeom>
            <a:avLst/>
            <a:gdLst>
              <a:gd name="connsiteX0" fmla="*/ 0 w 5232924"/>
              <a:gd name="connsiteY0" fmla="*/ 0 h 6858000"/>
              <a:gd name="connsiteX1" fmla="*/ 3771848 w 5232924"/>
              <a:gd name="connsiteY1" fmla="*/ 0 h 6858000"/>
              <a:gd name="connsiteX2" fmla="*/ 3747885 w 5232924"/>
              <a:gd name="connsiteY2" fmla="*/ 41254 h 6858000"/>
              <a:gd name="connsiteX3" fmla="*/ 4947975 w 5232924"/>
              <a:gd name="connsiteY3" fmla="*/ 6000595 h 6858000"/>
              <a:gd name="connsiteX4" fmla="*/ 4608350 w 5232924"/>
              <a:gd name="connsiteY4" fmla="*/ 6789831 h 6858000"/>
              <a:gd name="connsiteX5" fmla="*/ 4580242 w 5232924"/>
              <a:gd name="connsiteY5" fmla="*/ 6858000 h 6858000"/>
              <a:gd name="connsiteX6" fmla="*/ 0 w 5232924"/>
              <a:gd name="connsiteY6" fmla="*/ 6858000 h 6858000"/>
              <a:gd name="connsiteX0-1" fmla="*/ 0 w 4614203"/>
              <a:gd name="connsiteY0-2" fmla="*/ 0 h 6858000"/>
              <a:gd name="connsiteX1-3" fmla="*/ 3771848 w 4614203"/>
              <a:gd name="connsiteY1-4" fmla="*/ 0 h 6858000"/>
              <a:gd name="connsiteX2-5" fmla="*/ 3747885 w 4614203"/>
              <a:gd name="connsiteY2-6" fmla="*/ 41254 h 6858000"/>
              <a:gd name="connsiteX3-7" fmla="*/ 4095202 w 4614203"/>
              <a:gd name="connsiteY3-8" fmla="*/ 4989943 h 6858000"/>
              <a:gd name="connsiteX4-9" fmla="*/ 4608350 w 4614203"/>
              <a:gd name="connsiteY4-10" fmla="*/ 6789831 h 6858000"/>
              <a:gd name="connsiteX5-11" fmla="*/ 4580242 w 4614203"/>
              <a:gd name="connsiteY5-12" fmla="*/ 6858000 h 6858000"/>
              <a:gd name="connsiteX6-13" fmla="*/ 0 w 4614203"/>
              <a:gd name="connsiteY6-14" fmla="*/ 6858000 h 6858000"/>
              <a:gd name="connsiteX7" fmla="*/ 0 w 4614203"/>
              <a:gd name="connsiteY7" fmla="*/ 0 h 6858000"/>
              <a:gd name="connsiteX0-15" fmla="*/ 0 w 4709255"/>
              <a:gd name="connsiteY0-16" fmla="*/ 0 h 6858000"/>
              <a:gd name="connsiteX1-17" fmla="*/ 3771848 w 4709255"/>
              <a:gd name="connsiteY1-18" fmla="*/ 0 h 6858000"/>
              <a:gd name="connsiteX2-19" fmla="*/ 3747885 w 4709255"/>
              <a:gd name="connsiteY2-20" fmla="*/ 41254 h 6858000"/>
              <a:gd name="connsiteX3-21" fmla="*/ 4095202 w 4709255"/>
              <a:gd name="connsiteY3-22" fmla="*/ 4989943 h 6858000"/>
              <a:gd name="connsiteX4-23" fmla="*/ 4608350 w 4709255"/>
              <a:gd name="connsiteY4-24" fmla="*/ 6789831 h 6858000"/>
              <a:gd name="connsiteX5-25" fmla="*/ 4580242 w 4709255"/>
              <a:gd name="connsiteY5-26" fmla="*/ 6858000 h 6858000"/>
              <a:gd name="connsiteX6-27" fmla="*/ 0 w 4709255"/>
              <a:gd name="connsiteY6-28" fmla="*/ 6858000 h 6858000"/>
              <a:gd name="connsiteX7-29" fmla="*/ 0 w 4709255"/>
              <a:gd name="connsiteY7-30" fmla="*/ 0 h 6858000"/>
              <a:gd name="connsiteX0-31" fmla="*/ 0 w 4709255"/>
              <a:gd name="connsiteY0-32" fmla="*/ 0 h 6858000"/>
              <a:gd name="connsiteX1-33" fmla="*/ 3771848 w 4709255"/>
              <a:gd name="connsiteY1-34" fmla="*/ 0 h 6858000"/>
              <a:gd name="connsiteX2-35" fmla="*/ 3747885 w 4709255"/>
              <a:gd name="connsiteY2-36" fmla="*/ 41254 h 6858000"/>
              <a:gd name="connsiteX3-37" fmla="*/ 4095202 w 4709255"/>
              <a:gd name="connsiteY3-38" fmla="*/ 4989943 h 6858000"/>
              <a:gd name="connsiteX4-39" fmla="*/ 4608350 w 4709255"/>
              <a:gd name="connsiteY4-40" fmla="*/ 6789831 h 6858000"/>
              <a:gd name="connsiteX5-41" fmla="*/ 4580242 w 4709255"/>
              <a:gd name="connsiteY5-42" fmla="*/ 6858000 h 6858000"/>
              <a:gd name="connsiteX6-43" fmla="*/ 0 w 4709255"/>
              <a:gd name="connsiteY6-44" fmla="*/ 6858000 h 6858000"/>
              <a:gd name="connsiteX7-45" fmla="*/ 0 w 4709255"/>
              <a:gd name="connsiteY7-46" fmla="*/ 0 h 6858000"/>
              <a:gd name="connsiteX0-47" fmla="*/ 0 w 4631485"/>
              <a:gd name="connsiteY0-48" fmla="*/ 0 h 6858000"/>
              <a:gd name="connsiteX1-49" fmla="*/ 3771848 w 4631485"/>
              <a:gd name="connsiteY1-50" fmla="*/ 0 h 6858000"/>
              <a:gd name="connsiteX2-51" fmla="*/ 3747885 w 4631485"/>
              <a:gd name="connsiteY2-52" fmla="*/ 41254 h 6858000"/>
              <a:gd name="connsiteX3-53" fmla="*/ 3746342 w 4631485"/>
              <a:gd name="connsiteY3-54" fmla="*/ 4091586 h 6858000"/>
              <a:gd name="connsiteX4-55" fmla="*/ 4608350 w 4631485"/>
              <a:gd name="connsiteY4-56" fmla="*/ 6789831 h 6858000"/>
              <a:gd name="connsiteX5-57" fmla="*/ 4580242 w 4631485"/>
              <a:gd name="connsiteY5-58" fmla="*/ 6858000 h 6858000"/>
              <a:gd name="connsiteX6-59" fmla="*/ 0 w 4631485"/>
              <a:gd name="connsiteY6-60" fmla="*/ 6858000 h 6858000"/>
              <a:gd name="connsiteX7-61" fmla="*/ 0 w 4631485"/>
              <a:gd name="connsiteY7-62" fmla="*/ 0 h 6858000"/>
              <a:gd name="connsiteX0-63" fmla="*/ 0 w 4631485"/>
              <a:gd name="connsiteY0-64" fmla="*/ 0 h 6858000"/>
              <a:gd name="connsiteX1-65" fmla="*/ 3771848 w 4631485"/>
              <a:gd name="connsiteY1-66" fmla="*/ 0 h 6858000"/>
              <a:gd name="connsiteX2-67" fmla="*/ 3747885 w 4631485"/>
              <a:gd name="connsiteY2-68" fmla="*/ 41254 h 6858000"/>
              <a:gd name="connsiteX3-69" fmla="*/ 3746342 w 4631485"/>
              <a:gd name="connsiteY3-70" fmla="*/ 4091586 h 6858000"/>
              <a:gd name="connsiteX4-71" fmla="*/ 4608350 w 4631485"/>
              <a:gd name="connsiteY4-72" fmla="*/ 6789831 h 6858000"/>
              <a:gd name="connsiteX5-73" fmla="*/ 4580242 w 4631485"/>
              <a:gd name="connsiteY5-74" fmla="*/ 6858000 h 6858000"/>
              <a:gd name="connsiteX6-75" fmla="*/ 0 w 4631485"/>
              <a:gd name="connsiteY6-76" fmla="*/ 6858000 h 6858000"/>
              <a:gd name="connsiteX7-77" fmla="*/ 0 w 4631485"/>
              <a:gd name="connsiteY7-78" fmla="*/ 0 h 6858000"/>
              <a:gd name="connsiteX0-79" fmla="*/ 0 w 4631485"/>
              <a:gd name="connsiteY0-80" fmla="*/ 0 h 6858000"/>
              <a:gd name="connsiteX1-81" fmla="*/ 3771848 w 4631485"/>
              <a:gd name="connsiteY1-82" fmla="*/ 0 h 6858000"/>
              <a:gd name="connsiteX2-83" fmla="*/ 3747885 w 4631485"/>
              <a:gd name="connsiteY2-84" fmla="*/ 41254 h 6858000"/>
              <a:gd name="connsiteX3-85" fmla="*/ 3746342 w 4631485"/>
              <a:gd name="connsiteY3-86" fmla="*/ 4091586 h 6858000"/>
              <a:gd name="connsiteX4-87" fmla="*/ 4608350 w 4631485"/>
              <a:gd name="connsiteY4-88" fmla="*/ 6789831 h 6858000"/>
              <a:gd name="connsiteX5-89" fmla="*/ 4580242 w 4631485"/>
              <a:gd name="connsiteY5-90" fmla="*/ 6858000 h 6858000"/>
              <a:gd name="connsiteX6-91" fmla="*/ 0 w 4631485"/>
              <a:gd name="connsiteY6-92" fmla="*/ 6858000 h 6858000"/>
              <a:gd name="connsiteX7-93" fmla="*/ 0 w 4631485"/>
              <a:gd name="connsiteY7-94" fmla="*/ 0 h 6858000"/>
              <a:gd name="connsiteX0-95" fmla="*/ 0 w 4884349"/>
              <a:gd name="connsiteY0-96" fmla="*/ 0 h 6858000"/>
              <a:gd name="connsiteX1-97" fmla="*/ 3771848 w 4884349"/>
              <a:gd name="connsiteY1-98" fmla="*/ 0 h 6858000"/>
              <a:gd name="connsiteX2-99" fmla="*/ 3747885 w 4884349"/>
              <a:gd name="connsiteY2-100" fmla="*/ 41254 h 6858000"/>
              <a:gd name="connsiteX3-101" fmla="*/ 3746342 w 4884349"/>
              <a:gd name="connsiteY3-102" fmla="*/ 4091586 h 6858000"/>
              <a:gd name="connsiteX4-103" fmla="*/ 4608350 w 4884349"/>
              <a:gd name="connsiteY4-104" fmla="*/ 6789831 h 6858000"/>
              <a:gd name="connsiteX5-105" fmla="*/ 4580242 w 4884349"/>
              <a:gd name="connsiteY5-106" fmla="*/ 6858000 h 6858000"/>
              <a:gd name="connsiteX6-107" fmla="*/ 0 w 4884349"/>
              <a:gd name="connsiteY6-108" fmla="*/ 6858000 h 6858000"/>
              <a:gd name="connsiteX7-109" fmla="*/ 0 w 4884349"/>
              <a:gd name="connsiteY7-1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4884349" h="6858000">
                <a:moveTo>
                  <a:pt x="0" y="0"/>
                </a:moveTo>
                <a:lnTo>
                  <a:pt x="3771848" y="0"/>
                </a:lnTo>
                <a:lnTo>
                  <a:pt x="3747885" y="41254"/>
                </a:lnTo>
                <a:cubicBezTo>
                  <a:pt x="2575930" y="840399"/>
                  <a:pt x="2038109" y="3124103"/>
                  <a:pt x="3746342" y="4091586"/>
                </a:cubicBezTo>
                <a:cubicBezTo>
                  <a:pt x="5553024" y="5256564"/>
                  <a:pt x="4687009" y="6600820"/>
                  <a:pt x="4608350" y="6789831"/>
                </a:cubicBezTo>
                <a:lnTo>
                  <a:pt x="458024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10122568" y="4123391"/>
            <a:ext cx="2069432" cy="2734607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8" r="21367" b="7141"/>
          <a:stretch>
            <a:fillRect/>
          </a:stretch>
        </p:blipFill>
        <p:spPr>
          <a:xfrm>
            <a:off x="176463" y="742037"/>
            <a:ext cx="4555959" cy="537392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679718" y="332075"/>
            <a:ext cx="3581279" cy="1015663"/>
            <a:chOff x="-140696" y="935952"/>
            <a:chExt cx="3581279" cy="1015663"/>
          </a:xfrm>
        </p:grpSpPr>
        <p:sp>
          <p:nvSpPr>
            <p:cNvPr id="20" name="文本框 20"/>
            <p:cNvSpPr txBox="1">
              <a:spLocks noChangeArrowheads="1"/>
            </p:cNvSpPr>
            <p:nvPr/>
          </p:nvSpPr>
          <p:spPr bwMode="auto">
            <a:xfrm>
              <a:off x="1163726" y="935952"/>
              <a:ext cx="227685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6000" b="1" dirty="0">
                  <a:solidFill>
                    <a:srgbClr val="3B5AA7"/>
                  </a:solidFill>
                  <a:latin typeface="+mn-lt"/>
                  <a:ea typeface="+mn-ea"/>
                  <a:cs typeface="+mn-ea"/>
                  <a:sym typeface="+mn-lt"/>
                </a:rPr>
                <a:t>目 录</a:t>
              </a:r>
            </a:p>
          </p:txBody>
        </p: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-140696" y="1384001"/>
              <a:ext cx="16783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3B5AA7"/>
                  </a:solidFill>
                  <a:latin typeface="+mn-lt"/>
                  <a:ea typeface="+mn-ea"/>
                  <a:cs typeface="+mn-ea"/>
                  <a:sym typeface="+mn-lt"/>
                </a:rPr>
                <a:t>Content</a:t>
              </a:r>
              <a:endParaRPr lang="zh-CN" altLang="en-US" b="1" dirty="0">
                <a:solidFill>
                  <a:srgbClr val="3B5AA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96000" y="1675149"/>
            <a:ext cx="3692577" cy="839449"/>
            <a:chOff x="1948721" y="2458387"/>
            <a:chExt cx="3692577" cy="839449"/>
          </a:xfrm>
        </p:grpSpPr>
        <p:sp>
          <p:nvSpPr>
            <p:cNvPr id="23" name="文本框 20"/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选题背景与意义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25" name="菱形 24"/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096933" y="2652901"/>
                <a:ext cx="554270" cy="467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096000" y="2772237"/>
            <a:ext cx="3692577" cy="839449"/>
            <a:chOff x="1948721" y="2458387"/>
            <a:chExt cx="3692577" cy="839449"/>
          </a:xfrm>
        </p:grpSpPr>
        <p:sp>
          <p:nvSpPr>
            <p:cNvPr id="28" name="文本框 20"/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技术选型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30" name="菱形 29"/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096934" y="2652901"/>
                <a:ext cx="554271" cy="467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6096000" y="3869325"/>
            <a:ext cx="3692577" cy="839449"/>
            <a:chOff x="1948721" y="2458387"/>
            <a:chExt cx="3692577" cy="839449"/>
          </a:xfrm>
        </p:grpSpPr>
        <p:sp>
          <p:nvSpPr>
            <p:cNvPr id="33" name="文本框 32"/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设计思路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35" name="菱形 34"/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096934" y="2652901"/>
                <a:ext cx="554270" cy="467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6096000" y="4966414"/>
            <a:ext cx="3692577" cy="839449"/>
            <a:chOff x="1948721" y="2458387"/>
            <a:chExt cx="3692577" cy="839449"/>
          </a:xfrm>
        </p:grpSpPr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873919" y="2616501"/>
              <a:ext cx="2767379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总结与答谢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948721" y="2458387"/>
              <a:ext cx="839449" cy="839449"/>
              <a:chOff x="1948721" y="2458387"/>
              <a:chExt cx="850692" cy="850692"/>
            </a:xfrm>
          </p:grpSpPr>
          <p:sp>
            <p:nvSpPr>
              <p:cNvPr id="40" name="菱形 39"/>
              <p:cNvSpPr/>
              <p:nvPr/>
            </p:nvSpPr>
            <p:spPr>
              <a:xfrm>
                <a:off x="1948721" y="2458387"/>
                <a:ext cx="850692" cy="850692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096934" y="2652901"/>
                <a:ext cx="554270" cy="467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2400" dirty="0">
                    <a:solidFill>
                      <a:prstClr val="white"/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11036970" y="433137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49" name="组合 48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46" name="椭圆 4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flipH="1">
            <a:off x="-3625516" y="2967789"/>
            <a:ext cx="15817516" cy="4309311"/>
          </a:xfrm>
          <a:custGeom>
            <a:avLst/>
            <a:gdLst>
              <a:gd name="connsiteX0" fmla="*/ 9262035 w 12192000"/>
              <a:gd name="connsiteY0" fmla="*/ 524 h 3733799"/>
              <a:gd name="connsiteX1" fmla="*/ 10724838 w 12192000"/>
              <a:gd name="connsiteY1" fmla="*/ 536169 h 3733799"/>
              <a:gd name="connsiteX2" fmla="*/ 12118293 w 12192000"/>
              <a:gd name="connsiteY2" fmla="*/ 1133797 h 3733799"/>
              <a:gd name="connsiteX3" fmla="*/ 12192000 w 12192000"/>
              <a:gd name="connsiteY3" fmla="*/ 1141226 h 3733799"/>
              <a:gd name="connsiteX4" fmla="*/ 12192000 w 12192000"/>
              <a:gd name="connsiteY4" fmla="*/ 3733799 h 3733799"/>
              <a:gd name="connsiteX5" fmla="*/ 0 w 12192000"/>
              <a:gd name="connsiteY5" fmla="*/ 3733799 h 3733799"/>
              <a:gd name="connsiteX6" fmla="*/ 0 w 12192000"/>
              <a:gd name="connsiteY6" fmla="*/ 2044617 h 3733799"/>
              <a:gd name="connsiteX7" fmla="*/ 59075 w 12192000"/>
              <a:gd name="connsiteY7" fmla="*/ 2081444 h 3733799"/>
              <a:gd name="connsiteX8" fmla="*/ 1327269 w 12192000"/>
              <a:gd name="connsiteY8" fmla="*/ 1977000 h 3733799"/>
              <a:gd name="connsiteX9" fmla="*/ 7250856 w 12192000"/>
              <a:gd name="connsiteY9" fmla="*/ 1395612 h 3733799"/>
              <a:gd name="connsiteX10" fmla="*/ 9262035 w 12192000"/>
              <a:gd name="connsiteY10" fmla="*/ 524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733799">
                <a:moveTo>
                  <a:pt x="9262035" y="524"/>
                </a:moveTo>
                <a:cubicBezTo>
                  <a:pt x="9668911" y="-10661"/>
                  <a:pt x="10127283" y="157003"/>
                  <a:pt x="10724838" y="536169"/>
                </a:cubicBezTo>
                <a:cubicBezTo>
                  <a:pt x="11361364" y="914018"/>
                  <a:pt x="11800751" y="1086239"/>
                  <a:pt x="12118293" y="1133797"/>
                </a:cubicBezTo>
                <a:lnTo>
                  <a:pt x="12192000" y="1141226"/>
                </a:lnTo>
                <a:lnTo>
                  <a:pt x="12192000" y="3733799"/>
                </a:lnTo>
                <a:lnTo>
                  <a:pt x="0" y="3733799"/>
                </a:lnTo>
                <a:lnTo>
                  <a:pt x="0" y="2044617"/>
                </a:lnTo>
                <a:lnTo>
                  <a:pt x="59075" y="2081444"/>
                </a:lnTo>
                <a:cubicBezTo>
                  <a:pt x="383198" y="2264096"/>
                  <a:pt x="784719" y="2276054"/>
                  <a:pt x="1327269" y="1977000"/>
                </a:cubicBezTo>
                <a:cubicBezTo>
                  <a:pt x="3509642" y="965892"/>
                  <a:pt x="4437524" y="4188794"/>
                  <a:pt x="7250856" y="1395612"/>
                </a:cubicBezTo>
                <a:cubicBezTo>
                  <a:pt x="8048832" y="534591"/>
                  <a:pt x="8583909" y="19161"/>
                  <a:pt x="9262035" y="524"/>
                </a:cubicBezTo>
                <a:close/>
              </a:path>
            </a:pathLst>
          </a:custGeom>
          <a:gradFill flip="none" rotWithShape="1">
            <a:gsLst>
              <a:gs pos="700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wrap="square" lIns="80632" tIns="40316" rIns="80632" bIns="40316" rtlCol="0" anchor="ctr">
            <a:noAutofit/>
          </a:bodyPr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4" name="图片 3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1839" r="20680" b="3129"/>
          <a:stretch>
            <a:fillRect/>
          </a:stretch>
        </p:blipFill>
        <p:spPr>
          <a:xfrm>
            <a:off x="0" y="944827"/>
            <a:ext cx="4232293" cy="4968346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272972" y="2395178"/>
            <a:ext cx="1611338" cy="1835927"/>
            <a:chOff x="6791582" y="879197"/>
            <a:chExt cx="1611338" cy="1835927"/>
          </a:xfrm>
        </p:grpSpPr>
        <p:grpSp>
          <p:nvGrpSpPr>
            <p:cNvPr id="15" name="组合 14"/>
            <p:cNvGrpSpPr/>
            <p:nvPr/>
          </p:nvGrpSpPr>
          <p:grpSpPr>
            <a:xfrm>
              <a:off x="6791582" y="879197"/>
              <a:ext cx="1611338" cy="1835927"/>
              <a:chOff x="6791582" y="879197"/>
              <a:chExt cx="1611338" cy="1835927"/>
            </a:xfrm>
          </p:grpSpPr>
          <p:sp>
            <p:nvSpPr>
              <p:cNvPr id="11" name="菱形 10"/>
              <p:cNvSpPr/>
              <p:nvPr/>
            </p:nvSpPr>
            <p:spPr>
              <a:xfrm>
                <a:off x="6791582" y="879197"/>
                <a:ext cx="1611338" cy="1611338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6791582" y="1103786"/>
                <a:ext cx="1611338" cy="1611338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039549" y="1457657"/>
              <a:ext cx="113364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256421" y="2565919"/>
            <a:ext cx="4523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18" name="矩形 17"/>
          <p:cNvSpPr/>
          <p:nvPr/>
        </p:nvSpPr>
        <p:spPr>
          <a:xfrm>
            <a:off x="6256421" y="3344404"/>
            <a:ext cx="531678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 designer can use default text to simulate w. It looks even better with you using this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texthat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text would look like.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accel="21000" decel="79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2631500" cy="732549"/>
            <a:chOff x="-423990" y="217893"/>
            <a:chExt cx="2631500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选题背景</a:t>
              </a:r>
            </a:p>
          </p:txBody>
        </p:sp>
      </p:grpSp>
      <p:sp>
        <p:nvSpPr>
          <p:cNvPr id="10" name="任意多边形: 形状 9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6" name="组合 15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21" name="椭圆 20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8" name="椭圆 17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978340" y="1946366"/>
            <a:ext cx="7576457" cy="3500845"/>
          </a:xfrm>
          <a:prstGeom prst="rect">
            <a:avLst/>
          </a:prstGeom>
          <a:noFill/>
          <a:ln>
            <a:noFill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37820" y="2007870"/>
            <a:ext cx="3378835" cy="4030980"/>
            <a:chOff x="509489" y="1832900"/>
            <a:chExt cx="3042998" cy="3589331"/>
          </a:xfrm>
        </p:grpSpPr>
        <p:sp>
          <p:nvSpPr>
            <p:cNvPr id="34" name="矩形 33"/>
            <p:cNvSpPr/>
            <p:nvPr/>
          </p:nvSpPr>
          <p:spPr>
            <a:xfrm>
              <a:off x="625642" y="1909011"/>
              <a:ext cx="2759242" cy="3481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28" r="21367" b="7141"/>
            <a:stretch>
              <a:fillRect/>
            </a:stretch>
          </p:blipFill>
          <p:spPr>
            <a:xfrm>
              <a:off x="509489" y="1832900"/>
              <a:ext cx="3042998" cy="3589331"/>
            </a:xfrm>
            <a:prstGeom prst="rect">
              <a:avLst/>
            </a:prstGeom>
          </p:spPr>
        </p:pic>
      </p:grpSp>
      <p:sp>
        <p:nvSpPr>
          <p:cNvPr id="37" name="矩形 36"/>
          <p:cNvSpPr/>
          <p:nvPr/>
        </p:nvSpPr>
        <p:spPr>
          <a:xfrm>
            <a:off x="3270885" y="2093595"/>
            <a:ext cx="8343900" cy="3947160"/>
          </a:xfrm>
          <a:prstGeom prst="rect">
            <a:avLst/>
          </a:prstGeom>
          <a:gradFill>
            <a:gsLst>
              <a:gs pos="36300">
                <a:srgbClr val="3067B6"/>
              </a:gs>
              <a:gs pos="0">
                <a:srgbClr val="27408F">
                  <a:alpha val="90000"/>
                </a:srgbClr>
              </a:gs>
              <a:gs pos="100000">
                <a:srgbClr val="40ABF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21045" y="478748"/>
            <a:ext cx="10607392" cy="1835927"/>
            <a:chOff x="2302675" y="879197"/>
            <a:chExt cx="10607392" cy="1835927"/>
          </a:xfrm>
        </p:grpSpPr>
        <p:grpSp>
          <p:nvGrpSpPr>
            <p:cNvPr id="3" name="组合 2"/>
            <p:cNvGrpSpPr/>
            <p:nvPr/>
          </p:nvGrpSpPr>
          <p:grpSpPr>
            <a:xfrm>
              <a:off x="6791582" y="879197"/>
              <a:ext cx="1611338" cy="1835927"/>
              <a:chOff x="6791582" y="879197"/>
              <a:chExt cx="1611338" cy="1835927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6791582" y="879197"/>
                <a:ext cx="1611338" cy="1611338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6791582" y="1103786"/>
                <a:ext cx="1611338" cy="1611338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02675" y="1457657"/>
              <a:ext cx="10607392" cy="584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noProof="0" dirty="0"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基于</a:t>
              </a:r>
              <a:r>
                <a:rPr lang="en-US" altLang="zh-CN" sz="3200" noProof="0" dirty="0"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SpringBoot</a:t>
              </a:r>
              <a:r>
                <a:rPr lang="zh-CN" altLang="en-US" sz="3200" noProof="0" dirty="0"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的大学生自选宿舍管理系统的设计与实现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1B4DFF1-6782-48F1-9A5B-DAED3CFDB9CB}"/>
              </a:ext>
            </a:extLst>
          </p:cNvPr>
          <p:cNvSpPr txBox="1"/>
          <p:nvPr/>
        </p:nvSpPr>
        <p:spPr>
          <a:xfrm>
            <a:off x="3530555" y="2652283"/>
            <a:ext cx="7683104" cy="288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zh-CN" altLang="en-US" sz="1600" dirty="0">
                <a:solidFill>
                  <a:schemeClr val="bg1"/>
                </a:solidFill>
              </a:rPr>
              <a:t>     </a:t>
            </a:r>
            <a:r>
              <a:rPr lang="en-US" altLang="zh-CN" sz="1600" dirty="0">
                <a:solidFill>
                  <a:schemeClr val="bg1"/>
                </a:solidFill>
              </a:rPr>
              <a:t>21</a:t>
            </a:r>
            <a:r>
              <a:rPr lang="zh-CN" altLang="en-US" sz="1600" dirty="0">
                <a:solidFill>
                  <a:schemeClr val="bg1"/>
                </a:solidFill>
              </a:rPr>
              <a:t>世纪，我国早在上世纪就已普及互联网信息，互联网对人们生活中带来了无限的便利。像大部分的企事业单位都有自己的系统，由从今传统的管理模式向互联网发展，如今开发自己的系统是必然的。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意义和用处：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1.</a:t>
            </a:r>
            <a:r>
              <a:rPr lang="zh-CN" altLang="en-US" sz="1600" dirty="0">
                <a:solidFill>
                  <a:schemeClr val="bg1"/>
                </a:solidFill>
              </a:rPr>
              <a:t>首先提升高校形象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2.</a:t>
            </a:r>
            <a:r>
              <a:rPr lang="zh-CN" altLang="en-US" sz="1600" dirty="0">
                <a:solidFill>
                  <a:schemeClr val="bg1"/>
                </a:solidFill>
              </a:rPr>
              <a:t>加强学生寝室服务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3.</a:t>
            </a:r>
            <a:r>
              <a:rPr lang="zh-CN" altLang="en-US" sz="1600" dirty="0">
                <a:solidFill>
                  <a:schemeClr val="bg1"/>
                </a:solidFill>
              </a:rPr>
              <a:t>可以将学生寝室的信息管理手段提升一个新的台阶。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accel="19000" decel="8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2631500" cy="732549"/>
            <a:chOff x="-423990" y="217893"/>
            <a:chExt cx="2631500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选题意义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715" y="1590042"/>
            <a:ext cx="6657463" cy="5181355"/>
            <a:chOff x="42625" y="1197612"/>
            <a:chExt cx="6657463" cy="5181355"/>
          </a:xfrm>
        </p:grpSpPr>
        <p:grpSp>
          <p:nvGrpSpPr>
            <p:cNvPr id="42" name="Group 22"/>
            <p:cNvGrpSpPr/>
            <p:nvPr/>
          </p:nvGrpSpPr>
          <p:grpSpPr>
            <a:xfrm>
              <a:off x="42625" y="1197612"/>
              <a:ext cx="6657463" cy="5181355"/>
              <a:chOff x="2112203" y="579001"/>
              <a:chExt cx="4994398" cy="3886016"/>
            </a:xfrm>
          </p:grpSpPr>
          <p:pic>
            <p:nvPicPr>
              <p:cNvPr id="44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12203" y="579001"/>
                <a:ext cx="4994398" cy="3886016"/>
              </a:xfrm>
              <a:prstGeom prst="rect">
                <a:avLst/>
              </a:prstGeom>
            </p:spPr>
          </p:pic>
          <p:sp>
            <p:nvSpPr>
              <p:cNvPr id="45" name="Rectangle 32"/>
              <p:cNvSpPr/>
              <p:nvPr/>
            </p:nvSpPr>
            <p:spPr>
              <a:xfrm>
                <a:off x="2908092" y="1313332"/>
                <a:ext cx="3310128" cy="2049481"/>
              </a:xfrm>
              <a:prstGeom prst="rect">
                <a:avLst/>
              </a:prstGeom>
              <a:gradFill>
                <a:gsLst>
                  <a:gs pos="0">
                    <a:srgbClr val="40ABFA"/>
                  </a:gs>
                  <a:gs pos="97000">
                    <a:srgbClr val="3B5AA7"/>
                  </a:gs>
                </a:gsLst>
                <a:lin ang="108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en-US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" name="图片 2" descr="卡通人物&#10;&#10;描述已自动生成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169" y="2213810"/>
              <a:ext cx="3320716" cy="2648465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6075355" y="1274032"/>
            <a:ext cx="5615484" cy="1482754"/>
            <a:chOff x="6479197" y="1796457"/>
            <a:chExt cx="5157730" cy="1482957"/>
          </a:xfrm>
        </p:grpSpPr>
        <p:sp>
          <p:nvSpPr>
            <p:cNvPr id="47" name="TextBox 3"/>
            <p:cNvSpPr txBox="1"/>
            <p:nvPr/>
          </p:nvSpPr>
          <p:spPr>
            <a:xfrm>
              <a:off x="7336248" y="1796457"/>
              <a:ext cx="3703955" cy="530431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rPr>
                <a:t>带动信息化的发展</a:t>
              </a:r>
              <a:endPara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48" name="TextBox 4"/>
            <p:cNvSpPr txBox="1"/>
            <p:nvPr/>
          </p:nvSpPr>
          <p:spPr>
            <a:xfrm>
              <a:off x="7378642" y="2287255"/>
              <a:ext cx="4258285" cy="992159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0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随着人类的进步，人们的生活节奏越来越快，人们越来越重视信息的时效性。</a:t>
              </a:r>
            </a:p>
          </p:txBody>
        </p:sp>
        <p:grpSp>
          <p:nvGrpSpPr>
            <p:cNvPr id="49" name="Group 27"/>
            <p:cNvGrpSpPr/>
            <p:nvPr/>
          </p:nvGrpSpPr>
          <p:grpSpPr>
            <a:xfrm>
              <a:off x="6479197" y="1941973"/>
              <a:ext cx="795742" cy="795949"/>
              <a:chOff x="15279846" y="4517851"/>
              <a:chExt cx="1592106" cy="1591898"/>
            </a:xfrm>
          </p:grpSpPr>
          <p:sp>
            <p:nvSpPr>
              <p:cNvPr id="50" name="Oval 17"/>
              <p:cNvSpPr/>
              <p:nvPr/>
            </p:nvSpPr>
            <p:spPr>
              <a:xfrm>
                <a:off x="15279846" y="4517851"/>
                <a:ext cx="1592106" cy="1591898"/>
              </a:xfrm>
              <a:prstGeom prst="ellipse">
                <a:avLst/>
              </a:prstGeom>
              <a:solidFill>
                <a:srgbClr val="3B5AA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en-US" sz="22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AutoShape 81"/>
              <p:cNvSpPr/>
              <p:nvPr/>
            </p:nvSpPr>
            <p:spPr bwMode="auto">
              <a:xfrm>
                <a:off x="15690403" y="5056235"/>
                <a:ext cx="841202" cy="61628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782" y="15633"/>
                    </a:moveTo>
                    <a:cubicBezTo>
                      <a:pt x="11211" y="15633"/>
                      <a:pt x="11622" y="15565"/>
                      <a:pt x="12011" y="15416"/>
                    </a:cubicBezTo>
                    <a:cubicBezTo>
                      <a:pt x="12403" y="15272"/>
                      <a:pt x="12778" y="15084"/>
                      <a:pt x="13138" y="14855"/>
                    </a:cubicBezTo>
                    <a:cubicBezTo>
                      <a:pt x="13498" y="14626"/>
                      <a:pt x="13845" y="14361"/>
                      <a:pt x="14181" y="14073"/>
                    </a:cubicBezTo>
                    <a:cubicBezTo>
                      <a:pt x="14516" y="13774"/>
                      <a:pt x="14844" y="13471"/>
                      <a:pt x="15168" y="13160"/>
                    </a:cubicBezTo>
                    <a:cubicBezTo>
                      <a:pt x="16142" y="12226"/>
                      <a:pt x="17126" y="11306"/>
                      <a:pt x="18120" y="10410"/>
                    </a:cubicBezTo>
                    <a:cubicBezTo>
                      <a:pt x="19112" y="9515"/>
                      <a:pt x="20113" y="8616"/>
                      <a:pt x="21120" y="7714"/>
                    </a:cubicBezTo>
                    <a:cubicBezTo>
                      <a:pt x="21198" y="7640"/>
                      <a:pt x="21279" y="7570"/>
                      <a:pt x="21360" y="7496"/>
                    </a:cubicBezTo>
                    <a:cubicBezTo>
                      <a:pt x="21443" y="7429"/>
                      <a:pt x="21524" y="7347"/>
                      <a:pt x="21599" y="7250"/>
                    </a:cubicBezTo>
                    <a:lnTo>
                      <a:pt x="21599" y="19981"/>
                    </a:lnTo>
                    <a:cubicBezTo>
                      <a:pt x="21599" y="20416"/>
                      <a:pt x="21470" y="20800"/>
                      <a:pt x="21208" y="21118"/>
                    </a:cubicBezTo>
                    <a:cubicBezTo>
                      <a:pt x="20946" y="21438"/>
                      <a:pt x="20632" y="21599"/>
                      <a:pt x="20265" y="21599"/>
                    </a:cubicBezTo>
                    <a:lnTo>
                      <a:pt x="1346" y="21599"/>
                    </a:lnTo>
                    <a:cubicBezTo>
                      <a:pt x="979" y="21599"/>
                      <a:pt x="663" y="21438"/>
                      <a:pt x="396" y="21118"/>
                    </a:cubicBezTo>
                    <a:cubicBezTo>
                      <a:pt x="132" y="20803"/>
                      <a:pt x="0" y="20419"/>
                      <a:pt x="0" y="19981"/>
                    </a:cubicBezTo>
                    <a:lnTo>
                      <a:pt x="0" y="7250"/>
                    </a:lnTo>
                    <a:cubicBezTo>
                      <a:pt x="75" y="7347"/>
                      <a:pt x="156" y="7429"/>
                      <a:pt x="239" y="7496"/>
                    </a:cubicBezTo>
                    <a:cubicBezTo>
                      <a:pt x="320" y="7570"/>
                      <a:pt x="401" y="7640"/>
                      <a:pt x="479" y="7714"/>
                    </a:cubicBezTo>
                    <a:cubicBezTo>
                      <a:pt x="1488" y="8616"/>
                      <a:pt x="2487" y="9514"/>
                      <a:pt x="3481" y="10410"/>
                    </a:cubicBezTo>
                    <a:cubicBezTo>
                      <a:pt x="4473" y="11306"/>
                      <a:pt x="5457" y="12223"/>
                      <a:pt x="6434" y="13160"/>
                    </a:cubicBezTo>
                    <a:cubicBezTo>
                      <a:pt x="6738" y="13454"/>
                      <a:pt x="7058" y="13744"/>
                      <a:pt x="7394" y="14038"/>
                    </a:cubicBezTo>
                    <a:cubicBezTo>
                      <a:pt x="7729" y="14338"/>
                      <a:pt x="8079" y="14599"/>
                      <a:pt x="8437" y="14840"/>
                    </a:cubicBezTo>
                    <a:cubicBezTo>
                      <a:pt x="8797" y="15075"/>
                      <a:pt x="9174" y="15269"/>
                      <a:pt x="9568" y="15413"/>
                    </a:cubicBezTo>
                    <a:cubicBezTo>
                      <a:pt x="9965" y="15563"/>
                      <a:pt x="10371" y="15633"/>
                      <a:pt x="10782" y="15633"/>
                    </a:cubicBezTo>
                    <a:moveTo>
                      <a:pt x="10782" y="12413"/>
                    </a:moveTo>
                    <a:cubicBezTo>
                      <a:pt x="10540" y="12413"/>
                      <a:pt x="10278" y="12334"/>
                      <a:pt x="9996" y="12167"/>
                    </a:cubicBezTo>
                    <a:cubicBezTo>
                      <a:pt x="9715" y="12005"/>
                      <a:pt x="9441" y="11806"/>
                      <a:pt x="9171" y="11576"/>
                    </a:cubicBezTo>
                    <a:cubicBezTo>
                      <a:pt x="8900" y="11347"/>
                      <a:pt x="8638" y="11106"/>
                      <a:pt x="8380" y="10854"/>
                    </a:cubicBezTo>
                    <a:cubicBezTo>
                      <a:pt x="8121" y="10601"/>
                      <a:pt x="7896" y="10390"/>
                      <a:pt x="7700" y="10222"/>
                    </a:cubicBezTo>
                    <a:cubicBezTo>
                      <a:pt x="6752" y="9356"/>
                      <a:pt x="5819" y="8507"/>
                      <a:pt x="4891" y="7664"/>
                    </a:cubicBezTo>
                    <a:cubicBezTo>
                      <a:pt x="3966" y="6815"/>
                      <a:pt x="3023" y="5960"/>
                      <a:pt x="2061" y="5087"/>
                    </a:cubicBezTo>
                    <a:cubicBezTo>
                      <a:pt x="1882" y="4920"/>
                      <a:pt x="1672" y="4691"/>
                      <a:pt x="1434" y="4406"/>
                    </a:cubicBezTo>
                    <a:cubicBezTo>
                      <a:pt x="1194" y="4118"/>
                      <a:pt x="974" y="3804"/>
                      <a:pt x="766" y="3460"/>
                    </a:cubicBezTo>
                    <a:cubicBezTo>
                      <a:pt x="560" y="3110"/>
                      <a:pt x="384" y="2761"/>
                      <a:pt x="239" y="2405"/>
                    </a:cubicBezTo>
                    <a:cubicBezTo>
                      <a:pt x="95" y="2050"/>
                      <a:pt x="22" y="1724"/>
                      <a:pt x="22" y="1436"/>
                    </a:cubicBezTo>
                    <a:cubicBezTo>
                      <a:pt x="22" y="1051"/>
                      <a:pt x="164" y="713"/>
                      <a:pt x="443" y="425"/>
                    </a:cubicBezTo>
                    <a:cubicBezTo>
                      <a:pt x="727" y="143"/>
                      <a:pt x="1025" y="0"/>
                      <a:pt x="1346" y="0"/>
                    </a:cubicBezTo>
                    <a:lnTo>
                      <a:pt x="20265" y="0"/>
                    </a:lnTo>
                    <a:cubicBezTo>
                      <a:pt x="20583" y="0"/>
                      <a:pt x="20882" y="143"/>
                      <a:pt x="21161" y="425"/>
                    </a:cubicBezTo>
                    <a:cubicBezTo>
                      <a:pt x="21438" y="713"/>
                      <a:pt x="21577" y="1051"/>
                      <a:pt x="21577" y="1436"/>
                    </a:cubicBezTo>
                    <a:cubicBezTo>
                      <a:pt x="21577" y="1724"/>
                      <a:pt x="21504" y="2050"/>
                      <a:pt x="21360" y="2405"/>
                    </a:cubicBezTo>
                    <a:cubicBezTo>
                      <a:pt x="21215" y="2761"/>
                      <a:pt x="21039" y="3110"/>
                      <a:pt x="20833" y="3460"/>
                    </a:cubicBezTo>
                    <a:cubicBezTo>
                      <a:pt x="20627" y="3804"/>
                      <a:pt x="20402" y="4121"/>
                      <a:pt x="20175" y="4406"/>
                    </a:cubicBezTo>
                    <a:cubicBezTo>
                      <a:pt x="19927" y="4691"/>
                      <a:pt x="19717" y="4923"/>
                      <a:pt x="19538" y="5087"/>
                    </a:cubicBezTo>
                    <a:cubicBezTo>
                      <a:pt x="18578" y="5948"/>
                      <a:pt x="17633" y="6803"/>
                      <a:pt x="16708" y="7652"/>
                    </a:cubicBezTo>
                    <a:cubicBezTo>
                      <a:pt x="15782" y="8501"/>
                      <a:pt x="14844" y="9356"/>
                      <a:pt x="13899" y="10222"/>
                    </a:cubicBezTo>
                    <a:cubicBezTo>
                      <a:pt x="13703" y="10390"/>
                      <a:pt x="13481" y="10601"/>
                      <a:pt x="13226" y="10854"/>
                    </a:cubicBezTo>
                    <a:cubicBezTo>
                      <a:pt x="12971" y="11106"/>
                      <a:pt x="12709" y="11347"/>
                      <a:pt x="12435" y="11576"/>
                    </a:cubicBezTo>
                    <a:cubicBezTo>
                      <a:pt x="12161" y="11806"/>
                      <a:pt x="11884" y="12005"/>
                      <a:pt x="11603" y="12167"/>
                    </a:cubicBezTo>
                    <a:cubicBezTo>
                      <a:pt x="11321" y="12334"/>
                      <a:pt x="11064" y="12413"/>
                      <a:pt x="10829" y="12413"/>
                    </a:cubicBezTo>
                    <a:lnTo>
                      <a:pt x="10804" y="12413"/>
                    </a:lnTo>
                    <a:lnTo>
                      <a:pt x="10782" y="124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defTabSz="171450">
                  <a:defRPr/>
                </a:pPr>
                <a:endParaRPr lang="es-ES" sz="1100" dirty="0"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5915357" y="2957345"/>
            <a:ext cx="5738510" cy="1462604"/>
            <a:chOff x="6423114" y="3158730"/>
            <a:chExt cx="5144020" cy="1462771"/>
          </a:xfrm>
        </p:grpSpPr>
        <p:sp>
          <p:nvSpPr>
            <p:cNvPr id="53" name="TextBox 5"/>
            <p:cNvSpPr txBox="1"/>
            <p:nvPr/>
          </p:nvSpPr>
          <p:spPr>
            <a:xfrm>
              <a:off x="7341029" y="3158730"/>
              <a:ext cx="2309296" cy="530419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提高高校影响力</a:t>
              </a:r>
            </a:p>
          </p:txBody>
        </p:sp>
        <p:sp>
          <p:nvSpPr>
            <p:cNvPr id="54" name="TextBox 6"/>
            <p:cNvSpPr txBox="1"/>
            <p:nvPr/>
          </p:nvSpPr>
          <p:spPr>
            <a:xfrm>
              <a:off x="7402535" y="3629364"/>
              <a:ext cx="4164599" cy="992137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大学生自选宿舍管理系统在高校的实现与推广，必然会提升该高校的影响力。</a:t>
              </a:r>
            </a:p>
          </p:txBody>
        </p:sp>
        <p:grpSp>
          <p:nvGrpSpPr>
            <p:cNvPr id="55" name="Group 31"/>
            <p:cNvGrpSpPr/>
            <p:nvPr/>
          </p:nvGrpSpPr>
          <p:grpSpPr>
            <a:xfrm>
              <a:off x="6423114" y="3272819"/>
              <a:ext cx="795742" cy="795950"/>
              <a:chOff x="15167637" y="6852966"/>
              <a:chExt cx="1592106" cy="1591899"/>
            </a:xfrm>
          </p:grpSpPr>
          <p:sp>
            <p:nvSpPr>
              <p:cNvPr id="56" name="Oval 15"/>
              <p:cNvSpPr/>
              <p:nvPr/>
            </p:nvSpPr>
            <p:spPr>
              <a:xfrm>
                <a:off x="15167637" y="6852966"/>
                <a:ext cx="1592106" cy="1591899"/>
              </a:xfrm>
              <a:prstGeom prst="ellipse">
                <a:avLst/>
              </a:prstGeom>
              <a:solidFill>
                <a:srgbClr val="40ABF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en-US" sz="22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AutoShape 104"/>
              <p:cNvSpPr/>
              <p:nvPr/>
            </p:nvSpPr>
            <p:spPr bwMode="auto">
              <a:xfrm>
                <a:off x="15532958" y="7332784"/>
                <a:ext cx="861467" cy="694251"/>
              </a:xfrm>
              <a:custGeom>
                <a:avLst/>
                <a:gdLst>
                  <a:gd name="T0" fmla="+- 0 10800 41"/>
                  <a:gd name="T1" fmla="*/ T0 w 21518"/>
                  <a:gd name="T2" fmla="+- 0 10800 84"/>
                  <a:gd name="T3" fmla="*/ 10800 h 21432"/>
                  <a:gd name="T4" fmla="+- 0 10800 41"/>
                  <a:gd name="T5" fmla="*/ T4 w 21518"/>
                  <a:gd name="T6" fmla="+- 0 10800 84"/>
                  <a:gd name="T7" fmla="*/ 10800 h 21432"/>
                  <a:gd name="T8" fmla="+- 0 10800 41"/>
                  <a:gd name="T9" fmla="*/ T8 w 21518"/>
                  <a:gd name="T10" fmla="+- 0 10800 84"/>
                  <a:gd name="T11" fmla="*/ 10800 h 21432"/>
                  <a:gd name="T12" fmla="+- 0 10800 41"/>
                  <a:gd name="T13" fmla="*/ T12 w 21518"/>
                  <a:gd name="T14" fmla="+- 0 10800 84"/>
                  <a:gd name="T15" fmla="*/ 10800 h 2143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18" h="21432">
                    <a:moveTo>
                      <a:pt x="18959" y="13478"/>
                    </a:moveTo>
                    <a:cubicBezTo>
                      <a:pt x="19078" y="13531"/>
                      <a:pt x="19165" y="13624"/>
                      <a:pt x="19216" y="13755"/>
                    </a:cubicBezTo>
                    <a:cubicBezTo>
                      <a:pt x="19268" y="13884"/>
                      <a:pt x="19272" y="14021"/>
                      <a:pt x="19228" y="14164"/>
                    </a:cubicBezTo>
                    <a:cubicBezTo>
                      <a:pt x="18832" y="15579"/>
                      <a:pt x="18235" y="16805"/>
                      <a:pt x="17439" y="17841"/>
                    </a:cubicBezTo>
                    <a:cubicBezTo>
                      <a:pt x="16642" y="18886"/>
                      <a:pt x="15731" y="19706"/>
                      <a:pt x="14707" y="20308"/>
                    </a:cubicBezTo>
                    <a:cubicBezTo>
                      <a:pt x="13684" y="20911"/>
                      <a:pt x="12578" y="21275"/>
                      <a:pt x="11389" y="21395"/>
                    </a:cubicBezTo>
                    <a:cubicBezTo>
                      <a:pt x="10201" y="21516"/>
                      <a:pt x="9023" y="21336"/>
                      <a:pt x="7856" y="20866"/>
                    </a:cubicBezTo>
                    <a:cubicBezTo>
                      <a:pt x="6847" y="20443"/>
                      <a:pt x="5945" y="19849"/>
                      <a:pt x="5149" y="19068"/>
                    </a:cubicBezTo>
                    <a:cubicBezTo>
                      <a:pt x="4353" y="18292"/>
                      <a:pt x="3683" y="17362"/>
                      <a:pt x="3137" y="16281"/>
                    </a:cubicBezTo>
                    <a:lnTo>
                      <a:pt x="839" y="17623"/>
                    </a:lnTo>
                    <a:cubicBezTo>
                      <a:pt x="518" y="17827"/>
                      <a:pt x="282" y="17853"/>
                      <a:pt x="129" y="17693"/>
                    </a:cubicBezTo>
                    <a:cubicBezTo>
                      <a:pt x="-25" y="17539"/>
                      <a:pt x="-41" y="17250"/>
                      <a:pt x="78" y="16828"/>
                    </a:cubicBezTo>
                    <a:lnTo>
                      <a:pt x="1760" y="10972"/>
                    </a:lnTo>
                    <a:cubicBezTo>
                      <a:pt x="1835" y="10675"/>
                      <a:pt x="1985" y="10476"/>
                      <a:pt x="2200" y="10370"/>
                    </a:cubicBezTo>
                    <a:cubicBezTo>
                      <a:pt x="2416" y="10260"/>
                      <a:pt x="2638" y="10244"/>
                      <a:pt x="2863" y="10314"/>
                    </a:cubicBezTo>
                    <a:lnTo>
                      <a:pt x="7772" y="12327"/>
                    </a:lnTo>
                    <a:cubicBezTo>
                      <a:pt x="8109" y="12470"/>
                      <a:pt x="8280" y="12649"/>
                      <a:pt x="8287" y="12868"/>
                    </a:cubicBezTo>
                    <a:cubicBezTo>
                      <a:pt x="8297" y="13089"/>
                      <a:pt x="8140" y="13302"/>
                      <a:pt x="7819" y="13506"/>
                    </a:cubicBezTo>
                    <a:lnTo>
                      <a:pt x="5552" y="14845"/>
                    </a:lnTo>
                    <a:cubicBezTo>
                      <a:pt x="5948" y="15542"/>
                      <a:pt x="6409" y="16144"/>
                      <a:pt x="6938" y="16648"/>
                    </a:cubicBezTo>
                    <a:cubicBezTo>
                      <a:pt x="7465" y="17155"/>
                      <a:pt x="8063" y="17539"/>
                      <a:pt x="8739" y="17808"/>
                    </a:cubicBezTo>
                    <a:cubicBezTo>
                      <a:pt x="9569" y="18141"/>
                      <a:pt x="10395" y="18264"/>
                      <a:pt x="11222" y="18186"/>
                    </a:cubicBezTo>
                    <a:cubicBezTo>
                      <a:pt x="12049" y="18105"/>
                      <a:pt x="12827" y="17855"/>
                      <a:pt x="13543" y="17432"/>
                    </a:cubicBezTo>
                    <a:cubicBezTo>
                      <a:pt x="14265" y="17015"/>
                      <a:pt x="14900" y="16438"/>
                      <a:pt x="15448" y="15702"/>
                    </a:cubicBezTo>
                    <a:cubicBezTo>
                      <a:pt x="15998" y="14971"/>
                      <a:pt x="16410" y="14111"/>
                      <a:pt x="16687" y="13114"/>
                    </a:cubicBezTo>
                    <a:cubicBezTo>
                      <a:pt x="16734" y="12971"/>
                      <a:pt x="16808" y="12873"/>
                      <a:pt x="16919" y="12823"/>
                    </a:cubicBezTo>
                    <a:cubicBezTo>
                      <a:pt x="17026" y="12767"/>
                      <a:pt x="17141" y="12758"/>
                      <a:pt x="17261" y="12795"/>
                    </a:cubicBezTo>
                    <a:lnTo>
                      <a:pt x="18959" y="13478"/>
                    </a:lnTo>
                    <a:close/>
                    <a:moveTo>
                      <a:pt x="20675" y="3811"/>
                    </a:moveTo>
                    <a:cubicBezTo>
                      <a:pt x="20999" y="3609"/>
                      <a:pt x="21235" y="3581"/>
                      <a:pt x="21390" y="3741"/>
                    </a:cubicBezTo>
                    <a:cubicBezTo>
                      <a:pt x="21542" y="3895"/>
                      <a:pt x="21558" y="4175"/>
                      <a:pt x="21439" y="4576"/>
                    </a:cubicBezTo>
                    <a:lnTo>
                      <a:pt x="19755" y="10462"/>
                    </a:lnTo>
                    <a:cubicBezTo>
                      <a:pt x="19682" y="10756"/>
                      <a:pt x="19535" y="10961"/>
                      <a:pt x="19317" y="11064"/>
                    </a:cubicBezTo>
                    <a:cubicBezTo>
                      <a:pt x="19099" y="11173"/>
                      <a:pt x="18879" y="11190"/>
                      <a:pt x="18656" y="11117"/>
                    </a:cubicBezTo>
                    <a:lnTo>
                      <a:pt x="13745" y="9109"/>
                    </a:lnTo>
                    <a:cubicBezTo>
                      <a:pt x="13408" y="8964"/>
                      <a:pt x="13234" y="8782"/>
                      <a:pt x="13227" y="8563"/>
                    </a:cubicBezTo>
                    <a:cubicBezTo>
                      <a:pt x="13220" y="8345"/>
                      <a:pt x="13370" y="8132"/>
                      <a:pt x="13675" y="7928"/>
                    </a:cubicBezTo>
                    <a:lnTo>
                      <a:pt x="15942" y="6586"/>
                    </a:lnTo>
                    <a:cubicBezTo>
                      <a:pt x="15560" y="5889"/>
                      <a:pt x="15103" y="5287"/>
                      <a:pt x="14569" y="4786"/>
                    </a:cubicBezTo>
                    <a:cubicBezTo>
                      <a:pt x="14033" y="4279"/>
                      <a:pt x="13438" y="3892"/>
                      <a:pt x="12778" y="3626"/>
                    </a:cubicBezTo>
                    <a:cubicBezTo>
                      <a:pt x="11948" y="3293"/>
                      <a:pt x="11119" y="3170"/>
                      <a:pt x="10292" y="3248"/>
                    </a:cubicBezTo>
                    <a:cubicBezTo>
                      <a:pt x="9466" y="3329"/>
                      <a:pt x="8693" y="3581"/>
                      <a:pt x="7974" y="3999"/>
                    </a:cubicBezTo>
                    <a:cubicBezTo>
                      <a:pt x="7252" y="4421"/>
                      <a:pt x="6615" y="4998"/>
                      <a:pt x="6067" y="5732"/>
                    </a:cubicBezTo>
                    <a:cubicBezTo>
                      <a:pt x="5519" y="6463"/>
                      <a:pt x="5107" y="7326"/>
                      <a:pt x="4830" y="8317"/>
                    </a:cubicBezTo>
                    <a:cubicBezTo>
                      <a:pt x="4784" y="8460"/>
                      <a:pt x="4706" y="8558"/>
                      <a:pt x="4598" y="8614"/>
                    </a:cubicBezTo>
                    <a:cubicBezTo>
                      <a:pt x="4491" y="8664"/>
                      <a:pt x="4376" y="8672"/>
                      <a:pt x="4257" y="8639"/>
                    </a:cubicBezTo>
                    <a:lnTo>
                      <a:pt x="2549" y="7953"/>
                    </a:lnTo>
                    <a:cubicBezTo>
                      <a:pt x="2430" y="7902"/>
                      <a:pt x="2345" y="7810"/>
                      <a:pt x="2294" y="7681"/>
                    </a:cubicBezTo>
                    <a:cubicBezTo>
                      <a:pt x="2242" y="7552"/>
                      <a:pt x="2238" y="7415"/>
                      <a:pt x="2282" y="7270"/>
                    </a:cubicBezTo>
                    <a:cubicBezTo>
                      <a:pt x="2678" y="5878"/>
                      <a:pt x="3275" y="4654"/>
                      <a:pt x="4071" y="3604"/>
                    </a:cubicBezTo>
                    <a:cubicBezTo>
                      <a:pt x="4868" y="2554"/>
                      <a:pt x="5779" y="1727"/>
                      <a:pt x="6800" y="1125"/>
                    </a:cubicBezTo>
                    <a:cubicBezTo>
                      <a:pt x="7826" y="520"/>
                      <a:pt x="8927" y="156"/>
                      <a:pt x="10107" y="36"/>
                    </a:cubicBezTo>
                    <a:cubicBezTo>
                      <a:pt x="11290" y="-84"/>
                      <a:pt x="12471" y="95"/>
                      <a:pt x="13654" y="568"/>
                    </a:cubicBezTo>
                    <a:cubicBezTo>
                      <a:pt x="14647" y="988"/>
                      <a:pt x="15548" y="1587"/>
                      <a:pt x="16349" y="2363"/>
                    </a:cubicBezTo>
                    <a:cubicBezTo>
                      <a:pt x="17153" y="3144"/>
                      <a:pt x="17827" y="4071"/>
                      <a:pt x="18373" y="5152"/>
                    </a:cubicBezTo>
                    <a:lnTo>
                      <a:pt x="20675" y="38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defTabSz="171450">
                  <a:defRPr/>
                </a:pPr>
                <a:endParaRPr lang="es-ES" sz="1100" dirty="0"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6084570" y="4620508"/>
            <a:ext cx="5470838" cy="1939860"/>
            <a:chOff x="6489828" y="4461825"/>
            <a:chExt cx="5100849" cy="1940134"/>
          </a:xfrm>
        </p:grpSpPr>
        <p:sp>
          <p:nvSpPr>
            <p:cNvPr id="59" name="TextBox 7"/>
            <p:cNvSpPr txBox="1"/>
            <p:nvPr/>
          </p:nvSpPr>
          <p:spPr>
            <a:xfrm>
              <a:off x="7375364" y="4461825"/>
              <a:ext cx="3585845" cy="530434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rPr>
                <a:t>提高工作效率</a:t>
              </a:r>
              <a:endPara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60" name="TextBox 8"/>
            <p:cNvSpPr txBox="1"/>
            <p:nvPr/>
          </p:nvSpPr>
          <p:spPr>
            <a:xfrm>
              <a:off x="7426079" y="4948065"/>
              <a:ext cx="4164598" cy="1453894"/>
            </a:xfrm>
            <a:prstGeom prst="rect">
              <a:avLst/>
            </a:prstGeom>
            <a:noFill/>
          </p:spPr>
          <p:txBody>
            <a:bodyPr wrap="square" lIns="121878" tIns="60939" rIns="121878" bIns="60939" rtlCol="0">
              <a:spAutoFit/>
            </a:bodyPr>
            <a:lstStyle/>
            <a:p>
              <a:pPr algn="just" hangingPunct="0">
                <a:lnSpc>
                  <a:spcPct val="150000"/>
                </a:lnSpc>
                <a:defRPr/>
              </a:pPr>
              <a:r>
                <a:rPr lang="zh-CN" altLang="en-US" sz="20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</a:rPr>
                <a:t>计算机技术在管理中成为人们的重要工具。可以有效快捷的解决想要获取的信息</a:t>
              </a:r>
              <a:r>
                <a:rPr lang="zh-CN" altLang="en-US" sz="20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。</a:t>
              </a:r>
            </a:p>
          </p:txBody>
        </p:sp>
        <p:grpSp>
          <p:nvGrpSpPr>
            <p:cNvPr id="61" name="Group 30"/>
            <p:cNvGrpSpPr/>
            <p:nvPr/>
          </p:nvGrpSpPr>
          <p:grpSpPr>
            <a:xfrm>
              <a:off x="6489828" y="4619809"/>
              <a:ext cx="795742" cy="795949"/>
              <a:chOff x="15301118" y="9220363"/>
              <a:chExt cx="1592106" cy="1591898"/>
            </a:xfrm>
          </p:grpSpPr>
          <p:sp>
            <p:nvSpPr>
              <p:cNvPr id="62" name="Oval 13"/>
              <p:cNvSpPr/>
              <p:nvPr/>
            </p:nvSpPr>
            <p:spPr>
              <a:xfrm>
                <a:off x="15301118" y="9220363"/>
                <a:ext cx="1592106" cy="1591898"/>
              </a:xfrm>
              <a:prstGeom prst="ellipse">
                <a:avLst/>
              </a:prstGeom>
              <a:solidFill>
                <a:srgbClr val="3B5AA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en-US" sz="22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AutoShape 131"/>
              <p:cNvSpPr>
                <a:spLocks noChangeAspect="1"/>
              </p:cNvSpPr>
              <p:nvPr/>
            </p:nvSpPr>
            <p:spPr bwMode="auto">
              <a:xfrm>
                <a:off x="15782336" y="9643054"/>
                <a:ext cx="653595" cy="637338"/>
              </a:xfrm>
              <a:custGeom>
                <a:avLst/>
                <a:gdLst>
                  <a:gd name="T0" fmla="*/ 10800 w 21600"/>
                  <a:gd name="T1" fmla="+- 0 10800 114"/>
                  <a:gd name="T2" fmla="*/ 10800 h 21373"/>
                  <a:gd name="T3" fmla="*/ 10800 w 21600"/>
                  <a:gd name="T4" fmla="+- 0 10800 114"/>
                  <a:gd name="T5" fmla="*/ 10800 h 21373"/>
                  <a:gd name="T6" fmla="*/ 10800 w 21600"/>
                  <a:gd name="T7" fmla="+- 0 10800 114"/>
                  <a:gd name="T8" fmla="*/ 10800 h 21373"/>
                  <a:gd name="T9" fmla="*/ 10800 w 21600"/>
                  <a:gd name="T10" fmla="+- 0 10800 114"/>
                  <a:gd name="T11" fmla="*/ 10800 h 2137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73">
                    <a:moveTo>
                      <a:pt x="13251" y="718"/>
                    </a:moveTo>
                    <a:cubicBezTo>
                      <a:pt x="13802" y="111"/>
                      <a:pt x="14278" y="-114"/>
                      <a:pt x="14670" y="54"/>
                    </a:cubicBezTo>
                    <a:cubicBezTo>
                      <a:pt x="15062" y="219"/>
                      <a:pt x="15263" y="737"/>
                      <a:pt x="15263" y="1596"/>
                    </a:cubicBezTo>
                    <a:lnTo>
                      <a:pt x="15263" y="19775"/>
                    </a:lnTo>
                    <a:cubicBezTo>
                      <a:pt x="15263" y="20634"/>
                      <a:pt x="15065" y="21152"/>
                      <a:pt x="14681" y="21320"/>
                    </a:cubicBezTo>
                    <a:cubicBezTo>
                      <a:pt x="14292" y="21486"/>
                      <a:pt x="13816" y="21264"/>
                      <a:pt x="13251" y="20656"/>
                    </a:cubicBezTo>
                    <a:lnTo>
                      <a:pt x="7758" y="14803"/>
                    </a:lnTo>
                    <a:lnTo>
                      <a:pt x="660" y="14803"/>
                    </a:lnTo>
                    <a:cubicBezTo>
                      <a:pt x="480" y="14803"/>
                      <a:pt x="324" y="14736"/>
                      <a:pt x="194" y="14604"/>
                    </a:cubicBezTo>
                    <a:cubicBezTo>
                      <a:pt x="67" y="14473"/>
                      <a:pt x="0" y="14304"/>
                      <a:pt x="0" y="14098"/>
                    </a:cubicBezTo>
                    <a:lnTo>
                      <a:pt x="0" y="7277"/>
                    </a:lnTo>
                    <a:cubicBezTo>
                      <a:pt x="0" y="7082"/>
                      <a:pt x="67" y="6917"/>
                      <a:pt x="194" y="6778"/>
                    </a:cubicBezTo>
                    <a:cubicBezTo>
                      <a:pt x="324" y="6643"/>
                      <a:pt x="480" y="6571"/>
                      <a:pt x="660" y="6571"/>
                    </a:cubicBezTo>
                    <a:lnTo>
                      <a:pt x="7758" y="6571"/>
                    </a:lnTo>
                    <a:lnTo>
                      <a:pt x="13251" y="718"/>
                    </a:lnTo>
                    <a:close/>
                    <a:moveTo>
                      <a:pt x="18002" y="3322"/>
                    </a:moveTo>
                    <a:cubicBezTo>
                      <a:pt x="18331" y="3127"/>
                      <a:pt x="18666" y="3086"/>
                      <a:pt x="19023" y="3179"/>
                    </a:cubicBezTo>
                    <a:cubicBezTo>
                      <a:pt x="19379" y="3273"/>
                      <a:pt x="19654" y="3495"/>
                      <a:pt x="19838" y="3844"/>
                    </a:cubicBezTo>
                    <a:cubicBezTo>
                      <a:pt x="21017" y="6023"/>
                      <a:pt x="21599" y="8301"/>
                      <a:pt x="21599" y="10687"/>
                    </a:cubicBezTo>
                    <a:cubicBezTo>
                      <a:pt x="21599" y="13092"/>
                      <a:pt x="21017" y="15373"/>
                      <a:pt x="19838" y="17527"/>
                    </a:cubicBezTo>
                    <a:cubicBezTo>
                      <a:pt x="19584" y="18018"/>
                      <a:pt x="19189" y="18266"/>
                      <a:pt x="18659" y="18266"/>
                    </a:cubicBezTo>
                    <a:cubicBezTo>
                      <a:pt x="18437" y="18266"/>
                      <a:pt x="18214" y="18195"/>
                      <a:pt x="17999" y="18049"/>
                    </a:cubicBezTo>
                    <a:cubicBezTo>
                      <a:pt x="17671" y="17857"/>
                      <a:pt x="17459" y="17572"/>
                      <a:pt x="17353" y="17189"/>
                    </a:cubicBezTo>
                    <a:cubicBezTo>
                      <a:pt x="17254" y="16807"/>
                      <a:pt x="17289" y="16439"/>
                      <a:pt x="17473" y="16090"/>
                    </a:cubicBezTo>
                    <a:cubicBezTo>
                      <a:pt x="18419" y="14353"/>
                      <a:pt x="18892" y="12552"/>
                      <a:pt x="18892" y="10687"/>
                    </a:cubicBezTo>
                    <a:cubicBezTo>
                      <a:pt x="18892" y="8819"/>
                      <a:pt x="18415" y="7014"/>
                      <a:pt x="17473" y="5277"/>
                    </a:cubicBezTo>
                    <a:cubicBezTo>
                      <a:pt x="17289" y="4932"/>
                      <a:pt x="17254" y="4567"/>
                      <a:pt x="17353" y="4181"/>
                    </a:cubicBezTo>
                    <a:cubicBezTo>
                      <a:pt x="17459" y="3802"/>
                      <a:pt x="17674" y="3514"/>
                      <a:pt x="18002" y="332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defTabSz="171450">
                  <a:defRPr/>
                </a:pPr>
                <a:endParaRPr lang="es-ES" sz="1100" dirty="0"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3006249" cy="732549"/>
            <a:chOff x="-423990" y="217893"/>
            <a:chExt cx="3006249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国内外现状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892717" y="1441263"/>
            <a:ext cx="3902450" cy="3902450"/>
            <a:chOff x="7892717" y="1441263"/>
            <a:chExt cx="3902450" cy="3902450"/>
          </a:xfrm>
        </p:grpSpPr>
        <p:sp>
          <p:nvSpPr>
            <p:cNvPr id="66" name="椭圆 65"/>
            <p:cNvSpPr/>
            <p:nvPr/>
          </p:nvSpPr>
          <p:spPr>
            <a:xfrm>
              <a:off x="8261684" y="2037348"/>
              <a:ext cx="2951747" cy="2951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7" r="14747"/>
            <a:stretch>
              <a:fillRect/>
            </a:stretch>
          </p:blipFill>
          <p:spPr>
            <a:xfrm>
              <a:off x="7892717" y="1441263"/>
              <a:ext cx="3902450" cy="3902450"/>
            </a:xfrm>
            <a:prstGeom prst="rect">
              <a:avLst/>
            </a:prstGeom>
          </p:spPr>
        </p:pic>
      </p:grpSp>
      <p:sp>
        <p:nvSpPr>
          <p:cNvPr id="83" name="Oval 16"/>
          <p:cNvSpPr/>
          <p:nvPr/>
        </p:nvSpPr>
        <p:spPr>
          <a:xfrm>
            <a:off x="1311275" y="758190"/>
            <a:ext cx="1278890" cy="1278890"/>
          </a:xfrm>
          <a:prstGeom prst="ellipse">
            <a:avLst/>
          </a:prstGeom>
          <a:gradFill>
            <a:gsLst>
              <a:gs pos="0">
                <a:srgbClr val="40ABFA"/>
              </a:gs>
              <a:gs pos="97000">
                <a:srgbClr val="3B5AA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00">
              <a:defRPr/>
            </a:pPr>
            <a:endParaRPr lang="en-US" sz="135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121378" y="2037080"/>
            <a:ext cx="6586855" cy="332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       在国外很多发达国家，软件产业早已得到全面普及，我国不断引进国外信息化建设，使国内软件行业得以不断发展，在摸索中进步，使更多的软件系统得以开发出来。但是，对于信息化的建设，与很多发达国家相比，由于信息化程度的落后以及经费的不足，我国的大学生自选宿舍管理系统开发方面还是相对落后的。因此本课题以学生宿舍为例，目的是开发一个实用的</a:t>
            </a:r>
            <a:r>
              <a:rPr lang="zh-CN" altLang="en-US" kern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大学生自选宿舍</a:t>
            </a:r>
            <a:r>
              <a:rPr lang="zh-CN" altLang="en-US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系统。</a:t>
            </a:r>
          </a:p>
          <a:p>
            <a:pPr lvl="0" hangingPunct="0">
              <a:lnSpc>
                <a:spcPct val="150000"/>
              </a:lnSpc>
              <a:defRPr/>
            </a:pPr>
            <a:endParaRPr lang="en-US" altLang="zh-CN" sz="16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1" name="AutoShape 81"/>
          <p:cNvSpPr/>
          <p:nvPr/>
        </p:nvSpPr>
        <p:spPr bwMode="auto">
          <a:xfrm>
            <a:off x="1717675" y="1193165"/>
            <a:ext cx="466725" cy="476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7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450">
              <a:defRPr/>
            </a:pPr>
            <a:endParaRPr lang="es-ES" sz="11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2631500" cy="732549"/>
            <a:chOff x="-423990" y="217893"/>
            <a:chExt cx="2631500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选题创新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26114" y="1917032"/>
            <a:ext cx="4483101" cy="4130675"/>
            <a:chOff x="3726114" y="1917032"/>
            <a:chExt cx="4483101" cy="4130675"/>
          </a:xfrm>
        </p:grpSpPr>
        <p:sp>
          <p:nvSpPr>
            <p:cNvPr id="44" name="形状"/>
            <p:cNvSpPr/>
            <p:nvPr/>
          </p:nvSpPr>
          <p:spPr bwMode="auto">
            <a:xfrm>
              <a:off x="3726116" y="2264232"/>
              <a:ext cx="1997075" cy="590550"/>
            </a:xfrm>
            <a:custGeom>
              <a:avLst/>
              <a:gdLst>
                <a:gd name="T0" fmla="*/ 0 w 1258"/>
                <a:gd name="T1" fmla="*/ 0 h 372"/>
                <a:gd name="T2" fmla="*/ 886 w 1258"/>
                <a:gd name="T3" fmla="*/ 0 h 372"/>
                <a:gd name="T4" fmla="*/ 1258 w 1258"/>
                <a:gd name="T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8" h="372">
                  <a:moveTo>
                    <a:pt x="0" y="0"/>
                  </a:moveTo>
                  <a:lnTo>
                    <a:pt x="886" y="0"/>
                  </a:lnTo>
                  <a:lnTo>
                    <a:pt x="1258" y="372"/>
                  </a:lnTo>
                </a:path>
              </a:pathLst>
            </a:custGeom>
            <a:noFill/>
            <a:ln w="3175" cap="flat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直线"/>
            <p:cNvSpPr>
              <a:spLocks noChangeShapeType="1"/>
            </p:cNvSpPr>
            <p:nvPr/>
          </p:nvSpPr>
          <p:spPr bwMode="auto">
            <a:xfrm flipH="1">
              <a:off x="6742365" y="2264232"/>
              <a:ext cx="1466850" cy="0"/>
            </a:xfrm>
            <a:prstGeom prst="line">
              <a:avLst/>
            </a:prstGeom>
            <a:noFill/>
            <a:ln w="3175" cap="flat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直线"/>
            <p:cNvSpPr>
              <a:spLocks noChangeShapeType="1"/>
            </p:cNvSpPr>
            <p:nvPr/>
          </p:nvSpPr>
          <p:spPr bwMode="auto">
            <a:xfrm>
              <a:off x="3726114" y="4679160"/>
              <a:ext cx="1455485" cy="0"/>
            </a:xfrm>
            <a:prstGeom prst="line">
              <a:avLst/>
            </a:prstGeom>
            <a:noFill/>
            <a:ln w="3175" cap="flat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形状"/>
            <p:cNvSpPr/>
            <p:nvPr/>
          </p:nvSpPr>
          <p:spPr bwMode="auto">
            <a:xfrm>
              <a:off x="6628065" y="3666335"/>
              <a:ext cx="1581150" cy="1012825"/>
            </a:xfrm>
            <a:custGeom>
              <a:avLst/>
              <a:gdLst>
                <a:gd name="T0" fmla="*/ 996 w 996"/>
                <a:gd name="T1" fmla="*/ 638 h 638"/>
                <a:gd name="T2" fmla="*/ 638 w 996"/>
                <a:gd name="T3" fmla="*/ 638 h 638"/>
                <a:gd name="T4" fmla="*/ 0 w 996"/>
                <a:gd name="T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6" h="638">
                  <a:moveTo>
                    <a:pt x="996" y="638"/>
                  </a:moveTo>
                  <a:lnTo>
                    <a:pt x="638" y="638"/>
                  </a:lnTo>
                  <a:lnTo>
                    <a:pt x="0" y="0"/>
                  </a:lnTo>
                </a:path>
              </a:pathLst>
            </a:custGeom>
            <a:noFill/>
            <a:ln w="3175" cap="flat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形状"/>
            <p:cNvSpPr/>
            <p:nvPr/>
          </p:nvSpPr>
          <p:spPr bwMode="auto">
            <a:xfrm>
              <a:off x="6059741" y="3406108"/>
              <a:ext cx="1025525" cy="892175"/>
            </a:xfrm>
            <a:custGeom>
              <a:avLst/>
              <a:gdLst>
                <a:gd name="T0" fmla="*/ 0 w 323"/>
                <a:gd name="T1" fmla="*/ 247 h 281"/>
                <a:gd name="T2" fmla="*/ 84 w 323"/>
                <a:gd name="T3" fmla="*/ 63 h 281"/>
                <a:gd name="T4" fmla="*/ 314 w 323"/>
                <a:gd name="T5" fmla="*/ 17 h 281"/>
                <a:gd name="T6" fmla="*/ 22 w 323"/>
                <a:gd name="T7" fmla="*/ 272 h 281"/>
                <a:gd name="T8" fmla="*/ 203 w 323"/>
                <a:gd name="T9" fmla="*/ 120 h 281"/>
                <a:gd name="T10" fmla="*/ 0 w 323"/>
                <a:gd name="T11" fmla="*/ 24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81">
                  <a:moveTo>
                    <a:pt x="0" y="247"/>
                  </a:moveTo>
                  <a:cubicBezTo>
                    <a:pt x="0" y="247"/>
                    <a:pt x="7" y="126"/>
                    <a:pt x="84" y="63"/>
                  </a:cubicBezTo>
                  <a:cubicBezTo>
                    <a:pt x="161" y="0"/>
                    <a:pt x="213" y="60"/>
                    <a:pt x="314" y="17"/>
                  </a:cubicBezTo>
                  <a:cubicBezTo>
                    <a:pt x="314" y="17"/>
                    <a:pt x="323" y="281"/>
                    <a:pt x="22" y="272"/>
                  </a:cubicBezTo>
                  <a:cubicBezTo>
                    <a:pt x="22" y="272"/>
                    <a:pt x="167" y="199"/>
                    <a:pt x="203" y="120"/>
                  </a:cubicBezTo>
                  <a:cubicBezTo>
                    <a:pt x="203" y="120"/>
                    <a:pt x="141" y="200"/>
                    <a:pt x="0" y="247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形状"/>
            <p:cNvSpPr/>
            <p:nvPr/>
          </p:nvSpPr>
          <p:spPr bwMode="auto">
            <a:xfrm>
              <a:off x="4992941" y="2980658"/>
              <a:ext cx="993775" cy="1209675"/>
            </a:xfrm>
            <a:custGeom>
              <a:avLst/>
              <a:gdLst>
                <a:gd name="T0" fmla="*/ 281 w 313"/>
                <a:gd name="T1" fmla="*/ 381 h 381"/>
                <a:gd name="T2" fmla="*/ 95 w 313"/>
                <a:gd name="T3" fmla="*/ 280 h 381"/>
                <a:gd name="T4" fmla="*/ 15 w 313"/>
                <a:gd name="T5" fmla="*/ 0 h 381"/>
                <a:gd name="T6" fmla="*/ 112 w 313"/>
                <a:gd name="T7" fmla="*/ 67 h 381"/>
                <a:gd name="T8" fmla="*/ 313 w 313"/>
                <a:gd name="T9" fmla="*/ 355 h 381"/>
                <a:gd name="T10" fmla="*/ 108 w 313"/>
                <a:gd name="T11" fmla="*/ 157 h 381"/>
                <a:gd name="T12" fmla="*/ 281 w 313"/>
                <a:gd name="T13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81">
                  <a:moveTo>
                    <a:pt x="281" y="381"/>
                  </a:moveTo>
                  <a:cubicBezTo>
                    <a:pt x="281" y="381"/>
                    <a:pt x="164" y="378"/>
                    <a:pt x="95" y="280"/>
                  </a:cubicBezTo>
                  <a:cubicBezTo>
                    <a:pt x="26" y="182"/>
                    <a:pt x="0" y="110"/>
                    <a:pt x="15" y="0"/>
                  </a:cubicBezTo>
                  <a:cubicBezTo>
                    <a:pt x="15" y="0"/>
                    <a:pt x="36" y="43"/>
                    <a:pt x="112" y="67"/>
                  </a:cubicBezTo>
                  <a:cubicBezTo>
                    <a:pt x="188" y="90"/>
                    <a:pt x="291" y="146"/>
                    <a:pt x="313" y="355"/>
                  </a:cubicBezTo>
                  <a:cubicBezTo>
                    <a:pt x="313" y="355"/>
                    <a:pt x="171" y="253"/>
                    <a:pt x="108" y="157"/>
                  </a:cubicBezTo>
                  <a:cubicBezTo>
                    <a:pt x="108" y="157"/>
                    <a:pt x="154" y="276"/>
                    <a:pt x="281" y="381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形状"/>
            <p:cNvSpPr/>
            <p:nvPr/>
          </p:nvSpPr>
          <p:spPr bwMode="auto">
            <a:xfrm>
              <a:off x="6285166" y="2723483"/>
              <a:ext cx="784225" cy="676275"/>
            </a:xfrm>
            <a:custGeom>
              <a:avLst/>
              <a:gdLst>
                <a:gd name="T0" fmla="*/ 3 w 247"/>
                <a:gd name="T1" fmla="*/ 196 h 213"/>
                <a:gd name="T2" fmla="*/ 54 w 247"/>
                <a:gd name="T3" fmla="*/ 52 h 213"/>
                <a:gd name="T4" fmla="*/ 223 w 247"/>
                <a:gd name="T5" fmla="*/ 3 h 213"/>
                <a:gd name="T6" fmla="*/ 21 w 247"/>
                <a:gd name="T7" fmla="*/ 213 h 213"/>
                <a:gd name="T8" fmla="*/ 147 w 247"/>
                <a:gd name="T9" fmla="*/ 87 h 213"/>
                <a:gd name="T10" fmla="*/ 3 w 247"/>
                <a:gd name="T11" fmla="*/ 19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213">
                  <a:moveTo>
                    <a:pt x="3" y="196"/>
                  </a:moveTo>
                  <a:cubicBezTo>
                    <a:pt x="3" y="196"/>
                    <a:pt x="0" y="105"/>
                    <a:pt x="54" y="52"/>
                  </a:cubicBezTo>
                  <a:cubicBezTo>
                    <a:pt x="108" y="0"/>
                    <a:pt x="150" y="42"/>
                    <a:pt x="223" y="3"/>
                  </a:cubicBezTo>
                  <a:cubicBezTo>
                    <a:pt x="223" y="3"/>
                    <a:pt x="247" y="200"/>
                    <a:pt x="21" y="213"/>
                  </a:cubicBezTo>
                  <a:cubicBezTo>
                    <a:pt x="21" y="213"/>
                    <a:pt x="125" y="149"/>
                    <a:pt x="147" y="87"/>
                  </a:cubicBezTo>
                  <a:cubicBezTo>
                    <a:pt x="147" y="87"/>
                    <a:pt x="105" y="151"/>
                    <a:pt x="3" y="196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形状"/>
            <p:cNvSpPr/>
            <p:nvPr/>
          </p:nvSpPr>
          <p:spPr bwMode="auto">
            <a:xfrm>
              <a:off x="6145466" y="1917032"/>
              <a:ext cx="841375" cy="869950"/>
            </a:xfrm>
            <a:custGeom>
              <a:avLst/>
              <a:gdLst>
                <a:gd name="T0" fmla="*/ 40 w 265"/>
                <a:gd name="T1" fmla="*/ 266 h 274"/>
                <a:gd name="T2" fmla="*/ 28 w 265"/>
                <a:gd name="T3" fmla="*/ 114 h 274"/>
                <a:gd name="T4" fmla="*/ 162 w 265"/>
                <a:gd name="T5" fmla="*/ 0 h 274"/>
                <a:gd name="T6" fmla="*/ 63 w 265"/>
                <a:gd name="T7" fmla="*/ 274 h 274"/>
                <a:gd name="T8" fmla="*/ 127 w 265"/>
                <a:gd name="T9" fmla="*/ 108 h 274"/>
                <a:gd name="T10" fmla="*/ 40 w 265"/>
                <a:gd name="T11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274">
                  <a:moveTo>
                    <a:pt x="40" y="266"/>
                  </a:moveTo>
                  <a:cubicBezTo>
                    <a:pt x="40" y="266"/>
                    <a:pt x="0" y="184"/>
                    <a:pt x="28" y="114"/>
                  </a:cubicBezTo>
                  <a:cubicBezTo>
                    <a:pt x="56" y="44"/>
                    <a:pt x="112" y="65"/>
                    <a:pt x="162" y="0"/>
                  </a:cubicBezTo>
                  <a:cubicBezTo>
                    <a:pt x="162" y="0"/>
                    <a:pt x="265" y="170"/>
                    <a:pt x="63" y="274"/>
                  </a:cubicBezTo>
                  <a:cubicBezTo>
                    <a:pt x="63" y="274"/>
                    <a:pt x="132" y="173"/>
                    <a:pt x="127" y="108"/>
                  </a:cubicBezTo>
                  <a:cubicBezTo>
                    <a:pt x="127" y="108"/>
                    <a:pt x="115" y="183"/>
                    <a:pt x="40" y="266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形状"/>
            <p:cNvSpPr/>
            <p:nvPr/>
          </p:nvSpPr>
          <p:spPr bwMode="auto">
            <a:xfrm>
              <a:off x="5662865" y="2431383"/>
              <a:ext cx="609600" cy="1095375"/>
            </a:xfrm>
            <a:custGeom>
              <a:avLst/>
              <a:gdLst>
                <a:gd name="T0" fmla="*/ 109 w 192"/>
                <a:gd name="T1" fmla="*/ 345 h 345"/>
                <a:gd name="T2" fmla="*/ 15 w 192"/>
                <a:gd name="T3" fmla="*/ 217 h 345"/>
                <a:gd name="T4" fmla="*/ 51 w 192"/>
                <a:gd name="T5" fmla="*/ 0 h 345"/>
                <a:gd name="T6" fmla="*/ 95 w 192"/>
                <a:gd name="T7" fmla="*/ 77 h 345"/>
                <a:gd name="T8" fmla="*/ 139 w 192"/>
                <a:gd name="T9" fmla="*/ 338 h 345"/>
                <a:gd name="T10" fmla="*/ 64 w 192"/>
                <a:gd name="T11" fmla="*/ 137 h 345"/>
                <a:gd name="T12" fmla="*/ 109 w 192"/>
                <a:gd name="T1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45">
                  <a:moveTo>
                    <a:pt x="109" y="345"/>
                  </a:moveTo>
                  <a:cubicBezTo>
                    <a:pt x="109" y="345"/>
                    <a:pt x="31" y="306"/>
                    <a:pt x="15" y="217"/>
                  </a:cubicBezTo>
                  <a:cubicBezTo>
                    <a:pt x="0" y="128"/>
                    <a:pt x="5" y="71"/>
                    <a:pt x="51" y="0"/>
                  </a:cubicBezTo>
                  <a:cubicBezTo>
                    <a:pt x="51" y="0"/>
                    <a:pt x="51" y="36"/>
                    <a:pt x="95" y="77"/>
                  </a:cubicBezTo>
                  <a:cubicBezTo>
                    <a:pt x="139" y="117"/>
                    <a:pt x="192" y="188"/>
                    <a:pt x="139" y="338"/>
                  </a:cubicBezTo>
                  <a:cubicBezTo>
                    <a:pt x="139" y="338"/>
                    <a:pt x="76" y="222"/>
                    <a:pt x="64" y="137"/>
                  </a:cubicBezTo>
                  <a:cubicBezTo>
                    <a:pt x="64" y="137"/>
                    <a:pt x="56" y="233"/>
                    <a:pt x="109" y="345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形状"/>
            <p:cNvSpPr/>
            <p:nvPr/>
          </p:nvSpPr>
          <p:spPr bwMode="auto">
            <a:xfrm>
              <a:off x="4665915" y="4403057"/>
              <a:ext cx="2070100" cy="1644650"/>
            </a:xfrm>
            <a:custGeom>
              <a:avLst/>
              <a:gdLst>
                <a:gd name="T0" fmla="*/ 222 w 652"/>
                <a:gd name="T1" fmla="*/ 0 h 518"/>
                <a:gd name="T2" fmla="*/ 170 w 652"/>
                <a:gd name="T3" fmla="*/ 67 h 518"/>
                <a:gd name="T4" fmla="*/ 13 w 652"/>
                <a:gd name="T5" fmla="*/ 278 h 518"/>
                <a:gd name="T6" fmla="*/ 117 w 652"/>
                <a:gd name="T7" fmla="*/ 518 h 518"/>
                <a:gd name="T8" fmla="*/ 233 w 652"/>
                <a:gd name="T9" fmla="*/ 347 h 518"/>
                <a:gd name="T10" fmla="*/ 497 w 652"/>
                <a:gd name="T11" fmla="*/ 231 h 518"/>
                <a:gd name="T12" fmla="*/ 637 w 652"/>
                <a:gd name="T13" fmla="*/ 40 h 518"/>
                <a:gd name="T14" fmla="*/ 608 w 652"/>
                <a:gd name="T15" fmla="*/ 30 h 518"/>
                <a:gd name="T16" fmla="*/ 539 w 652"/>
                <a:gd name="T17" fmla="*/ 116 h 518"/>
                <a:gd name="T18" fmla="*/ 387 w 652"/>
                <a:gd name="T19" fmla="*/ 223 h 518"/>
                <a:gd name="T20" fmla="*/ 195 w 652"/>
                <a:gd name="T21" fmla="*/ 213 h 518"/>
                <a:gd name="T22" fmla="*/ 210 w 652"/>
                <a:gd name="T23" fmla="*/ 118 h 518"/>
                <a:gd name="T24" fmla="*/ 222 w 652"/>
                <a:gd name="T25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" h="518">
                  <a:moveTo>
                    <a:pt x="222" y="0"/>
                  </a:moveTo>
                  <a:cubicBezTo>
                    <a:pt x="222" y="0"/>
                    <a:pt x="226" y="20"/>
                    <a:pt x="170" y="67"/>
                  </a:cubicBezTo>
                  <a:cubicBezTo>
                    <a:pt x="113" y="114"/>
                    <a:pt x="26" y="197"/>
                    <a:pt x="13" y="278"/>
                  </a:cubicBezTo>
                  <a:cubicBezTo>
                    <a:pt x="0" y="359"/>
                    <a:pt x="35" y="430"/>
                    <a:pt x="117" y="518"/>
                  </a:cubicBezTo>
                  <a:cubicBezTo>
                    <a:pt x="117" y="518"/>
                    <a:pt x="116" y="391"/>
                    <a:pt x="233" y="347"/>
                  </a:cubicBezTo>
                  <a:cubicBezTo>
                    <a:pt x="350" y="303"/>
                    <a:pt x="427" y="295"/>
                    <a:pt x="497" y="231"/>
                  </a:cubicBezTo>
                  <a:cubicBezTo>
                    <a:pt x="568" y="167"/>
                    <a:pt x="623" y="55"/>
                    <a:pt x="637" y="40"/>
                  </a:cubicBezTo>
                  <a:cubicBezTo>
                    <a:pt x="652" y="25"/>
                    <a:pt x="628" y="23"/>
                    <a:pt x="608" y="30"/>
                  </a:cubicBezTo>
                  <a:cubicBezTo>
                    <a:pt x="588" y="37"/>
                    <a:pt x="561" y="83"/>
                    <a:pt x="539" y="116"/>
                  </a:cubicBezTo>
                  <a:cubicBezTo>
                    <a:pt x="516" y="149"/>
                    <a:pt x="477" y="190"/>
                    <a:pt x="387" y="223"/>
                  </a:cubicBezTo>
                  <a:cubicBezTo>
                    <a:pt x="297" y="256"/>
                    <a:pt x="240" y="244"/>
                    <a:pt x="195" y="213"/>
                  </a:cubicBezTo>
                  <a:cubicBezTo>
                    <a:pt x="150" y="182"/>
                    <a:pt x="193" y="135"/>
                    <a:pt x="210" y="118"/>
                  </a:cubicBezTo>
                  <a:cubicBezTo>
                    <a:pt x="227" y="100"/>
                    <a:pt x="279" y="56"/>
                    <a:pt x="222" y="0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形状"/>
            <p:cNvSpPr/>
            <p:nvPr/>
          </p:nvSpPr>
          <p:spPr bwMode="auto">
            <a:xfrm>
              <a:off x="5434265" y="4422108"/>
              <a:ext cx="990600" cy="714375"/>
            </a:xfrm>
            <a:custGeom>
              <a:avLst/>
              <a:gdLst>
                <a:gd name="T0" fmla="*/ 0 w 312"/>
                <a:gd name="T1" fmla="*/ 196 h 225"/>
                <a:gd name="T2" fmla="*/ 92 w 312"/>
                <a:gd name="T3" fmla="*/ 93 h 225"/>
                <a:gd name="T4" fmla="*/ 173 w 312"/>
                <a:gd name="T5" fmla="*/ 31 h 225"/>
                <a:gd name="T6" fmla="*/ 133 w 312"/>
                <a:gd name="T7" fmla="*/ 96 h 225"/>
                <a:gd name="T8" fmla="*/ 74 w 312"/>
                <a:gd name="T9" fmla="*/ 177 h 225"/>
                <a:gd name="T10" fmla="*/ 137 w 312"/>
                <a:gd name="T11" fmla="*/ 117 h 225"/>
                <a:gd name="T12" fmla="*/ 207 w 312"/>
                <a:gd name="T13" fmla="*/ 10 h 225"/>
                <a:gd name="T14" fmla="*/ 246 w 312"/>
                <a:gd name="T15" fmla="*/ 14 h 225"/>
                <a:gd name="T16" fmla="*/ 207 w 312"/>
                <a:gd name="T17" fmla="*/ 74 h 225"/>
                <a:gd name="T18" fmla="*/ 132 w 312"/>
                <a:gd name="T19" fmla="*/ 179 h 225"/>
                <a:gd name="T20" fmla="*/ 200 w 312"/>
                <a:gd name="T21" fmla="*/ 123 h 225"/>
                <a:gd name="T22" fmla="*/ 270 w 312"/>
                <a:gd name="T23" fmla="*/ 10 h 225"/>
                <a:gd name="T24" fmla="*/ 312 w 312"/>
                <a:gd name="T25" fmla="*/ 15 h 225"/>
                <a:gd name="T26" fmla="*/ 274 w 312"/>
                <a:gd name="T27" fmla="*/ 72 h 225"/>
                <a:gd name="T28" fmla="*/ 182 w 312"/>
                <a:gd name="T29" fmla="*/ 192 h 225"/>
                <a:gd name="T30" fmla="*/ 0 w 312"/>
                <a:gd name="T31" fmla="*/ 19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2" h="225">
                  <a:moveTo>
                    <a:pt x="0" y="196"/>
                  </a:moveTo>
                  <a:cubicBezTo>
                    <a:pt x="0" y="196"/>
                    <a:pt x="54" y="175"/>
                    <a:pt x="92" y="93"/>
                  </a:cubicBezTo>
                  <a:cubicBezTo>
                    <a:pt x="130" y="11"/>
                    <a:pt x="164" y="25"/>
                    <a:pt x="173" y="31"/>
                  </a:cubicBezTo>
                  <a:cubicBezTo>
                    <a:pt x="173" y="31"/>
                    <a:pt x="148" y="65"/>
                    <a:pt x="133" y="96"/>
                  </a:cubicBezTo>
                  <a:cubicBezTo>
                    <a:pt x="119" y="128"/>
                    <a:pt x="96" y="162"/>
                    <a:pt x="74" y="177"/>
                  </a:cubicBezTo>
                  <a:cubicBezTo>
                    <a:pt x="74" y="177"/>
                    <a:pt x="109" y="165"/>
                    <a:pt x="137" y="117"/>
                  </a:cubicBezTo>
                  <a:cubicBezTo>
                    <a:pt x="166" y="69"/>
                    <a:pt x="193" y="18"/>
                    <a:pt x="207" y="10"/>
                  </a:cubicBezTo>
                  <a:cubicBezTo>
                    <a:pt x="222" y="1"/>
                    <a:pt x="244" y="9"/>
                    <a:pt x="246" y="14"/>
                  </a:cubicBezTo>
                  <a:cubicBezTo>
                    <a:pt x="246" y="14"/>
                    <a:pt x="220" y="40"/>
                    <a:pt x="207" y="74"/>
                  </a:cubicBezTo>
                  <a:cubicBezTo>
                    <a:pt x="193" y="107"/>
                    <a:pt x="166" y="158"/>
                    <a:pt x="132" y="179"/>
                  </a:cubicBezTo>
                  <a:cubicBezTo>
                    <a:pt x="132" y="179"/>
                    <a:pt x="176" y="158"/>
                    <a:pt x="200" y="123"/>
                  </a:cubicBezTo>
                  <a:cubicBezTo>
                    <a:pt x="223" y="87"/>
                    <a:pt x="250" y="19"/>
                    <a:pt x="270" y="10"/>
                  </a:cubicBezTo>
                  <a:cubicBezTo>
                    <a:pt x="289" y="0"/>
                    <a:pt x="307" y="7"/>
                    <a:pt x="312" y="15"/>
                  </a:cubicBezTo>
                  <a:cubicBezTo>
                    <a:pt x="312" y="15"/>
                    <a:pt x="286" y="42"/>
                    <a:pt x="274" y="72"/>
                  </a:cubicBezTo>
                  <a:cubicBezTo>
                    <a:pt x="262" y="101"/>
                    <a:pt x="228" y="171"/>
                    <a:pt x="182" y="192"/>
                  </a:cubicBezTo>
                  <a:cubicBezTo>
                    <a:pt x="137" y="214"/>
                    <a:pt x="59" y="225"/>
                    <a:pt x="0" y="196"/>
                  </a:cubicBezTo>
                  <a:close/>
                </a:path>
              </a:pathLst>
            </a:custGeom>
            <a:gradFill>
              <a:gsLst>
                <a:gs pos="0">
                  <a:srgbClr val="3A4692"/>
                </a:gs>
                <a:gs pos="100000">
                  <a:srgbClr val="0070C0">
                    <a:lumMod val="60000"/>
                    <a:lumOff val="4000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620567" y="1596564"/>
            <a:ext cx="4342464" cy="1607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全面性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该系统覆盖到学生，管理员，超级管理员。</a:t>
            </a:r>
          </a:p>
        </p:txBody>
      </p:sp>
      <p:sp>
        <p:nvSpPr>
          <p:cNvPr id="56" name="矩形 55"/>
          <p:cNvSpPr/>
          <p:nvPr/>
        </p:nvSpPr>
        <p:spPr>
          <a:xfrm>
            <a:off x="7769225" y="1561465"/>
            <a:ext cx="4161790" cy="1145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可视化</a:t>
            </a:r>
            <a:endParaRPr lang="en-US" altLang="zh-CN" sz="28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该系统非常直观的展示各种功能。</a:t>
            </a:r>
          </a:p>
        </p:txBody>
      </p:sp>
      <p:sp>
        <p:nvSpPr>
          <p:cNvPr id="58" name="矩形 57"/>
          <p:cNvSpPr/>
          <p:nvPr/>
        </p:nvSpPr>
        <p:spPr>
          <a:xfrm>
            <a:off x="1347904" y="4054085"/>
            <a:ext cx="3304674" cy="20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便捷性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该管理系统将会对学生，老师，校领导提供非常便捷的功能</a:t>
            </a:r>
            <a:endParaRPr lang="en-US" altLang="zh-CN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29786" y="4053150"/>
            <a:ext cx="3310787" cy="1145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自主性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大学生可自主选择宿舍。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flipH="1">
            <a:off x="-3625516" y="2967789"/>
            <a:ext cx="15817516" cy="4309311"/>
          </a:xfrm>
          <a:custGeom>
            <a:avLst/>
            <a:gdLst>
              <a:gd name="connsiteX0" fmla="*/ 9262035 w 12192000"/>
              <a:gd name="connsiteY0" fmla="*/ 524 h 3733799"/>
              <a:gd name="connsiteX1" fmla="*/ 10724838 w 12192000"/>
              <a:gd name="connsiteY1" fmla="*/ 536169 h 3733799"/>
              <a:gd name="connsiteX2" fmla="*/ 12118293 w 12192000"/>
              <a:gd name="connsiteY2" fmla="*/ 1133797 h 3733799"/>
              <a:gd name="connsiteX3" fmla="*/ 12192000 w 12192000"/>
              <a:gd name="connsiteY3" fmla="*/ 1141226 h 3733799"/>
              <a:gd name="connsiteX4" fmla="*/ 12192000 w 12192000"/>
              <a:gd name="connsiteY4" fmla="*/ 3733799 h 3733799"/>
              <a:gd name="connsiteX5" fmla="*/ 0 w 12192000"/>
              <a:gd name="connsiteY5" fmla="*/ 3733799 h 3733799"/>
              <a:gd name="connsiteX6" fmla="*/ 0 w 12192000"/>
              <a:gd name="connsiteY6" fmla="*/ 2044617 h 3733799"/>
              <a:gd name="connsiteX7" fmla="*/ 59075 w 12192000"/>
              <a:gd name="connsiteY7" fmla="*/ 2081444 h 3733799"/>
              <a:gd name="connsiteX8" fmla="*/ 1327269 w 12192000"/>
              <a:gd name="connsiteY8" fmla="*/ 1977000 h 3733799"/>
              <a:gd name="connsiteX9" fmla="*/ 7250856 w 12192000"/>
              <a:gd name="connsiteY9" fmla="*/ 1395612 h 3733799"/>
              <a:gd name="connsiteX10" fmla="*/ 9262035 w 12192000"/>
              <a:gd name="connsiteY10" fmla="*/ 524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733799">
                <a:moveTo>
                  <a:pt x="9262035" y="524"/>
                </a:moveTo>
                <a:cubicBezTo>
                  <a:pt x="9668911" y="-10661"/>
                  <a:pt x="10127283" y="157003"/>
                  <a:pt x="10724838" y="536169"/>
                </a:cubicBezTo>
                <a:cubicBezTo>
                  <a:pt x="11361364" y="914018"/>
                  <a:pt x="11800751" y="1086239"/>
                  <a:pt x="12118293" y="1133797"/>
                </a:cubicBezTo>
                <a:lnTo>
                  <a:pt x="12192000" y="1141226"/>
                </a:lnTo>
                <a:lnTo>
                  <a:pt x="12192000" y="3733799"/>
                </a:lnTo>
                <a:lnTo>
                  <a:pt x="0" y="3733799"/>
                </a:lnTo>
                <a:lnTo>
                  <a:pt x="0" y="2044617"/>
                </a:lnTo>
                <a:lnTo>
                  <a:pt x="59075" y="2081444"/>
                </a:lnTo>
                <a:cubicBezTo>
                  <a:pt x="383198" y="2264096"/>
                  <a:pt x="784719" y="2276054"/>
                  <a:pt x="1327269" y="1977000"/>
                </a:cubicBezTo>
                <a:cubicBezTo>
                  <a:pt x="3509642" y="965892"/>
                  <a:pt x="4437524" y="4188794"/>
                  <a:pt x="7250856" y="1395612"/>
                </a:cubicBezTo>
                <a:cubicBezTo>
                  <a:pt x="8048832" y="534591"/>
                  <a:pt x="8583909" y="19161"/>
                  <a:pt x="9262035" y="524"/>
                </a:cubicBezTo>
                <a:close/>
              </a:path>
            </a:pathLst>
          </a:custGeom>
          <a:gradFill flip="none" rotWithShape="1">
            <a:gsLst>
              <a:gs pos="700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wrap="square" lIns="80632" tIns="40316" rIns="80632" bIns="40316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1839" r="20680" b="3129"/>
          <a:stretch>
            <a:fillRect/>
          </a:stretch>
        </p:blipFill>
        <p:spPr>
          <a:xfrm>
            <a:off x="0" y="944827"/>
            <a:ext cx="4232293" cy="4968346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272972" y="2395178"/>
            <a:ext cx="1611338" cy="1835927"/>
            <a:chOff x="6791582" y="879197"/>
            <a:chExt cx="1611338" cy="1835927"/>
          </a:xfrm>
        </p:grpSpPr>
        <p:grpSp>
          <p:nvGrpSpPr>
            <p:cNvPr id="15" name="组合 14"/>
            <p:cNvGrpSpPr/>
            <p:nvPr/>
          </p:nvGrpSpPr>
          <p:grpSpPr>
            <a:xfrm>
              <a:off x="6791582" y="879197"/>
              <a:ext cx="1611338" cy="1835927"/>
              <a:chOff x="6791582" y="879197"/>
              <a:chExt cx="1611338" cy="1835927"/>
            </a:xfrm>
          </p:grpSpPr>
          <p:sp>
            <p:nvSpPr>
              <p:cNvPr id="11" name="菱形 10"/>
              <p:cNvSpPr/>
              <p:nvPr/>
            </p:nvSpPr>
            <p:spPr>
              <a:xfrm>
                <a:off x="6791582" y="879197"/>
                <a:ext cx="1611338" cy="1611338"/>
              </a:xfrm>
              <a:prstGeom prst="diamond">
                <a:avLst/>
              </a:prstGeom>
              <a:solidFill>
                <a:srgbClr val="40AB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菱形 11"/>
              <p:cNvSpPr/>
              <p:nvPr/>
            </p:nvSpPr>
            <p:spPr>
              <a:xfrm>
                <a:off x="6791582" y="1103786"/>
                <a:ext cx="1611338" cy="1611338"/>
              </a:xfrm>
              <a:prstGeom prst="diamond">
                <a:avLst/>
              </a:prstGeom>
              <a:solidFill>
                <a:srgbClr val="3B5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063594" y="1457657"/>
              <a:ext cx="108555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582773" y="2465807"/>
            <a:ext cx="51092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5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技术选型</a:t>
            </a:r>
            <a:endParaRPr lang="en-US" altLang="zh-CN" sz="5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 Technical Selection</a:t>
            </a:r>
          </a:p>
          <a:p>
            <a:pPr lvl="0" algn="ctr">
              <a:defRPr/>
            </a:pPr>
            <a:endParaRPr lang="zh-CN" altLang="en-US" sz="48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accel="21000" decel="79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423990" y="217893"/>
            <a:ext cx="3724395" cy="732549"/>
            <a:chOff x="-423990" y="217893"/>
            <a:chExt cx="3724395" cy="732549"/>
          </a:xfrm>
        </p:grpSpPr>
        <p:sp>
          <p:nvSpPr>
            <p:cNvPr id="8" name="矩形: 圆角 7"/>
            <p:cNvSpPr/>
            <p:nvPr/>
          </p:nvSpPr>
          <p:spPr>
            <a:xfrm rot="2700000" flipH="1">
              <a:off x="-290379" y="217893"/>
              <a:ext cx="721788" cy="721788"/>
            </a:xfrm>
            <a:prstGeom prst="roundRect">
              <a:avLst/>
            </a:prstGeom>
            <a:solidFill>
              <a:srgbClr val="40AB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 flipH="1">
              <a:off x="-423990" y="228654"/>
              <a:ext cx="721788" cy="721788"/>
            </a:xfrm>
            <a:prstGeom prst="roundRect">
              <a:avLst/>
            </a:prstGeom>
            <a:solidFill>
              <a:srgbClr val="3B5A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2230" y="297160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研究方法与过程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9180" y="6176210"/>
            <a:ext cx="577516" cy="336883"/>
            <a:chOff x="11101138" y="224590"/>
            <a:chExt cx="577516" cy="336883"/>
          </a:xfrm>
          <a:gradFill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3600000" scaled="0"/>
          </a:gradFill>
        </p:grpSpPr>
        <p:grpSp>
          <p:nvGrpSpPr>
            <p:cNvPr id="14" name="组合 13"/>
            <p:cNvGrpSpPr/>
            <p:nvPr/>
          </p:nvGrpSpPr>
          <p:grpSpPr>
            <a:xfrm>
              <a:off x="11101138" y="224590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9" name="椭圆 18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01138" y="433137"/>
              <a:ext cx="577516" cy="128336"/>
              <a:chOff x="10138611" y="240632"/>
              <a:chExt cx="577516" cy="128336"/>
            </a:xfrm>
            <a:grpFill/>
          </p:grpSpPr>
          <p:sp>
            <p:nvSpPr>
              <p:cNvPr id="16" name="椭圆 15"/>
              <p:cNvSpPr/>
              <p:nvPr/>
            </p:nvSpPr>
            <p:spPr>
              <a:xfrm>
                <a:off x="1013861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36320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587791" y="240632"/>
                <a:ext cx="128336" cy="1283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任意多边形: 形状 21"/>
          <p:cNvSpPr/>
          <p:nvPr/>
        </p:nvSpPr>
        <p:spPr>
          <a:xfrm flipV="1">
            <a:off x="10379242" y="4620506"/>
            <a:ext cx="1812757" cy="2237490"/>
          </a:xfrm>
          <a:custGeom>
            <a:avLst/>
            <a:gdLst>
              <a:gd name="connsiteX0" fmla="*/ 1267209 w 1267209"/>
              <a:gd name="connsiteY0" fmla="*/ 0 h 1620256"/>
              <a:gd name="connsiteX1" fmla="*/ 1267209 w 1267209"/>
              <a:gd name="connsiteY1" fmla="*/ 1620256 h 1620256"/>
              <a:gd name="connsiteX2" fmla="*/ 1244797 w 1267209"/>
              <a:gd name="connsiteY2" fmla="*/ 1613203 h 1620256"/>
              <a:gd name="connsiteX3" fmla="*/ 974486 w 1267209"/>
              <a:gd name="connsiteY3" fmla="*/ 1462269 h 1620256"/>
              <a:gd name="connsiteX4" fmla="*/ 799015 w 1267209"/>
              <a:gd name="connsiteY4" fmla="*/ 631459 h 1620256"/>
              <a:gd name="connsiteX5" fmla="*/ 51638 w 1267209"/>
              <a:gd name="connsiteY5" fmla="*/ 261537 h 1620256"/>
              <a:gd name="connsiteX6" fmla="*/ 0 w 1267209"/>
              <a:gd name="connsiteY6" fmla="*/ 71513 h 1620256"/>
              <a:gd name="connsiteX7" fmla="*/ 4845 w 1267209"/>
              <a:gd name="connsiteY7" fmla="*/ 0 h 1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209" h="1620256">
                <a:moveTo>
                  <a:pt x="1267209" y="0"/>
                </a:moveTo>
                <a:lnTo>
                  <a:pt x="1267209" y="1620256"/>
                </a:lnTo>
                <a:lnTo>
                  <a:pt x="1244797" y="1613203"/>
                </a:lnTo>
                <a:cubicBezTo>
                  <a:pt x="1132041" y="1573564"/>
                  <a:pt x="1032319" y="1524229"/>
                  <a:pt x="974486" y="1462269"/>
                </a:cubicBezTo>
                <a:cubicBezTo>
                  <a:pt x="799015" y="1274276"/>
                  <a:pt x="952822" y="831581"/>
                  <a:pt x="799015" y="631459"/>
                </a:cubicBezTo>
                <a:cubicBezTo>
                  <a:pt x="645206" y="431338"/>
                  <a:pt x="163203" y="427295"/>
                  <a:pt x="51638" y="261537"/>
                </a:cubicBezTo>
                <a:cubicBezTo>
                  <a:pt x="16774" y="209737"/>
                  <a:pt x="1479" y="143034"/>
                  <a:pt x="0" y="71513"/>
                </a:cubicBezTo>
                <a:lnTo>
                  <a:pt x="4845" y="0"/>
                </a:lnTo>
                <a:close/>
              </a:path>
            </a:pathLst>
          </a:custGeom>
          <a:gradFill flip="none" rotWithShape="1">
            <a:gsLst>
              <a:gs pos="0">
                <a:srgbClr val="3A4692"/>
              </a:gs>
              <a:gs pos="100000">
                <a:srgbClr val="0070C0">
                  <a:lumMod val="60000"/>
                  <a:lumOff val="40000"/>
                </a:srgbClr>
              </a:gs>
            </a:gsLst>
            <a:lin ang="2700000" scaled="0"/>
            <a:tileRect/>
          </a:gradFill>
          <a:ln w="25400" cap="flat" cmpd="sng" algn="ctr">
            <a:noFill/>
            <a:prstDash val="solid"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txBody>
          <a:bodyPr lIns="80632" tIns="40316" rIns="80632" bIns="40316" rtlCol="0" anchor="ctr"/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44080" y="1918335"/>
            <a:ext cx="1468755" cy="1187450"/>
            <a:chOff x="5639934" y="1665338"/>
            <a:chExt cx="2995871" cy="2505675"/>
          </a:xfrm>
        </p:grpSpPr>
        <p:sp>
          <p:nvSpPr>
            <p:cNvPr id="27" name="Freeform: Shape 7"/>
            <p:cNvSpPr/>
            <p:nvPr/>
          </p:nvSpPr>
          <p:spPr>
            <a:xfrm>
              <a:off x="5639934" y="1665338"/>
              <a:ext cx="2995871" cy="2505675"/>
            </a:xfrm>
            <a:custGeom>
              <a:avLst/>
              <a:gdLst>
                <a:gd name="connsiteX0" fmla="*/ 1284217 w 3119048"/>
                <a:gd name="connsiteY0" fmla="*/ 0 h 2608697"/>
                <a:gd name="connsiteX1" fmla="*/ 1521416 w 3119048"/>
                <a:gd name="connsiteY1" fmla="*/ 98251 h 2608697"/>
                <a:gd name="connsiteX2" fmla="*/ 2510446 w 3119048"/>
                <a:gd name="connsiteY2" fmla="*/ 1087282 h 2608697"/>
                <a:gd name="connsiteX3" fmla="*/ 2548903 w 3119048"/>
                <a:gd name="connsiteY3" fmla="*/ 1134361 h 2608697"/>
                <a:gd name="connsiteX4" fmla="*/ 2749478 w 3119048"/>
                <a:gd name="connsiteY4" fmla="*/ 1134361 h 2608697"/>
                <a:gd name="connsiteX5" fmla="*/ 2749478 w 3119048"/>
                <a:gd name="connsiteY5" fmla="*/ 949576 h 2608697"/>
                <a:gd name="connsiteX6" fmla="*/ 3119048 w 3119048"/>
                <a:gd name="connsiteY6" fmla="*/ 1319147 h 2608697"/>
                <a:gd name="connsiteX7" fmla="*/ 2749478 w 3119048"/>
                <a:gd name="connsiteY7" fmla="*/ 1688717 h 2608697"/>
                <a:gd name="connsiteX8" fmla="*/ 2749478 w 3119048"/>
                <a:gd name="connsiteY8" fmla="*/ 1503932 h 2608697"/>
                <a:gd name="connsiteX9" fmla="*/ 2556128 w 3119048"/>
                <a:gd name="connsiteY9" fmla="*/ 1503932 h 2608697"/>
                <a:gd name="connsiteX10" fmla="*/ 2553431 w 3119048"/>
                <a:gd name="connsiteY10" fmla="*/ 1509057 h 2608697"/>
                <a:gd name="connsiteX11" fmla="*/ 2510446 w 3119048"/>
                <a:gd name="connsiteY11" fmla="*/ 1561680 h 2608697"/>
                <a:gd name="connsiteX12" fmla="*/ 1561679 w 3119048"/>
                <a:gd name="connsiteY12" fmla="*/ 2510447 h 2608697"/>
                <a:gd name="connsiteX13" fmla="*/ 1087281 w 3119048"/>
                <a:gd name="connsiteY13" fmla="*/ 2510447 h 2608697"/>
                <a:gd name="connsiteX14" fmla="*/ 98251 w 3119048"/>
                <a:gd name="connsiteY14" fmla="*/ 1521416 h 2608697"/>
                <a:gd name="connsiteX15" fmla="*/ 98251 w 3119048"/>
                <a:gd name="connsiteY15" fmla="*/ 1047018 h 2608697"/>
                <a:gd name="connsiteX16" fmla="*/ 1047018 w 3119048"/>
                <a:gd name="connsiteY16" fmla="*/ 98251 h 2608697"/>
                <a:gd name="connsiteX17" fmla="*/ 1284217 w 3119048"/>
                <a:gd name="connsiteY17" fmla="*/ 0 h 2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9048" h="2608697">
                  <a:moveTo>
                    <a:pt x="1284217" y="0"/>
                  </a:moveTo>
                  <a:cubicBezTo>
                    <a:pt x="1370066" y="0"/>
                    <a:pt x="1455915" y="32751"/>
                    <a:pt x="1521416" y="98251"/>
                  </a:cubicBezTo>
                  <a:lnTo>
                    <a:pt x="2510446" y="1087282"/>
                  </a:lnTo>
                  <a:lnTo>
                    <a:pt x="2548903" y="1134361"/>
                  </a:lnTo>
                  <a:lnTo>
                    <a:pt x="2749478" y="1134361"/>
                  </a:lnTo>
                  <a:lnTo>
                    <a:pt x="2749478" y="949576"/>
                  </a:lnTo>
                  <a:lnTo>
                    <a:pt x="3119048" y="1319147"/>
                  </a:lnTo>
                  <a:lnTo>
                    <a:pt x="2749478" y="1688717"/>
                  </a:lnTo>
                  <a:lnTo>
                    <a:pt x="2749478" y="1503932"/>
                  </a:lnTo>
                  <a:lnTo>
                    <a:pt x="2556128" y="1503932"/>
                  </a:lnTo>
                  <a:lnTo>
                    <a:pt x="2553431" y="1509057"/>
                  </a:lnTo>
                  <a:cubicBezTo>
                    <a:pt x="2541150" y="1527658"/>
                    <a:pt x="2526821" y="1545305"/>
                    <a:pt x="2510446" y="1561680"/>
                  </a:cubicBezTo>
                  <a:lnTo>
                    <a:pt x="1561679" y="2510447"/>
                  </a:lnTo>
                  <a:cubicBezTo>
                    <a:pt x="1430678" y="2641448"/>
                    <a:pt x="1218283" y="2641448"/>
                    <a:pt x="1087281" y="2510447"/>
                  </a:cubicBezTo>
                  <a:lnTo>
                    <a:pt x="98251" y="1521416"/>
                  </a:lnTo>
                  <a:cubicBezTo>
                    <a:pt x="-32751" y="1390415"/>
                    <a:pt x="-32751" y="1178020"/>
                    <a:pt x="98251" y="1047018"/>
                  </a:cubicBezTo>
                  <a:lnTo>
                    <a:pt x="1047018" y="98251"/>
                  </a:lnTo>
                  <a:cubicBezTo>
                    <a:pt x="1112518" y="32751"/>
                    <a:pt x="1198368" y="0"/>
                    <a:pt x="1284217" y="0"/>
                  </a:cubicBezTo>
                  <a:close/>
                </a:path>
              </a:pathLst>
            </a:custGeom>
            <a:solidFill>
              <a:srgbClr val="40ABF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8" name="Graphic 414" descr="Computer"/>
            <p:cNvGrpSpPr/>
            <p:nvPr/>
          </p:nvGrpSpPr>
          <p:grpSpPr>
            <a:xfrm>
              <a:off x="6745123" y="2677339"/>
              <a:ext cx="601217" cy="601217"/>
              <a:chOff x="322521" y="3617648"/>
              <a:chExt cx="382277" cy="382277"/>
            </a:xfrm>
            <a:solidFill>
              <a:srgbClr val="FFFFFF"/>
            </a:solidFill>
          </p:grpSpPr>
          <p:sp>
            <p:nvSpPr>
              <p:cNvPr id="29" name="Freeform: Shape 13"/>
              <p:cNvSpPr/>
              <p:nvPr/>
            </p:nvSpPr>
            <p:spPr>
              <a:xfrm>
                <a:off x="330485" y="3697289"/>
                <a:ext cx="238923" cy="222995"/>
              </a:xfrm>
              <a:custGeom>
                <a:avLst/>
                <a:gdLst>
                  <a:gd name="connsiteX0" fmla="*/ 215031 w 238923"/>
                  <a:gd name="connsiteY0" fmla="*/ 151318 h 222994"/>
                  <a:gd name="connsiteX1" fmla="*/ 23892 w 238923"/>
                  <a:gd name="connsiteY1" fmla="*/ 151318 h 222994"/>
                  <a:gd name="connsiteX2" fmla="*/ 23892 w 238923"/>
                  <a:gd name="connsiteY2" fmla="*/ 23892 h 222994"/>
                  <a:gd name="connsiteX3" fmla="*/ 215031 w 238923"/>
                  <a:gd name="connsiteY3" fmla="*/ 23892 h 222994"/>
                  <a:gd name="connsiteX4" fmla="*/ 215031 w 238923"/>
                  <a:gd name="connsiteY4" fmla="*/ 151318 h 222994"/>
                  <a:gd name="connsiteX5" fmla="*/ 222995 w 238923"/>
                  <a:gd name="connsiteY5" fmla="*/ 0 h 222994"/>
                  <a:gd name="connsiteX6" fmla="*/ 15928 w 238923"/>
                  <a:gd name="connsiteY6" fmla="*/ 0 h 222994"/>
                  <a:gd name="connsiteX7" fmla="*/ 0 w 238923"/>
                  <a:gd name="connsiteY7" fmla="*/ 15928 h 222994"/>
                  <a:gd name="connsiteX8" fmla="*/ 0 w 238923"/>
                  <a:gd name="connsiteY8" fmla="*/ 159282 h 222994"/>
                  <a:gd name="connsiteX9" fmla="*/ 15928 w 238923"/>
                  <a:gd name="connsiteY9" fmla="*/ 175210 h 222994"/>
                  <a:gd name="connsiteX10" fmla="*/ 95569 w 238923"/>
                  <a:gd name="connsiteY10" fmla="*/ 175210 h 222994"/>
                  <a:gd name="connsiteX11" fmla="*/ 95569 w 238923"/>
                  <a:gd name="connsiteY11" fmla="*/ 199103 h 222994"/>
                  <a:gd name="connsiteX12" fmla="*/ 59731 w 238923"/>
                  <a:gd name="connsiteY12" fmla="*/ 199103 h 222994"/>
                  <a:gd name="connsiteX13" fmla="*/ 59731 w 238923"/>
                  <a:gd name="connsiteY13" fmla="*/ 222995 h 222994"/>
                  <a:gd name="connsiteX14" fmla="*/ 179192 w 238923"/>
                  <a:gd name="connsiteY14" fmla="*/ 222995 h 222994"/>
                  <a:gd name="connsiteX15" fmla="*/ 179192 w 238923"/>
                  <a:gd name="connsiteY15" fmla="*/ 199103 h 222994"/>
                  <a:gd name="connsiteX16" fmla="*/ 143354 w 238923"/>
                  <a:gd name="connsiteY16" fmla="*/ 199103 h 222994"/>
                  <a:gd name="connsiteX17" fmla="*/ 143354 w 238923"/>
                  <a:gd name="connsiteY17" fmla="*/ 175210 h 222994"/>
                  <a:gd name="connsiteX18" fmla="*/ 222995 w 238923"/>
                  <a:gd name="connsiteY18" fmla="*/ 175210 h 222994"/>
                  <a:gd name="connsiteX19" fmla="*/ 238923 w 238923"/>
                  <a:gd name="connsiteY19" fmla="*/ 159282 h 222994"/>
                  <a:gd name="connsiteX20" fmla="*/ 238923 w 238923"/>
                  <a:gd name="connsiteY20" fmla="*/ 15928 h 222994"/>
                  <a:gd name="connsiteX21" fmla="*/ 222995 w 238923"/>
                  <a:gd name="connsiteY21" fmla="*/ 0 h 22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8923" h="222994">
                    <a:moveTo>
                      <a:pt x="215031" y="151318"/>
                    </a:moveTo>
                    <a:lnTo>
                      <a:pt x="23892" y="151318"/>
                    </a:lnTo>
                    <a:lnTo>
                      <a:pt x="23892" y="23892"/>
                    </a:lnTo>
                    <a:lnTo>
                      <a:pt x="215031" y="23892"/>
                    </a:lnTo>
                    <a:lnTo>
                      <a:pt x="215031" y="151318"/>
                    </a:lnTo>
                    <a:close/>
                    <a:moveTo>
                      <a:pt x="222995" y="0"/>
                    </a:moveTo>
                    <a:lnTo>
                      <a:pt x="15928" y="0"/>
                    </a:lnTo>
                    <a:cubicBezTo>
                      <a:pt x="7168" y="0"/>
                      <a:pt x="0" y="7168"/>
                      <a:pt x="0" y="15928"/>
                    </a:cubicBezTo>
                    <a:lnTo>
                      <a:pt x="0" y="159282"/>
                    </a:lnTo>
                    <a:cubicBezTo>
                      <a:pt x="0" y="168043"/>
                      <a:pt x="7168" y="175210"/>
                      <a:pt x="15928" y="175210"/>
                    </a:cubicBezTo>
                    <a:lnTo>
                      <a:pt x="95569" y="175210"/>
                    </a:lnTo>
                    <a:lnTo>
                      <a:pt x="95569" y="199103"/>
                    </a:lnTo>
                    <a:lnTo>
                      <a:pt x="59731" y="199103"/>
                    </a:lnTo>
                    <a:lnTo>
                      <a:pt x="59731" y="222995"/>
                    </a:lnTo>
                    <a:lnTo>
                      <a:pt x="179192" y="222995"/>
                    </a:lnTo>
                    <a:lnTo>
                      <a:pt x="179192" y="199103"/>
                    </a:lnTo>
                    <a:lnTo>
                      <a:pt x="143354" y="199103"/>
                    </a:lnTo>
                    <a:lnTo>
                      <a:pt x="143354" y="175210"/>
                    </a:lnTo>
                    <a:lnTo>
                      <a:pt x="222995" y="175210"/>
                    </a:lnTo>
                    <a:cubicBezTo>
                      <a:pt x="231755" y="175210"/>
                      <a:pt x="238923" y="168043"/>
                      <a:pt x="238923" y="159282"/>
                    </a:cubicBezTo>
                    <a:lnTo>
                      <a:pt x="238923" y="15928"/>
                    </a:lnTo>
                    <a:cubicBezTo>
                      <a:pt x="238923" y="7168"/>
                      <a:pt x="231755" y="0"/>
                      <a:pt x="222995" y="0"/>
                    </a:cubicBezTo>
                    <a:close/>
                  </a:path>
                </a:pathLst>
              </a:custGeom>
              <a:grpFill/>
              <a:ln w="39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D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4"/>
              <p:cNvSpPr/>
              <p:nvPr/>
            </p:nvSpPr>
            <p:spPr>
              <a:xfrm>
                <a:off x="585336" y="3697289"/>
                <a:ext cx="111497" cy="222995"/>
              </a:xfrm>
              <a:custGeom>
                <a:avLst/>
                <a:gdLst>
                  <a:gd name="connsiteX0" fmla="*/ 95569 w 111497"/>
                  <a:gd name="connsiteY0" fmla="*/ 39821 h 222994"/>
                  <a:gd name="connsiteX1" fmla="*/ 15928 w 111497"/>
                  <a:gd name="connsiteY1" fmla="*/ 39821 h 222994"/>
                  <a:gd name="connsiteX2" fmla="*/ 15928 w 111497"/>
                  <a:gd name="connsiteY2" fmla="*/ 15928 h 222994"/>
                  <a:gd name="connsiteX3" fmla="*/ 95569 w 111497"/>
                  <a:gd name="connsiteY3" fmla="*/ 15928 h 222994"/>
                  <a:gd name="connsiteX4" fmla="*/ 95569 w 111497"/>
                  <a:gd name="connsiteY4" fmla="*/ 39821 h 222994"/>
                  <a:gd name="connsiteX5" fmla="*/ 95569 w 111497"/>
                  <a:gd name="connsiteY5" fmla="*/ 79641 h 222994"/>
                  <a:gd name="connsiteX6" fmla="*/ 15928 w 111497"/>
                  <a:gd name="connsiteY6" fmla="*/ 79641 h 222994"/>
                  <a:gd name="connsiteX7" fmla="*/ 15928 w 111497"/>
                  <a:gd name="connsiteY7" fmla="*/ 55749 h 222994"/>
                  <a:gd name="connsiteX8" fmla="*/ 95569 w 111497"/>
                  <a:gd name="connsiteY8" fmla="*/ 55749 h 222994"/>
                  <a:gd name="connsiteX9" fmla="*/ 95569 w 111497"/>
                  <a:gd name="connsiteY9" fmla="*/ 79641 h 222994"/>
                  <a:gd name="connsiteX10" fmla="*/ 55749 w 111497"/>
                  <a:gd name="connsiteY10" fmla="*/ 199103 h 222994"/>
                  <a:gd name="connsiteX11" fmla="*/ 43803 w 111497"/>
                  <a:gd name="connsiteY11" fmla="*/ 187156 h 222994"/>
                  <a:gd name="connsiteX12" fmla="*/ 55749 w 111497"/>
                  <a:gd name="connsiteY12" fmla="*/ 175210 h 222994"/>
                  <a:gd name="connsiteX13" fmla="*/ 67695 w 111497"/>
                  <a:gd name="connsiteY13" fmla="*/ 187156 h 222994"/>
                  <a:gd name="connsiteX14" fmla="*/ 55749 w 111497"/>
                  <a:gd name="connsiteY14" fmla="*/ 199103 h 222994"/>
                  <a:gd name="connsiteX15" fmla="*/ 95569 w 111497"/>
                  <a:gd name="connsiteY15" fmla="*/ 0 h 222994"/>
                  <a:gd name="connsiteX16" fmla="*/ 15928 w 111497"/>
                  <a:gd name="connsiteY16" fmla="*/ 0 h 222994"/>
                  <a:gd name="connsiteX17" fmla="*/ 0 w 111497"/>
                  <a:gd name="connsiteY17" fmla="*/ 15928 h 222994"/>
                  <a:gd name="connsiteX18" fmla="*/ 0 w 111497"/>
                  <a:gd name="connsiteY18" fmla="*/ 207067 h 222994"/>
                  <a:gd name="connsiteX19" fmla="*/ 15928 w 111497"/>
                  <a:gd name="connsiteY19" fmla="*/ 222995 h 222994"/>
                  <a:gd name="connsiteX20" fmla="*/ 95569 w 111497"/>
                  <a:gd name="connsiteY20" fmla="*/ 222995 h 222994"/>
                  <a:gd name="connsiteX21" fmla="*/ 111497 w 111497"/>
                  <a:gd name="connsiteY21" fmla="*/ 207067 h 222994"/>
                  <a:gd name="connsiteX22" fmla="*/ 111497 w 111497"/>
                  <a:gd name="connsiteY22" fmla="*/ 15928 h 222994"/>
                  <a:gd name="connsiteX23" fmla="*/ 95569 w 111497"/>
                  <a:gd name="connsiteY23" fmla="*/ 0 h 22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1497" h="222994">
                    <a:moveTo>
                      <a:pt x="95569" y="39821"/>
                    </a:moveTo>
                    <a:lnTo>
                      <a:pt x="15928" y="39821"/>
                    </a:lnTo>
                    <a:lnTo>
                      <a:pt x="15928" y="15928"/>
                    </a:lnTo>
                    <a:lnTo>
                      <a:pt x="95569" y="15928"/>
                    </a:lnTo>
                    <a:lnTo>
                      <a:pt x="95569" y="39821"/>
                    </a:lnTo>
                    <a:close/>
                    <a:moveTo>
                      <a:pt x="95569" y="79641"/>
                    </a:moveTo>
                    <a:lnTo>
                      <a:pt x="15928" y="79641"/>
                    </a:lnTo>
                    <a:lnTo>
                      <a:pt x="15928" y="55749"/>
                    </a:lnTo>
                    <a:lnTo>
                      <a:pt x="95569" y="55749"/>
                    </a:lnTo>
                    <a:lnTo>
                      <a:pt x="95569" y="79641"/>
                    </a:lnTo>
                    <a:close/>
                    <a:moveTo>
                      <a:pt x="55749" y="199103"/>
                    </a:moveTo>
                    <a:cubicBezTo>
                      <a:pt x="48979" y="199103"/>
                      <a:pt x="43803" y="193926"/>
                      <a:pt x="43803" y="187156"/>
                    </a:cubicBezTo>
                    <a:cubicBezTo>
                      <a:pt x="43803" y="180387"/>
                      <a:pt x="48979" y="175210"/>
                      <a:pt x="55749" y="175210"/>
                    </a:cubicBezTo>
                    <a:cubicBezTo>
                      <a:pt x="62518" y="175210"/>
                      <a:pt x="67695" y="180387"/>
                      <a:pt x="67695" y="187156"/>
                    </a:cubicBezTo>
                    <a:cubicBezTo>
                      <a:pt x="67695" y="193926"/>
                      <a:pt x="62518" y="199103"/>
                      <a:pt x="55749" y="199103"/>
                    </a:cubicBezTo>
                    <a:close/>
                    <a:moveTo>
                      <a:pt x="95569" y="0"/>
                    </a:moveTo>
                    <a:lnTo>
                      <a:pt x="15928" y="0"/>
                    </a:lnTo>
                    <a:cubicBezTo>
                      <a:pt x="7168" y="0"/>
                      <a:pt x="0" y="7168"/>
                      <a:pt x="0" y="15928"/>
                    </a:cubicBezTo>
                    <a:lnTo>
                      <a:pt x="0" y="207067"/>
                    </a:lnTo>
                    <a:cubicBezTo>
                      <a:pt x="0" y="215827"/>
                      <a:pt x="7168" y="222995"/>
                      <a:pt x="15928" y="222995"/>
                    </a:cubicBezTo>
                    <a:lnTo>
                      <a:pt x="95569" y="222995"/>
                    </a:lnTo>
                    <a:cubicBezTo>
                      <a:pt x="104330" y="222995"/>
                      <a:pt x="111497" y="215827"/>
                      <a:pt x="111497" y="207067"/>
                    </a:cubicBezTo>
                    <a:lnTo>
                      <a:pt x="111497" y="15928"/>
                    </a:lnTo>
                    <a:cubicBezTo>
                      <a:pt x="111497" y="7168"/>
                      <a:pt x="104330" y="0"/>
                      <a:pt x="95569" y="0"/>
                    </a:cubicBezTo>
                    <a:close/>
                  </a:path>
                </a:pathLst>
              </a:custGeom>
              <a:grpFill/>
              <a:ln w="39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D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041650" y="2082165"/>
            <a:ext cx="1337945" cy="1125220"/>
            <a:chOff x="1232497" y="1665337"/>
            <a:chExt cx="2995871" cy="2505675"/>
          </a:xfrm>
        </p:grpSpPr>
        <p:sp>
          <p:nvSpPr>
            <p:cNvPr id="42" name="Freeform: Shape 5"/>
            <p:cNvSpPr/>
            <p:nvPr/>
          </p:nvSpPr>
          <p:spPr>
            <a:xfrm>
              <a:off x="1232497" y="1665337"/>
              <a:ext cx="2995871" cy="2505675"/>
            </a:xfrm>
            <a:custGeom>
              <a:avLst/>
              <a:gdLst>
                <a:gd name="connsiteX0" fmla="*/ 1284217 w 3119048"/>
                <a:gd name="connsiteY0" fmla="*/ 0 h 2608697"/>
                <a:gd name="connsiteX1" fmla="*/ 1521416 w 3119048"/>
                <a:gd name="connsiteY1" fmla="*/ 98251 h 2608697"/>
                <a:gd name="connsiteX2" fmla="*/ 2510446 w 3119048"/>
                <a:gd name="connsiteY2" fmla="*/ 1087282 h 2608697"/>
                <a:gd name="connsiteX3" fmla="*/ 2548903 w 3119048"/>
                <a:gd name="connsiteY3" fmla="*/ 1134361 h 2608697"/>
                <a:gd name="connsiteX4" fmla="*/ 2749478 w 3119048"/>
                <a:gd name="connsiteY4" fmla="*/ 1134361 h 2608697"/>
                <a:gd name="connsiteX5" fmla="*/ 2749478 w 3119048"/>
                <a:gd name="connsiteY5" fmla="*/ 949576 h 2608697"/>
                <a:gd name="connsiteX6" fmla="*/ 3119048 w 3119048"/>
                <a:gd name="connsiteY6" fmla="*/ 1319147 h 2608697"/>
                <a:gd name="connsiteX7" fmla="*/ 2749478 w 3119048"/>
                <a:gd name="connsiteY7" fmla="*/ 1688717 h 2608697"/>
                <a:gd name="connsiteX8" fmla="*/ 2749478 w 3119048"/>
                <a:gd name="connsiteY8" fmla="*/ 1503932 h 2608697"/>
                <a:gd name="connsiteX9" fmla="*/ 2556128 w 3119048"/>
                <a:gd name="connsiteY9" fmla="*/ 1503932 h 2608697"/>
                <a:gd name="connsiteX10" fmla="*/ 2553431 w 3119048"/>
                <a:gd name="connsiteY10" fmla="*/ 1509057 h 2608697"/>
                <a:gd name="connsiteX11" fmla="*/ 2510446 w 3119048"/>
                <a:gd name="connsiteY11" fmla="*/ 1561680 h 2608697"/>
                <a:gd name="connsiteX12" fmla="*/ 1561679 w 3119048"/>
                <a:gd name="connsiteY12" fmla="*/ 2510447 h 2608697"/>
                <a:gd name="connsiteX13" fmla="*/ 1087281 w 3119048"/>
                <a:gd name="connsiteY13" fmla="*/ 2510447 h 2608697"/>
                <a:gd name="connsiteX14" fmla="*/ 98251 w 3119048"/>
                <a:gd name="connsiteY14" fmla="*/ 1521416 h 2608697"/>
                <a:gd name="connsiteX15" fmla="*/ 98251 w 3119048"/>
                <a:gd name="connsiteY15" fmla="*/ 1047018 h 2608697"/>
                <a:gd name="connsiteX16" fmla="*/ 1047018 w 3119048"/>
                <a:gd name="connsiteY16" fmla="*/ 98251 h 2608697"/>
                <a:gd name="connsiteX17" fmla="*/ 1284217 w 3119048"/>
                <a:gd name="connsiteY17" fmla="*/ 0 h 2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9048" h="2608697">
                  <a:moveTo>
                    <a:pt x="1284217" y="0"/>
                  </a:moveTo>
                  <a:cubicBezTo>
                    <a:pt x="1370066" y="0"/>
                    <a:pt x="1455915" y="32751"/>
                    <a:pt x="1521416" y="98251"/>
                  </a:cubicBezTo>
                  <a:lnTo>
                    <a:pt x="2510446" y="1087282"/>
                  </a:lnTo>
                  <a:lnTo>
                    <a:pt x="2548903" y="1134361"/>
                  </a:lnTo>
                  <a:lnTo>
                    <a:pt x="2749478" y="1134361"/>
                  </a:lnTo>
                  <a:lnTo>
                    <a:pt x="2749478" y="949576"/>
                  </a:lnTo>
                  <a:lnTo>
                    <a:pt x="3119048" y="1319147"/>
                  </a:lnTo>
                  <a:lnTo>
                    <a:pt x="2749478" y="1688717"/>
                  </a:lnTo>
                  <a:lnTo>
                    <a:pt x="2749478" y="1503932"/>
                  </a:lnTo>
                  <a:lnTo>
                    <a:pt x="2556128" y="1503932"/>
                  </a:lnTo>
                  <a:lnTo>
                    <a:pt x="2553431" y="1509057"/>
                  </a:lnTo>
                  <a:cubicBezTo>
                    <a:pt x="2541150" y="1527658"/>
                    <a:pt x="2526821" y="1545305"/>
                    <a:pt x="2510446" y="1561680"/>
                  </a:cubicBezTo>
                  <a:lnTo>
                    <a:pt x="1561679" y="2510447"/>
                  </a:lnTo>
                  <a:cubicBezTo>
                    <a:pt x="1430678" y="2641448"/>
                    <a:pt x="1218283" y="2641448"/>
                    <a:pt x="1087281" y="2510447"/>
                  </a:cubicBezTo>
                  <a:lnTo>
                    <a:pt x="98251" y="1521416"/>
                  </a:lnTo>
                  <a:cubicBezTo>
                    <a:pt x="-32751" y="1390415"/>
                    <a:pt x="-32751" y="1178020"/>
                    <a:pt x="98251" y="1047018"/>
                  </a:cubicBezTo>
                  <a:lnTo>
                    <a:pt x="1047018" y="98251"/>
                  </a:lnTo>
                  <a:cubicBezTo>
                    <a:pt x="1112518" y="32751"/>
                    <a:pt x="1198368" y="0"/>
                    <a:pt x="1284217" y="0"/>
                  </a:cubicBezTo>
                  <a:close/>
                </a:path>
              </a:pathLst>
            </a:custGeom>
            <a:solidFill>
              <a:srgbClr val="40ABF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Graphic 28" descr="Books"/>
            <p:cNvSpPr/>
            <p:nvPr/>
          </p:nvSpPr>
          <p:spPr>
            <a:xfrm>
              <a:off x="2197292" y="2708650"/>
              <a:ext cx="579498" cy="538594"/>
            </a:xfrm>
            <a:custGeom>
              <a:avLst/>
              <a:gdLst>
                <a:gd name="connsiteX0" fmla="*/ 265505 w 264881"/>
                <a:gd name="connsiteY0" fmla="*/ 87255 h 246183"/>
                <a:gd name="connsiteX1" fmla="*/ 249300 w 264881"/>
                <a:gd name="connsiteY1" fmla="*/ 81334 h 246183"/>
                <a:gd name="connsiteX2" fmla="*/ 249300 w 264881"/>
                <a:gd name="connsiteY2" fmla="*/ 47367 h 246183"/>
                <a:gd name="connsiteX3" fmla="*/ 265505 w 264881"/>
                <a:gd name="connsiteY3" fmla="*/ 40511 h 246183"/>
                <a:gd name="connsiteX4" fmla="*/ 155813 w 264881"/>
                <a:gd name="connsiteY4" fmla="*/ 0 h 246183"/>
                <a:gd name="connsiteX5" fmla="*/ 22437 w 264881"/>
                <a:gd name="connsiteY5" fmla="*/ 46744 h 246183"/>
                <a:gd name="connsiteX6" fmla="*/ 9349 w 264881"/>
                <a:gd name="connsiteY6" fmla="*/ 84139 h 246183"/>
                <a:gd name="connsiteX7" fmla="*/ 10907 w 264881"/>
                <a:gd name="connsiteY7" fmla="*/ 97850 h 246183"/>
                <a:gd name="connsiteX8" fmla="*/ 0 w 264881"/>
                <a:gd name="connsiteY8" fmla="*/ 133999 h 246183"/>
                <a:gd name="connsiteX9" fmla="*/ 9349 w 264881"/>
                <a:gd name="connsiteY9" fmla="*/ 161110 h 246183"/>
                <a:gd name="connsiteX10" fmla="*/ 8725 w 264881"/>
                <a:gd name="connsiteY10" fmla="*/ 180743 h 246183"/>
                <a:gd name="connsiteX11" fmla="*/ 24930 w 264881"/>
                <a:gd name="connsiteY11" fmla="*/ 211905 h 246183"/>
                <a:gd name="connsiteX12" fmla="*/ 111562 w 264881"/>
                <a:gd name="connsiteY12" fmla="*/ 247742 h 246183"/>
                <a:gd name="connsiteX13" fmla="*/ 264881 w 264881"/>
                <a:gd name="connsiteY13" fmla="*/ 184170 h 246183"/>
                <a:gd name="connsiteX14" fmla="*/ 248677 w 264881"/>
                <a:gd name="connsiteY14" fmla="*/ 178250 h 246183"/>
                <a:gd name="connsiteX15" fmla="*/ 248677 w 264881"/>
                <a:gd name="connsiteY15" fmla="*/ 143971 h 246183"/>
                <a:gd name="connsiteX16" fmla="*/ 264881 w 264881"/>
                <a:gd name="connsiteY16" fmla="*/ 137115 h 246183"/>
                <a:gd name="connsiteX17" fmla="*/ 239951 w 264881"/>
                <a:gd name="connsiteY17" fmla="*/ 127766 h 246183"/>
                <a:gd name="connsiteX18" fmla="*/ 239951 w 264881"/>
                <a:gd name="connsiteY18" fmla="*/ 97850 h 246183"/>
                <a:gd name="connsiteX19" fmla="*/ 265505 w 264881"/>
                <a:gd name="connsiteY19" fmla="*/ 87255 h 246183"/>
                <a:gd name="connsiteX20" fmla="*/ 26177 w 264881"/>
                <a:gd name="connsiteY20" fmla="*/ 68558 h 246183"/>
                <a:gd name="connsiteX21" fmla="*/ 112808 w 264881"/>
                <a:gd name="connsiteY21" fmla="*/ 102525 h 246183"/>
                <a:gd name="connsiteX22" fmla="*/ 237147 w 264881"/>
                <a:gd name="connsiteY22" fmla="*/ 52353 h 246183"/>
                <a:gd name="connsiteX23" fmla="*/ 237147 w 264881"/>
                <a:gd name="connsiteY23" fmla="*/ 79153 h 246183"/>
                <a:gd name="connsiteX24" fmla="*/ 112808 w 264881"/>
                <a:gd name="connsiteY24" fmla="*/ 130883 h 246183"/>
                <a:gd name="connsiteX25" fmla="*/ 26177 w 264881"/>
                <a:gd name="connsiteY25" fmla="*/ 96604 h 246183"/>
                <a:gd name="connsiteX26" fmla="*/ 26177 w 264881"/>
                <a:gd name="connsiteY26" fmla="*/ 68558 h 246183"/>
                <a:gd name="connsiteX27" fmla="*/ 236523 w 264881"/>
                <a:gd name="connsiteY27" fmla="*/ 176068 h 246183"/>
                <a:gd name="connsiteX28" fmla="*/ 112185 w 264881"/>
                <a:gd name="connsiteY28" fmla="*/ 227486 h 246183"/>
                <a:gd name="connsiteX29" fmla="*/ 25242 w 264881"/>
                <a:gd name="connsiteY29" fmla="*/ 193208 h 246183"/>
                <a:gd name="connsiteX30" fmla="*/ 25242 w 264881"/>
                <a:gd name="connsiteY30" fmla="*/ 168901 h 246183"/>
                <a:gd name="connsiteX31" fmla="*/ 102836 w 264881"/>
                <a:gd name="connsiteY31" fmla="*/ 200686 h 246183"/>
                <a:gd name="connsiteX32" fmla="*/ 236835 w 264881"/>
                <a:gd name="connsiteY32" fmla="*/ 147710 h 246183"/>
                <a:gd name="connsiteX33" fmla="*/ 236523 w 264881"/>
                <a:gd name="connsiteY33" fmla="*/ 176068 h 246183"/>
                <a:gd name="connsiteX34" fmla="*/ 227798 w 264881"/>
                <a:gd name="connsiteY34" fmla="*/ 129324 h 246183"/>
                <a:gd name="connsiteX35" fmla="*/ 103459 w 264881"/>
                <a:gd name="connsiteY35" fmla="*/ 180743 h 246183"/>
                <a:gd name="connsiteX36" fmla="*/ 16828 w 264881"/>
                <a:gd name="connsiteY36" fmla="*/ 146464 h 246183"/>
                <a:gd name="connsiteX37" fmla="*/ 16828 w 264881"/>
                <a:gd name="connsiteY37" fmla="*/ 118418 h 246183"/>
                <a:gd name="connsiteX38" fmla="*/ 105953 w 264881"/>
                <a:gd name="connsiteY38" fmla="*/ 153943 h 246183"/>
                <a:gd name="connsiteX39" fmla="*/ 228110 w 264881"/>
                <a:gd name="connsiteY39" fmla="*/ 102836 h 246183"/>
                <a:gd name="connsiteX40" fmla="*/ 228110 w 264881"/>
                <a:gd name="connsiteY40" fmla="*/ 129324 h 2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4881" h="246183">
                  <a:moveTo>
                    <a:pt x="265505" y="87255"/>
                  </a:moveTo>
                  <a:lnTo>
                    <a:pt x="249300" y="81334"/>
                  </a:lnTo>
                  <a:lnTo>
                    <a:pt x="249300" y="47367"/>
                  </a:lnTo>
                  <a:lnTo>
                    <a:pt x="265505" y="40511"/>
                  </a:lnTo>
                  <a:lnTo>
                    <a:pt x="155813" y="0"/>
                  </a:lnTo>
                  <a:lnTo>
                    <a:pt x="22437" y="46744"/>
                  </a:lnTo>
                  <a:cubicBezTo>
                    <a:pt x="9660" y="52976"/>
                    <a:pt x="9349" y="70116"/>
                    <a:pt x="9349" y="84139"/>
                  </a:cubicBezTo>
                  <a:cubicBezTo>
                    <a:pt x="9349" y="88813"/>
                    <a:pt x="9972" y="93488"/>
                    <a:pt x="10907" y="97850"/>
                  </a:cubicBezTo>
                  <a:cubicBezTo>
                    <a:pt x="312" y="104706"/>
                    <a:pt x="0" y="120599"/>
                    <a:pt x="0" y="133999"/>
                  </a:cubicBezTo>
                  <a:cubicBezTo>
                    <a:pt x="0" y="144906"/>
                    <a:pt x="2493" y="154878"/>
                    <a:pt x="9349" y="161110"/>
                  </a:cubicBezTo>
                  <a:cubicBezTo>
                    <a:pt x="7791" y="166408"/>
                    <a:pt x="8725" y="172952"/>
                    <a:pt x="8725" y="180743"/>
                  </a:cubicBezTo>
                  <a:cubicBezTo>
                    <a:pt x="8725" y="194766"/>
                    <a:pt x="12465" y="207542"/>
                    <a:pt x="24930" y="211905"/>
                  </a:cubicBezTo>
                  <a:lnTo>
                    <a:pt x="111562" y="247742"/>
                  </a:lnTo>
                  <a:lnTo>
                    <a:pt x="264881" y="184170"/>
                  </a:lnTo>
                  <a:lnTo>
                    <a:pt x="248677" y="178250"/>
                  </a:lnTo>
                  <a:lnTo>
                    <a:pt x="248677" y="143971"/>
                  </a:lnTo>
                  <a:lnTo>
                    <a:pt x="264881" y="137115"/>
                  </a:lnTo>
                  <a:lnTo>
                    <a:pt x="239951" y="127766"/>
                  </a:lnTo>
                  <a:lnTo>
                    <a:pt x="239951" y="97850"/>
                  </a:lnTo>
                  <a:lnTo>
                    <a:pt x="265505" y="87255"/>
                  </a:lnTo>
                  <a:close/>
                  <a:moveTo>
                    <a:pt x="26177" y="68558"/>
                  </a:moveTo>
                  <a:lnTo>
                    <a:pt x="112808" y="102525"/>
                  </a:lnTo>
                  <a:lnTo>
                    <a:pt x="237147" y="52353"/>
                  </a:lnTo>
                  <a:lnTo>
                    <a:pt x="237147" y="79153"/>
                  </a:lnTo>
                  <a:lnTo>
                    <a:pt x="112808" y="130883"/>
                  </a:lnTo>
                  <a:lnTo>
                    <a:pt x="26177" y="96604"/>
                  </a:lnTo>
                  <a:lnTo>
                    <a:pt x="26177" y="68558"/>
                  </a:lnTo>
                  <a:close/>
                  <a:moveTo>
                    <a:pt x="236523" y="176068"/>
                  </a:moveTo>
                  <a:lnTo>
                    <a:pt x="112185" y="227486"/>
                  </a:lnTo>
                  <a:lnTo>
                    <a:pt x="25242" y="193208"/>
                  </a:lnTo>
                  <a:lnTo>
                    <a:pt x="25242" y="168901"/>
                  </a:lnTo>
                  <a:lnTo>
                    <a:pt x="102836" y="200686"/>
                  </a:lnTo>
                  <a:lnTo>
                    <a:pt x="236835" y="147710"/>
                  </a:lnTo>
                  <a:lnTo>
                    <a:pt x="236523" y="176068"/>
                  </a:lnTo>
                  <a:close/>
                  <a:moveTo>
                    <a:pt x="227798" y="129324"/>
                  </a:moveTo>
                  <a:lnTo>
                    <a:pt x="103459" y="180743"/>
                  </a:lnTo>
                  <a:lnTo>
                    <a:pt x="16828" y="146464"/>
                  </a:lnTo>
                  <a:lnTo>
                    <a:pt x="16828" y="118418"/>
                  </a:lnTo>
                  <a:lnTo>
                    <a:pt x="105953" y="153943"/>
                  </a:lnTo>
                  <a:lnTo>
                    <a:pt x="228110" y="102836"/>
                  </a:lnTo>
                  <a:lnTo>
                    <a:pt x="228110" y="129324"/>
                  </a:lnTo>
                  <a:close/>
                </a:path>
              </a:pathLst>
            </a:custGeom>
            <a:solidFill>
              <a:srgbClr val="FFFFFF"/>
            </a:solidFill>
            <a:ln w="30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1566545" y="3950335"/>
            <a:ext cx="4201160" cy="9612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用来制作前端页面，进行数据的展示，渲染页面。</a:t>
            </a:r>
          </a:p>
        </p:txBody>
      </p:sp>
      <p:sp>
        <p:nvSpPr>
          <p:cNvPr id="46" name="矩形 45"/>
          <p:cNvSpPr/>
          <p:nvPr/>
        </p:nvSpPr>
        <p:spPr>
          <a:xfrm>
            <a:off x="1689100" y="3397250"/>
            <a:ext cx="4077970" cy="662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Vue.js</a:t>
            </a:r>
            <a:endParaRPr lang="en-US" altLang="zh-CN" sz="2800" b="1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095999" y="3295893"/>
            <a:ext cx="4126529" cy="2077397"/>
            <a:chOff x="1342874" y="3103859"/>
            <a:chExt cx="2382321" cy="2076975"/>
          </a:xfrm>
        </p:grpSpPr>
        <p:sp>
          <p:nvSpPr>
            <p:cNvPr id="51" name="矩形 50"/>
            <p:cNvSpPr/>
            <p:nvPr/>
          </p:nvSpPr>
          <p:spPr>
            <a:xfrm>
              <a:off x="1342874" y="3758168"/>
              <a:ext cx="2382321" cy="14226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用来制作页面后端，和数据库交互，将数据传给前端。</a:t>
              </a:r>
              <a:endPara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lvl="0" algn="ctr">
                <a:lnSpc>
                  <a:spcPct val="150000"/>
                </a:lnSpc>
                <a:defRPr/>
              </a:pPr>
              <a:endPara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356438" y="3103859"/>
              <a:ext cx="2299629" cy="13086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28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SpringBoot+MyBaits</a:t>
              </a:r>
            </a:p>
            <a:p>
              <a:pPr algn="ctr">
                <a:lnSpc>
                  <a:spcPct val="150000"/>
                </a:lnSpc>
                <a:defRPr/>
              </a:pPr>
              <a:endParaRPr lang="en-US" altLang="zh-CN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hytglh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535</Words>
  <Application>Microsoft Office PowerPoint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方正正黑简体</vt:lpstr>
      <vt:lpstr>思源宋体 CN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</dc:title>
  <dc:creator>第一PPT</dc:creator>
  <cp:keywords>www.1ppt.com</cp:keywords>
  <dc:description>www.1ppt.com</dc:description>
  <cp:lastModifiedBy>仕恒 刘</cp:lastModifiedBy>
  <cp:revision>162</cp:revision>
  <dcterms:created xsi:type="dcterms:W3CDTF">2021-02-03T06:47:00Z</dcterms:created>
  <dcterms:modified xsi:type="dcterms:W3CDTF">2022-12-29T08:36:24Z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46D975F0BFE2467AA50D20A85C624157</vt:lpwstr>
  </property>
  <property fmtid="{D5CDD505-2E9C-101B-9397-08002B2CF9AE}" pid="3" name="KSOProductBuildVer">
    <vt:lpwstr>2052-11.1.0.11115</vt:lpwstr>
  </property>
</Properties>
</file>