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4" r:id="rId5"/>
    <p:sldId id="281" r:id="rId6"/>
    <p:sldId id="284" r:id="rId7"/>
    <p:sldId id="297" r:id="rId8"/>
    <p:sldId id="292" r:id="rId9"/>
    <p:sldId id="293" r:id="rId10"/>
    <p:sldId id="294" r:id="rId11"/>
    <p:sldId id="296" r:id="rId12"/>
    <p:sldId id="285" r:id="rId13"/>
    <p:sldId id="283" r:id="rId14"/>
    <p:sldId id="260" r:id="rId15"/>
    <p:sldId id="275" r:id="rId16"/>
    <p:sldId id="287" r:id="rId17"/>
    <p:sldId id="269" r:id="rId18"/>
    <p:sldId id="26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2">
          <p15:clr>
            <a:srgbClr val="A4A3A4"/>
          </p15:clr>
        </p15:guide>
        <p15:guide id="2" pos="38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C4C2"/>
    <a:srgbClr val="75C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58"/>
      </p:cViewPr>
      <p:guideLst>
        <p:guide orient="horz" pos="2062"/>
        <p:guide pos="3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3092-24E5-4020-83B6-76A6E195827F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8D63-6E9F-4316-8A71-5BB843CEBC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3092-24E5-4020-83B6-76A6E195827F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8D63-6E9F-4316-8A71-5BB843CEBC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3092-24E5-4020-83B6-76A6E195827F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8D63-6E9F-4316-8A71-5BB843CEBC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3092-24E5-4020-83B6-76A6E195827F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8D63-6E9F-4316-8A71-5BB843CEBC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3092-24E5-4020-83B6-76A6E195827F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8D63-6E9F-4316-8A71-5BB843CEBC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3092-24E5-4020-83B6-76A6E195827F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8D63-6E9F-4316-8A71-5BB843CEBC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3092-24E5-4020-83B6-76A6E195827F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8D63-6E9F-4316-8A71-5BB843CEBC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3092-24E5-4020-83B6-76A6E195827F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8D63-6E9F-4316-8A71-5BB843CEBC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3092-24E5-4020-83B6-76A6E195827F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8D63-6E9F-4316-8A71-5BB843CEBC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3092-24E5-4020-83B6-76A6E195827F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8D63-6E9F-4316-8A71-5BB843CEBC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3092-24E5-4020-83B6-76A6E195827F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8D63-6E9F-4316-8A71-5BB843CEBC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83092-24E5-4020-83B6-76A6E195827F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48D63-6E9F-4316-8A71-5BB843CEBC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74577" y="377371"/>
            <a:ext cx="11242846" cy="6103258"/>
          </a:xfrm>
          <a:prstGeom prst="rect">
            <a:avLst/>
          </a:prstGeom>
          <a:solidFill>
            <a:srgbClr val="75CDCB"/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6" t="10185" r="11429" b="26296"/>
          <a:stretch>
            <a:fillRect/>
          </a:stretch>
        </p:blipFill>
        <p:spPr>
          <a:xfrm rot="5400000">
            <a:off x="4017495" y="323850"/>
            <a:ext cx="4245910" cy="6210300"/>
          </a:xfrm>
          <a:prstGeom prst="rect">
            <a:avLst/>
          </a:prstGeom>
        </p:spPr>
      </p:pic>
      <p:sp>
        <p:nvSpPr>
          <p:cNvPr id="14" name="文本框 4"/>
          <p:cNvSpPr txBox="1"/>
          <p:nvPr/>
        </p:nvSpPr>
        <p:spPr>
          <a:xfrm>
            <a:off x="3441065" y="1887855"/>
            <a:ext cx="52971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的宿舍自选管理系统的设计与实现中期答辩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297492" y="3554883"/>
            <a:ext cx="35765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5CC4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答辩人：刘仕恒    指导教师：崔晶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12192000" cy="88900"/>
          </a:xfrm>
          <a:prstGeom prst="rect">
            <a:avLst/>
          </a:prstGeom>
          <a:solidFill>
            <a:srgbClr val="5C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0" y="6769100"/>
            <a:ext cx="12192000" cy="88900"/>
          </a:xfrm>
          <a:prstGeom prst="rect">
            <a:avLst/>
          </a:prstGeom>
          <a:solidFill>
            <a:srgbClr val="5C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19454" y="300837"/>
            <a:ext cx="16052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网页界面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50388" y="966676"/>
            <a:ext cx="2454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超级管理员界面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D106542-DBFD-E79A-2BAA-AE4889755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475" y="1214541"/>
            <a:ext cx="12192000" cy="5613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12192000" cy="88900"/>
          </a:xfrm>
          <a:prstGeom prst="rect">
            <a:avLst/>
          </a:prstGeom>
          <a:solidFill>
            <a:srgbClr val="5C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0" y="6769100"/>
            <a:ext cx="12192000" cy="88900"/>
          </a:xfrm>
          <a:prstGeom prst="rect">
            <a:avLst/>
          </a:prstGeom>
          <a:solidFill>
            <a:srgbClr val="5C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19454" y="300837"/>
            <a:ext cx="16052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网页界面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50388" y="762000"/>
            <a:ext cx="2454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超级管理员界面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D5E8D7-BF51-860C-D936-7ADA7AE3C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6" y="1174750"/>
            <a:ext cx="121920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91102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12192000" cy="88900"/>
          </a:xfrm>
          <a:prstGeom prst="rect">
            <a:avLst/>
          </a:prstGeom>
          <a:solidFill>
            <a:srgbClr val="5C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0" y="6769100"/>
            <a:ext cx="12192000" cy="88900"/>
          </a:xfrm>
          <a:prstGeom prst="rect">
            <a:avLst/>
          </a:prstGeom>
          <a:solidFill>
            <a:srgbClr val="5C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19454" y="300837"/>
            <a:ext cx="5338321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数据库的构建      见（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Navicat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12192000" cy="88900"/>
          </a:xfrm>
          <a:prstGeom prst="rect">
            <a:avLst/>
          </a:prstGeom>
          <a:solidFill>
            <a:srgbClr val="5C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0" y="6769100"/>
            <a:ext cx="12192000" cy="88900"/>
          </a:xfrm>
          <a:prstGeom prst="rect">
            <a:avLst/>
          </a:prstGeom>
          <a:solidFill>
            <a:srgbClr val="5C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1525" y="1466049"/>
            <a:ext cx="577017" cy="3894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系统结构图</a:t>
            </a:r>
          </a:p>
          <a:p>
            <a:pPr>
              <a:lnSpc>
                <a:spcPct val="150000"/>
              </a:lnSpc>
            </a:pP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63F379E-22E4-504A-C3EA-C49AC3C1B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3" y="173037"/>
            <a:ext cx="4190962" cy="617615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1D13E6B-7923-520F-6E54-FADCD6C74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485" y="1193267"/>
            <a:ext cx="2809810" cy="23636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74577" y="377371"/>
            <a:ext cx="11242846" cy="6103258"/>
          </a:xfrm>
          <a:prstGeom prst="rect">
            <a:avLst/>
          </a:prstGeom>
          <a:solidFill>
            <a:srgbClr val="75CDCB"/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6" t="10185" r="11429" b="26296"/>
          <a:stretch>
            <a:fillRect/>
          </a:stretch>
        </p:blipFill>
        <p:spPr>
          <a:xfrm rot="5400000">
            <a:off x="4017495" y="323850"/>
            <a:ext cx="4245910" cy="62103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178092" y="2104311"/>
            <a:ext cx="1814752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ln w="28575">
                  <a:noFill/>
                </a:ln>
                <a:solidFill>
                  <a:schemeClr val="bg1"/>
                </a:solidFill>
                <a:latin typeface="Road Rage" pitchFamily="50" charset="0"/>
                <a:ea typeface="微软雅黑" panose="020B0503020204020204" pitchFamily="34" charset="-122"/>
              </a:rPr>
              <a:t>o3</a:t>
            </a:r>
            <a:endParaRPr lang="zh-CN" altLang="en-US" sz="9600" dirty="0">
              <a:ln w="28575">
                <a:noFill/>
              </a:ln>
              <a:solidFill>
                <a:schemeClr val="bg1"/>
              </a:solidFill>
              <a:latin typeface="Road Rage" pitchFamily="50" charset="0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64119" y="3633482"/>
            <a:ext cx="2441694" cy="9883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12192000" cy="88900"/>
          </a:xfrm>
          <a:prstGeom prst="rect">
            <a:avLst/>
          </a:prstGeom>
          <a:solidFill>
            <a:srgbClr val="5C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0" y="6769100"/>
            <a:ext cx="12192000" cy="88900"/>
          </a:xfrm>
          <a:prstGeom prst="rect">
            <a:avLst/>
          </a:prstGeom>
          <a:solidFill>
            <a:srgbClr val="5C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037004" y="260197"/>
            <a:ext cx="2646878" cy="1069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grpSp>
        <p:nvGrpSpPr>
          <p:cNvPr id="10" name="Group 8"/>
          <p:cNvGrpSpPr>
            <a:grpSpLocks noChangeAspect="1"/>
          </p:cNvGrpSpPr>
          <p:nvPr/>
        </p:nvGrpSpPr>
        <p:grpSpPr>
          <a:xfrm>
            <a:off x="849084" y="2188255"/>
            <a:ext cx="5389563" cy="3717925"/>
            <a:chOff x="940378" y="1114346"/>
            <a:chExt cx="7056438" cy="486727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" name="Arc 682"/>
            <p:cNvSpPr/>
            <p:nvPr/>
          </p:nvSpPr>
          <p:spPr bwMode="auto">
            <a:xfrm rot="18746405">
              <a:off x="3554197" y="1119903"/>
              <a:ext cx="1014413" cy="1003300"/>
            </a:xfrm>
            <a:custGeom>
              <a:avLst/>
              <a:gdLst>
                <a:gd name="T0" fmla="*/ 2147483647 w 21600"/>
                <a:gd name="T1" fmla="*/ 0 h 21356"/>
                <a:gd name="T2" fmla="*/ 2147483647 w 21600"/>
                <a:gd name="T3" fmla="*/ 2147483647 h 21356"/>
                <a:gd name="T4" fmla="*/ 0 w 21600"/>
                <a:gd name="T5" fmla="*/ 2147483647 h 2135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356"/>
                <a:gd name="T11" fmla="*/ 21600 w 21600"/>
                <a:gd name="T12" fmla="*/ 21356 h 213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356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</a:path>
                <a:path w="21600" h="21356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38100">
              <a:solidFill>
                <a:srgbClr val="5CC4C2"/>
              </a:solidFill>
              <a:prstDash val="sysDot"/>
              <a:rou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12" name="Freeform 673"/>
            <p:cNvSpPr>
              <a:spLocks noEditPoints="1"/>
            </p:cNvSpPr>
            <p:nvPr/>
          </p:nvSpPr>
          <p:spPr>
            <a:xfrm rot="-324743">
              <a:off x="4204278" y="1579484"/>
              <a:ext cx="2628900" cy="2630487"/>
            </a:xfrm>
            <a:custGeom>
              <a:avLst/>
              <a:gdLst>
                <a:gd name="txL" fmla="*/ 0 w 1816"/>
                <a:gd name="txT" fmla="*/ 0 h 1816"/>
                <a:gd name="txR" fmla="*/ 1816 w 1816"/>
                <a:gd name="txB" fmla="*/ 1816 h 1816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rgbClr val="5CC4C2"/>
            </a:solidFill>
            <a:ln w="1905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675"/>
            <p:cNvSpPr>
              <a:spLocks noEditPoints="1"/>
            </p:cNvSpPr>
            <p:nvPr/>
          </p:nvSpPr>
          <p:spPr>
            <a:xfrm rot="-324743">
              <a:off x="940378" y="1649334"/>
              <a:ext cx="3429000" cy="3429000"/>
            </a:xfrm>
            <a:custGeom>
              <a:avLst/>
              <a:gdLst>
                <a:gd name="txL" fmla="*/ 0 w 2622"/>
                <a:gd name="txT" fmla="*/ 0 h 2622"/>
                <a:gd name="txR" fmla="*/ 2622 w 2622"/>
                <a:gd name="txB" fmla="*/ 2622 h 2622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2622" h="2622">
                  <a:moveTo>
                    <a:pt x="2622" y="1382"/>
                  </a:moveTo>
                  <a:lnTo>
                    <a:pt x="2622" y="1240"/>
                  </a:lnTo>
                  <a:lnTo>
                    <a:pt x="2520" y="1240"/>
                  </a:lnTo>
                  <a:lnTo>
                    <a:pt x="2516" y="1196"/>
                  </a:lnTo>
                  <a:lnTo>
                    <a:pt x="2512" y="1152"/>
                  </a:lnTo>
                  <a:lnTo>
                    <a:pt x="2506" y="1110"/>
                  </a:lnTo>
                  <a:lnTo>
                    <a:pt x="2498" y="1068"/>
                  </a:lnTo>
                  <a:lnTo>
                    <a:pt x="2596" y="1040"/>
                  </a:lnTo>
                  <a:lnTo>
                    <a:pt x="2560" y="904"/>
                  </a:lnTo>
                  <a:lnTo>
                    <a:pt x="2460" y="930"/>
                  </a:lnTo>
                  <a:lnTo>
                    <a:pt x="2446" y="888"/>
                  </a:lnTo>
                  <a:lnTo>
                    <a:pt x="2430" y="848"/>
                  </a:lnTo>
                  <a:lnTo>
                    <a:pt x="2412" y="808"/>
                  </a:lnTo>
                  <a:lnTo>
                    <a:pt x="2394" y="768"/>
                  </a:lnTo>
                  <a:lnTo>
                    <a:pt x="2482" y="718"/>
                  </a:lnTo>
                  <a:lnTo>
                    <a:pt x="2412" y="594"/>
                  </a:lnTo>
                  <a:lnTo>
                    <a:pt x="2322" y="646"/>
                  </a:lnTo>
                  <a:lnTo>
                    <a:pt x="2298" y="610"/>
                  </a:lnTo>
                  <a:lnTo>
                    <a:pt x="2272" y="574"/>
                  </a:lnTo>
                  <a:lnTo>
                    <a:pt x="2244" y="540"/>
                  </a:lnTo>
                  <a:lnTo>
                    <a:pt x="2216" y="508"/>
                  </a:lnTo>
                  <a:lnTo>
                    <a:pt x="2290" y="434"/>
                  </a:lnTo>
                  <a:lnTo>
                    <a:pt x="2188" y="334"/>
                  </a:lnTo>
                  <a:lnTo>
                    <a:pt x="2116" y="406"/>
                  </a:lnTo>
                  <a:lnTo>
                    <a:pt x="2082" y="378"/>
                  </a:lnTo>
                  <a:lnTo>
                    <a:pt x="2048" y="352"/>
                  </a:lnTo>
                  <a:lnTo>
                    <a:pt x="2014" y="326"/>
                  </a:lnTo>
                  <a:lnTo>
                    <a:pt x="1978" y="300"/>
                  </a:lnTo>
                  <a:lnTo>
                    <a:pt x="2028" y="212"/>
                  </a:lnTo>
                  <a:lnTo>
                    <a:pt x="1906" y="140"/>
                  </a:lnTo>
                  <a:lnTo>
                    <a:pt x="1854" y="230"/>
                  </a:lnTo>
                  <a:lnTo>
                    <a:pt x="1816" y="210"/>
                  </a:lnTo>
                  <a:lnTo>
                    <a:pt x="1776" y="194"/>
                  </a:lnTo>
                  <a:lnTo>
                    <a:pt x="1734" y="178"/>
                  </a:lnTo>
                  <a:lnTo>
                    <a:pt x="1694" y="162"/>
                  </a:lnTo>
                  <a:lnTo>
                    <a:pt x="1720" y="64"/>
                  </a:lnTo>
                  <a:lnTo>
                    <a:pt x="1582" y="26"/>
                  </a:lnTo>
                  <a:lnTo>
                    <a:pt x="1556" y="126"/>
                  </a:lnTo>
                  <a:lnTo>
                    <a:pt x="1514" y="118"/>
                  </a:lnTo>
                  <a:lnTo>
                    <a:pt x="1470" y="112"/>
                  </a:lnTo>
                  <a:lnTo>
                    <a:pt x="1426" y="106"/>
                  </a:lnTo>
                  <a:lnTo>
                    <a:pt x="1382" y="104"/>
                  </a:lnTo>
                  <a:lnTo>
                    <a:pt x="1382" y="0"/>
                  </a:lnTo>
                  <a:lnTo>
                    <a:pt x="1240" y="0"/>
                  </a:lnTo>
                  <a:lnTo>
                    <a:pt x="1240" y="104"/>
                  </a:lnTo>
                  <a:lnTo>
                    <a:pt x="1196" y="106"/>
                  </a:lnTo>
                  <a:lnTo>
                    <a:pt x="1154" y="112"/>
                  </a:lnTo>
                  <a:lnTo>
                    <a:pt x="1110" y="118"/>
                  </a:lnTo>
                  <a:lnTo>
                    <a:pt x="1068" y="126"/>
                  </a:lnTo>
                  <a:lnTo>
                    <a:pt x="1042" y="26"/>
                  </a:lnTo>
                  <a:lnTo>
                    <a:pt x="904" y="64"/>
                  </a:lnTo>
                  <a:lnTo>
                    <a:pt x="930" y="162"/>
                  </a:lnTo>
                  <a:lnTo>
                    <a:pt x="890" y="178"/>
                  </a:lnTo>
                  <a:lnTo>
                    <a:pt x="848" y="194"/>
                  </a:lnTo>
                  <a:lnTo>
                    <a:pt x="808" y="210"/>
                  </a:lnTo>
                  <a:lnTo>
                    <a:pt x="770" y="230"/>
                  </a:lnTo>
                  <a:lnTo>
                    <a:pt x="718" y="140"/>
                  </a:lnTo>
                  <a:lnTo>
                    <a:pt x="594" y="212"/>
                  </a:lnTo>
                  <a:lnTo>
                    <a:pt x="646" y="300"/>
                  </a:lnTo>
                  <a:lnTo>
                    <a:pt x="610" y="326"/>
                  </a:lnTo>
                  <a:lnTo>
                    <a:pt x="576" y="352"/>
                  </a:lnTo>
                  <a:lnTo>
                    <a:pt x="542" y="378"/>
                  </a:lnTo>
                  <a:lnTo>
                    <a:pt x="508" y="406"/>
                  </a:lnTo>
                  <a:lnTo>
                    <a:pt x="436" y="334"/>
                  </a:lnTo>
                  <a:lnTo>
                    <a:pt x="334" y="434"/>
                  </a:lnTo>
                  <a:lnTo>
                    <a:pt x="408" y="508"/>
                  </a:lnTo>
                  <a:lnTo>
                    <a:pt x="378" y="540"/>
                  </a:lnTo>
                  <a:lnTo>
                    <a:pt x="352" y="574"/>
                  </a:lnTo>
                  <a:lnTo>
                    <a:pt x="326" y="610"/>
                  </a:lnTo>
                  <a:lnTo>
                    <a:pt x="302" y="646"/>
                  </a:lnTo>
                  <a:lnTo>
                    <a:pt x="212" y="594"/>
                  </a:lnTo>
                  <a:lnTo>
                    <a:pt x="140" y="718"/>
                  </a:lnTo>
                  <a:lnTo>
                    <a:pt x="230" y="768"/>
                  </a:lnTo>
                  <a:lnTo>
                    <a:pt x="212" y="808"/>
                  </a:lnTo>
                  <a:lnTo>
                    <a:pt x="194" y="848"/>
                  </a:lnTo>
                  <a:lnTo>
                    <a:pt x="178" y="888"/>
                  </a:lnTo>
                  <a:lnTo>
                    <a:pt x="164" y="930"/>
                  </a:lnTo>
                  <a:lnTo>
                    <a:pt x="64" y="904"/>
                  </a:lnTo>
                  <a:lnTo>
                    <a:pt x="26" y="1040"/>
                  </a:lnTo>
                  <a:lnTo>
                    <a:pt x="126" y="1068"/>
                  </a:lnTo>
                  <a:lnTo>
                    <a:pt x="118" y="1110"/>
                  </a:lnTo>
                  <a:lnTo>
                    <a:pt x="112" y="1152"/>
                  </a:lnTo>
                  <a:lnTo>
                    <a:pt x="108" y="1196"/>
                  </a:lnTo>
                  <a:lnTo>
                    <a:pt x="104" y="1240"/>
                  </a:lnTo>
                  <a:lnTo>
                    <a:pt x="0" y="1240"/>
                  </a:lnTo>
                  <a:lnTo>
                    <a:pt x="0" y="1382"/>
                  </a:lnTo>
                  <a:lnTo>
                    <a:pt x="104" y="1382"/>
                  </a:lnTo>
                  <a:lnTo>
                    <a:pt x="108" y="1426"/>
                  </a:lnTo>
                  <a:lnTo>
                    <a:pt x="112" y="1470"/>
                  </a:lnTo>
                  <a:lnTo>
                    <a:pt x="118" y="1512"/>
                  </a:lnTo>
                  <a:lnTo>
                    <a:pt x="126" y="1556"/>
                  </a:lnTo>
                  <a:lnTo>
                    <a:pt x="26" y="1582"/>
                  </a:lnTo>
                  <a:lnTo>
                    <a:pt x="64" y="1720"/>
                  </a:lnTo>
                  <a:lnTo>
                    <a:pt x="164" y="1692"/>
                  </a:lnTo>
                  <a:lnTo>
                    <a:pt x="178" y="1734"/>
                  </a:lnTo>
                  <a:lnTo>
                    <a:pt x="194" y="1774"/>
                  </a:lnTo>
                  <a:lnTo>
                    <a:pt x="212" y="1814"/>
                  </a:lnTo>
                  <a:lnTo>
                    <a:pt x="230" y="1854"/>
                  </a:lnTo>
                  <a:lnTo>
                    <a:pt x="140" y="1906"/>
                  </a:lnTo>
                  <a:lnTo>
                    <a:pt x="212" y="2028"/>
                  </a:lnTo>
                  <a:lnTo>
                    <a:pt x="302" y="1978"/>
                  </a:lnTo>
                  <a:lnTo>
                    <a:pt x="326" y="2014"/>
                  </a:lnTo>
                  <a:lnTo>
                    <a:pt x="352" y="2048"/>
                  </a:lnTo>
                  <a:lnTo>
                    <a:pt x="378" y="2082"/>
                  </a:lnTo>
                  <a:lnTo>
                    <a:pt x="408" y="2116"/>
                  </a:lnTo>
                  <a:lnTo>
                    <a:pt x="334" y="2188"/>
                  </a:lnTo>
                  <a:lnTo>
                    <a:pt x="436" y="2288"/>
                  </a:lnTo>
                  <a:lnTo>
                    <a:pt x="508" y="2216"/>
                  </a:lnTo>
                  <a:lnTo>
                    <a:pt x="542" y="2244"/>
                  </a:lnTo>
                  <a:lnTo>
                    <a:pt x="576" y="2272"/>
                  </a:lnTo>
                  <a:lnTo>
                    <a:pt x="610" y="2298"/>
                  </a:lnTo>
                  <a:lnTo>
                    <a:pt x="646" y="2322"/>
                  </a:lnTo>
                  <a:lnTo>
                    <a:pt x="594" y="2412"/>
                  </a:lnTo>
                  <a:lnTo>
                    <a:pt x="718" y="2482"/>
                  </a:lnTo>
                  <a:lnTo>
                    <a:pt x="770" y="2394"/>
                  </a:lnTo>
                  <a:lnTo>
                    <a:pt x="808" y="2412"/>
                  </a:lnTo>
                  <a:lnTo>
                    <a:pt x="848" y="2430"/>
                  </a:lnTo>
                  <a:lnTo>
                    <a:pt x="890" y="2446"/>
                  </a:lnTo>
                  <a:lnTo>
                    <a:pt x="930" y="2460"/>
                  </a:lnTo>
                  <a:lnTo>
                    <a:pt x="904" y="2560"/>
                  </a:lnTo>
                  <a:lnTo>
                    <a:pt x="1042" y="2596"/>
                  </a:lnTo>
                  <a:lnTo>
                    <a:pt x="1068" y="2498"/>
                  </a:lnTo>
                  <a:lnTo>
                    <a:pt x="1110" y="2504"/>
                  </a:lnTo>
                  <a:lnTo>
                    <a:pt x="1154" y="2512"/>
                  </a:lnTo>
                  <a:lnTo>
                    <a:pt x="1196" y="2516"/>
                  </a:lnTo>
                  <a:lnTo>
                    <a:pt x="1240" y="2520"/>
                  </a:lnTo>
                  <a:lnTo>
                    <a:pt x="1240" y="2622"/>
                  </a:lnTo>
                  <a:lnTo>
                    <a:pt x="1382" y="2622"/>
                  </a:lnTo>
                  <a:lnTo>
                    <a:pt x="1382" y="2520"/>
                  </a:lnTo>
                  <a:lnTo>
                    <a:pt x="1426" y="2516"/>
                  </a:lnTo>
                  <a:lnTo>
                    <a:pt x="1470" y="2512"/>
                  </a:lnTo>
                  <a:lnTo>
                    <a:pt x="1514" y="2504"/>
                  </a:lnTo>
                  <a:lnTo>
                    <a:pt x="1556" y="2498"/>
                  </a:lnTo>
                  <a:lnTo>
                    <a:pt x="1582" y="2596"/>
                  </a:lnTo>
                  <a:lnTo>
                    <a:pt x="1720" y="2560"/>
                  </a:lnTo>
                  <a:lnTo>
                    <a:pt x="1694" y="2460"/>
                  </a:lnTo>
                  <a:lnTo>
                    <a:pt x="1734" y="2446"/>
                  </a:lnTo>
                  <a:lnTo>
                    <a:pt x="1776" y="2430"/>
                  </a:lnTo>
                  <a:lnTo>
                    <a:pt x="1816" y="2412"/>
                  </a:lnTo>
                  <a:lnTo>
                    <a:pt x="1854" y="2394"/>
                  </a:lnTo>
                  <a:lnTo>
                    <a:pt x="1906" y="2482"/>
                  </a:lnTo>
                  <a:lnTo>
                    <a:pt x="2028" y="2412"/>
                  </a:lnTo>
                  <a:lnTo>
                    <a:pt x="1978" y="2322"/>
                  </a:lnTo>
                  <a:lnTo>
                    <a:pt x="2014" y="2298"/>
                  </a:lnTo>
                  <a:lnTo>
                    <a:pt x="2048" y="2272"/>
                  </a:lnTo>
                  <a:lnTo>
                    <a:pt x="2082" y="2244"/>
                  </a:lnTo>
                  <a:lnTo>
                    <a:pt x="2116" y="2216"/>
                  </a:lnTo>
                  <a:lnTo>
                    <a:pt x="2188" y="2288"/>
                  </a:lnTo>
                  <a:lnTo>
                    <a:pt x="2290" y="2188"/>
                  </a:lnTo>
                  <a:lnTo>
                    <a:pt x="2216" y="2116"/>
                  </a:lnTo>
                  <a:lnTo>
                    <a:pt x="2244" y="2082"/>
                  </a:lnTo>
                  <a:lnTo>
                    <a:pt x="2272" y="2048"/>
                  </a:lnTo>
                  <a:lnTo>
                    <a:pt x="2298" y="2014"/>
                  </a:lnTo>
                  <a:lnTo>
                    <a:pt x="2322" y="1978"/>
                  </a:lnTo>
                  <a:lnTo>
                    <a:pt x="2412" y="2028"/>
                  </a:lnTo>
                  <a:lnTo>
                    <a:pt x="2482" y="1906"/>
                  </a:lnTo>
                  <a:lnTo>
                    <a:pt x="2394" y="1854"/>
                  </a:lnTo>
                  <a:lnTo>
                    <a:pt x="2412" y="1814"/>
                  </a:lnTo>
                  <a:lnTo>
                    <a:pt x="2430" y="1774"/>
                  </a:lnTo>
                  <a:lnTo>
                    <a:pt x="2446" y="1734"/>
                  </a:lnTo>
                  <a:lnTo>
                    <a:pt x="2460" y="1692"/>
                  </a:lnTo>
                  <a:lnTo>
                    <a:pt x="2560" y="1720"/>
                  </a:lnTo>
                  <a:lnTo>
                    <a:pt x="2596" y="1582"/>
                  </a:lnTo>
                  <a:lnTo>
                    <a:pt x="2498" y="1556"/>
                  </a:lnTo>
                  <a:lnTo>
                    <a:pt x="2506" y="1512"/>
                  </a:lnTo>
                  <a:lnTo>
                    <a:pt x="2512" y="1470"/>
                  </a:lnTo>
                  <a:lnTo>
                    <a:pt x="2516" y="1426"/>
                  </a:lnTo>
                  <a:lnTo>
                    <a:pt x="2520" y="1382"/>
                  </a:lnTo>
                  <a:lnTo>
                    <a:pt x="2622" y="1382"/>
                  </a:lnTo>
                  <a:close/>
                  <a:moveTo>
                    <a:pt x="1312" y="2420"/>
                  </a:moveTo>
                  <a:lnTo>
                    <a:pt x="1312" y="2420"/>
                  </a:lnTo>
                  <a:lnTo>
                    <a:pt x="1254" y="2420"/>
                  </a:lnTo>
                  <a:lnTo>
                    <a:pt x="1198" y="2416"/>
                  </a:lnTo>
                  <a:lnTo>
                    <a:pt x="1142" y="2408"/>
                  </a:lnTo>
                  <a:lnTo>
                    <a:pt x="1088" y="2398"/>
                  </a:lnTo>
                  <a:lnTo>
                    <a:pt x="1034" y="2386"/>
                  </a:lnTo>
                  <a:lnTo>
                    <a:pt x="982" y="2370"/>
                  </a:lnTo>
                  <a:lnTo>
                    <a:pt x="930" y="2354"/>
                  </a:lnTo>
                  <a:lnTo>
                    <a:pt x="880" y="2334"/>
                  </a:lnTo>
                  <a:lnTo>
                    <a:pt x="830" y="2312"/>
                  </a:lnTo>
                  <a:lnTo>
                    <a:pt x="782" y="2286"/>
                  </a:lnTo>
                  <a:lnTo>
                    <a:pt x="736" y="2260"/>
                  </a:lnTo>
                  <a:lnTo>
                    <a:pt x="692" y="2232"/>
                  </a:lnTo>
                  <a:lnTo>
                    <a:pt x="648" y="2200"/>
                  </a:lnTo>
                  <a:lnTo>
                    <a:pt x="606" y="2168"/>
                  </a:lnTo>
                  <a:lnTo>
                    <a:pt x="566" y="2132"/>
                  </a:lnTo>
                  <a:lnTo>
                    <a:pt x="528" y="2096"/>
                  </a:lnTo>
                  <a:lnTo>
                    <a:pt x="490" y="2058"/>
                  </a:lnTo>
                  <a:lnTo>
                    <a:pt x="456" y="2018"/>
                  </a:lnTo>
                  <a:lnTo>
                    <a:pt x="422" y="1976"/>
                  </a:lnTo>
                  <a:lnTo>
                    <a:pt x="392" y="1932"/>
                  </a:lnTo>
                  <a:lnTo>
                    <a:pt x="362" y="1886"/>
                  </a:lnTo>
                  <a:lnTo>
                    <a:pt x="336" y="1840"/>
                  </a:lnTo>
                  <a:lnTo>
                    <a:pt x="312" y="1792"/>
                  </a:lnTo>
                  <a:lnTo>
                    <a:pt x="290" y="1744"/>
                  </a:lnTo>
                  <a:lnTo>
                    <a:pt x="270" y="1692"/>
                  </a:lnTo>
                  <a:lnTo>
                    <a:pt x="252" y="1642"/>
                  </a:lnTo>
                  <a:lnTo>
                    <a:pt x="238" y="1588"/>
                  </a:lnTo>
                  <a:lnTo>
                    <a:pt x="224" y="1534"/>
                  </a:lnTo>
                  <a:lnTo>
                    <a:pt x="216" y="1480"/>
                  </a:lnTo>
                  <a:lnTo>
                    <a:pt x="208" y="1424"/>
                  </a:lnTo>
                  <a:lnTo>
                    <a:pt x="204" y="1368"/>
                  </a:lnTo>
                  <a:lnTo>
                    <a:pt x="202" y="1312"/>
                  </a:lnTo>
                  <a:lnTo>
                    <a:pt x="204" y="1254"/>
                  </a:lnTo>
                  <a:lnTo>
                    <a:pt x="208" y="1198"/>
                  </a:lnTo>
                  <a:lnTo>
                    <a:pt x="216" y="1142"/>
                  </a:lnTo>
                  <a:lnTo>
                    <a:pt x="224" y="1088"/>
                  </a:lnTo>
                  <a:lnTo>
                    <a:pt x="238" y="1034"/>
                  </a:lnTo>
                  <a:lnTo>
                    <a:pt x="252" y="982"/>
                  </a:lnTo>
                  <a:lnTo>
                    <a:pt x="270" y="930"/>
                  </a:lnTo>
                  <a:lnTo>
                    <a:pt x="290" y="880"/>
                  </a:lnTo>
                  <a:lnTo>
                    <a:pt x="312" y="830"/>
                  </a:lnTo>
                  <a:lnTo>
                    <a:pt x="336" y="782"/>
                  </a:lnTo>
                  <a:lnTo>
                    <a:pt x="362" y="736"/>
                  </a:lnTo>
                  <a:lnTo>
                    <a:pt x="392" y="692"/>
                  </a:lnTo>
                  <a:lnTo>
                    <a:pt x="422" y="648"/>
                  </a:lnTo>
                  <a:lnTo>
                    <a:pt x="456" y="606"/>
                  </a:lnTo>
                  <a:lnTo>
                    <a:pt x="490" y="566"/>
                  </a:lnTo>
                  <a:lnTo>
                    <a:pt x="528" y="526"/>
                  </a:lnTo>
                  <a:lnTo>
                    <a:pt x="566" y="490"/>
                  </a:lnTo>
                  <a:lnTo>
                    <a:pt x="606" y="456"/>
                  </a:lnTo>
                  <a:lnTo>
                    <a:pt x="648" y="422"/>
                  </a:lnTo>
                  <a:lnTo>
                    <a:pt x="692" y="392"/>
                  </a:lnTo>
                  <a:lnTo>
                    <a:pt x="736" y="362"/>
                  </a:lnTo>
                  <a:lnTo>
                    <a:pt x="782" y="336"/>
                  </a:lnTo>
                  <a:lnTo>
                    <a:pt x="830" y="312"/>
                  </a:lnTo>
                  <a:lnTo>
                    <a:pt x="880" y="290"/>
                  </a:lnTo>
                  <a:lnTo>
                    <a:pt x="930" y="270"/>
                  </a:lnTo>
                  <a:lnTo>
                    <a:pt x="982" y="252"/>
                  </a:lnTo>
                  <a:lnTo>
                    <a:pt x="1034" y="236"/>
                  </a:lnTo>
                  <a:lnTo>
                    <a:pt x="1088" y="224"/>
                  </a:lnTo>
                  <a:lnTo>
                    <a:pt x="1142" y="214"/>
                  </a:lnTo>
                  <a:lnTo>
                    <a:pt x="1198" y="208"/>
                  </a:lnTo>
                  <a:lnTo>
                    <a:pt x="1254" y="204"/>
                  </a:lnTo>
                  <a:lnTo>
                    <a:pt x="1312" y="202"/>
                  </a:lnTo>
                  <a:lnTo>
                    <a:pt x="1368" y="204"/>
                  </a:lnTo>
                  <a:lnTo>
                    <a:pt x="1426" y="208"/>
                  </a:lnTo>
                  <a:lnTo>
                    <a:pt x="1480" y="214"/>
                  </a:lnTo>
                  <a:lnTo>
                    <a:pt x="1536" y="224"/>
                  </a:lnTo>
                  <a:lnTo>
                    <a:pt x="1588" y="236"/>
                  </a:lnTo>
                  <a:lnTo>
                    <a:pt x="1642" y="252"/>
                  </a:lnTo>
                  <a:lnTo>
                    <a:pt x="1694" y="270"/>
                  </a:lnTo>
                  <a:lnTo>
                    <a:pt x="1744" y="290"/>
                  </a:lnTo>
                  <a:lnTo>
                    <a:pt x="1792" y="312"/>
                  </a:lnTo>
                  <a:lnTo>
                    <a:pt x="1840" y="336"/>
                  </a:lnTo>
                  <a:lnTo>
                    <a:pt x="1886" y="362"/>
                  </a:lnTo>
                  <a:lnTo>
                    <a:pt x="1932" y="392"/>
                  </a:lnTo>
                  <a:lnTo>
                    <a:pt x="1976" y="422"/>
                  </a:lnTo>
                  <a:lnTo>
                    <a:pt x="2018" y="456"/>
                  </a:lnTo>
                  <a:lnTo>
                    <a:pt x="2058" y="490"/>
                  </a:lnTo>
                  <a:lnTo>
                    <a:pt x="2096" y="526"/>
                  </a:lnTo>
                  <a:lnTo>
                    <a:pt x="2132" y="566"/>
                  </a:lnTo>
                  <a:lnTo>
                    <a:pt x="2168" y="606"/>
                  </a:lnTo>
                  <a:lnTo>
                    <a:pt x="2200" y="648"/>
                  </a:lnTo>
                  <a:lnTo>
                    <a:pt x="2232" y="692"/>
                  </a:lnTo>
                  <a:lnTo>
                    <a:pt x="2260" y="736"/>
                  </a:lnTo>
                  <a:lnTo>
                    <a:pt x="2288" y="782"/>
                  </a:lnTo>
                  <a:lnTo>
                    <a:pt x="2312" y="830"/>
                  </a:lnTo>
                  <a:lnTo>
                    <a:pt x="2334" y="880"/>
                  </a:lnTo>
                  <a:lnTo>
                    <a:pt x="2354" y="930"/>
                  </a:lnTo>
                  <a:lnTo>
                    <a:pt x="2372" y="982"/>
                  </a:lnTo>
                  <a:lnTo>
                    <a:pt x="2386" y="1034"/>
                  </a:lnTo>
                  <a:lnTo>
                    <a:pt x="2398" y="1088"/>
                  </a:lnTo>
                  <a:lnTo>
                    <a:pt x="2408" y="1142"/>
                  </a:lnTo>
                  <a:lnTo>
                    <a:pt x="2416" y="1198"/>
                  </a:lnTo>
                  <a:lnTo>
                    <a:pt x="2420" y="1254"/>
                  </a:lnTo>
                  <a:lnTo>
                    <a:pt x="2422" y="1312"/>
                  </a:lnTo>
                  <a:lnTo>
                    <a:pt x="2420" y="1368"/>
                  </a:lnTo>
                  <a:lnTo>
                    <a:pt x="2416" y="1424"/>
                  </a:lnTo>
                  <a:lnTo>
                    <a:pt x="2408" y="1480"/>
                  </a:lnTo>
                  <a:lnTo>
                    <a:pt x="2398" y="1534"/>
                  </a:lnTo>
                  <a:lnTo>
                    <a:pt x="2386" y="1588"/>
                  </a:lnTo>
                  <a:lnTo>
                    <a:pt x="2372" y="1642"/>
                  </a:lnTo>
                  <a:lnTo>
                    <a:pt x="2354" y="1692"/>
                  </a:lnTo>
                  <a:lnTo>
                    <a:pt x="2334" y="1744"/>
                  </a:lnTo>
                  <a:lnTo>
                    <a:pt x="2312" y="1792"/>
                  </a:lnTo>
                  <a:lnTo>
                    <a:pt x="2288" y="1840"/>
                  </a:lnTo>
                  <a:lnTo>
                    <a:pt x="2260" y="1886"/>
                  </a:lnTo>
                  <a:lnTo>
                    <a:pt x="2232" y="1932"/>
                  </a:lnTo>
                  <a:lnTo>
                    <a:pt x="2200" y="1976"/>
                  </a:lnTo>
                  <a:lnTo>
                    <a:pt x="2168" y="2018"/>
                  </a:lnTo>
                  <a:lnTo>
                    <a:pt x="2132" y="2058"/>
                  </a:lnTo>
                  <a:lnTo>
                    <a:pt x="2096" y="2096"/>
                  </a:lnTo>
                  <a:lnTo>
                    <a:pt x="2058" y="2132"/>
                  </a:lnTo>
                  <a:lnTo>
                    <a:pt x="2018" y="2168"/>
                  </a:lnTo>
                  <a:lnTo>
                    <a:pt x="1976" y="2200"/>
                  </a:lnTo>
                  <a:lnTo>
                    <a:pt x="1932" y="2232"/>
                  </a:lnTo>
                  <a:lnTo>
                    <a:pt x="1886" y="2260"/>
                  </a:lnTo>
                  <a:lnTo>
                    <a:pt x="1840" y="2286"/>
                  </a:lnTo>
                  <a:lnTo>
                    <a:pt x="1792" y="2312"/>
                  </a:lnTo>
                  <a:lnTo>
                    <a:pt x="1744" y="2334"/>
                  </a:lnTo>
                  <a:lnTo>
                    <a:pt x="1694" y="2354"/>
                  </a:lnTo>
                  <a:lnTo>
                    <a:pt x="1642" y="2370"/>
                  </a:lnTo>
                  <a:lnTo>
                    <a:pt x="1588" y="2386"/>
                  </a:lnTo>
                  <a:lnTo>
                    <a:pt x="1536" y="2398"/>
                  </a:lnTo>
                  <a:lnTo>
                    <a:pt x="1480" y="2408"/>
                  </a:lnTo>
                  <a:lnTo>
                    <a:pt x="1426" y="2416"/>
                  </a:lnTo>
                  <a:lnTo>
                    <a:pt x="1368" y="2420"/>
                  </a:lnTo>
                  <a:lnTo>
                    <a:pt x="1312" y="2420"/>
                  </a:lnTo>
                  <a:close/>
                </a:path>
              </a:pathLst>
            </a:custGeom>
            <a:solidFill>
              <a:srgbClr val="5CC4C2"/>
            </a:solidFill>
            <a:ln w="1905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Oval 676"/>
            <p:cNvSpPr>
              <a:spLocks noChangeArrowheads="1"/>
            </p:cNvSpPr>
            <p:nvPr/>
          </p:nvSpPr>
          <p:spPr bwMode="auto">
            <a:xfrm rot="21275257">
              <a:off x="1307091" y="2016046"/>
              <a:ext cx="2695575" cy="2693988"/>
            </a:xfrm>
            <a:prstGeom prst="ellipse">
              <a:avLst/>
            </a:prstGeom>
            <a:solidFill>
              <a:srgbClr val="5CC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eaLnBrk="1" latinLnBrk="1" hangingPunct="1"/>
              <a:endParaRPr lang="ko-KR" altLang="en-US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5" name="Oval 677"/>
            <p:cNvSpPr>
              <a:spLocks noChangeArrowheads="1"/>
            </p:cNvSpPr>
            <p:nvPr/>
          </p:nvSpPr>
          <p:spPr bwMode="auto">
            <a:xfrm rot="21275257">
              <a:off x="4617028" y="1993821"/>
              <a:ext cx="1801813" cy="1801813"/>
            </a:xfrm>
            <a:prstGeom prst="ellipse">
              <a:avLst/>
            </a:prstGeom>
            <a:solidFill>
              <a:srgbClr val="5CC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eaLnBrk="1" latinLnBrk="1" hangingPunct="1"/>
              <a:endParaRPr lang="ko-KR" altLang="en-US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6" name="Freeform 679"/>
            <p:cNvSpPr>
              <a:spLocks noEditPoints="1"/>
            </p:cNvSpPr>
            <p:nvPr/>
          </p:nvSpPr>
          <p:spPr>
            <a:xfrm rot="-324743">
              <a:off x="5693353" y="3676571"/>
              <a:ext cx="2303463" cy="2305050"/>
            </a:xfrm>
            <a:custGeom>
              <a:avLst/>
              <a:gdLst>
                <a:gd name="txL" fmla="*/ 0 w 1816"/>
                <a:gd name="txT" fmla="*/ 0 h 1816"/>
                <a:gd name="txR" fmla="*/ 1816 w 1816"/>
                <a:gd name="txB" fmla="*/ 1816 h 1816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rgbClr val="5CC4C2"/>
            </a:solidFill>
            <a:ln w="1905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680"/>
            <p:cNvSpPr>
              <a:spLocks noChangeArrowheads="1"/>
            </p:cNvSpPr>
            <p:nvPr/>
          </p:nvSpPr>
          <p:spPr bwMode="auto">
            <a:xfrm rot="21275257">
              <a:off x="6055303" y="4040109"/>
              <a:ext cx="1577975" cy="1577975"/>
            </a:xfrm>
            <a:prstGeom prst="ellipse">
              <a:avLst/>
            </a:prstGeom>
            <a:solidFill>
              <a:srgbClr val="5CC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eaLnBrk="1" latinLnBrk="1" hangingPunct="1"/>
              <a:endParaRPr lang="ko-KR" altLang="en-US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22" name="Arc 681"/>
            <p:cNvSpPr/>
            <p:nvPr/>
          </p:nvSpPr>
          <p:spPr bwMode="auto">
            <a:xfrm rot="7501686">
              <a:off x="4141573" y="3609103"/>
              <a:ext cx="1906587" cy="1549400"/>
            </a:xfrm>
            <a:custGeom>
              <a:avLst/>
              <a:gdLst>
                <a:gd name="T0" fmla="*/ 2147483647 w 21600"/>
                <a:gd name="T1" fmla="*/ 0 h 15695"/>
                <a:gd name="T2" fmla="*/ 2147483647 w 21600"/>
                <a:gd name="T3" fmla="*/ 2147483647 h 15695"/>
                <a:gd name="T4" fmla="*/ 0 w 21600"/>
                <a:gd name="T5" fmla="*/ 2147483647 h 156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695"/>
                <a:gd name="T11" fmla="*/ 21600 w 21600"/>
                <a:gd name="T12" fmla="*/ 15695 h 156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695" fill="none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</a:path>
                <a:path w="21600" h="15695" stroke="0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  <a:lnTo>
                    <a:pt x="0" y="15695"/>
                  </a:lnTo>
                  <a:lnTo>
                    <a:pt x="14840" y="-1"/>
                  </a:lnTo>
                  <a:close/>
                </a:path>
              </a:pathLst>
            </a:custGeom>
            <a:noFill/>
            <a:ln w="38100">
              <a:solidFill>
                <a:srgbClr val="5CC4C2"/>
              </a:solidFill>
              <a:prstDash val="sysDot"/>
              <a:rou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5" name="Arc 683"/>
            <p:cNvSpPr/>
            <p:nvPr/>
          </p:nvSpPr>
          <p:spPr bwMode="auto">
            <a:xfrm rot="256945">
              <a:off x="7018916" y="2744709"/>
              <a:ext cx="620712" cy="898525"/>
            </a:xfrm>
            <a:custGeom>
              <a:avLst/>
              <a:gdLst>
                <a:gd name="T0" fmla="*/ 2147483647 w 21600"/>
                <a:gd name="T1" fmla="*/ 0 h 31203"/>
                <a:gd name="T2" fmla="*/ 2147483647 w 21600"/>
                <a:gd name="T3" fmla="*/ 2147483647 h 31203"/>
                <a:gd name="T4" fmla="*/ 0 w 21600"/>
                <a:gd name="T5" fmla="*/ 2147483647 h 312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31203"/>
                <a:gd name="T11" fmla="*/ 21600 w 21600"/>
                <a:gd name="T12" fmla="*/ 31203 h 312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1203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</a:path>
                <a:path w="21600" h="31203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38100">
              <a:solidFill>
                <a:srgbClr val="5CC4C2"/>
              </a:solidFill>
              <a:prstDash val="sysDot"/>
              <a:rou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</p:grpSp>
      <p:grpSp>
        <p:nvGrpSpPr>
          <p:cNvPr id="26" name="Group 21"/>
          <p:cNvGrpSpPr/>
          <p:nvPr/>
        </p:nvGrpSpPr>
        <p:grpSpPr>
          <a:xfrm>
            <a:off x="5158051" y="4825398"/>
            <a:ext cx="401025" cy="401024"/>
            <a:chOff x="5607375" y="3562825"/>
            <a:chExt cx="587140" cy="587140"/>
          </a:xfrm>
          <a:solidFill>
            <a:schemeClr val="bg1"/>
          </a:solidFill>
        </p:grpSpPr>
        <p:sp>
          <p:nvSpPr>
            <p:cNvPr id="27" name="Freeform 15"/>
            <p:cNvSpPr>
              <a:spLocks noEditPoints="1"/>
            </p:cNvSpPr>
            <p:nvPr/>
          </p:nvSpPr>
          <p:spPr bwMode="auto">
            <a:xfrm>
              <a:off x="5746497" y="3702123"/>
              <a:ext cx="308897" cy="308544"/>
            </a:xfrm>
            <a:custGeom>
              <a:avLst/>
              <a:gdLst>
                <a:gd name="T0" fmla="*/ 183 w 371"/>
                <a:gd name="T1" fmla="*/ 1 h 370"/>
                <a:gd name="T2" fmla="*/ 2 w 371"/>
                <a:gd name="T3" fmla="*/ 187 h 370"/>
                <a:gd name="T4" fmla="*/ 188 w 371"/>
                <a:gd name="T5" fmla="*/ 369 h 370"/>
                <a:gd name="T6" fmla="*/ 370 w 371"/>
                <a:gd name="T7" fmla="*/ 182 h 370"/>
                <a:gd name="T8" fmla="*/ 183 w 371"/>
                <a:gd name="T9" fmla="*/ 1 h 370"/>
                <a:gd name="T10" fmla="*/ 184 w 371"/>
                <a:gd name="T11" fmla="*/ 25 h 370"/>
                <a:gd name="T12" fmla="*/ 260 w 371"/>
                <a:gd name="T13" fmla="*/ 43 h 370"/>
                <a:gd name="T14" fmla="*/ 235 w 371"/>
                <a:gd name="T15" fmla="*/ 84 h 370"/>
                <a:gd name="T16" fmla="*/ 186 w 371"/>
                <a:gd name="T17" fmla="*/ 73 h 370"/>
                <a:gd name="T18" fmla="*/ 137 w 371"/>
                <a:gd name="T19" fmla="*/ 84 h 370"/>
                <a:gd name="T20" fmla="*/ 112 w 371"/>
                <a:gd name="T21" fmla="*/ 43 h 370"/>
                <a:gd name="T22" fmla="*/ 184 w 371"/>
                <a:gd name="T23" fmla="*/ 25 h 370"/>
                <a:gd name="T24" fmla="*/ 85 w 371"/>
                <a:gd name="T25" fmla="*/ 234 h 370"/>
                <a:gd name="T26" fmla="*/ 44 w 371"/>
                <a:gd name="T27" fmla="*/ 259 h 370"/>
                <a:gd name="T28" fmla="*/ 26 w 371"/>
                <a:gd name="T29" fmla="*/ 187 h 370"/>
                <a:gd name="T30" fmla="*/ 44 w 371"/>
                <a:gd name="T31" fmla="*/ 111 h 370"/>
                <a:gd name="T32" fmla="*/ 85 w 371"/>
                <a:gd name="T33" fmla="*/ 136 h 370"/>
                <a:gd name="T34" fmla="*/ 74 w 371"/>
                <a:gd name="T35" fmla="*/ 185 h 370"/>
                <a:gd name="T36" fmla="*/ 85 w 371"/>
                <a:gd name="T37" fmla="*/ 234 h 370"/>
                <a:gd name="T38" fmla="*/ 188 w 371"/>
                <a:gd name="T39" fmla="*/ 345 h 370"/>
                <a:gd name="T40" fmla="*/ 112 w 371"/>
                <a:gd name="T41" fmla="*/ 327 h 370"/>
                <a:gd name="T42" fmla="*/ 137 w 371"/>
                <a:gd name="T43" fmla="*/ 286 h 370"/>
                <a:gd name="T44" fmla="*/ 186 w 371"/>
                <a:gd name="T45" fmla="*/ 297 h 370"/>
                <a:gd name="T46" fmla="*/ 235 w 371"/>
                <a:gd name="T47" fmla="*/ 286 h 370"/>
                <a:gd name="T48" fmla="*/ 260 w 371"/>
                <a:gd name="T49" fmla="*/ 327 h 370"/>
                <a:gd name="T50" fmla="*/ 188 w 371"/>
                <a:gd name="T51" fmla="*/ 345 h 370"/>
                <a:gd name="T52" fmla="*/ 186 w 371"/>
                <a:gd name="T53" fmla="*/ 273 h 370"/>
                <a:gd name="T54" fmla="*/ 98 w 371"/>
                <a:gd name="T55" fmla="*/ 185 h 370"/>
                <a:gd name="T56" fmla="*/ 186 w 371"/>
                <a:gd name="T57" fmla="*/ 97 h 370"/>
                <a:gd name="T58" fmla="*/ 274 w 371"/>
                <a:gd name="T59" fmla="*/ 185 h 370"/>
                <a:gd name="T60" fmla="*/ 186 w 371"/>
                <a:gd name="T61" fmla="*/ 273 h 370"/>
                <a:gd name="T62" fmla="*/ 286 w 371"/>
                <a:gd name="T63" fmla="*/ 234 h 370"/>
                <a:gd name="T64" fmla="*/ 298 w 371"/>
                <a:gd name="T65" fmla="*/ 185 h 370"/>
                <a:gd name="T66" fmla="*/ 286 w 371"/>
                <a:gd name="T67" fmla="*/ 136 h 370"/>
                <a:gd name="T68" fmla="*/ 328 w 371"/>
                <a:gd name="T69" fmla="*/ 111 h 370"/>
                <a:gd name="T70" fmla="*/ 346 w 371"/>
                <a:gd name="T71" fmla="*/ 183 h 370"/>
                <a:gd name="T72" fmla="*/ 328 w 371"/>
                <a:gd name="T73" fmla="*/ 259 h 370"/>
                <a:gd name="T74" fmla="*/ 286 w 371"/>
                <a:gd name="T75" fmla="*/ 2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3"/>
            <p:cNvSpPr>
              <a:spLocks noEditPoints="1"/>
            </p:cNvSpPr>
            <p:nvPr/>
          </p:nvSpPr>
          <p:spPr bwMode="auto">
            <a:xfrm>
              <a:off x="5607375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9" name="Group 24"/>
          <p:cNvGrpSpPr/>
          <p:nvPr/>
        </p:nvGrpSpPr>
        <p:grpSpPr>
          <a:xfrm>
            <a:off x="1856060" y="3618046"/>
            <a:ext cx="576000" cy="576000"/>
            <a:chOff x="6665323" y="3562825"/>
            <a:chExt cx="587140" cy="587140"/>
          </a:xfrm>
          <a:solidFill>
            <a:schemeClr val="bg1"/>
          </a:solidFill>
        </p:grpSpPr>
        <p:sp>
          <p:nvSpPr>
            <p:cNvPr id="30" name="Freeform 19"/>
            <p:cNvSpPr>
              <a:spLocks noEditPoints="1"/>
            </p:cNvSpPr>
            <p:nvPr/>
          </p:nvSpPr>
          <p:spPr bwMode="auto">
            <a:xfrm>
              <a:off x="6808144" y="3735126"/>
              <a:ext cx="301499" cy="242538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Freeform 23"/>
            <p:cNvSpPr>
              <a:spLocks noEditPoints="1"/>
            </p:cNvSpPr>
            <p:nvPr/>
          </p:nvSpPr>
          <p:spPr bwMode="auto">
            <a:xfrm>
              <a:off x="6665323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2" name="Group 27"/>
          <p:cNvGrpSpPr/>
          <p:nvPr/>
        </p:nvGrpSpPr>
        <p:grpSpPr>
          <a:xfrm>
            <a:off x="4124316" y="3347914"/>
            <a:ext cx="401025" cy="401025"/>
            <a:chOff x="7740352" y="3562825"/>
            <a:chExt cx="587140" cy="587140"/>
          </a:xfrm>
          <a:solidFill>
            <a:schemeClr val="bg1"/>
          </a:solidFill>
        </p:grpSpPr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7740352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Freeform 27"/>
            <p:cNvSpPr>
              <a:spLocks noEditPoints="1"/>
            </p:cNvSpPr>
            <p:nvPr/>
          </p:nvSpPr>
          <p:spPr bwMode="auto">
            <a:xfrm>
              <a:off x="7931746" y="3722078"/>
              <a:ext cx="204352" cy="268635"/>
            </a:xfrm>
            <a:custGeom>
              <a:avLst/>
              <a:gdLst>
                <a:gd name="T0" fmla="*/ 96 w 256"/>
                <a:gd name="T1" fmla="*/ 48 h 336"/>
                <a:gd name="T2" fmla="*/ 48 w 256"/>
                <a:gd name="T3" fmla="*/ 0 h 336"/>
                <a:gd name="T4" fmla="*/ 0 w 256"/>
                <a:gd name="T5" fmla="*/ 48 h 336"/>
                <a:gd name="T6" fmla="*/ 29 w 256"/>
                <a:gd name="T7" fmla="*/ 92 h 336"/>
                <a:gd name="T8" fmla="*/ 29 w 256"/>
                <a:gd name="T9" fmla="*/ 244 h 336"/>
                <a:gd name="T10" fmla="*/ 0 w 256"/>
                <a:gd name="T11" fmla="*/ 288 h 336"/>
                <a:gd name="T12" fmla="*/ 48 w 256"/>
                <a:gd name="T13" fmla="*/ 336 h 336"/>
                <a:gd name="T14" fmla="*/ 96 w 256"/>
                <a:gd name="T15" fmla="*/ 288 h 336"/>
                <a:gd name="T16" fmla="*/ 67 w 256"/>
                <a:gd name="T17" fmla="*/ 244 h 336"/>
                <a:gd name="T18" fmla="*/ 67 w 256"/>
                <a:gd name="T19" fmla="*/ 92 h 336"/>
                <a:gd name="T20" fmla="*/ 96 w 256"/>
                <a:gd name="T21" fmla="*/ 48 h 336"/>
                <a:gd name="T22" fmla="*/ 75 w 256"/>
                <a:gd name="T23" fmla="*/ 288 h 336"/>
                <a:gd name="T24" fmla="*/ 48 w 256"/>
                <a:gd name="T25" fmla="*/ 316 h 336"/>
                <a:gd name="T26" fmla="*/ 20 w 256"/>
                <a:gd name="T27" fmla="*/ 288 h 336"/>
                <a:gd name="T28" fmla="*/ 48 w 256"/>
                <a:gd name="T29" fmla="*/ 260 h 336"/>
                <a:gd name="T30" fmla="*/ 75 w 256"/>
                <a:gd name="T31" fmla="*/ 288 h 336"/>
                <a:gd name="T32" fmla="*/ 48 w 256"/>
                <a:gd name="T33" fmla="*/ 76 h 336"/>
                <a:gd name="T34" fmla="*/ 20 w 256"/>
                <a:gd name="T35" fmla="*/ 48 h 336"/>
                <a:gd name="T36" fmla="*/ 48 w 256"/>
                <a:gd name="T37" fmla="*/ 20 h 336"/>
                <a:gd name="T38" fmla="*/ 75 w 256"/>
                <a:gd name="T39" fmla="*/ 48 h 336"/>
                <a:gd name="T40" fmla="*/ 48 w 256"/>
                <a:gd name="T41" fmla="*/ 76 h 336"/>
                <a:gd name="T42" fmla="*/ 227 w 256"/>
                <a:gd name="T43" fmla="*/ 244 h 336"/>
                <a:gd name="T44" fmla="*/ 227 w 256"/>
                <a:gd name="T45" fmla="*/ 92 h 336"/>
                <a:gd name="T46" fmla="*/ 256 w 256"/>
                <a:gd name="T47" fmla="*/ 48 h 336"/>
                <a:gd name="T48" fmla="*/ 208 w 256"/>
                <a:gd name="T49" fmla="*/ 0 h 336"/>
                <a:gd name="T50" fmla="*/ 160 w 256"/>
                <a:gd name="T51" fmla="*/ 48 h 336"/>
                <a:gd name="T52" fmla="*/ 189 w 256"/>
                <a:gd name="T53" fmla="*/ 92 h 336"/>
                <a:gd name="T54" fmla="*/ 189 w 256"/>
                <a:gd name="T55" fmla="*/ 244 h 336"/>
                <a:gd name="T56" fmla="*/ 160 w 256"/>
                <a:gd name="T57" fmla="*/ 288 h 336"/>
                <a:gd name="T58" fmla="*/ 208 w 256"/>
                <a:gd name="T59" fmla="*/ 336 h 336"/>
                <a:gd name="T60" fmla="*/ 256 w 256"/>
                <a:gd name="T61" fmla="*/ 288 h 336"/>
                <a:gd name="T62" fmla="*/ 227 w 256"/>
                <a:gd name="T63" fmla="*/ 244 h 336"/>
                <a:gd name="T64" fmla="*/ 180 w 256"/>
                <a:gd name="T65" fmla="*/ 48 h 336"/>
                <a:gd name="T66" fmla="*/ 208 w 256"/>
                <a:gd name="T67" fmla="*/ 20 h 336"/>
                <a:gd name="T68" fmla="*/ 235 w 256"/>
                <a:gd name="T69" fmla="*/ 48 h 336"/>
                <a:gd name="T70" fmla="*/ 208 w 256"/>
                <a:gd name="T71" fmla="*/ 76 h 336"/>
                <a:gd name="T72" fmla="*/ 180 w 256"/>
                <a:gd name="T73" fmla="*/ 48 h 336"/>
                <a:gd name="T74" fmla="*/ 208 w 256"/>
                <a:gd name="T75" fmla="*/ 316 h 336"/>
                <a:gd name="T76" fmla="*/ 180 w 256"/>
                <a:gd name="T77" fmla="*/ 288 h 336"/>
                <a:gd name="T78" fmla="*/ 208 w 256"/>
                <a:gd name="T79" fmla="*/ 260 h 336"/>
                <a:gd name="T80" fmla="*/ 235 w 256"/>
                <a:gd name="T81" fmla="*/ 288 h 336"/>
                <a:gd name="T82" fmla="*/ 208 w 256"/>
                <a:gd name="T83" fmla="*/ 31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6" h="336">
                  <a:moveTo>
                    <a:pt x="96" y="48"/>
                  </a:moveTo>
                  <a:cubicBezTo>
                    <a:pt x="96" y="21"/>
                    <a:pt x="74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68"/>
                    <a:pt x="12" y="85"/>
                    <a:pt x="29" y="92"/>
                  </a:cubicBezTo>
                  <a:cubicBezTo>
                    <a:pt x="29" y="244"/>
                    <a:pt x="29" y="244"/>
                    <a:pt x="29" y="244"/>
                  </a:cubicBezTo>
                  <a:cubicBezTo>
                    <a:pt x="12" y="251"/>
                    <a:pt x="0" y="268"/>
                    <a:pt x="0" y="288"/>
                  </a:cubicBezTo>
                  <a:cubicBezTo>
                    <a:pt x="0" y="314"/>
                    <a:pt x="21" y="336"/>
                    <a:pt x="48" y="336"/>
                  </a:cubicBezTo>
                  <a:cubicBezTo>
                    <a:pt x="74" y="336"/>
                    <a:pt x="96" y="314"/>
                    <a:pt x="96" y="288"/>
                  </a:cubicBezTo>
                  <a:cubicBezTo>
                    <a:pt x="96" y="268"/>
                    <a:pt x="84" y="251"/>
                    <a:pt x="67" y="24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4" y="85"/>
                    <a:pt x="96" y="68"/>
                    <a:pt x="96" y="48"/>
                  </a:cubicBezTo>
                  <a:close/>
                  <a:moveTo>
                    <a:pt x="75" y="288"/>
                  </a:moveTo>
                  <a:cubicBezTo>
                    <a:pt x="75" y="303"/>
                    <a:pt x="63" y="316"/>
                    <a:pt x="48" y="316"/>
                  </a:cubicBezTo>
                  <a:cubicBezTo>
                    <a:pt x="32" y="316"/>
                    <a:pt x="20" y="303"/>
                    <a:pt x="20" y="288"/>
                  </a:cubicBezTo>
                  <a:cubicBezTo>
                    <a:pt x="20" y="273"/>
                    <a:pt x="32" y="260"/>
                    <a:pt x="48" y="260"/>
                  </a:cubicBezTo>
                  <a:cubicBezTo>
                    <a:pt x="63" y="260"/>
                    <a:pt x="75" y="273"/>
                    <a:pt x="75" y="288"/>
                  </a:cubicBezTo>
                  <a:close/>
                  <a:moveTo>
                    <a:pt x="48" y="76"/>
                  </a:moveTo>
                  <a:cubicBezTo>
                    <a:pt x="32" y="76"/>
                    <a:pt x="20" y="63"/>
                    <a:pt x="20" y="48"/>
                  </a:cubicBezTo>
                  <a:cubicBezTo>
                    <a:pt x="20" y="33"/>
                    <a:pt x="32" y="20"/>
                    <a:pt x="48" y="20"/>
                  </a:cubicBezTo>
                  <a:cubicBezTo>
                    <a:pt x="63" y="20"/>
                    <a:pt x="75" y="33"/>
                    <a:pt x="75" y="48"/>
                  </a:cubicBezTo>
                  <a:cubicBezTo>
                    <a:pt x="75" y="63"/>
                    <a:pt x="63" y="76"/>
                    <a:pt x="48" y="76"/>
                  </a:cubicBezTo>
                  <a:close/>
                  <a:moveTo>
                    <a:pt x="227" y="244"/>
                  </a:moveTo>
                  <a:cubicBezTo>
                    <a:pt x="227" y="92"/>
                    <a:pt x="227" y="92"/>
                    <a:pt x="227" y="92"/>
                  </a:cubicBezTo>
                  <a:cubicBezTo>
                    <a:pt x="244" y="85"/>
                    <a:pt x="256" y="68"/>
                    <a:pt x="256" y="48"/>
                  </a:cubicBezTo>
                  <a:cubicBezTo>
                    <a:pt x="256" y="21"/>
                    <a:pt x="234" y="0"/>
                    <a:pt x="208" y="0"/>
                  </a:cubicBezTo>
                  <a:cubicBezTo>
                    <a:pt x="181" y="0"/>
                    <a:pt x="160" y="21"/>
                    <a:pt x="160" y="48"/>
                  </a:cubicBezTo>
                  <a:cubicBezTo>
                    <a:pt x="160" y="68"/>
                    <a:pt x="172" y="85"/>
                    <a:pt x="189" y="92"/>
                  </a:cubicBezTo>
                  <a:cubicBezTo>
                    <a:pt x="189" y="244"/>
                    <a:pt x="189" y="244"/>
                    <a:pt x="189" y="244"/>
                  </a:cubicBezTo>
                  <a:cubicBezTo>
                    <a:pt x="172" y="251"/>
                    <a:pt x="160" y="268"/>
                    <a:pt x="160" y="288"/>
                  </a:cubicBezTo>
                  <a:cubicBezTo>
                    <a:pt x="160" y="314"/>
                    <a:pt x="181" y="336"/>
                    <a:pt x="208" y="336"/>
                  </a:cubicBezTo>
                  <a:cubicBezTo>
                    <a:pt x="234" y="336"/>
                    <a:pt x="256" y="314"/>
                    <a:pt x="256" y="288"/>
                  </a:cubicBezTo>
                  <a:cubicBezTo>
                    <a:pt x="256" y="268"/>
                    <a:pt x="244" y="251"/>
                    <a:pt x="227" y="244"/>
                  </a:cubicBezTo>
                  <a:close/>
                  <a:moveTo>
                    <a:pt x="180" y="48"/>
                  </a:moveTo>
                  <a:cubicBezTo>
                    <a:pt x="180" y="33"/>
                    <a:pt x="192" y="20"/>
                    <a:pt x="208" y="20"/>
                  </a:cubicBezTo>
                  <a:cubicBezTo>
                    <a:pt x="223" y="20"/>
                    <a:pt x="235" y="33"/>
                    <a:pt x="235" y="48"/>
                  </a:cubicBezTo>
                  <a:cubicBezTo>
                    <a:pt x="235" y="63"/>
                    <a:pt x="223" y="76"/>
                    <a:pt x="208" y="76"/>
                  </a:cubicBezTo>
                  <a:cubicBezTo>
                    <a:pt x="192" y="76"/>
                    <a:pt x="180" y="63"/>
                    <a:pt x="180" y="48"/>
                  </a:cubicBezTo>
                  <a:close/>
                  <a:moveTo>
                    <a:pt x="208" y="316"/>
                  </a:moveTo>
                  <a:cubicBezTo>
                    <a:pt x="192" y="316"/>
                    <a:pt x="180" y="303"/>
                    <a:pt x="180" y="288"/>
                  </a:cubicBezTo>
                  <a:cubicBezTo>
                    <a:pt x="180" y="273"/>
                    <a:pt x="192" y="260"/>
                    <a:pt x="208" y="260"/>
                  </a:cubicBezTo>
                  <a:cubicBezTo>
                    <a:pt x="223" y="260"/>
                    <a:pt x="235" y="273"/>
                    <a:pt x="235" y="288"/>
                  </a:cubicBezTo>
                  <a:cubicBezTo>
                    <a:pt x="235" y="303"/>
                    <a:pt x="223" y="316"/>
                    <a:pt x="208" y="316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37" name="Straight Connector 30"/>
          <p:cNvCxnSpPr/>
          <p:nvPr/>
        </p:nvCxnSpPr>
        <p:spPr>
          <a:xfrm>
            <a:off x="6595834" y="2461305"/>
            <a:ext cx="0" cy="3302000"/>
          </a:xfrm>
          <a:prstGeom prst="line">
            <a:avLst/>
          </a:prstGeom>
          <a:ln w="12700">
            <a:solidFill>
              <a:srgbClr val="5CC4C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7598247" y="228866"/>
            <a:ext cx="3651469" cy="620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2000" b="0" i="0" dirty="0">
                <a:solidFill>
                  <a:srgbClr val="666666"/>
                </a:solidFill>
                <a:effectLst/>
                <a:latin typeface="Helvetica Neue"/>
              </a:rPr>
              <a:t>1.</a:t>
            </a:r>
            <a:r>
              <a:rPr lang="zh-CN" altLang="en-US" sz="2000" b="0" i="0" dirty="0">
                <a:solidFill>
                  <a:srgbClr val="666666"/>
                </a:solidFill>
                <a:effectLst/>
                <a:latin typeface="Helvetica Neue"/>
              </a:rPr>
              <a:t>数据库设计繁琐。</a:t>
            </a:r>
            <a:endParaRPr lang="en-US" altLang="zh-CN" sz="2000" b="0" i="0" dirty="0">
              <a:solidFill>
                <a:srgbClr val="666666"/>
              </a:solidFill>
              <a:effectLst/>
              <a:latin typeface="Helvetica Neue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000" b="0" i="0" dirty="0">
                <a:solidFill>
                  <a:srgbClr val="666666"/>
                </a:solidFill>
                <a:effectLst/>
                <a:latin typeface="Helvetica Neue"/>
              </a:rPr>
              <a:t>2.</a:t>
            </a:r>
            <a:r>
              <a:rPr lang="zh-CN" altLang="en-US" sz="2000" b="0" i="0" dirty="0">
                <a:solidFill>
                  <a:srgbClr val="666666"/>
                </a:solidFill>
                <a:effectLst/>
                <a:latin typeface="Helvetica Neue"/>
              </a:rPr>
              <a:t>学生选宿舍采用乐观锁。不会造成两个学生同时选择一个床位的问题。实现一个学生选宿舍的效果跟多名学生一起选择宿舍的效果一致。</a:t>
            </a:r>
            <a:endParaRPr lang="en-US" altLang="zh-CN" sz="2000" b="0" i="0" dirty="0">
              <a:solidFill>
                <a:srgbClr val="666666"/>
              </a:solidFill>
              <a:effectLst/>
              <a:latin typeface="Helvetica Neue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000" dirty="0">
                <a:solidFill>
                  <a:srgbClr val="666666"/>
                </a:solidFill>
                <a:latin typeface="Helvetica Neue"/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solidFill>
                  <a:srgbClr val="666666"/>
                </a:solidFill>
                <a:latin typeface="Helvetica Neue"/>
              </a:rPr>
              <a:t>使用在</a:t>
            </a:r>
            <a:r>
              <a:rPr lang="en-US" altLang="zh-CN" sz="2000" dirty="0">
                <a:solidFill>
                  <a:srgbClr val="666666"/>
                </a:solidFill>
                <a:latin typeface="Helvetica Neue"/>
              </a:rPr>
              <a:t>ztree</a:t>
            </a:r>
            <a:r>
              <a:rPr lang="zh-CN" altLang="en-US" sz="2000" dirty="0">
                <a:solidFill>
                  <a:srgbClr val="666666"/>
                </a:solidFill>
                <a:latin typeface="Helvetica Neue"/>
              </a:rPr>
              <a:t>树型结构，来展示组织结构。</a:t>
            </a:r>
            <a:endParaRPr lang="en-US" altLang="zh-CN" sz="2000" dirty="0">
              <a:solidFill>
                <a:srgbClr val="666666"/>
              </a:solidFill>
              <a:latin typeface="Helvetica Neue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000" dirty="0">
                <a:solidFill>
                  <a:srgbClr val="666666"/>
                </a:solidFill>
                <a:latin typeface="Helvetica Neue"/>
              </a:rPr>
              <a:t>4.</a:t>
            </a:r>
            <a:r>
              <a:rPr lang="zh-CN" altLang="en-US" sz="2000" dirty="0">
                <a:solidFill>
                  <a:srgbClr val="666666"/>
                </a:solidFill>
                <a:latin typeface="Helvetica Neue"/>
              </a:rPr>
              <a:t>导入导出功能。</a:t>
            </a:r>
            <a:endParaRPr lang="en-US" altLang="zh-CN" sz="2000" dirty="0">
              <a:solidFill>
                <a:srgbClr val="666666"/>
              </a:solidFill>
              <a:latin typeface="Helvetica Neue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000" dirty="0">
                <a:solidFill>
                  <a:srgbClr val="666666"/>
                </a:solidFill>
                <a:latin typeface="Helvetica Neue"/>
              </a:rPr>
              <a:t>5.</a:t>
            </a:r>
            <a:r>
              <a:rPr lang="zh-CN" altLang="en-US" sz="2000" dirty="0">
                <a:solidFill>
                  <a:srgbClr val="666666"/>
                </a:solidFill>
                <a:latin typeface="Helvetica Neue"/>
              </a:rPr>
              <a:t>宿舍编号可进行初始化。</a:t>
            </a:r>
            <a:endParaRPr lang="en-US" altLang="zh-CN" sz="2000" dirty="0">
              <a:solidFill>
                <a:srgbClr val="666666"/>
              </a:solidFill>
              <a:latin typeface="Helvetica Neue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000" dirty="0">
                <a:solidFill>
                  <a:srgbClr val="666666"/>
                </a:solidFill>
                <a:latin typeface="Helvetica Neue"/>
              </a:rPr>
              <a:t>6.</a:t>
            </a:r>
            <a:r>
              <a:rPr lang="zh-CN" altLang="en-US" sz="2000" dirty="0">
                <a:solidFill>
                  <a:srgbClr val="666666"/>
                </a:solidFill>
                <a:latin typeface="Helvetica Neue"/>
              </a:rPr>
              <a:t>使用</a:t>
            </a:r>
            <a:r>
              <a:rPr lang="en-US" altLang="zh-CN" sz="2000" dirty="0">
                <a:solidFill>
                  <a:srgbClr val="666666"/>
                </a:solidFill>
                <a:latin typeface="Helvetica Neue"/>
              </a:rPr>
              <a:t>redis</a:t>
            </a:r>
            <a:r>
              <a:rPr lang="zh-CN" altLang="en-US" sz="2000" dirty="0">
                <a:solidFill>
                  <a:srgbClr val="666666"/>
                </a:solidFill>
                <a:latin typeface="Helvetica Neue"/>
              </a:rPr>
              <a:t>缓存宿舍楼和宿舍楼层、宿舍床位等信息。使得用户在访问的时候系统能够较快的查询到数据。同时降低数据库的访问量。</a:t>
            </a:r>
            <a:endParaRPr lang="en-US" altLang="zh-CN" sz="2000" dirty="0">
              <a:solidFill>
                <a:srgbClr val="666666"/>
              </a:solidFill>
              <a:latin typeface="Helvetica Neue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000" dirty="0">
                <a:solidFill>
                  <a:srgbClr val="666666"/>
                </a:solidFill>
                <a:latin typeface="Helvetica Neue"/>
              </a:rPr>
              <a:t>7.</a:t>
            </a:r>
            <a:r>
              <a:rPr lang="zh-CN" altLang="en-US" sz="2000">
                <a:solidFill>
                  <a:srgbClr val="666666"/>
                </a:solidFill>
                <a:latin typeface="Helvetica Neue"/>
              </a:rPr>
              <a:t>使用</a:t>
            </a:r>
            <a:r>
              <a:rPr lang="en-US" altLang="zh-CN" sz="2000" dirty="0" err="1">
                <a:solidFill>
                  <a:srgbClr val="666666"/>
                </a:solidFill>
                <a:latin typeface="Helvetica Neue"/>
              </a:rPr>
              <a:t>echarts</a:t>
            </a:r>
            <a:r>
              <a:rPr lang="zh-CN" altLang="en-US" sz="2000" dirty="0">
                <a:solidFill>
                  <a:srgbClr val="666666"/>
                </a:solidFill>
                <a:latin typeface="Helvetica Neue"/>
              </a:rPr>
              <a:t>展示宿舍使用率。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7674610" y="4673600"/>
            <a:ext cx="368046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74577" y="377371"/>
            <a:ext cx="11242846" cy="6103258"/>
          </a:xfrm>
          <a:prstGeom prst="rect">
            <a:avLst/>
          </a:prstGeom>
          <a:solidFill>
            <a:srgbClr val="75CDCB"/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6" t="10185" r="11429" b="26296"/>
          <a:stretch>
            <a:fillRect/>
          </a:stretch>
        </p:blipFill>
        <p:spPr>
          <a:xfrm rot="5400000">
            <a:off x="4017495" y="323850"/>
            <a:ext cx="4245910" cy="6210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54" t="86349" r="53336" b="2222"/>
          <a:stretch>
            <a:fillRect/>
          </a:stretch>
        </p:blipFill>
        <p:spPr>
          <a:xfrm flipH="1">
            <a:off x="8669232" y="432710"/>
            <a:ext cx="1045029" cy="161232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178092" y="2104311"/>
            <a:ext cx="1814752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ln w="28575">
                  <a:noFill/>
                </a:ln>
                <a:solidFill>
                  <a:schemeClr val="bg1"/>
                </a:solidFill>
                <a:latin typeface="Road Rage" pitchFamily="50" charset="0"/>
                <a:ea typeface="微软雅黑" panose="020B0503020204020204" pitchFamily="34" charset="-122"/>
              </a:rPr>
              <a:t>o4</a:t>
            </a:r>
            <a:endParaRPr lang="zh-CN" altLang="en-US" sz="9600" dirty="0">
              <a:ln w="28575">
                <a:noFill/>
              </a:ln>
              <a:solidFill>
                <a:schemeClr val="bg1"/>
              </a:solidFill>
              <a:latin typeface="Road Rage" pitchFamily="50" charset="0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67740" y="3983170"/>
            <a:ext cx="424338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000" b="1">
                <a:blipFill dpi="0" rotWithShape="1">
                  <a:blip r:embed="rId4"/>
                  <a:srcRect/>
                  <a:stretch>
                    <a:fillRect/>
                  </a:stretch>
                </a:blipFill>
              </a:defRPr>
            </a:lvl1pPr>
          </a:lstStyle>
          <a:p>
            <a:r>
              <a:rPr lang="zh-CN" altLang="en-US" sz="1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未来的工作计划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12192000" cy="88900"/>
          </a:xfrm>
          <a:prstGeom prst="rect">
            <a:avLst/>
          </a:prstGeom>
          <a:solidFill>
            <a:srgbClr val="5C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0" y="6769100"/>
            <a:ext cx="12192000" cy="88900"/>
          </a:xfrm>
          <a:prstGeom prst="rect">
            <a:avLst/>
          </a:prstGeom>
          <a:solidFill>
            <a:srgbClr val="5C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214120" y="433070"/>
            <a:ext cx="184975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后续的计划</a:t>
            </a:r>
          </a:p>
        </p:txBody>
      </p:sp>
      <p:grpSp>
        <p:nvGrpSpPr>
          <p:cNvPr id="10" name="Group 11"/>
          <p:cNvGrpSpPr/>
          <p:nvPr/>
        </p:nvGrpSpPr>
        <p:grpSpPr>
          <a:xfrm>
            <a:off x="1512623" y="2444683"/>
            <a:ext cx="1513077" cy="3247041"/>
            <a:chOff x="-3192463" y="4291013"/>
            <a:chExt cx="2392363" cy="5133975"/>
          </a:xfrm>
        </p:grpSpPr>
        <p:sp>
          <p:nvSpPr>
            <p:cNvPr id="11" name="Freeform 5"/>
            <p:cNvSpPr/>
            <p:nvPr/>
          </p:nvSpPr>
          <p:spPr bwMode="auto">
            <a:xfrm>
              <a:off x="-3192463" y="4291013"/>
              <a:ext cx="2392363" cy="5133975"/>
            </a:xfrm>
            <a:custGeom>
              <a:avLst/>
              <a:gdLst>
                <a:gd name="T0" fmla="*/ 754 w 1507"/>
                <a:gd name="T1" fmla="*/ 0 h 3234"/>
                <a:gd name="T2" fmla="*/ 496 w 1507"/>
                <a:gd name="T3" fmla="*/ 228 h 3234"/>
                <a:gd name="T4" fmla="*/ 496 w 1507"/>
                <a:gd name="T5" fmla="*/ 110 h 3234"/>
                <a:gd name="T6" fmla="*/ 322 w 1507"/>
                <a:gd name="T7" fmla="*/ 110 h 3234"/>
                <a:gd name="T8" fmla="*/ 322 w 1507"/>
                <a:gd name="T9" fmla="*/ 380 h 3234"/>
                <a:gd name="T10" fmla="*/ 0 w 1507"/>
                <a:gd name="T11" fmla="*/ 664 h 3234"/>
                <a:gd name="T12" fmla="*/ 218 w 1507"/>
                <a:gd name="T13" fmla="*/ 664 h 3234"/>
                <a:gd name="T14" fmla="*/ 218 w 1507"/>
                <a:gd name="T15" fmla="*/ 1293 h 3234"/>
                <a:gd name="T16" fmla="*/ 484 w 1507"/>
                <a:gd name="T17" fmla="*/ 1487 h 3234"/>
                <a:gd name="T18" fmla="*/ 484 w 1507"/>
                <a:gd name="T19" fmla="*/ 1639 h 3234"/>
                <a:gd name="T20" fmla="*/ 544 w 1507"/>
                <a:gd name="T21" fmla="*/ 1639 h 3234"/>
                <a:gd name="T22" fmla="*/ 544 w 1507"/>
                <a:gd name="T23" fmla="*/ 3036 h 3234"/>
                <a:gd name="T24" fmla="*/ 632 w 1507"/>
                <a:gd name="T25" fmla="*/ 3134 h 3234"/>
                <a:gd name="T26" fmla="*/ 632 w 1507"/>
                <a:gd name="T27" fmla="*/ 1631 h 3234"/>
                <a:gd name="T28" fmla="*/ 700 w 1507"/>
                <a:gd name="T29" fmla="*/ 1631 h 3234"/>
                <a:gd name="T30" fmla="*/ 700 w 1507"/>
                <a:gd name="T31" fmla="*/ 3208 h 3234"/>
                <a:gd name="T32" fmla="*/ 724 w 1507"/>
                <a:gd name="T33" fmla="*/ 3234 h 3234"/>
                <a:gd name="T34" fmla="*/ 963 w 1507"/>
                <a:gd name="T35" fmla="*/ 2974 h 3234"/>
                <a:gd name="T36" fmla="*/ 963 w 1507"/>
                <a:gd name="T37" fmla="*/ 2892 h 3234"/>
                <a:gd name="T38" fmla="*/ 857 w 1507"/>
                <a:gd name="T39" fmla="*/ 2836 h 3234"/>
                <a:gd name="T40" fmla="*/ 963 w 1507"/>
                <a:gd name="T41" fmla="*/ 2742 h 3234"/>
                <a:gd name="T42" fmla="*/ 963 w 1507"/>
                <a:gd name="T43" fmla="*/ 2664 h 3234"/>
                <a:gd name="T44" fmla="*/ 855 w 1507"/>
                <a:gd name="T45" fmla="*/ 2636 h 3234"/>
                <a:gd name="T46" fmla="*/ 847 w 1507"/>
                <a:gd name="T47" fmla="*/ 2516 h 3234"/>
                <a:gd name="T48" fmla="*/ 963 w 1507"/>
                <a:gd name="T49" fmla="*/ 2462 h 3234"/>
                <a:gd name="T50" fmla="*/ 963 w 1507"/>
                <a:gd name="T51" fmla="*/ 2351 h 3234"/>
                <a:gd name="T52" fmla="*/ 843 w 1507"/>
                <a:gd name="T53" fmla="*/ 2305 h 3234"/>
                <a:gd name="T54" fmla="*/ 827 w 1507"/>
                <a:gd name="T55" fmla="*/ 2223 h 3234"/>
                <a:gd name="T56" fmla="*/ 963 w 1507"/>
                <a:gd name="T57" fmla="*/ 2133 h 3234"/>
                <a:gd name="T58" fmla="*/ 963 w 1507"/>
                <a:gd name="T59" fmla="*/ 1639 h 3234"/>
                <a:gd name="T60" fmla="*/ 1023 w 1507"/>
                <a:gd name="T61" fmla="*/ 1639 h 3234"/>
                <a:gd name="T62" fmla="*/ 1023 w 1507"/>
                <a:gd name="T63" fmla="*/ 1487 h 3234"/>
                <a:gd name="T64" fmla="*/ 1289 w 1507"/>
                <a:gd name="T65" fmla="*/ 1293 h 3234"/>
                <a:gd name="T66" fmla="*/ 1289 w 1507"/>
                <a:gd name="T67" fmla="*/ 664 h 3234"/>
                <a:gd name="T68" fmla="*/ 1507 w 1507"/>
                <a:gd name="T69" fmla="*/ 664 h 3234"/>
                <a:gd name="T70" fmla="*/ 754 w 1507"/>
                <a:gd name="T71" fmla="*/ 0 h 3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07" h="3234">
                  <a:moveTo>
                    <a:pt x="754" y="0"/>
                  </a:moveTo>
                  <a:lnTo>
                    <a:pt x="496" y="228"/>
                  </a:lnTo>
                  <a:lnTo>
                    <a:pt x="496" y="110"/>
                  </a:lnTo>
                  <a:lnTo>
                    <a:pt x="322" y="110"/>
                  </a:lnTo>
                  <a:lnTo>
                    <a:pt x="322" y="380"/>
                  </a:lnTo>
                  <a:lnTo>
                    <a:pt x="0" y="664"/>
                  </a:lnTo>
                  <a:lnTo>
                    <a:pt x="218" y="664"/>
                  </a:lnTo>
                  <a:lnTo>
                    <a:pt x="218" y="1293"/>
                  </a:lnTo>
                  <a:lnTo>
                    <a:pt x="484" y="1487"/>
                  </a:lnTo>
                  <a:lnTo>
                    <a:pt x="484" y="1639"/>
                  </a:lnTo>
                  <a:lnTo>
                    <a:pt x="544" y="1639"/>
                  </a:lnTo>
                  <a:lnTo>
                    <a:pt x="544" y="3036"/>
                  </a:lnTo>
                  <a:lnTo>
                    <a:pt x="632" y="3134"/>
                  </a:lnTo>
                  <a:lnTo>
                    <a:pt x="632" y="1631"/>
                  </a:lnTo>
                  <a:lnTo>
                    <a:pt x="700" y="1631"/>
                  </a:lnTo>
                  <a:lnTo>
                    <a:pt x="700" y="3208"/>
                  </a:lnTo>
                  <a:lnTo>
                    <a:pt x="724" y="3234"/>
                  </a:lnTo>
                  <a:lnTo>
                    <a:pt x="963" y="2974"/>
                  </a:lnTo>
                  <a:lnTo>
                    <a:pt x="963" y="2892"/>
                  </a:lnTo>
                  <a:lnTo>
                    <a:pt x="857" y="2836"/>
                  </a:lnTo>
                  <a:lnTo>
                    <a:pt x="963" y="2742"/>
                  </a:lnTo>
                  <a:lnTo>
                    <a:pt x="963" y="2664"/>
                  </a:lnTo>
                  <a:lnTo>
                    <a:pt x="855" y="2636"/>
                  </a:lnTo>
                  <a:lnTo>
                    <a:pt x="847" y="2516"/>
                  </a:lnTo>
                  <a:lnTo>
                    <a:pt x="963" y="2462"/>
                  </a:lnTo>
                  <a:lnTo>
                    <a:pt x="963" y="2351"/>
                  </a:lnTo>
                  <a:lnTo>
                    <a:pt x="843" y="2305"/>
                  </a:lnTo>
                  <a:lnTo>
                    <a:pt x="827" y="2223"/>
                  </a:lnTo>
                  <a:lnTo>
                    <a:pt x="963" y="2133"/>
                  </a:lnTo>
                  <a:lnTo>
                    <a:pt x="963" y="1639"/>
                  </a:lnTo>
                  <a:lnTo>
                    <a:pt x="1023" y="1639"/>
                  </a:lnTo>
                  <a:lnTo>
                    <a:pt x="1023" y="1487"/>
                  </a:lnTo>
                  <a:lnTo>
                    <a:pt x="1289" y="1293"/>
                  </a:lnTo>
                  <a:lnTo>
                    <a:pt x="1289" y="664"/>
                  </a:lnTo>
                  <a:lnTo>
                    <a:pt x="1507" y="664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5CC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-2366963" y="5867401"/>
              <a:ext cx="330200" cy="3333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-2366963" y="5443538"/>
              <a:ext cx="330200" cy="3317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-1955800" y="5867401"/>
              <a:ext cx="330200" cy="3333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-1955800" y="5443538"/>
              <a:ext cx="330200" cy="3317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" name="Group 17"/>
          <p:cNvGrpSpPr/>
          <p:nvPr/>
        </p:nvGrpSpPr>
        <p:grpSpPr>
          <a:xfrm>
            <a:off x="2005541" y="1871843"/>
            <a:ext cx="8300583" cy="4149933"/>
            <a:chOff x="-10109200" y="3044520"/>
            <a:chExt cx="7083425" cy="7874305"/>
          </a:xfrm>
        </p:grpSpPr>
        <p:sp>
          <p:nvSpPr>
            <p:cNvPr id="21" name="Freeform 13"/>
            <p:cNvSpPr/>
            <p:nvPr/>
          </p:nvSpPr>
          <p:spPr bwMode="auto">
            <a:xfrm>
              <a:off x="-10109200" y="3505200"/>
              <a:ext cx="6897687" cy="7413625"/>
            </a:xfrm>
            <a:custGeom>
              <a:avLst/>
              <a:gdLst>
                <a:gd name="T0" fmla="*/ 0 w 4345"/>
                <a:gd name="T1" fmla="*/ 4670 h 4670"/>
                <a:gd name="T2" fmla="*/ 986 w 4345"/>
                <a:gd name="T3" fmla="*/ 4670 h 4670"/>
                <a:gd name="T4" fmla="*/ 986 w 4345"/>
                <a:gd name="T5" fmla="*/ 4110 h 4670"/>
                <a:gd name="T6" fmla="*/ 1546 w 4345"/>
                <a:gd name="T7" fmla="*/ 4110 h 4670"/>
                <a:gd name="T8" fmla="*/ 1546 w 4345"/>
                <a:gd name="T9" fmla="*/ 3550 h 4670"/>
                <a:gd name="T10" fmla="*/ 2106 w 4345"/>
                <a:gd name="T11" fmla="*/ 3550 h 4670"/>
                <a:gd name="T12" fmla="*/ 2106 w 4345"/>
                <a:gd name="T13" fmla="*/ 2991 h 4670"/>
                <a:gd name="T14" fmla="*/ 2665 w 4345"/>
                <a:gd name="T15" fmla="*/ 2991 h 4670"/>
                <a:gd name="T16" fmla="*/ 2665 w 4345"/>
                <a:gd name="T17" fmla="*/ 2431 h 4670"/>
                <a:gd name="T18" fmla="*/ 3225 w 4345"/>
                <a:gd name="T19" fmla="*/ 2431 h 4670"/>
                <a:gd name="T20" fmla="*/ 3225 w 4345"/>
                <a:gd name="T21" fmla="*/ 1871 h 4670"/>
                <a:gd name="T22" fmla="*/ 3785 w 4345"/>
                <a:gd name="T23" fmla="*/ 1871 h 4670"/>
                <a:gd name="T24" fmla="*/ 3785 w 4345"/>
                <a:gd name="T25" fmla="*/ 1311 h 4670"/>
                <a:gd name="T26" fmla="*/ 4345 w 4345"/>
                <a:gd name="T27" fmla="*/ 1311 h 4670"/>
                <a:gd name="T28" fmla="*/ 4345 w 4345"/>
                <a:gd name="T29" fmla="*/ 0 h 4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45" h="4670">
                  <a:moveTo>
                    <a:pt x="0" y="4670"/>
                  </a:moveTo>
                  <a:lnTo>
                    <a:pt x="986" y="4670"/>
                  </a:lnTo>
                  <a:lnTo>
                    <a:pt x="986" y="4110"/>
                  </a:lnTo>
                  <a:lnTo>
                    <a:pt x="1546" y="4110"/>
                  </a:lnTo>
                  <a:lnTo>
                    <a:pt x="1546" y="3550"/>
                  </a:lnTo>
                  <a:lnTo>
                    <a:pt x="2106" y="3550"/>
                  </a:lnTo>
                  <a:lnTo>
                    <a:pt x="2106" y="2991"/>
                  </a:lnTo>
                  <a:lnTo>
                    <a:pt x="2665" y="2991"/>
                  </a:lnTo>
                  <a:lnTo>
                    <a:pt x="2665" y="2431"/>
                  </a:lnTo>
                  <a:lnTo>
                    <a:pt x="3225" y="2431"/>
                  </a:lnTo>
                  <a:lnTo>
                    <a:pt x="3225" y="1871"/>
                  </a:lnTo>
                  <a:lnTo>
                    <a:pt x="3785" y="1871"/>
                  </a:lnTo>
                  <a:lnTo>
                    <a:pt x="3785" y="1311"/>
                  </a:lnTo>
                  <a:lnTo>
                    <a:pt x="4345" y="1311"/>
                  </a:lnTo>
                  <a:lnTo>
                    <a:pt x="4345" y="0"/>
                  </a:lnTo>
                </a:path>
              </a:pathLst>
            </a:custGeom>
            <a:solidFill>
              <a:srgbClr val="FFFFFF"/>
            </a:solidFill>
            <a:ln w="177800">
              <a:solidFill>
                <a:srgbClr val="5CC4C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Freeform 14"/>
            <p:cNvSpPr/>
            <p:nvPr/>
          </p:nvSpPr>
          <p:spPr bwMode="auto">
            <a:xfrm>
              <a:off x="-3397250" y="3044520"/>
              <a:ext cx="371475" cy="644525"/>
            </a:xfrm>
            <a:custGeom>
              <a:avLst/>
              <a:gdLst>
                <a:gd name="T0" fmla="*/ 0 w 468"/>
                <a:gd name="T1" fmla="*/ 406 h 406"/>
                <a:gd name="T2" fmla="*/ 234 w 468"/>
                <a:gd name="T3" fmla="*/ 0 h 406"/>
                <a:gd name="T4" fmla="*/ 468 w 468"/>
                <a:gd name="T5" fmla="*/ 406 h 406"/>
                <a:gd name="T6" fmla="*/ 234 w 468"/>
                <a:gd name="T7" fmla="*/ 302 h 406"/>
                <a:gd name="T8" fmla="*/ 0 w 468"/>
                <a:gd name="T9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406">
                  <a:moveTo>
                    <a:pt x="0" y="406"/>
                  </a:moveTo>
                  <a:lnTo>
                    <a:pt x="234" y="0"/>
                  </a:lnTo>
                  <a:lnTo>
                    <a:pt x="468" y="406"/>
                  </a:lnTo>
                  <a:lnTo>
                    <a:pt x="234" y="302"/>
                  </a:lnTo>
                  <a:lnTo>
                    <a:pt x="0" y="406"/>
                  </a:lnTo>
                  <a:close/>
                </a:path>
              </a:pathLst>
            </a:custGeom>
            <a:solidFill>
              <a:srgbClr val="5CC4C2"/>
            </a:solidFill>
            <a:ln w="9525">
              <a:solidFill>
                <a:srgbClr val="5CC4C2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4943405" y="3954235"/>
            <a:ext cx="1868538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根据现在的文档，完成毕业设计论文的初稿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859359" y="4837263"/>
            <a:ext cx="1868538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完成程序的最后完善以及测试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224530" y="4445635"/>
            <a:ext cx="14478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号以前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031850" y="2940950"/>
            <a:ext cx="1868538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总体完成毕业设计论文，完成查重等任务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624" y="4076660"/>
            <a:ext cx="1936376" cy="2781340"/>
          </a:xfrm>
          <a:prstGeom prst="rect">
            <a:avLst/>
          </a:prstGeom>
        </p:spPr>
      </p:pic>
      <p:grpSp>
        <p:nvGrpSpPr>
          <p:cNvPr id="9" name="Group 16"/>
          <p:cNvGrpSpPr/>
          <p:nvPr/>
        </p:nvGrpSpPr>
        <p:grpSpPr>
          <a:xfrm>
            <a:off x="265136" y="428333"/>
            <a:ext cx="635904" cy="516781"/>
            <a:chOff x="5607424" y="578224"/>
            <a:chExt cx="976257" cy="793376"/>
          </a:xfrm>
        </p:grpSpPr>
        <p:sp>
          <p:nvSpPr>
            <p:cNvPr id="3" name="Rounded Rectangle 17"/>
            <p:cNvSpPr/>
            <p:nvPr/>
          </p:nvSpPr>
          <p:spPr>
            <a:xfrm rot="2700000">
              <a:off x="5790305" y="578224"/>
              <a:ext cx="793376" cy="793376"/>
            </a:xfrm>
            <a:prstGeom prst="roundRect">
              <a:avLst/>
            </a:prstGeom>
            <a:solidFill>
              <a:srgbClr val="D998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18"/>
            <p:cNvSpPr/>
            <p:nvPr/>
          </p:nvSpPr>
          <p:spPr>
            <a:xfrm rot="2700000">
              <a:off x="5607424" y="578224"/>
              <a:ext cx="793376" cy="793376"/>
            </a:xfrm>
            <a:prstGeom prst="roundRect">
              <a:avLst/>
            </a:prstGeom>
            <a:solidFill>
              <a:srgbClr val="1A5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012038" y="3585845"/>
            <a:ext cx="1511952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号以前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203423" y="2572385"/>
            <a:ext cx="1511952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25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号以前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74577" y="377371"/>
            <a:ext cx="11242846" cy="6103258"/>
          </a:xfrm>
          <a:prstGeom prst="rect">
            <a:avLst/>
          </a:prstGeom>
          <a:solidFill>
            <a:srgbClr val="75CDCB"/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6" t="10185" r="11429" b="26296"/>
          <a:stretch>
            <a:fillRect/>
          </a:stretch>
        </p:blipFill>
        <p:spPr>
          <a:xfrm rot="5400000">
            <a:off x="4017495" y="323850"/>
            <a:ext cx="4245910" cy="6210300"/>
          </a:xfrm>
          <a:prstGeom prst="rect">
            <a:avLst/>
          </a:prstGeom>
        </p:spPr>
      </p:pic>
      <p:sp>
        <p:nvSpPr>
          <p:cNvPr id="18" name="文本框 19"/>
          <p:cNvSpPr txBox="1"/>
          <p:nvPr/>
        </p:nvSpPr>
        <p:spPr>
          <a:xfrm>
            <a:off x="3565795" y="2239416"/>
            <a:ext cx="50604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dirty="0">
                <a:solidFill>
                  <a:schemeClr val="bg1"/>
                </a:solidFill>
                <a:latin typeface="Road Rage" pitchFamily="50" charset="0"/>
                <a:ea typeface="微软雅黑" panose="020B0503020204020204" pitchFamily="34" charset="-122"/>
                <a:cs typeface="Arial" panose="020B0604020202020204" pitchFamily="34" charset="0"/>
              </a:rPr>
              <a:t>答辩完毕</a:t>
            </a:r>
          </a:p>
        </p:txBody>
      </p:sp>
      <p:pic>
        <p:nvPicPr>
          <p:cNvPr id="2" name="Picture 2" descr="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17" y="539853"/>
            <a:ext cx="3845909" cy="76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/>
          <p:cNvSpPr txBox="1"/>
          <p:nvPr/>
        </p:nvSpPr>
        <p:spPr>
          <a:xfrm>
            <a:off x="4307652" y="4183533"/>
            <a:ext cx="35765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5CC4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答辩人：刘仕恒    指导教师：崔晶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4460" y="2951480"/>
            <a:ext cx="2171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Road Rage" pitchFamily="50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感谢指导</a:t>
            </a:r>
            <a:endParaRPr lang="zh-CN" altLang="en-US" sz="3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74577" y="377371"/>
            <a:ext cx="11242846" cy="6103258"/>
          </a:xfrm>
          <a:prstGeom prst="rect">
            <a:avLst/>
          </a:prstGeom>
          <a:solidFill>
            <a:srgbClr val="75CDCB"/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6" t="10185" r="11429" b="26296"/>
          <a:stretch>
            <a:fillRect/>
          </a:stretch>
        </p:blipFill>
        <p:spPr>
          <a:xfrm rot="5400000">
            <a:off x="4017495" y="323850"/>
            <a:ext cx="4245910" cy="62103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623947" y="2947481"/>
            <a:ext cx="1816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498655" y="2202309"/>
            <a:ext cx="3380108" cy="2722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Road Rage" pitchFamily="50" charset="0"/>
                <a:ea typeface="华文仿宋" panose="02010600040101010101" pitchFamily="2" charset="-122"/>
              </a:rPr>
              <a:t>o1</a:t>
            </a:r>
            <a:r>
              <a:rPr lang="en-US" altLang="zh-CN" sz="24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.</a:t>
            </a:r>
            <a:r>
              <a:rPr lang="zh-CN" altLang="en-US" sz="24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项目的目的及意义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Road Rage" pitchFamily="50" charset="0"/>
                <a:ea typeface="华文仿宋" panose="02010600040101010101" pitchFamily="2" charset="-122"/>
              </a:rPr>
              <a:t>o2</a:t>
            </a:r>
            <a:r>
              <a:rPr lang="en-US" altLang="zh-CN" sz="24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.</a:t>
            </a:r>
            <a:r>
              <a:rPr lang="zh-CN" altLang="en-US" sz="24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目前的工作进度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Road Rage" pitchFamily="50" charset="0"/>
                <a:ea typeface="华文仿宋" panose="02010600040101010101" pitchFamily="2" charset="-122"/>
              </a:rPr>
              <a:t>o3</a:t>
            </a:r>
            <a:r>
              <a:rPr lang="en-US" altLang="zh-CN" sz="24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.</a:t>
            </a:r>
            <a:r>
              <a:rPr lang="zh-CN" altLang="en-US" sz="24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项目亮点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Road Rage" pitchFamily="50" charset="0"/>
                <a:ea typeface="华文仿宋" panose="02010600040101010101" pitchFamily="2" charset="-122"/>
              </a:rPr>
              <a:t>o4</a:t>
            </a:r>
            <a:r>
              <a:rPr lang="en-US" altLang="zh-CN" sz="24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.</a:t>
            </a:r>
            <a:r>
              <a:rPr lang="zh-CN" altLang="en-US" sz="24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未来的计划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623947" y="3599438"/>
            <a:ext cx="1816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74577" y="377371"/>
            <a:ext cx="11242846" cy="6103258"/>
          </a:xfrm>
          <a:prstGeom prst="rect">
            <a:avLst/>
          </a:prstGeom>
          <a:solidFill>
            <a:srgbClr val="75CDCB"/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6" t="10185" r="11429" b="26296"/>
          <a:stretch>
            <a:fillRect/>
          </a:stretch>
        </p:blipFill>
        <p:spPr>
          <a:xfrm rot="5400000">
            <a:off x="4017495" y="323850"/>
            <a:ext cx="4245910" cy="62103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178092" y="2104311"/>
            <a:ext cx="1814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ln w="28575">
                  <a:noFill/>
                </a:ln>
                <a:solidFill>
                  <a:schemeClr val="bg1"/>
                </a:solidFill>
                <a:latin typeface="Road Rage" pitchFamily="50" charset="0"/>
                <a:ea typeface="微软雅黑" panose="020B0503020204020204" pitchFamily="34" charset="-122"/>
              </a:rPr>
              <a:t>o1</a:t>
            </a:r>
            <a:endParaRPr lang="zh-CN" altLang="en-US" sz="9600" dirty="0">
              <a:ln w="28575">
                <a:noFill/>
              </a:ln>
              <a:solidFill>
                <a:schemeClr val="bg1"/>
              </a:solidFill>
              <a:latin typeface="Road Rage" pitchFamily="50" charset="0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58354" y="3524262"/>
            <a:ext cx="2011680" cy="506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项目的目的及意义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820965" y="0"/>
            <a:ext cx="717550" cy="1097304"/>
            <a:chOff x="4704555" y="313131"/>
            <a:chExt cx="2782888" cy="4255695"/>
          </a:xfrm>
        </p:grpSpPr>
        <p:sp>
          <p:nvSpPr>
            <p:cNvPr id="18" name="流程图: 决策 5"/>
            <p:cNvSpPr/>
            <p:nvPr/>
          </p:nvSpPr>
          <p:spPr>
            <a:xfrm>
              <a:off x="4704555" y="313131"/>
              <a:ext cx="2782888" cy="4255695"/>
            </a:xfrm>
            <a:prstGeom prst="rect">
              <a:avLst/>
            </a:prstGeom>
            <a:solidFill>
              <a:srgbClr val="5CC4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流程图: 决策 6"/>
            <p:cNvSpPr/>
            <p:nvPr/>
          </p:nvSpPr>
          <p:spPr>
            <a:xfrm>
              <a:off x="4934127" y="2015510"/>
              <a:ext cx="2323745" cy="23237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850562" y="507696"/>
            <a:ext cx="658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n w="28575">
                  <a:noFill/>
                </a:ln>
                <a:solidFill>
                  <a:srgbClr val="5CC4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000" b="1" dirty="0">
              <a:ln w="28575">
                <a:noFill/>
              </a:ln>
              <a:solidFill>
                <a:srgbClr val="5CC4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0"/>
            <a:ext cx="12192000" cy="88900"/>
          </a:xfrm>
          <a:prstGeom prst="rect">
            <a:avLst/>
          </a:prstGeom>
          <a:solidFill>
            <a:srgbClr val="5C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0" y="6769100"/>
            <a:ext cx="12192000" cy="88900"/>
          </a:xfrm>
          <a:prstGeom prst="rect">
            <a:avLst/>
          </a:prstGeom>
          <a:solidFill>
            <a:srgbClr val="5C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0" y="3429000"/>
            <a:ext cx="12192000" cy="2452914"/>
          </a:xfrm>
          <a:prstGeom prst="rect">
            <a:avLst/>
          </a:prstGeom>
          <a:solidFill>
            <a:srgbClr val="5C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6" name="Group 1"/>
          <p:cNvGrpSpPr/>
          <p:nvPr/>
        </p:nvGrpSpPr>
        <p:grpSpPr>
          <a:xfrm>
            <a:off x="668945" y="2124965"/>
            <a:ext cx="6073879" cy="3294867"/>
            <a:chOff x="685800" y="4495800"/>
            <a:chExt cx="18262979" cy="9907028"/>
          </a:xfrm>
        </p:grpSpPr>
        <p:pic>
          <p:nvPicPr>
            <p:cNvPr id="27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4495800"/>
              <a:ext cx="18262979" cy="9907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Rectangle 5"/>
            <p:cNvSpPr/>
            <p:nvPr/>
          </p:nvSpPr>
          <p:spPr>
            <a:xfrm>
              <a:off x="4086917" y="5477178"/>
              <a:ext cx="11534083" cy="7121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48" b="20064"/>
          <a:stretch>
            <a:fillRect/>
          </a:stretch>
        </p:blipFill>
        <p:spPr>
          <a:xfrm>
            <a:off x="1800084" y="2449586"/>
            <a:ext cx="3835991" cy="245485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0" name="文本框 29"/>
          <p:cNvSpPr txBox="1"/>
          <p:nvPr/>
        </p:nvSpPr>
        <p:spPr>
          <a:xfrm>
            <a:off x="7873963" y="1850233"/>
            <a:ext cx="4008755" cy="391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 algn="l">
              <a:lnSpc>
                <a:spcPts val="2000"/>
              </a:lnSpc>
            </a:pPr>
            <a:r>
              <a:rPr lang="zh-CN" altLang="zh-CN" sz="1600" kern="100" dirty="0">
                <a:solidFill>
                  <a:srgbClr val="000000"/>
                </a:solidFill>
                <a:effectLst/>
                <a:latin typeface="+mj-ea"/>
                <a:ea typeface="+mj-ea"/>
                <a:cs typeface="宋体" panose="02010600030101010101" pitchFamily="2" charset="-122"/>
              </a:rPr>
              <a:t>网络的广泛应用给生活带来了十分的便利。所以把大学生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+mj-ea"/>
                <a:ea typeface="+mj-ea"/>
                <a:cs typeface="宋体" panose="02010600030101010101" pitchFamily="2" charset="-122"/>
              </a:rPr>
              <a:t>宿舍自选</a:t>
            </a:r>
            <a:r>
              <a:rPr lang="zh-CN" altLang="zh-CN" sz="1600" kern="100" dirty="0">
                <a:solidFill>
                  <a:srgbClr val="000000"/>
                </a:solidFill>
                <a:effectLst/>
                <a:latin typeface="+mj-ea"/>
                <a:ea typeface="+mj-ea"/>
                <a:cs typeface="宋体" panose="02010600030101010101" pitchFamily="2" charset="-122"/>
              </a:rPr>
              <a:t>的方式与现在网络相结合，利用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+mj-ea"/>
                <a:ea typeface="+mj-ea"/>
                <a:cs typeface="宋体" panose="02010600030101010101" pitchFamily="2" charset="-122"/>
              </a:rPr>
              <a:t>Java</a:t>
            </a:r>
            <a:r>
              <a:rPr lang="zh-CN" altLang="zh-CN" sz="1600" kern="100" dirty="0">
                <a:solidFill>
                  <a:srgbClr val="000000"/>
                </a:solidFill>
                <a:effectLst/>
                <a:latin typeface="+mj-ea"/>
                <a:ea typeface="+mj-ea"/>
                <a:cs typeface="宋体" panose="02010600030101010101" pitchFamily="2" charset="-122"/>
              </a:rPr>
              <a:t>技术建设大学生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+mj-ea"/>
                <a:ea typeface="+mj-ea"/>
                <a:cs typeface="宋体" panose="02010600030101010101" pitchFamily="2" charset="-122"/>
              </a:rPr>
              <a:t>宿舍自选</a:t>
            </a:r>
            <a:r>
              <a:rPr lang="zh-CN" altLang="zh-CN" sz="1600" kern="100" dirty="0">
                <a:solidFill>
                  <a:srgbClr val="000000"/>
                </a:solidFill>
                <a:effectLst/>
                <a:latin typeface="+mj-ea"/>
                <a:ea typeface="+mj-ea"/>
                <a:cs typeface="宋体" panose="02010600030101010101" pitchFamily="2" charset="-122"/>
              </a:rPr>
              <a:t>管理系统，实现学生寝室的信息化。则对于进一步提高校园寝室分配的发展，丰富校园寝室分配系统经验能起到不少的促进作用。</a:t>
            </a:r>
            <a:endParaRPr lang="zh-CN" altLang="zh-CN" sz="1600" kern="100" dirty="0">
              <a:effectLst/>
              <a:latin typeface="+mj-ea"/>
              <a:ea typeface="+mj-ea"/>
            </a:endParaRPr>
          </a:p>
          <a:p>
            <a:pPr indent="304800" algn="l">
              <a:lnSpc>
                <a:spcPts val="2000"/>
              </a:lnSpc>
            </a:pPr>
            <a:r>
              <a:rPr lang="zh-CN" altLang="zh-CN" sz="1600" kern="100" dirty="0">
                <a:solidFill>
                  <a:srgbClr val="000000"/>
                </a:solidFill>
                <a:effectLst/>
                <a:latin typeface="+mj-ea"/>
                <a:ea typeface="+mj-ea"/>
                <a:cs typeface="宋体" panose="02010600030101010101" pitchFamily="2" charset="-122"/>
              </a:rPr>
              <a:t>大学生自选宿舍系统能够通过互联网得到广泛的、全面的宣传，让尽可能多的大学生了解和熟知校园寝室分配系统的便捷高效，不仅为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+mj-ea"/>
                <a:ea typeface="+mj-ea"/>
                <a:cs typeface="宋体" panose="02010600030101010101" pitchFamily="2" charset="-122"/>
              </a:rPr>
              <a:t>学生</a:t>
            </a:r>
            <a:r>
              <a:rPr lang="zh-CN" altLang="zh-CN" sz="1600" kern="100" dirty="0">
                <a:solidFill>
                  <a:srgbClr val="000000"/>
                </a:solidFill>
                <a:effectLst/>
                <a:latin typeface="+mj-ea"/>
                <a:ea typeface="+mj-ea"/>
                <a:cs typeface="宋体" panose="02010600030101010101" pitchFamily="2" charset="-122"/>
              </a:rPr>
              <a:t>提供了服务，而且也推广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+mj-ea"/>
                <a:ea typeface="+mj-ea"/>
                <a:cs typeface="宋体" panose="02010600030101010101" pitchFamily="2" charset="-122"/>
              </a:rPr>
              <a:t>了学校</a:t>
            </a:r>
            <a:r>
              <a:rPr lang="zh-CN" altLang="zh-CN" sz="1600" kern="100" dirty="0">
                <a:solidFill>
                  <a:srgbClr val="000000"/>
                </a:solidFill>
                <a:effectLst/>
                <a:latin typeface="+mj-ea"/>
                <a:ea typeface="+mj-ea"/>
                <a:cs typeface="宋体" panose="02010600030101010101" pitchFamily="2" charset="-122"/>
              </a:rPr>
              <a:t>，让更多的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+mj-ea"/>
                <a:ea typeface="+mj-ea"/>
                <a:cs typeface="宋体" panose="02010600030101010101" pitchFamily="2" charset="-122"/>
              </a:rPr>
              <a:t>学生</a:t>
            </a:r>
            <a:r>
              <a:rPr lang="zh-CN" altLang="zh-CN" sz="1600" kern="100" dirty="0">
                <a:solidFill>
                  <a:srgbClr val="000000"/>
                </a:solidFill>
                <a:effectLst/>
                <a:latin typeface="+mj-ea"/>
                <a:ea typeface="+mj-ea"/>
                <a:cs typeface="宋体" panose="02010600030101010101" pitchFamily="2" charset="-122"/>
              </a:rPr>
              <a:t>了解自己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+mj-ea"/>
                <a:ea typeface="+mj-ea"/>
                <a:cs typeface="宋体" panose="02010600030101010101" pitchFamily="2" charset="-122"/>
              </a:rPr>
              <a:t>的学校</a:t>
            </a:r>
            <a:r>
              <a:rPr lang="zh-CN" altLang="zh-CN" sz="1600" kern="100" dirty="0">
                <a:solidFill>
                  <a:srgbClr val="000000"/>
                </a:solidFill>
                <a:effectLst/>
                <a:latin typeface="+mj-ea"/>
                <a:ea typeface="+mj-ea"/>
                <a:cs typeface="宋体" panose="02010600030101010101" pitchFamily="2" charset="-122"/>
              </a:rPr>
              <a:t>。对于学生寝室而言，若拥有自己的系统，通过系统得到更好的管理，同时提升了</a:t>
            </a:r>
            <a:r>
              <a:rPr lang="zh-CN" altLang="en-US" sz="1600" kern="100" dirty="0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高校</a:t>
            </a:r>
            <a:r>
              <a:rPr lang="zh-CN" altLang="zh-CN" sz="1600" kern="100" dirty="0">
                <a:solidFill>
                  <a:srgbClr val="000000"/>
                </a:solidFill>
                <a:effectLst/>
                <a:latin typeface="+mj-ea"/>
                <a:ea typeface="+mj-ea"/>
                <a:cs typeface="宋体" panose="02010600030101010101" pitchFamily="2" charset="-122"/>
              </a:rPr>
              <a:t>形象。</a:t>
            </a:r>
            <a:endParaRPr lang="zh-CN" altLang="zh-CN" sz="1600" kern="100" dirty="0">
              <a:effectLst/>
              <a:latin typeface="+mj-ea"/>
              <a:ea typeface="+mj-ea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84" y="2449586"/>
            <a:ext cx="3835991" cy="2454859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1597709" y="351637"/>
            <a:ext cx="2011680" cy="506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河北水利电力学院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597709" y="789551"/>
            <a:ext cx="42433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000" b="1">
                <a:blipFill dpi="0" rotWithShape="1">
                  <a:blip r:embed="rId5"/>
                  <a:srcRect/>
                  <a:stretch>
                    <a:fillRect/>
                  </a:stretch>
                </a:blipFill>
              </a:defRPr>
            </a:lvl1pPr>
          </a:lstStyle>
          <a:p>
            <a:pPr algn="l"/>
            <a:r>
              <a:rPr lang="en-US" altLang="zh-CN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 BEI SHUI LI DIAN LI XUE YUAN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74577" y="377371"/>
            <a:ext cx="11242846" cy="6103258"/>
          </a:xfrm>
          <a:prstGeom prst="rect">
            <a:avLst/>
          </a:prstGeom>
          <a:solidFill>
            <a:srgbClr val="75CDCB"/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6" t="10185" r="11429" b="26296"/>
          <a:stretch>
            <a:fillRect/>
          </a:stretch>
        </p:blipFill>
        <p:spPr>
          <a:xfrm rot="5400000">
            <a:off x="4017495" y="323850"/>
            <a:ext cx="4245910" cy="62103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178092" y="2104311"/>
            <a:ext cx="1814752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ln w="28575">
                  <a:noFill/>
                </a:ln>
                <a:solidFill>
                  <a:schemeClr val="bg1"/>
                </a:solidFill>
                <a:latin typeface="Road Rage" pitchFamily="50" charset="0"/>
                <a:ea typeface="微软雅黑" panose="020B0503020204020204" pitchFamily="34" charset="-122"/>
              </a:rPr>
              <a:t>o2</a:t>
            </a:r>
            <a:endParaRPr lang="zh-CN" altLang="en-US" sz="9600" dirty="0">
              <a:ln w="28575">
                <a:noFill/>
              </a:ln>
              <a:solidFill>
                <a:schemeClr val="bg1"/>
              </a:solidFill>
              <a:latin typeface="Road Rage" pitchFamily="50" charset="0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67740" y="3983170"/>
            <a:ext cx="424338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000" b="1">
                <a:blipFill dpi="0" rotWithShape="1">
                  <a:blip r:embed="rId3"/>
                  <a:srcRect/>
                  <a:stretch>
                    <a:fillRect/>
                  </a:stretch>
                </a:blipFill>
              </a:defRPr>
            </a:lvl1pPr>
          </a:lstStyle>
          <a:p>
            <a:r>
              <a:rPr lang="zh-CN" altLang="en-US" sz="1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目前的工作进度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12192000" cy="88900"/>
          </a:xfrm>
          <a:prstGeom prst="rect">
            <a:avLst/>
          </a:prstGeom>
          <a:solidFill>
            <a:srgbClr val="5C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0" y="6769100"/>
            <a:ext cx="12192000" cy="88900"/>
          </a:xfrm>
          <a:prstGeom prst="rect">
            <a:avLst/>
          </a:prstGeom>
          <a:solidFill>
            <a:srgbClr val="5C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28419" y="184150"/>
            <a:ext cx="16052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网页界面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820747" y="711994"/>
            <a:ext cx="22923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学生界面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C9228B-F499-CF51-729E-10E8D50EC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8" y="1016635"/>
            <a:ext cx="12192000" cy="5547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12192000" cy="88900"/>
          </a:xfrm>
          <a:prstGeom prst="rect">
            <a:avLst/>
          </a:prstGeom>
          <a:solidFill>
            <a:srgbClr val="5C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0" y="6769100"/>
            <a:ext cx="12192000" cy="88900"/>
          </a:xfrm>
          <a:prstGeom prst="rect">
            <a:avLst/>
          </a:prstGeom>
          <a:solidFill>
            <a:srgbClr val="5C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28419" y="184150"/>
            <a:ext cx="16052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网页界面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820747" y="711994"/>
            <a:ext cx="22923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超级管理员界面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CC4E7A-7BC9-6D07-917B-819322D8E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3" y="1087451"/>
            <a:ext cx="12192000" cy="56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12692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12192000" cy="88900"/>
          </a:xfrm>
          <a:prstGeom prst="rect">
            <a:avLst/>
          </a:prstGeom>
          <a:solidFill>
            <a:srgbClr val="5C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0" y="6769100"/>
            <a:ext cx="12192000" cy="88900"/>
          </a:xfrm>
          <a:prstGeom prst="rect">
            <a:avLst/>
          </a:prstGeom>
          <a:solidFill>
            <a:srgbClr val="5C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19454" y="300837"/>
            <a:ext cx="16052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网页界面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771876" y="797240"/>
            <a:ext cx="2454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超级管理员界面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EA3C407-BDD2-4251-E265-25D1F8EFD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7961"/>
            <a:ext cx="12192000" cy="55771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12192000" cy="88900"/>
          </a:xfrm>
          <a:prstGeom prst="rect">
            <a:avLst/>
          </a:prstGeom>
          <a:solidFill>
            <a:srgbClr val="5C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0" y="6769100"/>
            <a:ext cx="12192000" cy="88900"/>
          </a:xfrm>
          <a:prstGeom prst="rect">
            <a:avLst/>
          </a:prstGeom>
          <a:solidFill>
            <a:srgbClr val="5C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19454" y="300837"/>
            <a:ext cx="16052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网页界面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029950" y="965574"/>
            <a:ext cx="2454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超级管理员界面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6D74FA9-0CD4-32E9-90D2-726D5A84B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0009"/>
            <a:ext cx="12192000" cy="56564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432</Words>
  <Application>Microsoft Office PowerPoint</Application>
  <PresentationFormat>宽屏</PresentationFormat>
  <Paragraphs>54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Gulim</vt:lpstr>
      <vt:lpstr>Helvetica Neue</vt:lpstr>
      <vt:lpstr>Road Rage</vt:lpstr>
      <vt:lpstr>华文仿宋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</dc:creator>
  <cp:lastModifiedBy>仕恒 刘</cp:lastModifiedBy>
  <cp:revision>31</cp:revision>
  <dcterms:created xsi:type="dcterms:W3CDTF">2017-09-08T06:07:00Z</dcterms:created>
  <dcterms:modified xsi:type="dcterms:W3CDTF">2023-04-15T00:39:11Z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  <property fmtid="{D5CDD505-2E9C-101B-9397-08002B2CF9AE}" pid="3" name="ICV">
    <vt:lpwstr>6ECFBEF81A824978AB5F0C0A0B3E74DF</vt:lpwstr>
  </property>
</Properties>
</file>