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90" r:id="rId3"/>
    <p:sldId id="300" r:id="rId4"/>
    <p:sldId id="281" r:id="rId5"/>
    <p:sldId id="291" r:id="rId6"/>
    <p:sldId id="292" r:id="rId7"/>
    <p:sldId id="307" r:id="rId8"/>
    <p:sldId id="301" r:id="rId9"/>
    <p:sldId id="302" r:id="rId10"/>
    <p:sldId id="303" r:id="rId11"/>
    <p:sldId id="295" r:id="rId12"/>
    <p:sldId id="304" r:id="rId13"/>
    <p:sldId id="287" r:id="rId14"/>
    <p:sldId id="308" r:id="rId15"/>
    <p:sldId id="309" r:id="rId16"/>
    <p:sldId id="310" r:id="rId17"/>
    <p:sldId id="311" r:id="rId18"/>
    <p:sldId id="313" r:id="rId19"/>
    <p:sldId id="312" r:id="rId20"/>
    <p:sldId id="314" r:id="rId21"/>
    <p:sldId id="315" r:id="rId22"/>
    <p:sldId id="316" r:id="rId23"/>
    <p:sldId id="263" r:id="rId24"/>
    <p:sldId id="305" r:id="rId25"/>
    <p:sldId id="288" r:id="rId26"/>
    <p:sldId id="273" r:id="rId27"/>
    <p:sldId id="299" r:id="rId28"/>
    <p:sldId id="276" r:id="rId29"/>
    <p:sldId id="277" r:id="rId30"/>
    <p:sldId id="278" r:id="rId31"/>
    <p:sldId id="306"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371"/>
    <a:srgbClr val="F9FCFF"/>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2" d="100"/>
          <a:sy n="112" d="100"/>
        </p:scale>
        <p:origin x="638" y="86"/>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30</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211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09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1681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7834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0737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3382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343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419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75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4906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2735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389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2023/6/1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2023/6/1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48005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1935835" y="2342849"/>
            <a:ext cx="5262013" cy="954107"/>
          </a:xfrm>
          <a:prstGeom prst="rect">
            <a:avLst/>
          </a:prstGeom>
        </p:spPr>
        <p:txBody>
          <a:bodyPr wrap="squar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Spring Boot</a:t>
            </a: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的大学生宿舍自选管理系统的设计与实现</a:t>
            </a:r>
          </a:p>
        </p:txBody>
      </p:sp>
      <p:sp>
        <p:nvSpPr>
          <p:cNvPr id="32" name="矩形 31"/>
          <p:cNvSpPr/>
          <p:nvPr/>
        </p:nvSpPr>
        <p:spPr>
          <a:xfrm>
            <a:off x="2489103" y="3665401"/>
            <a:ext cx="4155479" cy="400110"/>
          </a:xfrm>
          <a:prstGeom prst="rect">
            <a:avLst/>
          </a:prstGeom>
        </p:spPr>
        <p:txBody>
          <a:bodyPr wrap="square">
            <a:spAutoFit/>
          </a:bodyPr>
          <a:lstStyle/>
          <a:p>
            <a:pPr algn="ctr"/>
            <a:r>
              <a:rPr lang="zh-CN" altLang="en-US" sz="2000" dirty="0">
                <a:solidFill>
                  <a:schemeClr val="accent1"/>
                </a:solidFill>
                <a:latin typeface="Arial" panose="020B0604020202020204"/>
              </a:rPr>
              <a:t>答辩人：刘仕恒</a:t>
            </a:r>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1490140" y="378479"/>
            <a:ext cx="6153407"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2023-6-03</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42CD5FF-4B86-A8F7-447A-DA776AFFC35F}"/>
              </a:ext>
            </a:extLst>
          </p:cNvPr>
          <p:cNvSpPr txBox="1"/>
          <p:nvPr/>
        </p:nvSpPr>
        <p:spPr>
          <a:xfrm>
            <a:off x="3850333" y="1270143"/>
            <a:ext cx="1433015" cy="461665"/>
          </a:xfrm>
          <a:prstGeom prst="rect">
            <a:avLst/>
          </a:prstGeom>
          <a:noFill/>
        </p:spPr>
        <p:txBody>
          <a:bodyPr wrap="square" rtlCol="0">
            <a:spAutoFit/>
          </a:bodyPr>
          <a:lstStyle/>
          <a:p>
            <a:r>
              <a:rPr lang="zh-CN" altLang="en-US" sz="2400" dirty="0">
                <a:solidFill>
                  <a:srgbClr val="304371"/>
                </a:solidFill>
              </a:rPr>
              <a:t>毕业答辩</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1107996" cy="369332"/>
          </a:xfrm>
          <a:prstGeom prst="rect">
            <a:avLst/>
          </a:prstGeom>
          <a:noFill/>
        </p:spPr>
        <p:txBody>
          <a:bodyPr wrap="none">
            <a:spAutoFit/>
          </a:bodyPr>
          <a:lstStyle/>
          <a:p>
            <a:pPr>
              <a:defRPr/>
            </a:pPr>
            <a:r>
              <a:rPr lang="zh-CN" altLang="en-US" sz="1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主要模块</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dirty="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224511" y="3493025"/>
            <a:ext cx="1620957" cy="338554"/>
          </a:xfrm>
          <a:prstGeom prst="rect">
            <a:avLst/>
          </a:prstGeom>
          <a:noFill/>
        </p:spPr>
        <p:txBody>
          <a:bodyPr wrap="none">
            <a:spAutoFit/>
          </a:bodyPr>
          <a:lstStyle/>
          <a:p>
            <a:pPr algn="ct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在线选宿舍模块</a:t>
            </a:r>
          </a:p>
        </p:txBody>
      </p:sp>
      <p:sp>
        <p:nvSpPr>
          <p:cNvPr id="68" name="矩形 67"/>
          <p:cNvSpPr/>
          <p:nvPr/>
        </p:nvSpPr>
        <p:spPr>
          <a:xfrm>
            <a:off x="0" y="3847321"/>
            <a:ext cx="2069970" cy="1087285"/>
          </a:xfrm>
          <a:prstGeom prst="rect">
            <a:avLst/>
          </a:prstGeom>
        </p:spPr>
        <p:txBody>
          <a:bodyPr wrap="square">
            <a:spAutoFit/>
          </a:bodyPr>
          <a:lstStyle/>
          <a:p>
            <a:pPr indent="304800" algn="just">
              <a:lnSpc>
                <a:spcPts val="2000"/>
              </a:lnSpc>
            </a:pPr>
            <a:r>
              <a:rPr lang="zh-CN" altLang="zh-CN" sz="1050" kern="100" dirty="0">
                <a:effectLst/>
                <a:latin typeface="+mn-ea"/>
              </a:rPr>
              <a:t>学生登录成功进入本系统后学生可选择空床位，选择成功后，可再次选择，选择宿舍时间结束后，自动保存选择信息。</a:t>
            </a: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614729" y="3493025"/>
            <a:ext cx="1415772" cy="338554"/>
          </a:xfrm>
          <a:prstGeom prst="rect">
            <a:avLst/>
          </a:prstGeom>
          <a:noFill/>
        </p:spPr>
        <p:txBody>
          <a:bodyPr wrap="none">
            <a:spAutoFit/>
          </a:bodyPr>
          <a:lstStyle/>
          <a:p>
            <a:pPr algn="ct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基础管理模块</a:t>
            </a:r>
          </a:p>
        </p:txBody>
      </p:sp>
      <p:sp>
        <p:nvSpPr>
          <p:cNvPr id="71" name="矩形 70"/>
          <p:cNvSpPr/>
          <p:nvPr/>
        </p:nvSpPr>
        <p:spPr>
          <a:xfrm>
            <a:off x="2287626" y="3847321"/>
            <a:ext cx="2069970" cy="551498"/>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       包括</a:t>
            </a:r>
            <a:r>
              <a:rPr lang="zh-CN" altLang="en-US" sz="1050" dirty="0">
                <a:solidFill>
                  <a:prstClr val="black">
                    <a:lumMod val="75000"/>
                    <a:lumOff val="25000"/>
                  </a:prstClr>
                </a:solidFill>
                <a:cs typeface="+mn-ea"/>
                <a:sym typeface="+mn-lt"/>
              </a:rPr>
              <a:t>用户管理，年级管理，学生管理。</a:t>
            </a:r>
            <a:r>
              <a:rPr lang="zh-CN" altLang="en-US" sz="1050" dirty="0">
                <a:solidFill>
                  <a:schemeClr val="tx1">
                    <a:lumMod val="85000"/>
                    <a:lumOff val="15000"/>
                  </a:schemeClr>
                </a:solidFill>
              </a:rPr>
              <a:t>对他们的增删改查</a:t>
            </a:r>
            <a:endParaRPr lang="en-US" altLang="zh-CN" sz="1050" dirty="0">
              <a:solidFill>
                <a:schemeClr val="tx1">
                  <a:lumMod val="85000"/>
                  <a:lumOff val="15000"/>
                </a:schemeClr>
              </a:solidFill>
            </a:endParaRP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4982693" y="3519920"/>
            <a:ext cx="1415772" cy="338554"/>
          </a:xfrm>
          <a:prstGeom prst="rect">
            <a:avLst/>
          </a:prstGeom>
          <a:noFill/>
        </p:spPr>
        <p:txBody>
          <a:bodyPr wrap="none">
            <a:spAutoFit/>
          </a:bodyPr>
          <a:lstStyle/>
          <a:p>
            <a:pPr algn="ct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宿舍管理模块</a:t>
            </a:r>
          </a:p>
        </p:txBody>
      </p:sp>
      <p:sp>
        <p:nvSpPr>
          <p:cNvPr id="74" name="矩形 73"/>
          <p:cNvSpPr/>
          <p:nvPr/>
        </p:nvSpPr>
        <p:spPr>
          <a:xfrm>
            <a:off x="4655591" y="3874216"/>
            <a:ext cx="2069970" cy="792012"/>
          </a:xfrm>
          <a:prstGeom prst="rect">
            <a:avLst/>
          </a:prstGeom>
        </p:spPr>
        <p:txBody>
          <a:bodyPr wrap="square">
            <a:spAutoFit/>
          </a:bodyPr>
          <a:lstStyle/>
          <a:p>
            <a:pPr algn="ctr">
              <a:lnSpc>
                <a:spcPct val="150000"/>
              </a:lnSpc>
            </a:pPr>
            <a:r>
              <a:rPr lang="zh-CN" altLang="zh-CN" sz="1050" kern="100" dirty="0">
                <a:effectLst/>
                <a:latin typeface="+mn-ea"/>
                <a:cs typeface="Times New Roman" panose="02020603050405020304" pitchFamily="18" charset="0"/>
              </a:rPr>
              <a:t>主要是对宿舍信息的展示、学生的宿舍选择情况的查看以及宿舍信息的增删改。</a:t>
            </a:r>
            <a:endParaRPr lang="en-US" altLang="zh-CN" sz="400" dirty="0">
              <a:solidFill>
                <a:schemeClr val="tx1">
                  <a:lumMod val="85000"/>
                  <a:lumOff val="15000"/>
                </a:schemeClr>
              </a:solidFill>
              <a:latin typeface="+mn-ea"/>
            </a:endParaRP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401133" y="3519920"/>
            <a:ext cx="1415772" cy="338554"/>
          </a:xfrm>
          <a:prstGeom prst="rect">
            <a:avLst/>
          </a:prstGeom>
          <a:noFill/>
        </p:spPr>
        <p:txBody>
          <a:bodyPr wrap="none">
            <a:spAutoFit/>
          </a:bodyPr>
          <a:lstStyle/>
          <a:p>
            <a:pPr algn="ct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报修管理模块</a:t>
            </a:r>
          </a:p>
        </p:txBody>
      </p:sp>
      <p:sp>
        <p:nvSpPr>
          <p:cNvPr id="77" name="矩形 76"/>
          <p:cNvSpPr/>
          <p:nvPr/>
        </p:nvSpPr>
        <p:spPr>
          <a:xfrm>
            <a:off x="7074030" y="3874216"/>
            <a:ext cx="2069970" cy="1034386"/>
          </a:xfrm>
          <a:prstGeom prst="rect">
            <a:avLst/>
          </a:prstGeom>
        </p:spPr>
        <p:txBody>
          <a:bodyPr wrap="square">
            <a:spAutoFit/>
          </a:bodyPr>
          <a:lstStyle/>
          <a:p>
            <a:pPr algn="ctr">
              <a:lnSpc>
                <a:spcPct val="150000"/>
              </a:lnSpc>
            </a:pPr>
            <a:r>
              <a:rPr lang="zh-CN" altLang="zh-CN" sz="1050" kern="100" dirty="0">
                <a:solidFill>
                  <a:srgbClr val="000000"/>
                </a:solidFill>
                <a:effectLst/>
                <a:latin typeface="+mn-ea"/>
                <a:cs typeface="Times New Roman" panose="02020603050405020304" pitchFamily="18" charset="0"/>
              </a:rPr>
              <a:t>学生</a:t>
            </a:r>
            <a:r>
              <a:rPr lang="zh-CN" altLang="en-US" sz="1050" kern="100" dirty="0">
                <a:solidFill>
                  <a:srgbClr val="000000"/>
                </a:solidFill>
                <a:effectLst/>
                <a:latin typeface="+mn-ea"/>
                <a:cs typeface="Times New Roman" panose="02020603050405020304" pitchFamily="18" charset="0"/>
              </a:rPr>
              <a:t>可</a:t>
            </a:r>
            <a:r>
              <a:rPr lang="zh-CN" altLang="zh-CN" sz="1050" kern="100" dirty="0">
                <a:solidFill>
                  <a:srgbClr val="000000"/>
                </a:solidFill>
                <a:effectLst/>
                <a:latin typeface="+mn-ea"/>
                <a:cs typeface="Times New Roman" panose="02020603050405020304" pitchFamily="18" charset="0"/>
              </a:rPr>
              <a:t>在本系统提交自己的报修申请，然后超级管理员或者宿管员可审核学生对于宿舍的报修申请。</a:t>
            </a:r>
            <a:endParaRPr lang="en-US" altLang="zh-CN" sz="400" dirty="0">
              <a:solidFill>
                <a:schemeClr val="tx1">
                  <a:lumMod val="85000"/>
                  <a:lumOff val="15000"/>
                </a:schemeClr>
              </a:solidFill>
              <a:latin typeface="+mn-ea"/>
            </a:endParaRP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043382" y="2094283"/>
            <a:ext cx="3057247"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毕业设计成果展示</a:t>
            </a:r>
          </a:p>
        </p:txBody>
      </p:sp>
      <p:sp>
        <p:nvSpPr>
          <p:cNvPr id="14" name="矩形 13"/>
          <p:cNvSpPr/>
          <p:nvPr/>
        </p:nvSpPr>
        <p:spPr>
          <a:xfrm>
            <a:off x="2534423" y="2617504"/>
            <a:ext cx="4075155" cy="253916"/>
          </a:xfrm>
          <a:prstGeom prst="rect">
            <a:avLst/>
          </a:prstGeom>
        </p:spPr>
        <p:txBody>
          <a:bodyPr wrap="none">
            <a:spAutoFit/>
          </a:bodyPr>
          <a:lstStyle/>
          <a:p>
            <a:pPr algn="ctr" fontAlgn="base">
              <a:spcBef>
                <a:spcPct val="0"/>
              </a:spcBef>
              <a:spcAft>
                <a:spcPct val="0"/>
              </a:spcAft>
              <a:defRPr/>
            </a:pPr>
            <a:r>
              <a:rPr lang="en-US" altLang="zh-CN" sz="1050" cap="all" dirty="0">
                <a:solidFill>
                  <a:srgbClr val="304371"/>
                </a:solidFill>
                <a:latin typeface="Arial" panose="020B0604020202020204"/>
                <a:ea typeface="方正兰亭黑_GBK"/>
              </a:rPr>
              <a:t>Display of research results and their main codes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dirty="0">
                <a:solidFill>
                  <a:schemeClr val="bg1"/>
                </a:solidFill>
              </a:rPr>
              <a:t>Lorem ipsum dolor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consectetur</a:t>
            </a:r>
            <a:r>
              <a:rPr lang="en-US" altLang="zh-CN" sz="900" dirty="0">
                <a:solidFill>
                  <a:schemeClr val="bg1"/>
                </a:solidFill>
              </a:rPr>
              <a:t>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Donec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dirty="0">
                <a:solidFill>
                  <a:schemeClr val="bg1"/>
                </a:solidFill>
              </a:rPr>
              <a:t>Lorem ipsum dolor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consectetur</a:t>
            </a:r>
            <a:r>
              <a:rPr lang="en-US" altLang="zh-CN" sz="900" dirty="0">
                <a:solidFill>
                  <a:schemeClr val="bg1"/>
                </a:solidFill>
              </a:rPr>
              <a:t>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Donec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dirty="0">
                <a:solidFill>
                  <a:schemeClr val="bg1"/>
                </a:solidFill>
              </a:rPr>
              <a:t>Lorem ipsum dolor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consectetur</a:t>
            </a:r>
            <a:r>
              <a:rPr lang="en-US" altLang="zh-CN" sz="900" dirty="0">
                <a:solidFill>
                  <a:schemeClr val="bg1"/>
                </a:solidFill>
              </a:rPr>
              <a:t>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Donec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学生首页页面展示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961C7F6-5EA0-C183-FC20-4EE47613FAD4}"/>
              </a:ext>
            </a:extLst>
          </p:cNvPr>
          <p:cNvPicPr>
            <a:picLocks noChangeAspect="1"/>
          </p:cNvPicPr>
          <p:nvPr/>
        </p:nvPicPr>
        <p:blipFill>
          <a:blip r:embed="rId3"/>
          <a:stretch>
            <a:fillRect/>
          </a:stretch>
        </p:blipFill>
        <p:spPr>
          <a:xfrm>
            <a:off x="256954" y="1619729"/>
            <a:ext cx="8717842" cy="2790930"/>
          </a:xfrm>
          <a:prstGeom prst="rect">
            <a:avLst/>
          </a:prstGeom>
          <a:noFill/>
          <a:ln>
            <a:noFill/>
          </a:ln>
        </p:spPr>
      </p:pic>
      <p:sp>
        <p:nvSpPr>
          <p:cNvPr id="12" name="文本框 11">
            <a:extLst>
              <a:ext uri="{FF2B5EF4-FFF2-40B4-BE49-F238E27FC236}">
                <a16:creationId xmlns:a16="http://schemas.microsoft.com/office/drawing/2014/main" id="{FAA4C681-4787-89A4-D61B-1BAF69C4572A}"/>
              </a:ext>
            </a:extLst>
          </p:cNvPr>
          <p:cNvSpPr txBox="1"/>
          <p:nvPr/>
        </p:nvSpPr>
        <p:spPr>
          <a:xfrm>
            <a:off x="256954" y="1012591"/>
            <a:ext cx="7624689" cy="300082"/>
          </a:xfrm>
          <a:prstGeom prst="rect">
            <a:avLst/>
          </a:prstGeom>
          <a:noFill/>
        </p:spPr>
        <p:txBody>
          <a:bodyPr wrap="square" rtlCol="0">
            <a:spAutoFit/>
          </a:bodyPr>
          <a:lstStyle/>
          <a:p>
            <a:r>
              <a:rPr lang="zh-CN" altLang="en-US" dirty="0">
                <a:solidFill>
                  <a:srgbClr val="304371"/>
                </a:solidFill>
              </a:rPr>
              <a:t>上方显示的是学生选择成功宿舍的宿舍的主要信息</a:t>
            </a:r>
            <a:endParaRPr lang="en-US" altLang="zh-CN" dirty="0">
              <a:solidFill>
                <a:srgbClr val="304371"/>
              </a:solidFill>
            </a:endParaRPr>
          </a:p>
        </p:txBody>
      </p:sp>
      <p:sp>
        <p:nvSpPr>
          <p:cNvPr id="13" name="文本框 12">
            <a:extLst>
              <a:ext uri="{FF2B5EF4-FFF2-40B4-BE49-F238E27FC236}">
                <a16:creationId xmlns:a16="http://schemas.microsoft.com/office/drawing/2014/main" id="{B839F88C-1307-5C56-43C6-D9B9717B8CDD}"/>
              </a:ext>
            </a:extLst>
          </p:cNvPr>
          <p:cNvSpPr txBox="1"/>
          <p:nvPr/>
        </p:nvSpPr>
        <p:spPr>
          <a:xfrm>
            <a:off x="256954" y="4437554"/>
            <a:ext cx="7469944" cy="507831"/>
          </a:xfrm>
          <a:prstGeom prst="rect">
            <a:avLst/>
          </a:prstGeom>
          <a:noFill/>
        </p:spPr>
        <p:txBody>
          <a:bodyPr wrap="square" rtlCol="0">
            <a:spAutoFit/>
          </a:bodyPr>
          <a:lstStyle/>
          <a:p>
            <a:r>
              <a:rPr lang="zh-CN" altLang="en-US" dirty="0">
                <a:solidFill>
                  <a:srgbClr val="304371"/>
                </a:solidFill>
              </a:rPr>
              <a:t>下方则是学生学生选择的宿舍的宿舍成员</a:t>
            </a:r>
          </a:p>
          <a:p>
            <a:endParaRPr lang="zh-CN" altLang="en-US" dirty="0"/>
          </a:p>
        </p:txBody>
      </p:sp>
    </p:spTree>
    <p:extLst>
      <p:ext uri="{BB962C8B-B14F-4D97-AF65-F5344CB8AC3E}">
        <p14:creationId xmlns:p14="http://schemas.microsoft.com/office/powerpoint/2010/main" val="71059988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学生在线选择宿舍页面展示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07F2FEF-B9F3-E04A-6B00-98474A1C1E87}"/>
              </a:ext>
            </a:extLst>
          </p:cNvPr>
          <p:cNvPicPr>
            <a:picLocks noChangeAspect="1"/>
          </p:cNvPicPr>
          <p:nvPr/>
        </p:nvPicPr>
        <p:blipFill>
          <a:blip r:embed="rId3"/>
          <a:stretch>
            <a:fillRect/>
          </a:stretch>
        </p:blipFill>
        <p:spPr>
          <a:xfrm>
            <a:off x="343936" y="1092024"/>
            <a:ext cx="8456128" cy="3656152"/>
          </a:xfrm>
          <a:prstGeom prst="rect">
            <a:avLst/>
          </a:prstGeom>
        </p:spPr>
      </p:pic>
    </p:spTree>
    <p:extLst>
      <p:ext uri="{BB962C8B-B14F-4D97-AF65-F5344CB8AC3E}">
        <p14:creationId xmlns:p14="http://schemas.microsoft.com/office/powerpoint/2010/main" val="307968651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26215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管理员首页页面展示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7AE84D02-4D1C-8BBE-E30A-DD7C4A4E6717}"/>
              </a:ext>
            </a:extLst>
          </p:cNvPr>
          <p:cNvPicPr>
            <a:picLocks noChangeAspect="1"/>
          </p:cNvPicPr>
          <p:nvPr/>
        </p:nvPicPr>
        <p:blipFill>
          <a:blip r:embed="rId3"/>
          <a:stretch>
            <a:fillRect/>
          </a:stretch>
        </p:blipFill>
        <p:spPr>
          <a:xfrm>
            <a:off x="660851" y="715175"/>
            <a:ext cx="7639965" cy="4369792"/>
          </a:xfrm>
          <a:prstGeom prst="rect">
            <a:avLst/>
          </a:prstGeom>
        </p:spPr>
      </p:pic>
    </p:spTree>
    <p:extLst>
      <p:ext uri="{BB962C8B-B14F-4D97-AF65-F5344CB8AC3E}">
        <p14:creationId xmlns:p14="http://schemas.microsoft.com/office/powerpoint/2010/main" val="38825348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用户管理页面展示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CE9B97B-41BF-972A-7E2D-9DA98533757C}"/>
              </a:ext>
            </a:extLst>
          </p:cNvPr>
          <p:cNvPicPr>
            <a:picLocks noChangeAspect="1"/>
          </p:cNvPicPr>
          <p:nvPr/>
        </p:nvPicPr>
        <p:blipFill>
          <a:blip r:embed="rId3"/>
          <a:stretch>
            <a:fillRect/>
          </a:stretch>
        </p:blipFill>
        <p:spPr>
          <a:xfrm>
            <a:off x="0" y="900356"/>
            <a:ext cx="9144000" cy="3342788"/>
          </a:xfrm>
          <a:prstGeom prst="rect">
            <a:avLst/>
          </a:prstGeom>
        </p:spPr>
      </p:pic>
    </p:spTree>
    <p:extLst>
      <p:ext uri="{BB962C8B-B14F-4D97-AF65-F5344CB8AC3E}">
        <p14:creationId xmlns:p14="http://schemas.microsoft.com/office/powerpoint/2010/main" val="406069991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机构管理页面展示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D1AC76D6-60AF-9A49-D34D-919FE87731B1}"/>
              </a:ext>
            </a:extLst>
          </p:cNvPr>
          <p:cNvPicPr>
            <a:picLocks noChangeAspect="1"/>
          </p:cNvPicPr>
          <p:nvPr/>
        </p:nvPicPr>
        <p:blipFill>
          <a:blip r:embed="rId3"/>
          <a:stretch>
            <a:fillRect/>
          </a:stretch>
        </p:blipFill>
        <p:spPr>
          <a:xfrm>
            <a:off x="0" y="886456"/>
            <a:ext cx="9144000" cy="4122022"/>
          </a:xfrm>
          <a:prstGeom prst="rect">
            <a:avLst/>
          </a:prstGeom>
        </p:spPr>
      </p:pic>
    </p:spTree>
    <p:extLst>
      <p:ext uri="{BB962C8B-B14F-4D97-AF65-F5344CB8AC3E}">
        <p14:creationId xmlns:p14="http://schemas.microsoft.com/office/powerpoint/2010/main" val="219970613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学生管理页面展示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4C589BC-8D98-981B-1133-D66123CC1391}"/>
              </a:ext>
            </a:extLst>
          </p:cNvPr>
          <p:cNvPicPr>
            <a:picLocks noChangeAspect="1"/>
          </p:cNvPicPr>
          <p:nvPr/>
        </p:nvPicPr>
        <p:blipFill>
          <a:blip r:embed="rId3"/>
          <a:stretch>
            <a:fillRect/>
          </a:stretch>
        </p:blipFill>
        <p:spPr>
          <a:xfrm>
            <a:off x="91166" y="973653"/>
            <a:ext cx="9144000" cy="4169847"/>
          </a:xfrm>
          <a:prstGeom prst="rect">
            <a:avLst/>
          </a:prstGeom>
        </p:spPr>
      </p:pic>
    </p:spTree>
    <p:extLst>
      <p:ext uri="{BB962C8B-B14F-4D97-AF65-F5344CB8AC3E}">
        <p14:creationId xmlns:p14="http://schemas.microsoft.com/office/powerpoint/2010/main" val="418693045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宿舍编号设置页面展示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40C7129-60E0-9711-8CC9-75B61A0FCE0D}"/>
              </a:ext>
            </a:extLst>
          </p:cNvPr>
          <p:cNvPicPr>
            <a:picLocks noChangeAspect="1"/>
          </p:cNvPicPr>
          <p:nvPr/>
        </p:nvPicPr>
        <p:blipFill>
          <a:blip r:embed="rId3"/>
          <a:stretch>
            <a:fillRect/>
          </a:stretch>
        </p:blipFill>
        <p:spPr>
          <a:xfrm>
            <a:off x="0" y="1003078"/>
            <a:ext cx="9144000" cy="3860676"/>
          </a:xfrm>
          <a:prstGeom prst="rect">
            <a:avLst/>
          </a:prstGeom>
        </p:spPr>
      </p:pic>
    </p:spTree>
    <p:extLst>
      <p:ext uri="{BB962C8B-B14F-4D97-AF65-F5344CB8AC3E}">
        <p14:creationId xmlns:p14="http://schemas.microsoft.com/office/powerpoint/2010/main" val="1786467582"/>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选题的背景与意义</a:t>
            </a: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研究方法及过程</a:t>
            </a:r>
          </a:p>
        </p:txBody>
      </p:sp>
      <p:sp>
        <p:nvSpPr>
          <p:cNvPr id="65" name="矩形 64"/>
          <p:cNvSpPr/>
          <p:nvPr/>
        </p:nvSpPr>
        <p:spPr>
          <a:xfrm>
            <a:off x="5602159" y="2369469"/>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1469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毕业成果展示</a:t>
            </a: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p>
        </p:txBody>
      </p:sp>
      <p:sp>
        <p:nvSpPr>
          <p:cNvPr id="69" name="矩形 68"/>
          <p:cNvSpPr/>
          <p:nvPr/>
        </p:nvSpPr>
        <p:spPr>
          <a:xfrm>
            <a:off x="5602159" y="3314960"/>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2023-6-03</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宿舍管理页面展示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56D8CAD5-4B36-97E9-609D-6FE135F4EA5B}"/>
              </a:ext>
            </a:extLst>
          </p:cNvPr>
          <p:cNvPicPr>
            <a:picLocks noChangeAspect="1"/>
          </p:cNvPicPr>
          <p:nvPr/>
        </p:nvPicPr>
        <p:blipFill>
          <a:blip r:embed="rId3"/>
          <a:stretch>
            <a:fillRect/>
          </a:stretch>
        </p:blipFill>
        <p:spPr>
          <a:xfrm>
            <a:off x="0" y="832718"/>
            <a:ext cx="9144000" cy="4119272"/>
          </a:xfrm>
          <a:prstGeom prst="rect">
            <a:avLst/>
          </a:prstGeom>
        </p:spPr>
      </p:pic>
    </p:spTree>
    <p:extLst>
      <p:ext uri="{BB962C8B-B14F-4D97-AF65-F5344CB8AC3E}">
        <p14:creationId xmlns:p14="http://schemas.microsoft.com/office/powerpoint/2010/main" val="189682768"/>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报修管理页面展示</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2594E04-E932-0C70-C8CC-AB02AD467B71}"/>
              </a:ext>
            </a:extLst>
          </p:cNvPr>
          <p:cNvPicPr>
            <a:picLocks noChangeAspect="1"/>
          </p:cNvPicPr>
          <p:nvPr/>
        </p:nvPicPr>
        <p:blipFill>
          <a:blip r:embed="rId3"/>
          <a:stretch>
            <a:fillRect/>
          </a:stretch>
        </p:blipFill>
        <p:spPr>
          <a:xfrm>
            <a:off x="0" y="3328584"/>
            <a:ext cx="9144000" cy="1605775"/>
          </a:xfrm>
          <a:prstGeom prst="rect">
            <a:avLst/>
          </a:prstGeom>
        </p:spPr>
      </p:pic>
      <p:pic>
        <p:nvPicPr>
          <p:cNvPr id="9" name="图片 8">
            <a:extLst>
              <a:ext uri="{FF2B5EF4-FFF2-40B4-BE49-F238E27FC236}">
                <a16:creationId xmlns:a16="http://schemas.microsoft.com/office/drawing/2014/main" id="{9FA59A19-BC05-E0C8-A55A-9418058CE4DB}"/>
              </a:ext>
            </a:extLst>
          </p:cNvPr>
          <p:cNvPicPr>
            <a:picLocks noChangeAspect="1"/>
          </p:cNvPicPr>
          <p:nvPr/>
        </p:nvPicPr>
        <p:blipFill>
          <a:blip r:embed="rId4"/>
          <a:stretch>
            <a:fillRect/>
          </a:stretch>
        </p:blipFill>
        <p:spPr>
          <a:xfrm>
            <a:off x="5074702" y="1217718"/>
            <a:ext cx="3179402" cy="1468382"/>
          </a:xfrm>
          <a:prstGeom prst="rect">
            <a:avLst/>
          </a:prstGeom>
        </p:spPr>
      </p:pic>
      <p:pic>
        <p:nvPicPr>
          <p:cNvPr id="11" name="图片 10">
            <a:extLst>
              <a:ext uri="{FF2B5EF4-FFF2-40B4-BE49-F238E27FC236}">
                <a16:creationId xmlns:a16="http://schemas.microsoft.com/office/drawing/2014/main" id="{4F8AF653-D929-F0E2-C9FC-132C7120C359}"/>
              </a:ext>
            </a:extLst>
          </p:cNvPr>
          <p:cNvPicPr>
            <a:picLocks noChangeAspect="1"/>
          </p:cNvPicPr>
          <p:nvPr/>
        </p:nvPicPr>
        <p:blipFill>
          <a:blip r:embed="rId5"/>
          <a:stretch>
            <a:fillRect/>
          </a:stretch>
        </p:blipFill>
        <p:spPr>
          <a:xfrm>
            <a:off x="322993" y="1282827"/>
            <a:ext cx="3490855" cy="1234797"/>
          </a:xfrm>
          <a:prstGeom prst="rect">
            <a:avLst/>
          </a:prstGeom>
        </p:spPr>
      </p:pic>
    </p:spTree>
    <p:extLst>
      <p:ext uri="{BB962C8B-B14F-4D97-AF65-F5344CB8AC3E}">
        <p14:creationId xmlns:p14="http://schemas.microsoft.com/office/powerpoint/2010/main" val="13569398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pulvinar. </a:t>
            </a:r>
            <a:r>
              <a:rPr lang="en-US" altLang="zh-CN" sz="1050" dirty="0">
                <a:solidFill>
                  <a:prstClr val="black">
                    <a:lumMod val="85000"/>
                    <a:lumOff val="15000"/>
                  </a:prstClr>
                </a:solidFill>
              </a:rPr>
              <a:t>Lorem ipsum dolor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consectetur</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adipiscing</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elit</a:t>
            </a:r>
            <a:r>
              <a:rPr lang="en-US" altLang="zh-CN" sz="1050" dirty="0">
                <a:solidFill>
                  <a:prstClr val="black">
                    <a:lumMod val="85000"/>
                    <a:lumOff val="15000"/>
                  </a:prstClr>
                </a:solidFill>
              </a:rPr>
              <a:t>. Donec </a:t>
            </a:r>
            <a:r>
              <a:rPr lang="en-US" altLang="zh-CN" sz="1050" dirty="0" err="1">
                <a:solidFill>
                  <a:prstClr val="black">
                    <a:lumMod val="85000"/>
                    <a:lumOff val="15000"/>
                  </a:prstClr>
                </a:solidFill>
              </a:rPr>
              <a:t>luctus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nibh</a:t>
            </a:r>
            <a:r>
              <a:rPr lang="en-US" altLang="zh-CN" sz="1050" dirty="0">
                <a:solidFill>
                  <a:prstClr val="black">
                    <a:lumMod val="85000"/>
                    <a:lumOff val="15000"/>
                  </a:prstClr>
                </a:solidFill>
              </a:rPr>
              <a:t>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sem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vulputate</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venenatis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bibendum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orci</a:t>
            </a:r>
            <a:r>
              <a:rPr lang="en-US" altLang="zh-CN" sz="1050" dirty="0">
                <a:solidFill>
                  <a:prstClr val="black">
                    <a:lumMod val="85000"/>
                    <a:lumOff val="15000"/>
                  </a:prstClr>
                </a:solidFill>
              </a:rPr>
              <a:t>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pulvinar. </a:t>
            </a:r>
            <a:r>
              <a:rPr lang="en-US" altLang="zh-CN" sz="1050" dirty="0">
                <a:solidFill>
                  <a:prstClr val="black">
                    <a:lumMod val="85000"/>
                    <a:lumOff val="15000"/>
                  </a:prstClr>
                </a:solidFill>
              </a:rPr>
              <a:t>Lorem ipsum dolor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consectetur</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adipiscing</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elit</a:t>
            </a:r>
            <a:r>
              <a:rPr lang="en-US" altLang="zh-CN" sz="1050" dirty="0">
                <a:solidFill>
                  <a:prstClr val="black">
                    <a:lumMod val="85000"/>
                    <a:lumOff val="15000"/>
                  </a:prstClr>
                </a:solidFill>
              </a:rPr>
              <a:t>. Donec </a:t>
            </a:r>
            <a:r>
              <a:rPr lang="en-US" altLang="zh-CN" sz="1050" dirty="0" err="1">
                <a:solidFill>
                  <a:prstClr val="black">
                    <a:lumMod val="85000"/>
                    <a:lumOff val="15000"/>
                  </a:prstClr>
                </a:solidFill>
              </a:rPr>
              <a:t>luctus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nibh</a:t>
            </a:r>
            <a:r>
              <a:rPr lang="en-US" altLang="zh-CN" sz="1050" dirty="0">
                <a:solidFill>
                  <a:prstClr val="black">
                    <a:lumMod val="85000"/>
                    <a:lumOff val="15000"/>
                  </a:prstClr>
                </a:solidFill>
              </a:rPr>
              <a:t>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sem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vulputate</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venenatis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bibendum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orci</a:t>
            </a:r>
            <a:r>
              <a:rPr lang="en-US" altLang="zh-CN" sz="1050" dirty="0">
                <a:solidFill>
                  <a:prstClr val="black">
                    <a:lumMod val="85000"/>
                    <a:lumOff val="15000"/>
                  </a:prstClr>
                </a:solidFill>
              </a:rPr>
              <a:t>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pulvinar. </a:t>
            </a:r>
            <a:r>
              <a:rPr lang="en-US" altLang="zh-CN" sz="1050" dirty="0">
                <a:solidFill>
                  <a:prstClr val="black">
                    <a:lumMod val="85000"/>
                    <a:lumOff val="15000"/>
                  </a:prstClr>
                </a:solidFill>
              </a:rPr>
              <a:t>Lorem ipsum dolor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consectetur</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adipiscing</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elit</a:t>
            </a:r>
            <a:r>
              <a:rPr lang="en-US" altLang="zh-CN" sz="1050" dirty="0">
                <a:solidFill>
                  <a:prstClr val="black">
                    <a:lumMod val="85000"/>
                    <a:lumOff val="15000"/>
                  </a:prstClr>
                </a:solidFill>
              </a:rPr>
              <a:t>. Donec </a:t>
            </a:r>
            <a:r>
              <a:rPr lang="en-US" altLang="zh-CN" sz="1050" dirty="0" err="1">
                <a:solidFill>
                  <a:prstClr val="black">
                    <a:lumMod val="85000"/>
                    <a:lumOff val="15000"/>
                  </a:prstClr>
                </a:solidFill>
              </a:rPr>
              <a:t>luctus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nibh</a:t>
            </a:r>
            <a:r>
              <a:rPr lang="en-US" altLang="zh-CN" sz="1050" dirty="0">
                <a:solidFill>
                  <a:prstClr val="black">
                    <a:lumMod val="85000"/>
                    <a:lumOff val="15000"/>
                  </a:prstClr>
                </a:solidFill>
              </a:rPr>
              <a:t> sit </a:t>
            </a:r>
            <a:r>
              <a:rPr lang="en-US" altLang="zh-CN" sz="1050" dirty="0" err="1">
                <a:solidFill>
                  <a:prstClr val="black">
                    <a:lumMod val="85000"/>
                    <a:lumOff val="15000"/>
                  </a:prstClr>
                </a:solidFill>
              </a:rPr>
              <a:t>amet</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sem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vulputate</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venenatis</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bibendum</a:t>
            </a:r>
            <a:r>
              <a:rPr lang="en-US" altLang="zh-CN" sz="1050" dirty="0">
                <a:solidFill>
                  <a:prstClr val="black">
                    <a:lumMod val="85000"/>
                    <a:lumOff val="15000"/>
                  </a:prstClr>
                </a:solidFill>
              </a:rPr>
              <a:t> </a:t>
            </a:r>
            <a:r>
              <a:rPr lang="en-US" altLang="zh-CN" sz="1050" dirty="0" err="1">
                <a:solidFill>
                  <a:prstClr val="black">
                    <a:lumMod val="85000"/>
                    <a:lumOff val="15000"/>
                  </a:prstClr>
                </a:solidFill>
              </a:rPr>
              <a:t>orci</a:t>
            </a:r>
            <a:r>
              <a:rPr lang="en-US" altLang="zh-CN" sz="1050" dirty="0">
                <a:solidFill>
                  <a:prstClr val="black">
                    <a:lumMod val="85000"/>
                    <a:lumOff val="15000"/>
                  </a:prstClr>
                </a:solidFill>
              </a:rPr>
              <a:t>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2877711"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感谢一路有你</a:t>
              </a: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77163"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20XX-6-6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prstClr val="white"/>
                </a:solidFill>
                <a:latin typeface="方正兰亭黑_GBK"/>
                <a:ea typeface="方正兰亭黑_GBK"/>
              </a:rPr>
              <a:t>教育学术图标</a:t>
            </a:r>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accent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accent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accent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accent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a:solidFill>
            <a:schemeClr val="accent1"/>
          </a:solidFill>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accent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accent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accent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accent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accent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accent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a:solidFill>
            <a:schemeClr val="accent1"/>
          </a:solidFill>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accent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accent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accent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accent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accent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accent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accent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accent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accent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accent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accent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accent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accent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a:solidFill>
            <a:schemeClr val="accent1"/>
          </a:solidFill>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grp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grp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847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3620"/>
          <a:stretch>
            <a:fillRect/>
          </a:stretch>
        </p:blipFill>
        <p:spPr>
          <a:xfrm>
            <a:off x="321276" y="1280600"/>
            <a:ext cx="4250724" cy="2939439"/>
          </a:xfrm>
          <a:prstGeom prst="rect">
            <a:avLst/>
          </a:prstGeom>
        </p:spPr>
      </p:pic>
      <p:sp>
        <p:nvSpPr>
          <p:cNvPr id="6" name="矩形 5"/>
          <p:cNvSpPr/>
          <p:nvPr/>
        </p:nvSpPr>
        <p:spPr>
          <a:xfrm>
            <a:off x="3567368" y="205901"/>
            <a:ext cx="5486400" cy="4044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800000"/>
              </a:highlight>
            </a:endParaRPr>
          </a:p>
        </p:txBody>
      </p:sp>
      <p:sp>
        <p:nvSpPr>
          <p:cNvPr id="4" name="矩形 3"/>
          <p:cNvSpPr/>
          <p:nvPr/>
        </p:nvSpPr>
        <p:spPr bwMode="auto">
          <a:xfrm>
            <a:off x="90232" y="205901"/>
            <a:ext cx="133882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a:t>
            </a:r>
          </a:p>
        </p:txBody>
      </p:sp>
      <p:sp>
        <p:nvSpPr>
          <p:cNvPr id="5" name="矩形 4"/>
          <p:cNvSpPr/>
          <p:nvPr/>
        </p:nvSpPr>
        <p:spPr>
          <a:xfrm>
            <a:off x="90232" y="575233"/>
            <a:ext cx="261321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19016" y="370436"/>
            <a:ext cx="1467068" cy="400110"/>
          </a:xfrm>
          <a:prstGeom prst="rect">
            <a:avLst/>
          </a:prstGeom>
          <a:noFill/>
        </p:spPr>
        <p:txBody>
          <a:bodyPr wrap="none">
            <a:spAutoFit/>
          </a:bodyPr>
          <a:lstStyle/>
          <a:p>
            <a:r>
              <a:rPr lang="zh-CN" altLang="en-US" sz="2000" dirty="0">
                <a:solidFill>
                  <a:schemeClr val="bg1"/>
                </a:solidFill>
                <a:latin typeface="+mj-ea"/>
              </a:rPr>
              <a:t>选题的背景</a:t>
            </a:r>
            <a:endParaRPr lang="zh-CN" altLang="en-US" sz="2000" dirty="0">
              <a:solidFill>
                <a:schemeClr val="bg1"/>
              </a:solidFill>
            </a:endParaRPr>
          </a:p>
        </p:txBody>
      </p:sp>
      <p:sp>
        <p:nvSpPr>
          <p:cNvPr id="10" name="Rectangle 3">
            <a:extLst>
              <a:ext uri="{FF2B5EF4-FFF2-40B4-BE49-F238E27FC236}">
                <a16:creationId xmlns:a16="http://schemas.microsoft.com/office/drawing/2014/main" id="{072DE95C-7950-CA40-28FB-DD17A58C36F1}"/>
              </a:ext>
            </a:extLst>
          </p:cNvPr>
          <p:cNvSpPr>
            <a:spLocks noChangeArrowheads="1"/>
          </p:cNvSpPr>
          <p:nvPr/>
        </p:nvSpPr>
        <p:spPr bwMode="auto">
          <a:xfrm>
            <a:off x="3719016" y="1680710"/>
            <a:ext cx="5356746" cy="253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0B4C2F90-6CDD-694F-706C-06BD2F0C9241}"/>
              </a:ext>
            </a:extLst>
          </p:cNvPr>
          <p:cNvSpPr txBox="1"/>
          <p:nvPr/>
        </p:nvSpPr>
        <p:spPr>
          <a:xfrm>
            <a:off x="3632195" y="993933"/>
            <a:ext cx="5356746" cy="1962076"/>
          </a:xfrm>
          <a:prstGeom prst="rect">
            <a:avLst/>
          </a:prstGeom>
          <a:noFill/>
        </p:spPr>
        <p:txBody>
          <a:bodyPr wrap="square" rtlCol="0">
            <a:spAutoFit/>
          </a:bodyPr>
          <a:lstStyle/>
          <a:p>
            <a:r>
              <a:rPr lang="zh-CN" altLang="en-US" b="1" dirty="0">
                <a:solidFill>
                  <a:schemeClr val="bg1"/>
                </a:solidFill>
              </a:rPr>
              <a:t>         随着现代社会的不断发展，大学生的学习、生活和管理需求也愈加多元化和复杂化，传统的管理方式已无法满足其需求。</a:t>
            </a:r>
            <a:endParaRPr lang="en-US" altLang="zh-CN" b="1" dirty="0">
              <a:solidFill>
                <a:schemeClr val="bg1"/>
              </a:solidFill>
            </a:endParaRPr>
          </a:p>
          <a:p>
            <a:endParaRPr lang="en-US" altLang="zh-CN" b="1" dirty="0">
              <a:solidFill>
                <a:schemeClr val="bg1"/>
              </a:solidFill>
            </a:endParaRPr>
          </a:p>
          <a:p>
            <a:r>
              <a:rPr lang="zh-CN" altLang="en-US" b="1" dirty="0">
                <a:solidFill>
                  <a:schemeClr val="bg1"/>
                </a:solidFill>
              </a:rPr>
              <a:t>         因此，为了提高宿舍管理的高效化、个性化和自主化程度，本文以大学生宿舍为背景，设计和开发一款对大学生宿舍自行选择和宿舍管理的宿舍自选管理系统。</a:t>
            </a:r>
            <a:endParaRPr lang="en-US" altLang="zh-CN" b="1" dirty="0">
              <a:solidFill>
                <a:schemeClr val="bg1"/>
              </a:solidFill>
            </a:endParaRPr>
          </a:p>
          <a:p>
            <a:endParaRPr lang="en-US" altLang="zh-CN" b="1" dirty="0">
              <a:solidFill>
                <a:schemeClr val="bg1"/>
              </a:solidFill>
            </a:endParaRPr>
          </a:p>
          <a:p>
            <a:r>
              <a:rPr lang="zh-CN" altLang="en-US" b="1" dirty="0">
                <a:solidFill>
                  <a:schemeClr val="bg1"/>
                </a:solidFill>
              </a:rPr>
              <a:t>          该系统的核心功能是为大学生提供自主、便捷、高效的自选体验。</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90232" y="1726321"/>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bwMode="auto">
          <a:xfrm>
            <a:off x="90232" y="205901"/>
            <a:ext cx="1107996"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选题意义</a:t>
            </a:r>
          </a:p>
        </p:txBody>
      </p:sp>
      <p:sp>
        <p:nvSpPr>
          <p:cNvPr id="5" name="矩形 4"/>
          <p:cNvSpPr/>
          <p:nvPr/>
        </p:nvSpPr>
        <p:spPr>
          <a:xfrm>
            <a:off x="90232" y="575233"/>
            <a:ext cx="2305439"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46167" y="3265208"/>
            <a:ext cx="2190584" cy="912942"/>
          </a:xfrm>
          <a:prstGeom prst="rect">
            <a:avLst/>
          </a:prstGeom>
        </p:spPr>
        <p:txBody>
          <a:bodyPr wrap="square">
            <a:spAutoFit/>
          </a:bodyPr>
          <a:lstStyle/>
          <a:p>
            <a:pPr algn="ctr">
              <a:lnSpc>
                <a:spcPct val="130000"/>
              </a:lnSpc>
              <a:spcBef>
                <a:spcPts val="600"/>
              </a:spcBef>
            </a:pPr>
            <a:r>
              <a:rPr lang="zh-CN" altLang="en-US" sz="1050" kern="100" dirty="0">
                <a:solidFill>
                  <a:schemeClr val="bg1"/>
                </a:solidFill>
                <a:ea typeface="宋体" panose="02010600030101010101" pitchFamily="2" charset="-122"/>
                <a:cs typeface="宋体" panose="02010600030101010101" pitchFamily="2" charset="-122"/>
              </a:rPr>
              <a:t>通过本系统</a:t>
            </a:r>
            <a:r>
              <a:rPr lang="zh-CN" altLang="zh-CN" sz="1050" kern="100" dirty="0">
                <a:solidFill>
                  <a:schemeClr val="bg1"/>
                </a:solidFill>
                <a:effectLst/>
                <a:ea typeface="宋体" panose="02010600030101010101" pitchFamily="2" charset="-122"/>
                <a:cs typeface="宋体" panose="02010600030101010101" pitchFamily="2" charset="-122"/>
              </a:rPr>
              <a:t>可以实现宿舍信息、学生信息、宿舍选择、报修申请的快速处理和更加及时的反馈，从而提升宿舍管理的效率</a:t>
            </a:r>
            <a:endParaRPr lang="en-US" altLang="zh-CN" sz="600" dirty="0">
              <a:solidFill>
                <a:schemeClr val="bg1"/>
              </a:solidFill>
            </a:endParaRPr>
          </a:p>
        </p:txBody>
      </p:sp>
      <p:sp>
        <p:nvSpPr>
          <p:cNvPr id="49" name="矩形 48"/>
          <p:cNvSpPr/>
          <p:nvPr/>
        </p:nvSpPr>
        <p:spPr>
          <a:xfrm>
            <a:off x="646670" y="2592925"/>
            <a:ext cx="1282444" cy="523220"/>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提升宿舍管理的效率</a:t>
            </a: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28359" y="3265208"/>
            <a:ext cx="2190584" cy="702885"/>
          </a:xfrm>
          <a:prstGeom prst="rect">
            <a:avLst/>
          </a:prstGeom>
        </p:spPr>
        <p:txBody>
          <a:bodyPr wrap="square">
            <a:spAutoFit/>
          </a:bodyPr>
          <a:lstStyle/>
          <a:p>
            <a:pPr algn="ctr">
              <a:lnSpc>
                <a:spcPct val="130000"/>
              </a:lnSpc>
              <a:spcBef>
                <a:spcPts val="600"/>
              </a:spcBef>
            </a:pPr>
            <a:r>
              <a:rPr lang="zh-CN" altLang="zh-CN" sz="1050" kern="100" dirty="0">
                <a:solidFill>
                  <a:schemeClr val="bg1"/>
                </a:solidFill>
                <a:effectLst/>
                <a:ea typeface="宋体" panose="02010600030101010101" pitchFamily="2" charset="-122"/>
                <a:cs typeface="宋体" panose="02010600030101010101" pitchFamily="2" charset="-122"/>
              </a:rPr>
              <a:t>通过</a:t>
            </a:r>
            <a:r>
              <a:rPr lang="zh-CN" altLang="en-US" sz="1050" kern="100" dirty="0">
                <a:solidFill>
                  <a:schemeClr val="bg1"/>
                </a:solidFill>
                <a:ea typeface="宋体" panose="02010600030101010101" pitchFamily="2" charset="-122"/>
                <a:cs typeface="宋体" panose="02010600030101010101" pitchFamily="2" charset="-122"/>
              </a:rPr>
              <a:t>本</a:t>
            </a:r>
            <a:r>
              <a:rPr lang="zh-CN" altLang="zh-CN" sz="1050" kern="100" dirty="0">
                <a:solidFill>
                  <a:schemeClr val="bg1"/>
                </a:solidFill>
                <a:effectLst/>
                <a:ea typeface="宋体" panose="02010600030101010101" pitchFamily="2" charset="-122"/>
                <a:cs typeface="宋体" panose="02010600030101010101" pitchFamily="2" charset="-122"/>
              </a:rPr>
              <a:t>系统可以及时了解学生宿舍、报修、离宿记录等方面的信息，以加强管理工作，提高透明度</a:t>
            </a:r>
            <a:endParaRPr lang="en-US" altLang="zh-CN" sz="600" dirty="0">
              <a:solidFill>
                <a:schemeClr val="bg1"/>
              </a:solidFill>
            </a:endParaRPr>
          </a:p>
        </p:txBody>
      </p:sp>
      <p:sp>
        <p:nvSpPr>
          <p:cNvPr id="73" name="矩形 72"/>
          <p:cNvSpPr/>
          <p:nvPr/>
        </p:nvSpPr>
        <p:spPr>
          <a:xfrm>
            <a:off x="3837481" y="2597943"/>
            <a:ext cx="1282444" cy="523220"/>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提升宿舍管理的透明度</a:t>
            </a:r>
          </a:p>
        </p:txBody>
      </p:sp>
      <p:sp>
        <p:nvSpPr>
          <p:cNvPr id="77" name="矩形 76"/>
          <p:cNvSpPr/>
          <p:nvPr/>
        </p:nvSpPr>
        <p:spPr>
          <a:xfrm>
            <a:off x="6707249" y="3275402"/>
            <a:ext cx="2190584" cy="702885"/>
          </a:xfrm>
          <a:prstGeom prst="rect">
            <a:avLst/>
          </a:prstGeom>
        </p:spPr>
        <p:txBody>
          <a:bodyPr wrap="square">
            <a:spAutoFit/>
          </a:bodyPr>
          <a:lstStyle/>
          <a:p>
            <a:pPr algn="ctr">
              <a:lnSpc>
                <a:spcPct val="130000"/>
              </a:lnSpc>
              <a:spcBef>
                <a:spcPts val="600"/>
              </a:spcBef>
            </a:pPr>
            <a:r>
              <a:rPr lang="zh-CN" altLang="zh-CN"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本系统</a:t>
            </a:r>
            <a:r>
              <a:rPr lang="zh-CN" altLang="zh-CN"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050" kern="100" dirty="0">
                <a:solidFill>
                  <a:schemeClr val="bg1"/>
                </a:solidFill>
                <a:effectLst/>
                <a:ea typeface="宋体" panose="02010600030101010101" pitchFamily="2" charset="-122"/>
                <a:cs typeface="宋体" panose="02010600030101010101" pitchFamily="2" charset="-122"/>
              </a:rPr>
              <a:t>他们可以自主选择合适的宿舍、申请宿舍报修</a:t>
            </a:r>
            <a:r>
              <a:rPr lang="zh-CN" altLang="en-US" sz="1050" kern="100" dirty="0">
                <a:solidFill>
                  <a:schemeClr val="bg1"/>
                </a:solidFill>
                <a:effectLst/>
                <a:ea typeface="宋体" panose="02010600030101010101" pitchFamily="2" charset="-122"/>
                <a:cs typeface="宋体" panose="02010600030101010101" pitchFamily="2" charset="-122"/>
              </a:rPr>
              <a:t>、离</a:t>
            </a:r>
            <a:r>
              <a:rPr lang="zh-CN" altLang="en-US" sz="1050" kern="100" dirty="0">
                <a:solidFill>
                  <a:schemeClr val="bg1"/>
                </a:solidFill>
                <a:ea typeface="宋体" panose="02010600030101010101" pitchFamily="2" charset="-122"/>
                <a:cs typeface="宋体" panose="02010600030101010101" pitchFamily="2" charset="-122"/>
              </a:rPr>
              <a:t>宿记录</a:t>
            </a:r>
            <a:r>
              <a:rPr lang="zh-CN" altLang="zh-CN" sz="1050" kern="100" dirty="0">
                <a:solidFill>
                  <a:schemeClr val="bg1"/>
                </a:solidFill>
                <a:effectLst/>
                <a:ea typeface="宋体" panose="02010600030101010101" pitchFamily="2" charset="-122"/>
                <a:cs typeface="宋体" panose="02010600030101010101" pitchFamily="2" charset="-122"/>
              </a:rPr>
              <a:t>等</a:t>
            </a:r>
            <a:r>
              <a:rPr lang="en-US" altLang="zh-CN" sz="500" dirty="0">
                <a:solidFill>
                  <a:schemeClr val="bg1"/>
                </a:solidFill>
              </a:rPr>
              <a:t>. </a:t>
            </a:r>
          </a:p>
        </p:txBody>
      </p:sp>
      <p:sp>
        <p:nvSpPr>
          <p:cNvPr id="79" name="矩形 78"/>
          <p:cNvSpPr/>
          <p:nvPr/>
        </p:nvSpPr>
        <p:spPr>
          <a:xfrm>
            <a:off x="7210046" y="2620020"/>
            <a:ext cx="1282444" cy="523220"/>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增加学生参与度</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133882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国内外现状</a:t>
            </a:r>
            <a:endPar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2292615"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all" spc="0" normalizeH="0" noProof="0" dirty="0">
                <a:ln>
                  <a:noFill/>
                </a:ln>
                <a:solidFill>
                  <a:srgbClr val="304371"/>
                </a:solidFill>
                <a:effectLst/>
                <a:uLnTx/>
                <a:uFillTx/>
                <a:latin typeface="Arial"/>
                <a:ea typeface="方正兰亭黑_GBK"/>
                <a:cs typeface="+mn-cs"/>
              </a:rPr>
              <a:t>The status quo at home and abroad</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1542" y="402283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国内现状</a:t>
            </a:r>
            <a:endPar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71182"/>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CN" altLang="zh-CN" sz="1100" kern="100" dirty="0">
                <a:effectLst/>
                <a:ea typeface="宋体" panose="02010600030101010101" pitchFamily="2" charset="-122"/>
                <a:cs typeface="宋体" panose="02010600030101010101" pitchFamily="2" charset="-122"/>
              </a:rPr>
              <a:t>国内的相关研究主要聚焦于大学宿舍管理中应用信息技术和数字化技术的实际应用与推广。这些研究从不同角度和层面对大学生宿舍自选管理系统的开发和实践问题进行了深入探讨，包括系统架构设计、用户需求分析、数据信息和数据处理等方面</a:t>
            </a:r>
            <a:endParaRPr kumimoji="0" lang="en-US" altLang="zh-CN" sz="7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02787" y="2875254"/>
            <a:ext cx="1005403"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国外现状</a:t>
            </a:r>
            <a:endPar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02787" y="3205773"/>
            <a:ext cx="7947590" cy="825098"/>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CN" altLang="zh-CN" sz="1100" kern="100" dirty="0">
                <a:effectLst/>
                <a:ea typeface="宋体" panose="02010600030101010101" pitchFamily="2" charset="-122"/>
                <a:cs typeface="宋体" panose="02010600030101010101" pitchFamily="2" charset="-122"/>
              </a:rPr>
              <a:t>国外方面，美国、欧洲等地区的大学已经广泛应用数字化和智能化技术进行宿舍管理，比如在宿舍投资、床位管理、维修管理等方面开发和使用了大量的软件和应用程序。其中一些系统可以为学生提供更个性化的选择和服务，同时也可以帮助管理员更好地加强宿舍监管和管理</a:t>
            </a:r>
            <a:endParaRPr kumimoji="0" lang="en-US" altLang="zh-CN" sz="7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317861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Freeform 895"/>
          <p:cNvSpPr>
            <a:spLocks noEditPoints="1"/>
          </p:cNvSpPr>
          <p:nvPr/>
        </p:nvSpPr>
        <p:spPr bwMode="auto">
          <a:xfrm>
            <a:off x="312557" y="316797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87588282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222913" y="2094283"/>
            <a:ext cx="2698175"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1107996"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技术选型</a:t>
            </a:r>
          </a:p>
        </p:txBody>
      </p:sp>
      <p:sp>
        <p:nvSpPr>
          <p:cNvPr id="5" name="矩形 4"/>
          <p:cNvSpPr/>
          <p:nvPr/>
        </p:nvSpPr>
        <p:spPr>
          <a:xfrm>
            <a:off x="90232" y="575233"/>
            <a:ext cx="1378904" cy="215444"/>
          </a:xfrm>
          <a:prstGeom prst="rect">
            <a:avLst/>
          </a:prstGeom>
        </p:spPr>
        <p:txBody>
          <a:bodyPr wrap="none">
            <a:spAutoFit/>
          </a:bodyPr>
          <a:lstStyle/>
          <a:p>
            <a:pPr lvl="0" fontAlgn="base">
              <a:spcBef>
                <a:spcPct val="0"/>
              </a:spcBef>
              <a:spcAft>
                <a:spcPct val="0"/>
              </a:spcAft>
              <a:defRPr/>
            </a:pPr>
            <a:r>
              <a:rPr lang="en-US" altLang="zh-CN" sz="800" cap="all" dirty="0">
                <a:solidFill>
                  <a:schemeClr val="accent1"/>
                </a:solidFill>
                <a:latin typeface="+mj-lt"/>
                <a:ea typeface="方正兰亭黑_GBK"/>
              </a:rPr>
              <a:t>Technical Selection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610043" y="1295780"/>
            <a:ext cx="1351717" cy="584775"/>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Spring Boot</a:t>
            </a:r>
          </a:p>
          <a:p>
            <a:pPr algn="r">
              <a:defRPr/>
            </a:pP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p:cNvSpPr/>
          <p:nvPr/>
        </p:nvSpPr>
        <p:spPr>
          <a:xfrm>
            <a:off x="521260" y="1642088"/>
            <a:ext cx="2440500" cy="793872"/>
          </a:xfrm>
          <a:prstGeom prst="rect">
            <a:avLst/>
          </a:prstGeom>
        </p:spPr>
        <p:txBody>
          <a:bodyPr wrap="square">
            <a:spAutoFit/>
          </a:bodyPr>
          <a:lstStyle/>
          <a:p>
            <a:pPr>
              <a:lnSpc>
                <a:spcPct val="150000"/>
              </a:lnSpc>
            </a:pPr>
            <a:r>
              <a:rPr lang="zh-CN" altLang="en-US" sz="1050" dirty="0">
                <a:solidFill>
                  <a:schemeClr val="tx1">
                    <a:lumMod val="85000"/>
                    <a:lumOff val="15000"/>
                  </a:schemeClr>
                </a:solidFill>
                <a:latin typeface="+mn-ea"/>
              </a:rPr>
              <a:t>负责后端的业务逻辑的处理，并建立</a:t>
            </a:r>
            <a:r>
              <a:rPr lang="en-US" altLang="zh-CN" sz="1050" dirty="0">
                <a:solidFill>
                  <a:schemeClr val="tx1">
                    <a:lumMod val="85000"/>
                    <a:lumOff val="15000"/>
                  </a:schemeClr>
                </a:solidFill>
                <a:latin typeface="+mn-ea"/>
                <a:cs typeface="Times New Roman" panose="02020603050405020304" pitchFamily="18" charset="0"/>
              </a:rPr>
              <a:t>API</a:t>
            </a:r>
            <a:r>
              <a:rPr lang="zh-CN" altLang="en-US" sz="1050" dirty="0">
                <a:solidFill>
                  <a:schemeClr val="tx1">
                    <a:lumMod val="85000"/>
                    <a:lumOff val="15000"/>
                  </a:schemeClr>
                </a:solidFill>
                <a:latin typeface="+mn-ea"/>
              </a:rPr>
              <a:t>供前端使用，集成</a:t>
            </a:r>
            <a:r>
              <a:rPr lang="en-US" altLang="zh-CN" sz="1050" dirty="0">
                <a:solidFill>
                  <a:schemeClr val="tx1">
                    <a:lumMod val="85000"/>
                    <a:lumOff val="15000"/>
                  </a:schemeClr>
                </a:solidFill>
                <a:latin typeface="+mn-ea"/>
                <a:cs typeface="Times New Roman" panose="02020603050405020304" pitchFamily="18" charset="0"/>
              </a:rPr>
              <a:t>MyBatis</a:t>
            </a:r>
            <a:r>
              <a:rPr lang="zh-CN" altLang="en-US" sz="1050" dirty="0">
                <a:solidFill>
                  <a:schemeClr val="tx1">
                    <a:lumMod val="85000"/>
                    <a:lumOff val="15000"/>
                  </a:schemeClr>
                </a:solidFill>
                <a:latin typeface="+mn-ea"/>
              </a:rPr>
              <a:t>操作数据库返回给前端数据</a:t>
            </a:r>
            <a:endParaRPr lang="en-US" altLang="zh-CN" sz="1050" dirty="0">
              <a:solidFill>
                <a:schemeClr val="tx1">
                  <a:lumMod val="85000"/>
                  <a:lumOff val="15000"/>
                </a:schemeClr>
              </a:solidFill>
              <a:latin typeface="+mn-ea"/>
            </a:endParaRP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2164361" y="3182062"/>
            <a:ext cx="728084" cy="338554"/>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LayUI</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592238" y="3501412"/>
            <a:ext cx="2440500" cy="529632"/>
          </a:xfrm>
          <a:prstGeom prst="rect">
            <a:avLst/>
          </a:prstGeom>
        </p:spPr>
        <p:txBody>
          <a:bodyPr wrap="square">
            <a:spAutoFit/>
          </a:bodyPr>
          <a:lstStyle/>
          <a:p>
            <a:pPr>
              <a:lnSpc>
                <a:spcPct val="150000"/>
              </a:lnSpc>
            </a:pPr>
            <a:r>
              <a:rPr lang="zh-CN" altLang="en-US" sz="1000" b="0" i="0" dirty="0">
                <a:solidFill>
                  <a:srgbClr val="24292F"/>
                </a:solidFill>
                <a:effectLst/>
                <a:latin typeface="+mn-ea"/>
              </a:rPr>
              <a:t>负责</a:t>
            </a:r>
            <a:r>
              <a:rPr lang="en-US" altLang="zh-CN" sz="1000" b="0" i="0" dirty="0">
                <a:solidFill>
                  <a:srgbClr val="24292F"/>
                </a:solidFill>
                <a:effectLst/>
                <a:latin typeface="+mn-ea"/>
              </a:rPr>
              <a:t>UI</a:t>
            </a:r>
            <a:r>
              <a:rPr lang="zh-CN" altLang="en-US" sz="1000" b="0" i="0" dirty="0">
                <a:solidFill>
                  <a:srgbClr val="24292F"/>
                </a:solidFill>
                <a:effectLst/>
                <a:latin typeface="+mn-ea"/>
              </a:rPr>
              <a:t>视觉和交互效果的实现，包括表格数据展示、表单提交、弹出层等</a:t>
            </a:r>
            <a:endParaRPr lang="en-US" altLang="zh-CN" sz="600" dirty="0">
              <a:solidFill>
                <a:schemeClr val="tx1">
                  <a:lumMod val="85000"/>
                  <a:lumOff val="15000"/>
                </a:schemeClr>
              </a:solidFill>
              <a:latin typeface="+mn-ea"/>
            </a:endParaRP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712054" cy="338554"/>
          </a:xfrm>
          <a:prstGeom prst="rect">
            <a:avLst/>
          </a:prstGeom>
          <a:noFill/>
        </p:spPr>
        <p:txBody>
          <a:bodyPr wrap="none">
            <a:spAutoFit/>
          </a:bodyPr>
          <a:lstStyle/>
          <a:p>
            <a:pP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Axios</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6091817" y="3501412"/>
            <a:ext cx="2440500" cy="793872"/>
          </a:xfrm>
          <a:prstGeom prst="rect">
            <a:avLst/>
          </a:prstGeom>
        </p:spPr>
        <p:txBody>
          <a:bodyPr wrap="square">
            <a:spAutoFit/>
          </a:bodyPr>
          <a:lstStyle/>
          <a:p>
            <a:pPr>
              <a:lnSpc>
                <a:spcPct val="150000"/>
              </a:lnSpc>
            </a:pPr>
            <a:r>
              <a:rPr lang="zh-CN" altLang="en-US" sz="1050" b="0" i="0" dirty="0">
                <a:solidFill>
                  <a:srgbClr val="24292F"/>
                </a:solidFill>
                <a:effectLst/>
                <a:latin typeface="+mn-ea"/>
              </a:rPr>
              <a:t>负责前端和后端的数据交互，支持异步请求和拦截器。实现前端向后端发送</a:t>
            </a:r>
            <a:r>
              <a:rPr lang="en-US" altLang="zh-CN" sz="1050" b="0" i="0" dirty="0">
                <a:solidFill>
                  <a:srgbClr val="24292F"/>
                </a:solidFill>
                <a:effectLst/>
                <a:latin typeface="+mn-ea"/>
              </a:rPr>
              <a:t>http</a:t>
            </a:r>
            <a:r>
              <a:rPr lang="zh-CN" altLang="en-US" sz="1050" b="0" i="0" dirty="0">
                <a:solidFill>
                  <a:srgbClr val="24292F"/>
                </a:solidFill>
                <a:effectLst/>
                <a:latin typeface="+mn-ea"/>
              </a:rPr>
              <a:t>请求、接受响应数据</a:t>
            </a:r>
            <a:endParaRPr lang="en-US" altLang="zh-CN" sz="900" dirty="0">
              <a:solidFill>
                <a:schemeClr val="tx1">
                  <a:lumMod val="85000"/>
                  <a:lumOff val="15000"/>
                </a:schemeClr>
              </a:solidFill>
              <a:latin typeface="+mn-ea"/>
            </a:endParaRP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962123" cy="338554"/>
          </a:xfrm>
          <a:prstGeom prst="rect">
            <a:avLst/>
          </a:prstGeom>
          <a:noFill/>
        </p:spPr>
        <p:txBody>
          <a:bodyPr wrap="none">
            <a:spAutoFit/>
          </a:bodyPr>
          <a:lstStyle/>
          <a:p>
            <a:pP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MyBatis</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矩形 60"/>
          <p:cNvSpPr/>
          <p:nvPr/>
        </p:nvSpPr>
        <p:spPr>
          <a:xfrm>
            <a:off x="6091816" y="1615130"/>
            <a:ext cx="2530923" cy="546368"/>
          </a:xfrm>
          <a:prstGeom prst="rect">
            <a:avLst/>
          </a:prstGeom>
        </p:spPr>
        <p:txBody>
          <a:bodyPr wrap="square">
            <a:spAutoFit/>
          </a:bodyPr>
          <a:lstStyle/>
          <a:p>
            <a:pPr>
              <a:lnSpc>
                <a:spcPct val="150000"/>
              </a:lnSpc>
            </a:pPr>
            <a:r>
              <a:rPr lang="zh-CN" altLang="en-US" sz="1050" b="0" i="0" dirty="0">
                <a:solidFill>
                  <a:srgbClr val="24292F"/>
                </a:solidFill>
                <a:effectLst/>
                <a:latin typeface="+mn-ea"/>
              </a:rPr>
              <a:t>负责与数据库的交互，通过配置数据库连接、操作</a:t>
            </a:r>
            <a:r>
              <a:rPr lang="en-US" altLang="zh-CN" sz="1050" b="0" i="0" dirty="0">
                <a:solidFill>
                  <a:srgbClr val="24292F"/>
                </a:solidFill>
                <a:effectLst/>
                <a:latin typeface="+mn-ea"/>
                <a:cs typeface="Times New Roman" panose="02020603050405020304" pitchFamily="18" charset="0"/>
              </a:rPr>
              <a:t>SQL</a:t>
            </a:r>
            <a:r>
              <a:rPr lang="zh-CN" altLang="en-US" sz="1050" b="0" i="0" dirty="0">
                <a:solidFill>
                  <a:srgbClr val="24292F"/>
                </a:solidFill>
                <a:effectLst/>
                <a:latin typeface="+mn-ea"/>
              </a:rPr>
              <a:t>语句、映射实体类等</a:t>
            </a:r>
            <a:endParaRPr lang="en-US" altLang="zh-CN" sz="700" dirty="0">
              <a:solidFill>
                <a:schemeClr val="tx1">
                  <a:lumMod val="85000"/>
                  <a:lumOff val="15000"/>
                </a:schemeClr>
              </a:solidFill>
              <a:latin typeface="+mn-ea"/>
            </a:endParaRP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304371"/>
                </a:solidFill>
                <a:effectLst/>
                <a:uLnTx/>
                <a:uFillTx/>
                <a:latin typeface="Arial"/>
                <a:ea typeface="方正兰亭黑_GBK"/>
                <a:cs typeface="+mn-cs"/>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marL="0" marR="0" lvl="0" indent="0" algn="ctr" defTabSz="1733550" rtl="0" eaLnBrk="1" fontAlgn="auto" latinLnBrk="0" hangingPunct="1">
              <a:lnSpc>
                <a:spcPct val="90000"/>
              </a:lnSpc>
              <a:spcBef>
                <a:spcPct val="0"/>
              </a:spcBef>
              <a:spcAft>
                <a:spcPct val="35000"/>
              </a:spcAft>
              <a:buClrTx/>
              <a:buSzTx/>
              <a:buFontTx/>
              <a:buNone/>
              <a:tabLst/>
              <a:defRPr/>
            </a:pPr>
            <a:endParaRPr kumimoji="0" lang="zh-CN" altLang="en-US" sz="39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1" name="矩形 60"/>
          <p:cNvSpPr/>
          <p:nvPr/>
        </p:nvSpPr>
        <p:spPr>
          <a:xfrm>
            <a:off x="103610" y="3894550"/>
            <a:ext cx="2122640" cy="703141"/>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mn-ea"/>
                <a:cs typeface="+mn-cs"/>
              </a:rPr>
              <a:t>通过需求分析来确定本系统的功能性需求和非功能性需求</a:t>
            </a:r>
            <a:r>
              <a:rPr lang="zh-CN" altLang="en-US" sz="1050" b="0" i="0" dirty="0">
                <a:solidFill>
                  <a:srgbClr val="24292F"/>
                </a:solidFill>
                <a:effectLst/>
                <a:latin typeface="+mn-ea"/>
              </a:rPr>
              <a:t>为后续的项目开发奠定基础。</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mn-ea"/>
              <a:cs typeface="+mn-cs"/>
            </a:endParaRP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需求分析</a:t>
            </a: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5" name="矩形 64"/>
          <p:cNvSpPr/>
          <p:nvPr/>
        </p:nvSpPr>
        <p:spPr>
          <a:xfrm>
            <a:off x="2214183" y="1348251"/>
            <a:ext cx="2122640" cy="284886"/>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通过代码编写来完成系统的开发</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代码编写</a:t>
            </a: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9" name="矩形 68"/>
          <p:cNvSpPr/>
          <p:nvPr/>
        </p:nvSpPr>
        <p:spPr>
          <a:xfrm>
            <a:off x="4435000" y="3894550"/>
            <a:ext cx="2122640" cy="494944"/>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lang="zh-CN" altLang="en-US" sz="1050" kern="100" dirty="0">
                <a:solidFill>
                  <a:srgbClr val="000000"/>
                </a:solidFill>
                <a:effectLst/>
                <a:latin typeface="+mn-ea"/>
                <a:cs typeface="Times New Roman" panose="02020603050405020304" pitchFamily="18" charset="0"/>
              </a:rPr>
              <a:t>通过系统测试来测试本系统</a:t>
            </a:r>
            <a:r>
              <a:rPr lang="zh-CN" altLang="zh-CN" sz="1050" kern="100" dirty="0">
                <a:solidFill>
                  <a:srgbClr val="000000"/>
                </a:solidFill>
                <a:effectLst/>
                <a:latin typeface="+mn-ea"/>
                <a:cs typeface="Times New Roman" panose="02020603050405020304" pitchFamily="18" charset="0"/>
              </a:rPr>
              <a:t>是否完善，程序是否健壮</a:t>
            </a:r>
            <a:r>
              <a:rPr lang="zh-CN" altLang="en-US" sz="1050" kern="100" dirty="0">
                <a:solidFill>
                  <a:srgbClr val="000000"/>
                </a:solidFill>
                <a:effectLst/>
                <a:latin typeface="+mn-ea"/>
                <a:cs typeface="Times New Roman" panose="02020603050405020304" pitchFamily="18" charset="0"/>
              </a:rPr>
              <a:t>。</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系统测试</a:t>
            </a: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73" name="矩形 72"/>
          <p:cNvSpPr/>
          <p:nvPr/>
        </p:nvSpPr>
        <p:spPr>
          <a:xfrm>
            <a:off x="6522232" y="1341265"/>
            <a:ext cx="2122640" cy="495457"/>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通过撰写论文来完成毕业设计的最后一步</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11989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Tree>
    <p:extLst>
      <p:ext uri="{BB962C8B-B14F-4D97-AF65-F5344CB8AC3E}">
        <p14:creationId xmlns:p14="http://schemas.microsoft.com/office/powerpoint/2010/main" val="2807374654"/>
      </p:ext>
    </p:extLst>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1621</Words>
  <Application>Microsoft Office PowerPoint</Application>
  <PresentationFormat>全屏显示(16:9)</PresentationFormat>
  <Paragraphs>175</Paragraphs>
  <Slides>30</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Gill Sans</vt:lpstr>
      <vt:lpstr>Impact MT Std</vt:lpstr>
      <vt:lpstr>方正兰亭黑_GBK</vt:lpstr>
      <vt:lpstr>微软雅黑</vt:lpstr>
      <vt:lpstr>微软雅黑 Light</vt:lpstr>
      <vt:lpstr>Arial</vt:lpstr>
      <vt:lpstr>Calibri</vt:lpstr>
      <vt:lpstr>Calibri Light</vt:lpstr>
      <vt:lpstr>Times New Roman</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仕恒 刘</cp:lastModifiedBy>
  <cp:revision>272</cp:revision>
  <dcterms:created xsi:type="dcterms:W3CDTF">2017-05-01T12:27:00Z</dcterms:created>
  <dcterms:modified xsi:type="dcterms:W3CDTF">2023-06-01T06:27:49Z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