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2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2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be6652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be6652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be6652d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be6652d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3be6652d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3be6652d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confluence.ecmwf.int/display/CKB/How+to+convert+NetCDF+to+CSV" TargetMode="External"/><Relationship Id="rId4" Type="http://schemas.openxmlformats.org/officeDocument/2006/relationships/hyperlink" Target="https://www.giss.nasa.gov/tools/panoply/download/" TargetMode="External"/><Relationship Id="rId5" Type="http://schemas.openxmlformats.org/officeDocument/2006/relationships/hyperlink" Target="https://confluence.ecmwf.int/display/CKB/How+to+convert+NetCDF+to+CSV" TargetMode="External"/><Relationship Id="rId6" Type="http://schemas.openxmlformats.org/officeDocument/2006/relationships/hyperlink" Target="https://confluence.ecmwf.int/display/CKB/How+to+convert+NetCDF+to+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XqoetylQAIY" TargetMode="External"/><Relationship Id="rId4" Type="http://schemas.openxmlformats.org/officeDocument/2006/relationships/hyperlink" Target="https://www.youtube.com/watch?v=UvNBnjiTXa0" TargetMode="External"/><Relationship Id="rId9" Type="http://schemas.openxmlformats.org/officeDocument/2006/relationships/hyperlink" Target="https://www.guillaumedueymes.com/courses/tutorial_python_netcdf/3-cartopy_library/" TargetMode="External"/><Relationship Id="rId5" Type="http://schemas.openxmlformats.org/officeDocument/2006/relationships/hyperlink" Target="https://www.youtube.com/watch?v=7YYTXa4qyfo" TargetMode="External"/><Relationship Id="rId6" Type="http://schemas.openxmlformats.org/officeDocument/2006/relationships/hyperlink" Target="https://cirrus.ucsd.edu/~pierce/ncdf/" TargetMode="External"/><Relationship Id="rId7" Type="http://schemas.openxmlformats.org/officeDocument/2006/relationships/hyperlink" Target="https://www.r-bloggers.com/2016/08/a-netcdf-4-in-r-cheatsheet/" TargetMode="External"/><Relationship Id="rId8" Type="http://schemas.openxmlformats.org/officeDocument/2006/relationships/hyperlink" Target="https://unidata.github.io/netcdf4-python/#reading-data-from-a-multi-file-netcdf-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arthdata.nasa.gov/esdis/esco/standards-and-references/netcdf-classic" TargetMode="External"/><Relationship Id="rId4" Type="http://schemas.openxmlformats.org/officeDocument/2006/relationships/hyperlink" Target="https://www.earthinversion.com/utilities/reading-NetCDF4-data-in-python/#reading-and-analyzing-netcdf-data-with-the-help-of-xarray" TargetMode="External"/><Relationship Id="rId10" Type="http://schemas.openxmlformats.org/officeDocument/2006/relationships/hyperlink" Target="https://github.com/NetCDF4Excel/project/wiki/Functionnalities" TargetMode="External"/><Relationship Id="rId9" Type="http://schemas.openxmlformats.org/officeDocument/2006/relationships/hyperlink" Target="https://www.unidata.ucar.edu/software/netcdf/examples/files.html" TargetMode="External"/><Relationship Id="rId5" Type="http://schemas.openxmlformats.org/officeDocument/2006/relationships/hyperlink" Target="https://towardsdatascience.com/read-netcdf-data-with-python-901f7ff61648" TargetMode="External"/><Relationship Id="rId6" Type="http://schemas.openxmlformats.org/officeDocument/2006/relationships/hyperlink" Target="https://medium.com/analytics-vidhya/how-to-read-and-visualize-netcdf-nc-geospatial-files-using-python-6c2ac8907c7c" TargetMode="External"/><Relationship Id="rId7" Type="http://schemas.openxmlformats.org/officeDocument/2006/relationships/hyperlink" Target="https://stackoverflow.com/questions/44359869/convert-netcdf-file-to-csv-or-text-using-python" TargetMode="External"/><Relationship Id="rId8" Type="http://schemas.openxmlformats.org/officeDocument/2006/relationships/hyperlink" Target="https://docs.unidata.ucar.edu/netcdf-c/current/winbi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94625" y="979600"/>
            <a:ext cx="7801500" cy="362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    </a:t>
            </a:r>
            <a:endParaRPr/>
          </a:p>
          <a:p>
            <a:pPr indent="0" lvl="0" marL="0" rtl="0" algn="l">
              <a:spcBef>
                <a:spcPts val="0"/>
              </a:spcBef>
              <a:spcAft>
                <a:spcPts val="0"/>
              </a:spcAft>
              <a:buNone/>
            </a:pPr>
            <a:r>
              <a:t/>
            </a:r>
            <a:endParaRPr b="1" sz="3700"/>
          </a:p>
          <a:p>
            <a:pPr indent="0" lvl="0" marL="0" rtl="0" algn="ctr">
              <a:spcBef>
                <a:spcPts val="0"/>
              </a:spcBef>
              <a:spcAft>
                <a:spcPts val="0"/>
              </a:spcAft>
              <a:buNone/>
            </a:pPr>
            <a:r>
              <a:rPr b="1" lang="en" sz="3700"/>
              <a:t>NetCDF</a:t>
            </a:r>
            <a:endParaRPr b="1" sz="3700"/>
          </a:p>
          <a:p>
            <a:pPr indent="0" lvl="0" marL="0" rtl="0" algn="l">
              <a:spcBef>
                <a:spcPts val="0"/>
              </a:spcBef>
              <a:spcAft>
                <a:spcPts val="0"/>
              </a:spcAft>
              <a:buNone/>
            </a:pPr>
            <a:r>
              <a:t/>
            </a:r>
            <a:endParaRPr/>
          </a:p>
          <a:p>
            <a:pPr indent="0" lvl="0" marL="0" rtl="0" algn="ctr">
              <a:spcBef>
                <a:spcPts val="0"/>
              </a:spcBef>
              <a:spcAft>
                <a:spcPts val="0"/>
              </a:spcAft>
              <a:buNone/>
            </a:pPr>
            <a:r>
              <a:rPr lang="en" sz="2600"/>
              <a:t>What a NetCDF file?</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rPr lang="en" sz="2600"/>
              <a:t>How can you use a NetCDF file?</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rPr lang="en" sz="2600"/>
              <a:t>Examples in using a NetCDF file.</a:t>
            </a:r>
            <a:endParaRPr sz="2600"/>
          </a:p>
          <a:p>
            <a:pPr indent="0" lvl="0" marL="0" rtl="0" algn="l">
              <a:spcBef>
                <a:spcPts val="0"/>
              </a:spcBef>
              <a:spcAft>
                <a:spcPts val="0"/>
              </a:spcAft>
              <a:buNone/>
            </a:pPr>
            <a:r>
              <a:t/>
            </a:r>
            <a:endParaRPr/>
          </a:p>
          <a:p>
            <a:pPr indent="0" lvl="0" marL="0" rtl="0" algn="ctr">
              <a:spcBef>
                <a:spcPts val="0"/>
              </a:spcBef>
              <a:spcAft>
                <a:spcPts val="0"/>
              </a:spcAft>
              <a:buNone/>
            </a:pPr>
            <a:r>
              <a:rPr lang="en" sz="2700"/>
              <a:t>Useful Links</a:t>
            </a:r>
            <a:endParaRPr sz="2700"/>
          </a:p>
        </p:txBody>
      </p:sp>
      <p:sp>
        <p:nvSpPr>
          <p:cNvPr id="60" name="Google Shape;60;p13"/>
          <p:cNvSpPr txBox="1"/>
          <p:nvPr>
            <p:ph idx="1" type="subTitle"/>
          </p:nvPr>
        </p:nvSpPr>
        <p:spPr>
          <a:xfrm>
            <a:off x="1293150" y="449347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What is a NetCDF file?  NetCDF is a set of software libraries and self-describing, machine-independent data formats that support the creation, access, and sharing of array-oriented scientific data. NetCDF was developed and is maintained at Unidata. Unidata provides data and software tools for use in geoscience education and research. Unidata is part of the University Corporation for Atmospheric Research (UCAR) Community Programs (UCP). Unidata is funded primarily by the National Science Foundation.    The NetCDF homepage may be found at http://www.unidata.ucar.edu/software/netcdf/. The NetCDF source-code is hosted at GitHub, and may be found directly at http://github.com/Unidata/netcdf-c.</a:t>
            </a:r>
            <a:endParaRPr sz="1900"/>
          </a:p>
          <a:p>
            <a:pPr indent="0" lvl="0" marL="0" rtl="0" algn="l">
              <a:spcBef>
                <a:spcPts val="1600"/>
              </a:spcBef>
              <a:spcAft>
                <a:spcPts val="0"/>
              </a:spcAft>
              <a:buNone/>
            </a:pPr>
            <a:r>
              <a:rPr lang="en" sz="1900"/>
              <a:t>info taken from:  https://docs.unidata.ucar.edu/netcdf-c/current/</a:t>
            </a:r>
            <a:endParaRPr sz="1900"/>
          </a:p>
          <a:p>
            <a:pPr indent="0" lvl="0" marL="0" rtl="0" algn="l">
              <a:spcBef>
                <a:spcPts val="16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you can use a NetCDF file:  3 ways to convert to csv</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Python Script</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Examples of code are at:</a:t>
            </a:r>
            <a:endParaRPr sz="1700"/>
          </a:p>
          <a:p>
            <a:pPr indent="0" lvl="0" marL="0" rtl="0" algn="l">
              <a:spcBef>
                <a:spcPts val="1600"/>
              </a:spcBef>
              <a:spcAft>
                <a:spcPts val="0"/>
              </a:spcAft>
              <a:buNone/>
            </a:pPr>
            <a:r>
              <a:t/>
            </a:r>
            <a:endParaRPr/>
          </a:p>
          <a:p>
            <a:pPr indent="0" lvl="0" marL="0" rtl="0" algn="l">
              <a:spcBef>
                <a:spcPts val="1600"/>
              </a:spcBef>
              <a:spcAft>
                <a:spcPts val="1600"/>
              </a:spcAft>
              <a:buNone/>
            </a:pPr>
            <a:r>
              <a:rPr lang="en" sz="800" u="sng">
                <a:solidFill>
                  <a:schemeClr val="hlink"/>
                </a:solidFill>
                <a:hlinkClick r:id="rId3"/>
              </a:rPr>
              <a:t>https://confluence.ecmwf.int/display/CKB/How+to+convert+NetCDF+to+CSV</a:t>
            </a:r>
            <a:r>
              <a:rPr lang="en" sz="800"/>
              <a:t> </a:t>
            </a:r>
            <a:endParaRPr sz="8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Panoply</a:t>
            </a:r>
            <a:endParaRPr>
              <a:solidFill>
                <a:schemeClr val="lt1"/>
              </a:solidFill>
            </a:endParaRPr>
          </a:p>
        </p:txBody>
      </p:sp>
      <p:sp>
        <p:nvSpPr>
          <p:cNvPr id="81" name="Google Shape;81;p15"/>
          <p:cNvSpPr txBox="1"/>
          <p:nvPr>
            <p:ph idx="4294967295" type="body"/>
          </p:nvPr>
        </p:nvSpPr>
        <p:spPr>
          <a:xfrm>
            <a:off x="3320450" y="1850300"/>
            <a:ext cx="4869000" cy="31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Download from NASA website.  </a:t>
            </a:r>
            <a:endParaRPr sz="1400"/>
          </a:p>
          <a:p>
            <a:pPr indent="0" lvl="0" marL="0" rtl="0" algn="l">
              <a:spcBef>
                <a:spcPts val="1600"/>
              </a:spcBef>
              <a:spcAft>
                <a:spcPts val="0"/>
              </a:spcAft>
              <a:buNone/>
            </a:pPr>
            <a:r>
              <a:rPr lang="en" sz="1400"/>
              <a:t>You must have Java 9 to use.</a:t>
            </a:r>
            <a:endParaRPr sz="1600"/>
          </a:p>
          <a:p>
            <a:pPr indent="0" lvl="0" marL="0" rtl="0" algn="l">
              <a:spcBef>
                <a:spcPts val="1600"/>
              </a:spcBef>
              <a:spcAft>
                <a:spcPts val="0"/>
              </a:spcAft>
              <a:buNone/>
            </a:pPr>
            <a:r>
              <a:rPr lang="en" sz="900" u="sng">
                <a:solidFill>
                  <a:schemeClr val="hlink"/>
                </a:solidFill>
                <a:hlinkClick r:id="rId4"/>
              </a:rPr>
              <a:t>https://www.giss.nasa.gov/tools/panoply/download/</a:t>
            </a:r>
            <a:endParaRPr sz="900"/>
          </a:p>
          <a:p>
            <a:pPr indent="0" lvl="0" marL="0" rtl="0" algn="l">
              <a:spcBef>
                <a:spcPts val="1600"/>
              </a:spcBef>
              <a:spcAft>
                <a:spcPts val="0"/>
              </a:spcAft>
              <a:buNone/>
            </a:pPr>
            <a:r>
              <a:t/>
            </a:r>
            <a:endParaRPr sz="1300"/>
          </a:p>
          <a:p>
            <a:pPr indent="0" lvl="0" marL="0" rtl="0" algn="l">
              <a:spcBef>
                <a:spcPts val="1600"/>
              </a:spcBef>
              <a:spcAft>
                <a:spcPts val="0"/>
              </a:spcAft>
              <a:buNone/>
            </a:pPr>
            <a:r>
              <a:rPr lang="en" sz="1300"/>
              <a:t>Info from this came from:</a:t>
            </a:r>
            <a:endParaRPr sz="1300"/>
          </a:p>
          <a:p>
            <a:pPr indent="0" lvl="0" marL="0" rtl="0" algn="l">
              <a:spcBef>
                <a:spcPts val="1600"/>
              </a:spcBef>
              <a:spcAft>
                <a:spcPts val="1600"/>
              </a:spcAft>
              <a:buNone/>
            </a:pPr>
            <a:r>
              <a:rPr lang="en" sz="600" u="sng">
                <a:solidFill>
                  <a:schemeClr val="hlink"/>
                </a:solidFill>
                <a:hlinkClick r:id="rId5"/>
              </a:rPr>
              <a:t>https://confluence.ecmwf.int/display/CKB/How+to+convert+NetCDF+to+CSV</a:t>
            </a:r>
            <a:r>
              <a:rPr lang="en" sz="600"/>
              <a:t> </a:t>
            </a:r>
            <a:endParaRPr sz="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netcdf4excel</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Instructions can be found:</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lang="en" sz="800" u="sng">
                <a:solidFill>
                  <a:schemeClr val="hlink"/>
                </a:solidFill>
                <a:hlinkClick r:id="rId6"/>
              </a:rPr>
              <a:t>https://confluence.ecmwf.int/display/CKB/How+to+convert+NetCDF+to+CSV</a:t>
            </a:r>
            <a:r>
              <a:rPr lang="en" sz="800"/>
              <a:t>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18575" y="170975"/>
            <a:ext cx="8764500" cy="43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200"/>
          </a:p>
          <a:p>
            <a:pPr indent="0" lvl="0" marL="0" rtl="0" algn="ctr">
              <a:spcBef>
                <a:spcPts val="0"/>
              </a:spcBef>
              <a:spcAft>
                <a:spcPts val="0"/>
              </a:spcAft>
              <a:buNone/>
            </a:pPr>
            <a:r>
              <a:rPr b="1" lang="en" sz="4200"/>
              <a:t>Maize Panoply plot examples</a:t>
            </a:r>
            <a:endParaRPr b="1" sz="4200"/>
          </a:p>
          <a:p>
            <a:pPr indent="0" lvl="0" marL="0" rtl="0" algn="ctr">
              <a:spcBef>
                <a:spcPts val="0"/>
              </a:spcBef>
              <a:spcAft>
                <a:spcPts val="0"/>
              </a:spcAft>
              <a:buNone/>
            </a:pPr>
            <a:r>
              <a:rPr b="1" lang="en" sz="4200"/>
              <a:t> </a:t>
            </a:r>
            <a:endParaRPr b="1" sz="4200"/>
          </a:p>
          <a:p>
            <a:pPr indent="0" lvl="0" marL="0" rtl="0" algn="l">
              <a:spcBef>
                <a:spcPts val="0"/>
              </a:spcBef>
              <a:spcAft>
                <a:spcPts val="0"/>
              </a:spcAft>
              <a:buNone/>
            </a:pPr>
            <a:r>
              <a:t/>
            </a:r>
            <a:endParaRPr sz="4200"/>
          </a:p>
          <a:p>
            <a:pPr indent="0" lvl="0" marL="0" rtl="0" algn="l">
              <a:spcBef>
                <a:spcPts val="0"/>
              </a:spcBef>
              <a:spcAft>
                <a:spcPts val="0"/>
              </a:spcAft>
              <a:buNone/>
            </a:pPr>
            <a:r>
              <a:t/>
            </a:r>
            <a:endParaRPr sz="4200"/>
          </a:p>
          <a:p>
            <a:pPr indent="0" lvl="0" marL="0" rtl="0" algn="l">
              <a:spcBef>
                <a:spcPts val="0"/>
              </a:spcBef>
              <a:spcAft>
                <a:spcPts val="0"/>
              </a:spcAft>
              <a:buNone/>
            </a:pPr>
            <a:r>
              <a:t/>
            </a:r>
            <a:endParaRPr sz="4200"/>
          </a:p>
          <a:p>
            <a:pPr indent="0" lvl="0" marL="0" rtl="0" algn="l">
              <a:spcBef>
                <a:spcPts val="0"/>
              </a:spcBef>
              <a:spcAft>
                <a:spcPts val="0"/>
              </a:spcAft>
              <a:buNone/>
            </a:pPr>
            <a:r>
              <a:rPr lang="en" sz="4200"/>
              <a:t>              1999                      2016</a:t>
            </a:r>
            <a:endParaRPr sz="4200"/>
          </a:p>
          <a:p>
            <a:pPr indent="0" lvl="0" marL="0" rtl="0" algn="l">
              <a:spcBef>
                <a:spcPts val="0"/>
              </a:spcBef>
              <a:spcAft>
                <a:spcPts val="0"/>
              </a:spcAft>
              <a:buNone/>
            </a:pPr>
            <a:r>
              <a:t/>
            </a:r>
            <a:endParaRPr sz="4200"/>
          </a:p>
        </p:txBody>
      </p:sp>
      <p:pic>
        <p:nvPicPr>
          <p:cNvPr id="92" name="Google Shape;92;p16"/>
          <p:cNvPicPr preferRelativeResize="0"/>
          <p:nvPr/>
        </p:nvPicPr>
        <p:blipFill>
          <a:blip r:embed="rId3">
            <a:alphaModFix/>
          </a:blip>
          <a:stretch>
            <a:fillRect/>
          </a:stretch>
        </p:blipFill>
        <p:spPr>
          <a:xfrm>
            <a:off x="433475" y="1122839"/>
            <a:ext cx="3808250" cy="2477174"/>
          </a:xfrm>
          <a:prstGeom prst="rect">
            <a:avLst/>
          </a:prstGeom>
          <a:noFill/>
          <a:ln>
            <a:noFill/>
          </a:ln>
        </p:spPr>
      </p:pic>
      <p:pic>
        <p:nvPicPr>
          <p:cNvPr id="93" name="Google Shape;93;p16"/>
          <p:cNvPicPr preferRelativeResize="0"/>
          <p:nvPr/>
        </p:nvPicPr>
        <p:blipFill>
          <a:blip r:embed="rId4">
            <a:alphaModFix/>
          </a:blip>
          <a:stretch>
            <a:fillRect/>
          </a:stretch>
        </p:blipFill>
        <p:spPr>
          <a:xfrm>
            <a:off x="4241725" y="1122850"/>
            <a:ext cx="3808250" cy="2477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80900" y="287550"/>
            <a:ext cx="8026800" cy="43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Wheat Panoply plot Examples</a:t>
            </a:r>
            <a:endParaRPr sz="4200"/>
          </a:p>
          <a:p>
            <a:pPr indent="0" lvl="0" marL="0" rtl="0" algn="ctr">
              <a:spcBef>
                <a:spcPts val="0"/>
              </a:spcBef>
              <a:spcAft>
                <a:spcPts val="0"/>
              </a:spcAft>
              <a:buNone/>
            </a:pPr>
            <a:r>
              <a:t/>
            </a:r>
            <a:endParaRPr sz="4200"/>
          </a:p>
          <a:p>
            <a:pPr indent="0" lvl="0" marL="0" rtl="0" algn="ctr">
              <a:spcBef>
                <a:spcPts val="0"/>
              </a:spcBef>
              <a:spcAft>
                <a:spcPts val="0"/>
              </a:spcAft>
              <a:buNone/>
            </a:pPr>
            <a:r>
              <a:t/>
            </a:r>
            <a:endParaRPr sz="4200"/>
          </a:p>
          <a:p>
            <a:pPr indent="0" lvl="0" marL="0" rtl="0" algn="ctr">
              <a:spcBef>
                <a:spcPts val="0"/>
              </a:spcBef>
              <a:spcAft>
                <a:spcPts val="0"/>
              </a:spcAft>
              <a:buNone/>
            </a:pPr>
            <a:r>
              <a:t/>
            </a:r>
            <a:endParaRPr sz="4200"/>
          </a:p>
          <a:p>
            <a:pPr indent="0" lvl="0" marL="0" rtl="0" algn="ctr">
              <a:spcBef>
                <a:spcPts val="0"/>
              </a:spcBef>
              <a:spcAft>
                <a:spcPts val="0"/>
              </a:spcAft>
              <a:buNone/>
            </a:pPr>
            <a:r>
              <a:t/>
            </a:r>
            <a:endParaRPr sz="4200"/>
          </a:p>
          <a:p>
            <a:pPr indent="0" lvl="0" marL="0" rtl="0" algn="ctr">
              <a:spcBef>
                <a:spcPts val="0"/>
              </a:spcBef>
              <a:spcAft>
                <a:spcPts val="0"/>
              </a:spcAft>
              <a:buNone/>
            </a:pPr>
            <a:r>
              <a:t/>
            </a:r>
            <a:endParaRPr sz="4200"/>
          </a:p>
          <a:p>
            <a:pPr indent="0" lvl="0" marL="0" rtl="0" algn="l">
              <a:spcBef>
                <a:spcPts val="0"/>
              </a:spcBef>
              <a:spcAft>
                <a:spcPts val="0"/>
              </a:spcAft>
              <a:buNone/>
            </a:pPr>
            <a:r>
              <a:rPr lang="en" sz="3600"/>
              <a:t>               1999                               2016</a:t>
            </a:r>
            <a:endParaRPr sz="3600"/>
          </a:p>
        </p:txBody>
      </p:sp>
      <p:pic>
        <p:nvPicPr>
          <p:cNvPr id="99" name="Google Shape;99;p17"/>
          <p:cNvPicPr preferRelativeResize="0"/>
          <p:nvPr/>
        </p:nvPicPr>
        <p:blipFill>
          <a:blip r:embed="rId3">
            <a:alphaModFix/>
          </a:blip>
          <a:stretch>
            <a:fillRect/>
          </a:stretch>
        </p:blipFill>
        <p:spPr>
          <a:xfrm>
            <a:off x="480900" y="1054400"/>
            <a:ext cx="4091601" cy="2661475"/>
          </a:xfrm>
          <a:prstGeom prst="rect">
            <a:avLst/>
          </a:prstGeom>
          <a:noFill/>
          <a:ln>
            <a:noFill/>
          </a:ln>
        </p:spPr>
      </p:pic>
      <p:pic>
        <p:nvPicPr>
          <p:cNvPr id="100" name="Google Shape;100;p17"/>
          <p:cNvPicPr preferRelativeResize="0"/>
          <p:nvPr/>
        </p:nvPicPr>
        <p:blipFill>
          <a:blip r:embed="rId4">
            <a:alphaModFix/>
          </a:blip>
          <a:stretch>
            <a:fillRect/>
          </a:stretch>
        </p:blipFill>
        <p:spPr>
          <a:xfrm>
            <a:off x="4572000" y="1054388"/>
            <a:ext cx="4091601" cy="26614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90250" y="526350"/>
            <a:ext cx="80829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600"/>
              <a:t>Soybean Panoply plot examples</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l">
              <a:spcBef>
                <a:spcPts val="0"/>
              </a:spcBef>
              <a:spcAft>
                <a:spcPts val="0"/>
              </a:spcAft>
              <a:buNone/>
            </a:pPr>
            <a:r>
              <a:rPr lang="en" sz="3600"/>
              <a:t>            </a:t>
            </a:r>
            <a:r>
              <a:rPr lang="en" sz="3000"/>
              <a:t>1999                                       2016</a:t>
            </a:r>
            <a:endParaRPr sz="3000"/>
          </a:p>
          <a:p>
            <a:pPr indent="0" lvl="0" marL="0" rtl="0" algn="ctr">
              <a:spcBef>
                <a:spcPts val="0"/>
              </a:spcBef>
              <a:spcAft>
                <a:spcPts val="0"/>
              </a:spcAft>
              <a:buNone/>
            </a:pPr>
            <a:r>
              <a:t/>
            </a:r>
            <a:endParaRPr sz="3600"/>
          </a:p>
        </p:txBody>
      </p:sp>
      <p:pic>
        <p:nvPicPr>
          <p:cNvPr id="106" name="Google Shape;106;p18"/>
          <p:cNvPicPr preferRelativeResize="0"/>
          <p:nvPr/>
        </p:nvPicPr>
        <p:blipFill>
          <a:blip r:embed="rId3">
            <a:alphaModFix/>
          </a:blip>
          <a:stretch>
            <a:fillRect/>
          </a:stretch>
        </p:blipFill>
        <p:spPr>
          <a:xfrm>
            <a:off x="4572000" y="1299400"/>
            <a:ext cx="4262551" cy="2772674"/>
          </a:xfrm>
          <a:prstGeom prst="rect">
            <a:avLst/>
          </a:prstGeom>
          <a:noFill/>
          <a:ln>
            <a:noFill/>
          </a:ln>
        </p:spPr>
      </p:pic>
      <p:pic>
        <p:nvPicPr>
          <p:cNvPr id="107" name="Google Shape;107;p18"/>
          <p:cNvPicPr preferRelativeResize="0"/>
          <p:nvPr/>
        </p:nvPicPr>
        <p:blipFill>
          <a:blip r:embed="rId4">
            <a:alphaModFix/>
          </a:blip>
          <a:stretch>
            <a:fillRect/>
          </a:stretch>
        </p:blipFill>
        <p:spPr>
          <a:xfrm>
            <a:off x="309475" y="1299400"/>
            <a:ext cx="4262525" cy="27726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555700" y="391675"/>
            <a:ext cx="7852200" cy="44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Links and Examples</a:t>
            </a:r>
            <a:endParaRPr/>
          </a:p>
          <a:p>
            <a:pPr indent="0" lvl="0" marL="0" rtl="0" algn="ctr">
              <a:spcBef>
                <a:spcPts val="0"/>
              </a:spcBef>
              <a:spcAft>
                <a:spcPts val="0"/>
              </a:spcAft>
              <a:buNone/>
            </a:pPr>
            <a:r>
              <a:t/>
            </a:r>
            <a:endParaRPr sz="1400"/>
          </a:p>
          <a:p>
            <a:pPr indent="0" lvl="0" marL="0" rtl="0" algn="l">
              <a:spcBef>
                <a:spcPts val="0"/>
              </a:spcBef>
              <a:spcAft>
                <a:spcPts val="0"/>
              </a:spcAft>
              <a:buNone/>
            </a:pPr>
            <a:r>
              <a:rPr lang="en" sz="1500"/>
              <a:t>Really good video that explains NetCDF files and shows  examples of how to visualize the data</a:t>
            </a:r>
            <a:endParaRPr sz="1500"/>
          </a:p>
          <a:p>
            <a:pPr indent="0" lvl="0" marL="0" rtl="0" algn="l">
              <a:spcBef>
                <a:spcPts val="0"/>
              </a:spcBef>
              <a:spcAft>
                <a:spcPts val="0"/>
              </a:spcAft>
              <a:buNone/>
            </a:pPr>
            <a:r>
              <a:rPr lang="en" sz="1500" u="sng">
                <a:solidFill>
                  <a:schemeClr val="hlink"/>
                </a:solidFill>
                <a:hlinkClick r:id="rId3"/>
              </a:rPr>
              <a:t>https://www.youtube.com/watch?v=XqoetylQAIY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Interesting basic understanding of how a NetCDF works</a:t>
            </a:r>
            <a:endParaRPr sz="1500"/>
          </a:p>
          <a:p>
            <a:pPr indent="0" lvl="0" marL="0" rtl="0" algn="l">
              <a:spcBef>
                <a:spcPts val="0"/>
              </a:spcBef>
              <a:spcAft>
                <a:spcPts val="0"/>
              </a:spcAft>
              <a:buNone/>
            </a:pPr>
            <a:r>
              <a:rPr lang="en" sz="1500" u="sng">
                <a:solidFill>
                  <a:schemeClr val="hlink"/>
                </a:solidFill>
                <a:hlinkClick r:id="rId4"/>
              </a:rPr>
              <a:t>https://www.youtube.com/watch?v=UvNBnjiTXa0</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An hour plus long video that shows some Jupyter Notebook examples with code</a:t>
            </a:r>
            <a:endParaRPr sz="1500"/>
          </a:p>
          <a:p>
            <a:pPr indent="0" lvl="0" marL="0" rtl="0" algn="l">
              <a:spcBef>
                <a:spcPts val="0"/>
              </a:spcBef>
              <a:spcAft>
                <a:spcPts val="0"/>
              </a:spcAft>
              <a:buNone/>
            </a:pPr>
            <a:r>
              <a:rPr lang="en" sz="1500"/>
              <a:t>NetCDF Why and How: Creating Publication Quality NetCDF Datasets</a:t>
            </a:r>
            <a:endParaRPr sz="1500"/>
          </a:p>
          <a:p>
            <a:pPr indent="0" lvl="0" marL="0" rtl="0" algn="l">
              <a:spcBef>
                <a:spcPts val="0"/>
              </a:spcBef>
              <a:spcAft>
                <a:spcPts val="0"/>
              </a:spcAft>
              <a:buNone/>
            </a:pPr>
            <a:r>
              <a:rPr lang="en" sz="1500" u="sng">
                <a:solidFill>
                  <a:schemeClr val="hlink"/>
                </a:solidFill>
                <a:hlinkClick r:id="rId5"/>
              </a:rPr>
              <a:t>https://www.youtube.com/watch?v=7YYTXa4qyfo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R:  </a:t>
            </a:r>
            <a:r>
              <a:rPr lang="en" sz="1500" u="sng">
                <a:solidFill>
                  <a:schemeClr val="hlink"/>
                </a:solidFill>
                <a:hlinkClick r:id="rId6"/>
              </a:rPr>
              <a:t>https://cirrus.ucsd.edu/~pierce/ncdf/</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u="sng">
                <a:solidFill>
                  <a:schemeClr val="hlink"/>
                </a:solidFill>
                <a:hlinkClick r:id="rId7"/>
              </a:rPr>
              <a:t>https://www.r-bloggers.com/2016/08/a-netcdf-4-in-r-cheatsheet/</a:t>
            </a:r>
            <a:r>
              <a:rPr lang="en"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NetCDF4 info: </a:t>
            </a:r>
            <a:r>
              <a:rPr lang="en" sz="1500" u="sng">
                <a:solidFill>
                  <a:schemeClr val="hlink"/>
                </a:solidFill>
                <a:hlinkClick r:id="rId8"/>
              </a:rPr>
              <a:t>https://unidata.github.io/netcdf4-python/#reading-data-from-a-multi-file-netcdf-dataset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u="sng">
                <a:solidFill>
                  <a:schemeClr val="hlink"/>
                </a:solidFill>
                <a:hlinkClick r:id="rId9"/>
              </a:rPr>
              <a:t>https://www.guillaumedueymes.com/courses/tutorial_python_netcdf/3-cartopy_library/</a:t>
            </a:r>
            <a:r>
              <a:rPr lang="en"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l">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645900" y="114200"/>
            <a:ext cx="7852200" cy="7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Links</a:t>
            </a:r>
            <a:endParaRPr/>
          </a:p>
        </p:txBody>
      </p:sp>
      <p:sp>
        <p:nvSpPr>
          <p:cNvPr id="118" name="Google Shape;118;p20"/>
          <p:cNvSpPr txBox="1"/>
          <p:nvPr/>
        </p:nvSpPr>
        <p:spPr>
          <a:xfrm>
            <a:off x="645900" y="695100"/>
            <a:ext cx="8114400" cy="44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NASA’s info on NetCDF: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3"/>
              </a:rPr>
              <a:t>https://earthdata.nasa.gov/esdis/esco/standards-and-references/netcdf-classic</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Python code examples: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4"/>
              </a:rPr>
              <a:t>https://www.earthinversion.com/utilities/reading-NetCDF4-data-in-python/#reading-and-analyzing-netcdf-data-with-the-help-of-xarray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5"/>
              </a:rPr>
              <a:t>https://towardsdatascience.com/read-netcdf-data-with-python-901f7ff61648</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6"/>
              </a:rPr>
              <a:t>https://medium.com/analytics-vidhya/how-to-read-and-visualize-netcdf-nc-geospatial-files-using-python-6c2ac8907c7c</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Converting to CSV: </a:t>
            </a:r>
            <a:r>
              <a:rPr lang="en" sz="1200" u="sng">
                <a:solidFill>
                  <a:schemeClr val="hlink"/>
                </a:solidFill>
                <a:hlinkClick r:id="rId7"/>
              </a:rPr>
              <a:t>https://stackoverflow.com/questions/44359869/convert-netcdf-file-to-csv-or-text-using-python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For Visual Studio:</a:t>
            </a:r>
            <a:endParaRPr sz="1200">
              <a:solidFill>
                <a:schemeClr val="dk1"/>
              </a:solidFill>
            </a:endParaRPr>
          </a:p>
          <a:p>
            <a:pPr indent="0" lvl="0" marL="0" rtl="0" algn="l">
              <a:spcBef>
                <a:spcPts val="0"/>
              </a:spcBef>
              <a:spcAft>
                <a:spcPts val="0"/>
              </a:spcAft>
              <a:buNone/>
            </a:pPr>
            <a:r>
              <a:rPr lang="en" sz="1200" u="sng">
                <a:solidFill>
                  <a:schemeClr val="hlink"/>
                </a:solidFill>
                <a:hlinkClick r:id="rId8"/>
              </a:rPr>
              <a:t>https://docs.unidata.ucar.edu/netcdf-c/current/winbin.html</a:t>
            </a:r>
            <a:endParaRPr sz="1200">
              <a:solidFill>
                <a:schemeClr val="dk1"/>
              </a:solidFill>
            </a:endParaRPr>
          </a:p>
          <a:p>
            <a:pPr indent="0" lvl="0" marL="0" rtl="0" algn="l">
              <a:spcBef>
                <a:spcPts val="0"/>
              </a:spcBef>
              <a:spcAft>
                <a:spcPts val="0"/>
              </a:spcAft>
              <a:buNone/>
            </a:pPr>
            <a:r>
              <a:rPr lang="en" sz="1200" u="sng">
                <a:solidFill>
                  <a:schemeClr val="hlink"/>
                </a:solidFill>
                <a:hlinkClick r:id="rId9"/>
              </a:rPr>
              <a:t>https://www.unidata.ucar.edu/software/netcdf/examples/files.html</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NetCDFexcel</a:t>
            </a:r>
            <a:endParaRPr sz="1200">
              <a:solidFill>
                <a:schemeClr val="dk1"/>
              </a:solidFill>
            </a:endParaRPr>
          </a:p>
          <a:p>
            <a:pPr indent="0" lvl="0" marL="0" rtl="0" algn="l">
              <a:spcBef>
                <a:spcPts val="0"/>
              </a:spcBef>
              <a:spcAft>
                <a:spcPts val="0"/>
              </a:spcAft>
              <a:buNone/>
            </a:pPr>
            <a:r>
              <a:rPr lang="en" sz="1200" u="sng">
                <a:solidFill>
                  <a:schemeClr val="hlink"/>
                </a:solidFill>
                <a:hlinkClick r:id="rId10"/>
              </a:rPr>
              <a:t>https://github.com/NetCDF4Excel/project/wiki/Functionnalities</a:t>
            </a:r>
            <a:endParaRPr sz="12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