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75" r:id="rId7"/>
    <p:sldId id="310" r:id="rId8"/>
    <p:sldId id="311" r:id="rId9"/>
    <p:sldId id="276" r:id="rId10"/>
    <p:sldId id="277" r:id="rId11"/>
    <p:sldId id="278" r:id="rId12"/>
    <p:sldId id="279" r:id="rId13"/>
    <p:sldId id="312" r:id="rId14"/>
    <p:sldId id="296" r:id="rId15"/>
    <p:sldId id="313" r:id="rId16"/>
    <p:sldId id="285" r:id="rId17"/>
    <p:sldId id="286" r:id="rId18"/>
    <p:sldId id="287" r:id="rId19"/>
    <p:sldId id="314" r:id="rId20"/>
    <p:sldId id="315" r:id="rId21"/>
    <p:sldId id="316" r:id="rId22"/>
    <p:sldId id="317" r:id="rId23"/>
    <p:sldId id="302" r:id="rId24"/>
    <p:sldId id="31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LeeFCHKIxvDV88uNvJXY0E4gF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90BAE-FCB9-4FFC-BB32-73286614D675}" v="13" dt="2022-12-23T09:47:28.064"/>
  </p1510:revLst>
</p1510:revInfo>
</file>

<file path=ppt/tableStyles.xml><?xml version="1.0" encoding="utf-8"?>
<a:tblStyleLst xmlns:a="http://schemas.openxmlformats.org/drawingml/2006/main" def="{30D05B44-10EC-4CF8-942C-125879D100A4}">
  <a:tblStyle styleId="{30D05B44-10EC-4CF8-942C-125879D100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7"/>
          </a:solidFill>
        </a:fill>
      </a:tcStyle>
    </a:wholeTbl>
    <a:band1H>
      <a:tcTxStyle/>
      <a:tcStyle>
        <a:tcBdr/>
        <a:fill>
          <a:solidFill>
            <a:srgbClr val="DDEC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EC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36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94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3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42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3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5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1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26" name="Google Shape;26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41" name="Google Shape;41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5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26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3" name="Google Shape;83;p26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1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17" name="Google Shape;17;p1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0" y="-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200"/>
              <a:buFont typeface="Calibri"/>
              <a:buNone/>
            </a:pPr>
            <a:r>
              <a:rPr lang="en-US" sz="6200" dirty="0"/>
              <a:t>RenewAgra Technical Solution Design Exemplar</a:t>
            </a: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262626"/>
                </a:solidFill>
              </a:rPr>
              <a:t>THE FUTURE OF CROPS</a:t>
            </a:r>
            <a:endParaRPr dirty="0"/>
          </a:p>
        </p:txBody>
      </p:sp>
      <p:pic>
        <p:nvPicPr>
          <p:cNvPr id="108" name="Google Shape;108;p1" descr="Farm field at harvest time"/>
          <p:cNvPicPr preferRelativeResize="0"/>
          <p:nvPr/>
        </p:nvPicPr>
        <p:blipFill rotWithShape="1">
          <a:blip r:embed="rId3">
            <a:alphaModFix/>
          </a:blip>
          <a:srcRect l="19180" r="35703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"/>
          <p:cNvCxnSpPr/>
          <p:nvPr/>
        </p:nvCxnSpPr>
        <p:spPr>
          <a:xfrm>
            <a:off x="5447071" y="4343400"/>
            <a:ext cx="5636107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FF7FB-B402-DF62-EEB2-7F22FF7110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E57166-5E35-E258-C8E2-2F3FF1FD6E0F}"/>
              </a:ext>
            </a:extLst>
          </p:cNvPr>
          <p:cNvSpPr/>
          <p:nvPr/>
        </p:nvSpPr>
        <p:spPr>
          <a:xfrm>
            <a:off x="8542400" y="1901286"/>
            <a:ext cx="2037791" cy="8515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66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ECCA-8EAD-B742-8291-5949F0F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customer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A6ACD-DA79-881C-F6BE-7A540A1DA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6346-A092-A798-C103-EFA798B3F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5E6652-2DC4-AB41-3B3E-E727E7609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57369"/>
              </p:ext>
            </p:extLst>
          </p:nvPr>
        </p:nvGraphicFramePr>
        <p:xfrm>
          <a:off x="412955" y="1845734"/>
          <a:ext cx="11375921" cy="4511939"/>
        </p:xfrm>
        <a:graphic>
          <a:graphicData uri="http://schemas.openxmlformats.org/drawingml/2006/table">
            <a:tbl>
              <a:tblPr firstRow="1" bandRow="1">
                <a:tableStyleId>{30D05B44-10EC-4CF8-942C-125879D100A4}</a:tableStyleId>
              </a:tblPr>
              <a:tblGrid>
                <a:gridCol w="748609">
                  <a:extLst>
                    <a:ext uri="{9D8B030D-6E8A-4147-A177-3AD203B41FA5}">
                      <a16:colId xmlns:a16="http://schemas.microsoft.com/office/drawing/2014/main" val="2545094363"/>
                    </a:ext>
                  </a:extLst>
                </a:gridCol>
                <a:gridCol w="5427526">
                  <a:extLst>
                    <a:ext uri="{9D8B030D-6E8A-4147-A177-3AD203B41FA5}">
                      <a16:colId xmlns:a16="http://schemas.microsoft.com/office/drawing/2014/main" val="1674999863"/>
                    </a:ext>
                  </a:extLst>
                </a:gridCol>
                <a:gridCol w="5199786">
                  <a:extLst>
                    <a:ext uri="{9D8B030D-6E8A-4147-A177-3AD203B41FA5}">
                      <a16:colId xmlns:a16="http://schemas.microsoft.com/office/drawing/2014/main" val="3990567569"/>
                    </a:ext>
                  </a:extLst>
                </a:gridCol>
              </a:tblGrid>
              <a:tr h="36148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Customer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63564"/>
                  </a:ext>
                </a:extLst>
              </a:tr>
              <a:tr h="1752958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CropCo</a:t>
                      </a:r>
                      <a:r>
                        <a:rPr lang="en-US" sz="1600" dirty="0"/>
                        <a:t> expressed concern about the potential challenges and resistance from engineers accustomed to their existing systems during the transition to SAP S/4HANA.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Conduct Change Management Workshops: Implement comprehensive change management workshops to communicate the benefits of the new system, address concerns, and provide hands-on training.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Engage Stakeholders Early: Involve engineers in the decision-making process and gather their input to make them feel a sense of ownership in the transition.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29071"/>
                  </a:ext>
                </a:extLst>
              </a:tr>
              <a:tr h="1990647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EnvoData</a:t>
                      </a:r>
                      <a:r>
                        <a:rPr lang="en-US" sz="1600" dirty="0"/>
                        <a:t> raised a question about the regulatory compliance and data security implications of integrating drone technology for land analysis.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Regulatory Compliance Assessment: Collaborate with legal and regulatory experts to conduct a thorough assessment of regulations related to drone technology in each operating country.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Data Security Protocols: Develop and implement robust data security protocols to ensure compliance with industry standards and address any potential concerns.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06645"/>
                  </a:ext>
                </a:extLst>
              </a:tr>
              <a:tr h="361486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478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AAB1B2-5E91-328A-0476-6BE910D9242C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3, Activity 4</a:t>
            </a:r>
          </a:p>
        </p:txBody>
      </p:sp>
    </p:spTree>
    <p:extLst>
      <p:ext uri="{BB962C8B-B14F-4D97-AF65-F5344CB8AC3E}">
        <p14:creationId xmlns:p14="http://schemas.microsoft.com/office/powerpoint/2010/main" val="342751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01CEA-7D44-A368-C861-CFB8B514590B}"/>
              </a:ext>
            </a:extLst>
          </p:cNvPr>
          <p:cNvSpPr/>
          <p:nvPr/>
        </p:nvSpPr>
        <p:spPr>
          <a:xfrm>
            <a:off x="3542233" y="3880885"/>
            <a:ext cx="2037791" cy="10491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93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CropCo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CropCo</a:t>
            </a:r>
            <a:r>
              <a:rPr lang="en-US" dirty="0"/>
              <a:t> - Integrated Data Management 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Revised Approach: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 SAP S/4HANA for </a:t>
            </a:r>
            <a:r>
              <a:rPr lang="en-US" dirty="0" err="1"/>
              <a:t>CropCo</a:t>
            </a:r>
            <a:r>
              <a:rPr lang="en-US" dirty="0"/>
              <a:t>, emphasizing a phased approach to mitigate resistance.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Incorporate comprehensive change management workshops for engineers.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Discarded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Initial plan included a rapid transition, now revised for a phased approach.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37AAD-249D-E757-535D-69167BA131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21523-875E-8A37-2140-757DE70E2AAD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4, Activity 2</a:t>
            </a:r>
          </a:p>
        </p:txBody>
      </p:sp>
    </p:spTree>
    <p:extLst>
      <p:ext uri="{BB962C8B-B14F-4D97-AF65-F5344CB8AC3E}">
        <p14:creationId xmlns:p14="http://schemas.microsoft.com/office/powerpoint/2010/main" val="119470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TransCorp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TransCrop</a:t>
            </a:r>
            <a:r>
              <a:rPr lang="en-CA" dirty="0"/>
              <a:t> - Mobility and Logistics Enhancement: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Revised Approach: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CA" sz="2000" dirty="0"/>
              <a:t>Develop Fiori UX with enhanced data transformation capabilities.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CA" sz="2000" dirty="0"/>
              <a:t>Integrate GPS for real-time monitoring and enhance re-routing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Added Solutions: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CA" sz="2000" dirty="0"/>
              <a:t>Integration of GPS for improved real-time monitoring and re-routing.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Configurations: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CA" sz="2000" dirty="0"/>
              <a:t>Fiori UX customization for specific </a:t>
            </a:r>
            <a:r>
              <a:rPr lang="en-CA" sz="2000" dirty="0" err="1"/>
              <a:t>TransCrop</a:t>
            </a:r>
            <a:r>
              <a:rPr lang="en-CA" sz="2000" dirty="0"/>
              <a:t> needs.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FED7-B66A-8378-97C5-CDD25A5B4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EA4C8-A891-D1C8-29E5-98FEDFF85E1A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4, Activity 2</a:t>
            </a:r>
          </a:p>
        </p:txBody>
      </p:sp>
    </p:spTree>
    <p:extLst>
      <p:ext uri="{BB962C8B-B14F-4D97-AF65-F5344CB8AC3E}">
        <p14:creationId xmlns:p14="http://schemas.microsoft.com/office/powerpoint/2010/main" val="209176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EnvoData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EnvoData</a:t>
            </a:r>
            <a:r>
              <a:rPr lang="en-CA" dirty="0"/>
              <a:t> - Advanced Analytics and Drone Integration: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Revised Approach: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CA" sz="2000" dirty="0"/>
              <a:t>Continue providing advanced analytics tools for </a:t>
            </a:r>
            <a:r>
              <a:rPr lang="en-CA" sz="2000" dirty="0" err="1"/>
              <a:t>EnvoData's</a:t>
            </a:r>
            <a:r>
              <a:rPr lang="en-CA" sz="2000" dirty="0"/>
              <a:t> Data Analysts in SAP HANA.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CA" sz="2000" dirty="0"/>
              <a:t>Initiate a comprehensive assessment for drone technology integration, considering regulatory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Added Solutions: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CA" sz="2000" dirty="0"/>
              <a:t>Regulatory compliance assessment for drone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Configurations: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CA" sz="2000" dirty="0"/>
              <a:t>Fine-tuning advanced analytics tools for specific </a:t>
            </a:r>
            <a:r>
              <a:rPr lang="en-CA" sz="2000" dirty="0" err="1"/>
              <a:t>EnvoData</a:t>
            </a:r>
            <a:r>
              <a:rPr lang="en-CA" sz="2000" dirty="0"/>
              <a:t> requirements.</a:t>
            </a:r>
          </a:p>
          <a:p>
            <a:br>
              <a:rPr lang="en-CA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1AE8-A8EA-C2B8-99EC-600376676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46393-2DBD-217C-1F1D-6D955868B1C4}"/>
              </a:ext>
            </a:extLst>
          </p:cNvPr>
          <p:cNvSpPr/>
          <p:nvPr/>
        </p:nvSpPr>
        <p:spPr>
          <a:xfrm>
            <a:off x="9566787" y="296435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4, Activity 2</a:t>
            </a:r>
          </a:p>
        </p:txBody>
      </p:sp>
    </p:spTree>
    <p:extLst>
      <p:ext uri="{BB962C8B-B14F-4D97-AF65-F5344CB8AC3E}">
        <p14:creationId xmlns:p14="http://schemas.microsoft.com/office/powerpoint/2010/main" val="199123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RenewAgra – How ready are we?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Infrastructure Upgrades: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sz="2000" dirty="0"/>
              <a:t>Assess and execute any required infrastructure upgrades to support the proposed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Staff Training: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sz="2000" dirty="0"/>
              <a:t>Develop a comprehensive training program for all employees to ensure a smooth transition.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Stakeholder Communication: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sz="2000" dirty="0"/>
              <a:t>Maintain open communication channels with stakeholders for continuous feedback and updates.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1AE8-A8EA-C2B8-99EC-600376676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5443B-C131-5D47-660B-19548BBE3963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4, Activity 2</a:t>
            </a:r>
          </a:p>
        </p:txBody>
      </p:sp>
    </p:spTree>
    <p:extLst>
      <p:ext uri="{BB962C8B-B14F-4D97-AF65-F5344CB8AC3E}">
        <p14:creationId xmlns:p14="http://schemas.microsoft.com/office/powerpoint/2010/main" val="261744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01CEA-7D44-A368-C861-CFB8B514590B}"/>
              </a:ext>
            </a:extLst>
          </p:cNvPr>
          <p:cNvSpPr/>
          <p:nvPr/>
        </p:nvSpPr>
        <p:spPr>
          <a:xfrm>
            <a:off x="6040886" y="3880885"/>
            <a:ext cx="2037791" cy="10491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55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RenewAgra – Product Backlog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CropCo</a:t>
            </a:r>
            <a:r>
              <a:rPr lang="en-US" sz="2200" dirty="0"/>
              <a:t> - Integrated Data Management Solution: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Develop and conduct Change Management Workshops for engineers.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Plan and execute phased SAP S/4HANA implementation.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Create a comprehensive data migration strategy for transitioning to SAP S/4HANA.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TransCrop</a:t>
            </a:r>
            <a:r>
              <a:rPr lang="en-US" sz="2200" dirty="0"/>
              <a:t> - Mobility and Logistics Enhancement: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Commence Fiori UX development with a focus on user-friendly interfaces.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Evaluate existing infrastructure for GPS integration feasibility.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Develop a detailed training program for </a:t>
            </a:r>
            <a:r>
              <a:rPr lang="en-US" sz="2200" dirty="0" err="1"/>
              <a:t>TransCrop</a:t>
            </a:r>
            <a:r>
              <a:rPr lang="en-US" sz="2200" dirty="0"/>
              <a:t> employees on the new system.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EnvoData</a:t>
            </a:r>
            <a:r>
              <a:rPr lang="en-US" sz="2200" dirty="0"/>
              <a:t> - Advanced Analytics and Drone Integration: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Collaborate with legal experts for a thorough regulatory compliance assessment for drone technology.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Fine-tune and customize advanced analytics tools based on </a:t>
            </a:r>
            <a:r>
              <a:rPr lang="en-US" sz="2200" dirty="0" err="1"/>
              <a:t>EnvoData's</a:t>
            </a:r>
            <a:r>
              <a:rPr lang="en-US" sz="2200" dirty="0"/>
              <a:t> specific requirements.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Provide advanced analytics training sessions for </a:t>
            </a:r>
            <a:r>
              <a:rPr lang="en-US" sz="2200" dirty="0" err="1"/>
              <a:t>EnvoData's</a:t>
            </a:r>
            <a:r>
              <a:rPr lang="en-US" sz="2200" dirty="0"/>
              <a:t> Data Analysts.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General Product Backlog Items Across Businesses: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Assess and execute any required infrastructure upgrades to support proposed solutions.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Develop end-user material and documentation for the new systems.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Establish continuous communication channels with stakeholders for ongoing feedback.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1AE8-A8EA-C2B8-99EC-600376676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F3A66-66D6-FE18-0E18-391E8F27C928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5, Activity 2</a:t>
            </a:r>
          </a:p>
        </p:txBody>
      </p:sp>
    </p:spTree>
    <p:extLst>
      <p:ext uri="{BB962C8B-B14F-4D97-AF65-F5344CB8AC3E}">
        <p14:creationId xmlns:p14="http://schemas.microsoft.com/office/powerpoint/2010/main" val="332167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RenewAgra – Q-Gate Checklist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Realize Phase: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CropCo</a:t>
            </a:r>
            <a:r>
              <a:rPr lang="en-US" sz="2400" dirty="0"/>
              <a:t> - Integrated Data Management Solution: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Verify completion of Change Management Workshops.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Validate successful implementation of phased SAP S/4HANA transition.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Conduct user acceptance testing for data migration.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TransCrop</a:t>
            </a:r>
            <a:r>
              <a:rPr lang="en-US" sz="2400" dirty="0"/>
              <a:t> - Mobility and Logistics Enhancement: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Review completion of Fiori UX development.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Ensure successful integration of GPS with real-time monitoring capabilities.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Verify completion of employee training on the new system.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EnvoData</a:t>
            </a:r>
            <a:r>
              <a:rPr lang="en-US" sz="2400" dirty="0"/>
              <a:t> - Advanced Analytics and Drone Integration: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Confirm regulatory compliance assessment completion for drone technology.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Validate fine-tuned advanced analytics tools and customization.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Conduct a follow-up session to ensure Data Analysts are proficient in utilizing advanced analytics.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General Q-Gate Checklist Items Across Businesses: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Validate infrastructure upgrades.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Review completion of end-user documentation and training material.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Confirm ongoing stakeholder communication channels are established and effective.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1AE8-A8EA-C2B8-99EC-600376676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BD31D-2A0C-1601-3D58-3AAC2E33F7B7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5, Activity 2</a:t>
            </a:r>
          </a:p>
        </p:txBody>
      </p:sp>
    </p:spTree>
    <p:extLst>
      <p:ext uri="{BB962C8B-B14F-4D97-AF65-F5344CB8AC3E}">
        <p14:creationId xmlns:p14="http://schemas.microsoft.com/office/powerpoint/2010/main" val="273280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E57166-5E35-E258-C8E2-2F3FF1FD6E0F}"/>
              </a:ext>
            </a:extLst>
          </p:cNvPr>
          <p:cNvSpPr/>
          <p:nvPr/>
        </p:nvSpPr>
        <p:spPr>
          <a:xfrm>
            <a:off x="3565563" y="1917401"/>
            <a:ext cx="2037791" cy="8515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AF21-0188-8DF7-59DB-C104DAB1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RenewAgra – Lessons Learned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9A309-A626-9E69-591B-900B7F927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Customer Engagement: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Went Well: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Effective communication during customer engagement.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Good alignment of solutions with customer requirements.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Successful incorporation of customer feedback into the technical solution design.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Went Wrong: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Initial challenges in understanding </a:t>
            </a:r>
            <a:r>
              <a:rPr lang="en-US" sz="2400" dirty="0" err="1"/>
              <a:t>CropCo's</a:t>
            </a:r>
            <a:r>
              <a:rPr lang="en-US" sz="2400" dirty="0"/>
              <a:t> resistance to system transition.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Some gaps in regulatory understanding related to drone technology in </a:t>
            </a:r>
            <a:r>
              <a:rPr lang="en-US" sz="2400" dirty="0" err="1"/>
              <a:t>EnvoData</a:t>
            </a:r>
            <a:r>
              <a:rPr lang="en-US" sz="24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Approach Effectiveness: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Effective Approaches: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Phased implementation strategy for </a:t>
            </a:r>
            <a:r>
              <a:rPr lang="en-US" sz="2400" dirty="0" err="1"/>
              <a:t>CropCo</a:t>
            </a:r>
            <a:r>
              <a:rPr lang="en-US" sz="2400" dirty="0"/>
              <a:t>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Tailoring advanced analytics tools based on </a:t>
            </a:r>
            <a:r>
              <a:rPr lang="en-US" sz="2400" dirty="0" err="1"/>
              <a:t>EnvoData's</a:t>
            </a:r>
            <a:r>
              <a:rPr lang="en-US" sz="2400" dirty="0"/>
              <a:t> specific needs.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Areas for Improvement: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Better clarification on regulatory aspects related to </a:t>
            </a:r>
            <a:r>
              <a:rPr lang="en-US" sz="2400" dirty="0" err="1"/>
              <a:t>EnvoData's</a:t>
            </a:r>
            <a:r>
              <a:rPr lang="en-US" sz="2400" dirty="0"/>
              <a:t> business.</a:t>
            </a:r>
          </a:p>
          <a:p>
            <a:pPr marL="74295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More comprehensive initial stakeholder engagement to understand resistance in </a:t>
            </a:r>
            <a:r>
              <a:rPr lang="en-US" sz="2400" dirty="0" err="1"/>
              <a:t>CropCo</a:t>
            </a:r>
            <a:r>
              <a:rPr lang="en-US" sz="2400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4D18-77D1-207D-42DE-2D149B7D0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AFB32-BD36-2CCF-54BC-0548EA479BD1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5, Activity 2</a:t>
            </a:r>
          </a:p>
        </p:txBody>
      </p:sp>
    </p:spTree>
    <p:extLst>
      <p:ext uri="{BB962C8B-B14F-4D97-AF65-F5344CB8AC3E}">
        <p14:creationId xmlns:p14="http://schemas.microsoft.com/office/powerpoint/2010/main" val="1271834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01CEA-7D44-A368-C861-CFB8B514590B}"/>
              </a:ext>
            </a:extLst>
          </p:cNvPr>
          <p:cNvSpPr/>
          <p:nvPr/>
        </p:nvSpPr>
        <p:spPr>
          <a:xfrm>
            <a:off x="8770971" y="4028616"/>
            <a:ext cx="1606393" cy="7725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11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1B85-F458-482A-B630-8F80CFBE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fit-to-standard work?</a:t>
            </a: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987A52C2-2B08-0EE1-49B5-4AFD8579F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065" y="1793343"/>
            <a:ext cx="8029921" cy="45189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20C5-E8ED-8FC1-F324-0AB196C523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D9EF2B-7E9F-4AAB-B755-3BE93D060995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1, Activity 1</a:t>
            </a:r>
          </a:p>
        </p:txBody>
      </p:sp>
    </p:spTree>
    <p:extLst>
      <p:ext uri="{BB962C8B-B14F-4D97-AF65-F5344CB8AC3E}">
        <p14:creationId xmlns:p14="http://schemas.microsoft.com/office/powerpoint/2010/main" val="286887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1B85-F458-482A-B630-8F80CFBE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standard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20C5-E8ED-8FC1-F324-0AB196C523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B60F4-2F11-9B43-E160-0DE829145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SAP Fiori Apps for Agricultural Insights: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Key Features: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Real-time crop monitoring with satellite imagery.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Weather forecasting and analysis.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Soil condition assessments.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Predictive analytics for crop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Fit-to-Standard Alignment: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Leverages standard SAP Fiori UX and Analytics solutions.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Aligns with RenewAgra's goal of providing a unified and user-friendly interface for accessing real-time agricultural data.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Benefits: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Efficiency and User Adoption: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By adopting standard Fiori Apps,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RenewAgra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ensures streamlined processes and improved user adoption due to the familiar and intuitive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Sustainability and Future Updates: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Reducing customization ensures sustainability, making it easier to incorporate future updates and enhancements from SAP.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Next Steps: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Stakeholder Engagement: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Engage with stakeholders to gather feedback on the demonstrated functionality and understand specific business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Feasibility Analysis: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Perform a feasibility analysis to ensure seamless integration with existing systems and alignment with long-term goals.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29A22A-B6C0-2A60-4741-BB7D0B43C948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1, Activity 2</a:t>
            </a:r>
          </a:p>
        </p:txBody>
      </p:sp>
    </p:spTree>
    <p:extLst>
      <p:ext uri="{BB962C8B-B14F-4D97-AF65-F5344CB8AC3E}">
        <p14:creationId xmlns:p14="http://schemas.microsoft.com/office/powerpoint/2010/main" val="330014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E57166-5E35-E258-C8E2-2F3FF1FD6E0F}"/>
              </a:ext>
            </a:extLst>
          </p:cNvPr>
          <p:cNvSpPr/>
          <p:nvPr/>
        </p:nvSpPr>
        <p:spPr>
          <a:xfrm>
            <a:off x="6043741" y="1901286"/>
            <a:ext cx="2037791" cy="8515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13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A75-C821-449A-D499-27603243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CropCo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AD02-F9D5-9468-6728-945FEA35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 SAP S/4HANA for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CropCo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to replace outdated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Integrate reporting, asset management, and logistics for a unified solution.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277C0-92C8-33B3-4239-1441C67C7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22E22-E722-9404-21FD-E78E563DA859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2, Activity 4</a:t>
            </a:r>
          </a:p>
        </p:txBody>
      </p:sp>
    </p:spTree>
    <p:extLst>
      <p:ext uri="{BB962C8B-B14F-4D97-AF65-F5344CB8AC3E}">
        <p14:creationId xmlns:p14="http://schemas.microsoft.com/office/powerpoint/2010/main" val="160040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A75-C821-449A-D499-27603243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TransCorp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AD02-F9D5-9468-6728-945FEA35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Develop a Fiori UX for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TransCrop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providing a fully mobile data access and analytics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Enhance data transformation for real-time monitoring of transportation activities.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5A7F-D32E-10CE-1689-92F05347D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F3368-10AB-73F9-FFA6-46EA830A567F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2, Activity 4</a:t>
            </a:r>
          </a:p>
        </p:txBody>
      </p:sp>
    </p:spTree>
    <p:extLst>
      <p:ext uri="{BB962C8B-B14F-4D97-AF65-F5344CB8AC3E}">
        <p14:creationId xmlns:p14="http://schemas.microsoft.com/office/powerpoint/2010/main" val="253622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A75-C821-449A-D499-27603243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EnvoData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AD02-F9D5-9468-6728-945FEA35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advanced analytics tools for </a:t>
            </a:r>
            <a:r>
              <a:rPr lang="en-US" dirty="0" err="1"/>
              <a:t>EnvoData's</a:t>
            </a:r>
            <a:r>
              <a:rPr lang="en-US" dirty="0"/>
              <a:t> Data Analysts for forecasting and simulation in SAP HANA.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drone technology for land analysis and integrate with SAP solutions.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F88A-C687-9DF2-434D-CD28DECF86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B86B1-DB9E-F4E8-5512-9B23389D0725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2, Activity 4</a:t>
            </a:r>
          </a:p>
        </p:txBody>
      </p:sp>
    </p:spTree>
    <p:extLst>
      <p:ext uri="{BB962C8B-B14F-4D97-AF65-F5344CB8AC3E}">
        <p14:creationId xmlns:p14="http://schemas.microsoft.com/office/powerpoint/2010/main" val="228583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A75-C821-449A-D499-27603243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ready are we?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AD02-F9D5-9468-6728-945FEA35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CropCo</a:t>
            </a:r>
            <a:r>
              <a:rPr lang="en-US" dirty="0"/>
              <a:t> currently relies on outdated systems. Transition to SAP S/4HANA is feasible with proper planning and data migration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TransCrop</a:t>
            </a:r>
            <a:r>
              <a:rPr lang="en-US" dirty="0"/>
              <a:t> has a specialized trading system. Developing Fiori UX aligns with their need for a mobile platform, and data transformation is feasible with </a:t>
            </a:r>
            <a:r>
              <a:rPr lang="en-US" dirty="0" err="1"/>
              <a:t>EnvoData's</a:t>
            </a:r>
            <a:r>
              <a:rPr lang="en-US" dirty="0"/>
              <a:t>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EnvoData</a:t>
            </a:r>
            <a:r>
              <a:rPr lang="en-US" dirty="0"/>
              <a:t> has a robust SAP landscape, including SAP HANA. Advanced analytics tools align with their capabilities. The drone integration needs further assessment for technical feasibility and regulatory compliance.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3A1D6-4A1B-E919-8302-6B744A9A0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4C75C-F20F-8F9A-8A12-010ED309848E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2, Activity 4</a:t>
            </a:r>
          </a:p>
        </p:txBody>
      </p:sp>
    </p:spTree>
    <p:extLst>
      <p:ext uri="{BB962C8B-B14F-4D97-AF65-F5344CB8AC3E}">
        <p14:creationId xmlns:p14="http://schemas.microsoft.com/office/powerpoint/2010/main" val="1124633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1fbadb-5215-4657-8cd0-66e907a8ae8a" xsi:nil="true"/>
    <lcf76f155ced4ddcb4097134ff3c332f xmlns="a2ed0cef-3a2d-40a6-90b0-1d334f8ecdc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6FB306F8DB41A799ACF908C7C4CB" ma:contentTypeVersion="16" ma:contentTypeDescription="Create a new document." ma:contentTypeScope="" ma:versionID="19635fc1aada0307b7e81ac7e512d3fa">
  <xsd:schema xmlns:xsd="http://www.w3.org/2001/XMLSchema" xmlns:xs="http://www.w3.org/2001/XMLSchema" xmlns:p="http://schemas.microsoft.com/office/2006/metadata/properties" xmlns:ns2="a2ed0cef-3a2d-40a6-90b0-1d334f8ecdca" xmlns:ns3="631fbadb-5215-4657-8cd0-66e907a8ae8a" targetNamespace="http://schemas.microsoft.com/office/2006/metadata/properties" ma:root="true" ma:fieldsID="031381bf049acfa6cee850d3371c02df" ns2:_="" ns3:_="">
    <xsd:import namespace="a2ed0cef-3a2d-40a6-90b0-1d334f8ecdca"/>
    <xsd:import namespace="631fbadb-5215-4657-8cd0-66e907a8ae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cef-3a2d-40a6-90b0-1d334f8ec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fbadb-5215-4657-8cd0-66e907a8ae8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d90ccfa-17ec-4f09-83cb-84ffe74f4290}" ma:internalName="TaxCatchAll" ma:showField="CatchAllData" ma:web="631fbadb-5215-4657-8cd0-66e907a8ae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8F8D7E-074D-4024-8220-F352C7519D11}">
  <ds:schemaRefs>
    <ds:schemaRef ds:uri="http://schemas.microsoft.com/office/2006/documentManagement/types"/>
    <ds:schemaRef ds:uri="631fbadb-5215-4657-8cd0-66e907a8ae8a"/>
    <ds:schemaRef ds:uri="a2ed0cef-3a2d-40a6-90b0-1d334f8ecdca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9BC64AE-D011-43C9-B034-8FE41488A819}">
  <ds:schemaRefs>
    <ds:schemaRef ds:uri="631fbadb-5215-4657-8cd0-66e907a8ae8a"/>
    <ds:schemaRef ds:uri="a2ed0cef-3a2d-40a6-90b0-1d334f8ecd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A4A4CF4-3D9F-4D5A-B4BB-47AB4BBBBD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1425</Words>
  <Application>Microsoft Office PowerPoint</Application>
  <PresentationFormat>Widescreen</PresentationFormat>
  <Paragraphs>209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Söhne</vt:lpstr>
      <vt:lpstr>Retrospect</vt:lpstr>
      <vt:lpstr>RenewAgra Technical Solution Design Exemplar</vt:lpstr>
      <vt:lpstr>Where are we? </vt:lpstr>
      <vt:lpstr>How does fit-to-standard work?</vt:lpstr>
      <vt:lpstr>Example of a standard functionality</vt:lpstr>
      <vt:lpstr>Where are we? </vt:lpstr>
      <vt:lpstr>What will we do? CropCo</vt:lpstr>
      <vt:lpstr>What will we do? TransCorp</vt:lpstr>
      <vt:lpstr>What will we do? EnvoData</vt:lpstr>
      <vt:lpstr>How ready are we?</vt:lpstr>
      <vt:lpstr>Where are we? </vt:lpstr>
      <vt:lpstr>Addressing customer feedback</vt:lpstr>
      <vt:lpstr>Where are we? </vt:lpstr>
      <vt:lpstr>What will we do? CropCo</vt:lpstr>
      <vt:lpstr>What will we do? TransCorp</vt:lpstr>
      <vt:lpstr>What will we do? EnvoData</vt:lpstr>
      <vt:lpstr>RenewAgra – How ready are we?</vt:lpstr>
      <vt:lpstr>Where are we? </vt:lpstr>
      <vt:lpstr>RenewAgra – Product Backlog</vt:lpstr>
      <vt:lpstr>RenewAgra – Q-Gate Checklist</vt:lpstr>
      <vt:lpstr>RenewAgra – Lessons Learned</vt:lpstr>
      <vt:lpstr>Where are we?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RenewAgra Technical Solution Design Exemplar</dc:title>
  <dc:creator>Linda Scott</dc:creator>
  <cp:lastModifiedBy>Elson</cp:lastModifiedBy>
  <cp:revision>6</cp:revision>
  <dcterms:created xsi:type="dcterms:W3CDTF">2022-12-03T14:16:29Z</dcterms:created>
  <dcterms:modified xsi:type="dcterms:W3CDTF">2024-02-20T03:40:30Z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0x010100ED936FB306F8DB41A799ACF908C7C4CB</vt:lpwstr>
  </property>
  <property fmtid="{D5CDD505-2E9C-101B-9397-08002B2CF9AE}" pid="3" name="MediaServiceImageTags">
    <vt:lpwstr/>
  </property>
</Properties>
</file>